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81" r:id="rId6"/>
    <p:sldId id="272" r:id="rId7"/>
    <p:sldId id="273" r:id="rId8"/>
    <p:sldId id="274" r:id="rId9"/>
    <p:sldId id="275" r:id="rId10"/>
    <p:sldId id="276" r:id="rId11"/>
    <p:sldId id="277" r:id="rId12"/>
    <p:sldId id="259" r:id="rId13"/>
    <p:sldId id="283" r:id="rId14"/>
    <p:sldId id="262" r:id="rId15"/>
    <p:sldId id="263" r:id="rId16"/>
    <p:sldId id="278" r:id="rId17"/>
    <p:sldId id="279" r:id="rId18"/>
    <p:sldId id="280" r:id="rId19"/>
    <p:sldId id="28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arela Round" panose="00000500000000000000" pitchFamily="2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0" roundtripDataSignature="AMtx7mjpGglb2rHRqVG79cBLImk3jIL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027713-2D08-4D0B-9DB1-3E4EBFB87A09}">
  <a:tblStyle styleId="{50027713-2D08-4D0B-9DB1-3E4EBFB87A09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500" autoAdjust="0"/>
  </p:normalViewPr>
  <p:slideViewPr>
    <p:cSldViewPr snapToGrid="0">
      <p:cViewPr varScale="1">
        <p:scale>
          <a:sx n="92" d="100"/>
          <a:sy n="92" d="100"/>
        </p:scale>
        <p:origin x="1194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50&amp;v=daTskfCs5o0&amp;feature=emb_tit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0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79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9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https://www.youtube.com/watch?time_continue=250&amp;v=daTskfCs5o0&amp;feature=emb_title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69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88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597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 </a:t>
            </a:r>
            <a:endParaRPr dirty="0"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336000" y="1640910"/>
            <a:ext cx="1152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336000" y="2934364"/>
            <a:ext cx="11520000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336000" y="3734824"/>
            <a:ext cx="115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EC689E0-E058-4DB2-AE05-0001E33C8A87}"/>
              </a:ext>
            </a:extLst>
          </p:cNvPr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1263B28-02A0-4C1B-B26C-0B198CEC0D30}"/>
              </a:ext>
            </a:extLst>
          </p:cNvPr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2" name="מלבן מעוגל 8">
            <a:extLst>
              <a:ext uri="{FF2B5EF4-FFF2-40B4-BE49-F238E27FC236}">
                <a16:creationId xmlns:a16="http://schemas.microsoft.com/office/drawing/2014/main" id="{EC3D4E7F-05E5-4914-B73C-B69C1B310EDF}"/>
              </a:ext>
            </a:extLst>
          </p:cNvPr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3" name="מלבן מעוגל 9">
            <a:extLst>
              <a:ext uri="{FF2B5EF4-FFF2-40B4-BE49-F238E27FC236}">
                <a16:creationId xmlns:a16="http://schemas.microsoft.com/office/drawing/2014/main" id="{89E2A591-3DB3-47EE-B21E-2AE6635DD90C}"/>
              </a:ext>
            </a:extLst>
          </p:cNvPr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rgbClr val="192A72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 </a:t>
            </a:r>
            <a:endParaRPr dirty="0"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516000" y="1666940"/>
            <a:ext cx="1116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516000" y="2956965"/>
            <a:ext cx="11160000" cy="56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9" name="מלבן מעוגל 6">
            <a:extLst>
              <a:ext uri="{FF2B5EF4-FFF2-40B4-BE49-F238E27FC236}">
                <a16:creationId xmlns:a16="http://schemas.microsoft.com/office/drawing/2014/main" id="{55105EDE-7C14-432A-9CE0-BB41DC8CB5E6}"/>
              </a:ext>
            </a:extLst>
          </p:cNvPr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0" name="מלבן מעוגל 7">
            <a:extLst>
              <a:ext uri="{FF2B5EF4-FFF2-40B4-BE49-F238E27FC236}">
                <a16:creationId xmlns:a16="http://schemas.microsoft.com/office/drawing/2014/main" id="{3E71F526-CED3-4470-988B-08AB3145AA73}"/>
              </a:ext>
            </a:extLst>
          </p:cNvPr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2FEC619C-FD31-4A35-9555-483401616FB9}"/>
              </a:ext>
            </a:extLst>
          </p:cNvPr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2" name="מלבן מעוגל 9">
            <a:extLst>
              <a:ext uri="{FF2B5EF4-FFF2-40B4-BE49-F238E27FC236}">
                <a16:creationId xmlns:a16="http://schemas.microsoft.com/office/drawing/2014/main" id="{8162A117-46E2-4D19-8BCB-1FA1E757D770}"/>
              </a:ext>
            </a:extLst>
          </p:cNvPr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preserve="1" userDrawn="1">
  <p:cSld name="כותרת עם 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51633" y="213094"/>
            <a:ext cx="912436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6000" y="1265382"/>
            <a:ext cx="11160000" cy="461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276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51633" y="213094"/>
            <a:ext cx="912436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2550000" y="991723"/>
            <a:ext cx="912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6000" y="1725683"/>
            <a:ext cx="11160000" cy="38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 preserve="1" userDrawn="1">
  <p:cSld name="רק כותרת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51633" y="213094"/>
            <a:ext cx="912436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8405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56" name="Google Shape;56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62" r:id="rId4"/>
    <p:sldLayoutId id="2147483651" r:id="rId5"/>
    <p:sldLayoutId id="214748366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cet.ac.il/pages/item.asp?item=208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aTskfCs5o0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מסע האבירים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type="body" idx="2"/>
          </p:nvPr>
        </p:nvSpPr>
        <p:spPr>
          <a:xfrm>
            <a:off x="4605840" y="1265382"/>
            <a:ext cx="7070160" cy="4612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האבירים יצאו למזרח בארבעה מחנות נפרדים. </a:t>
            </a:r>
          </a:p>
          <a:p>
            <a:pPr>
              <a:lnSpc>
                <a:spcPct val="150000"/>
              </a:lnSpc>
            </a:pPr>
            <a:r>
              <a:rPr lang="he-IL" dirty="0"/>
              <a:t>הם נפגשו בקוֹנְסְטַנְטִינוֹפּוֹל ומשם המשיכו מזרחה בעזרת הקיסר הביזנטי. </a:t>
            </a:r>
          </a:p>
          <a:p>
            <a:pPr>
              <a:lnSpc>
                <a:spcPct val="150000"/>
              </a:lnSpc>
            </a:pPr>
            <a:r>
              <a:rPr lang="he-IL" dirty="0"/>
              <a:t>במזרח הם ניהלו קרבות עם צבאות התורכים </a:t>
            </a:r>
            <a:r>
              <a:rPr lang="he-IL" dirty="0" err="1"/>
              <a:t>הסֶלְג'וּקִים</a:t>
            </a:r>
            <a:r>
              <a:rPr lang="he-IL" dirty="0"/>
              <a:t>.</a:t>
            </a:r>
            <a:endParaRPr lang="en-US" dirty="0"/>
          </a:p>
        </p:txBody>
      </p:sp>
      <p:sp>
        <p:nvSpPr>
          <p:cNvPr id="4" name="AutoShape 2" descr="יומן מסע - מסעות הצלב - Ourbo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0063980" y="6213533"/>
            <a:ext cx="3998384" cy="2715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8" name="Picture 4" descr="יומן מסע - מסעות הצלב - Ourbo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" y="1188609"/>
            <a:ext cx="4089840" cy="47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E1947F06-4E5E-4D0D-B5C0-97629EF0334C}"/>
              </a:ext>
            </a:extLst>
          </p:cNvPr>
          <p:cNvSpPr/>
          <p:nvPr/>
        </p:nvSpPr>
        <p:spPr>
          <a:xfrm>
            <a:off x="1658600" y="5944300"/>
            <a:ext cx="1463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(מתוך מצגת מטח)</a:t>
            </a:r>
          </a:p>
        </p:txBody>
      </p:sp>
    </p:spTree>
    <p:extLst>
      <p:ext uri="{BB962C8B-B14F-4D97-AF65-F5344CB8AC3E}">
        <p14:creationId xmlns:p14="http://schemas.microsoft.com/office/powerpoint/2010/main" val="59421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מסע האיכרים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type="body" idx="2"/>
          </p:nvPr>
        </p:nvSpPr>
        <p:spPr>
          <a:xfrm>
            <a:off x="5358581" y="1265382"/>
            <a:ext cx="6317418" cy="4612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האיכרים לא היו ערוכים לדרך הארוכה והתקשו מאוד בניווט. </a:t>
            </a:r>
          </a:p>
          <a:p>
            <a:pPr>
              <a:lnSpc>
                <a:spcPct val="150000"/>
              </a:lnSpc>
            </a:pPr>
            <a:r>
              <a:rPr lang="he-IL" dirty="0"/>
              <a:t>במהלך הדרך אזל מזונם והם החלו לעסוק בשוד על-מנת לשרוד. </a:t>
            </a:r>
          </a:p>
          <a:p>
            <a:pPr>
              <a:lnSpc>
                <a:spcPct val="150000"/>
              </a:lnSpc>
            </a:pPr>
            <a:r>
              <a:rPr lang="he-IL" dirty="0"/>
              <a:t>רבים מהם מתו בדרך.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000" y="1408172"/>
            <a:ext cx="4593843" cy="43272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F934E5-9EE7-4073-A2A0-399BBA434FA4}"/>
              </a:ext>
            </a:extLst>
          </p:cNvPr>
          <p:cNvSpPr/>
          <p:nvPr/>
        </p:nvSpPr>
        <p:spPr>
          <a:xfrm>
            <a:off x="1658600" y="5944300"/>
            <a:ext cx="1463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(מתוך מצגת מטח)</a:t>
            </a:r>
          </a:p>
        </p:txBody>
      </p:sp>
    </p:spTree>
    <p:extLst>
      <p:ext uri="{BB962C8B-B14F-4D97-AF65-F5344CB8AC3E}">
        <p14:creationId xmlns:p14="http://schemas.microsoft.com/office/powerpoint/2010/main" val="21027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endParaRPr lang="he-IL" dirty="0">
              <a:sym typeface="Arial"/>
            </a:endParaRPr>
          </a:p>
          <a:p>
            <a:pPr lvl="0"/>
            <a:endParaRPr lang="he-IL" dirty="0"/>
          </a:p>
        </p:txBody>
      </p:sp>
      <p:sp>
        <p:nvSpPr>
          <p:cNvPr id="131" name="Google Shape;131;p4"/>
          <p:cNvSpPr txBox="1">
            <a:spLocks noGrp="1"/>
          </p:cNvSpPr>
          <p:nvPr>
            <p:ph type="subTitle" idx="1"/>
          </p:nvPr>
        </p:nvSpPr>
        <p:spPr>
          <a:xfrm>
            <a:off x="673316" y="1919907"/>
            <a:ext cx="11160000" cy="173469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he-IL" sz="3600" dirty="0"/>
              <a:t>מתוך שתי התמונות בהן צפינו (איכרים ואבירים) -</a:t>
            </a:r>
          </a:p>
          <a:p>
            <a:pPr lvl="0">
              <a:lnSpc>
                <a:spcPct val="150000"/>
              </a:lnSpc>
            </a:pPr>
            <a:r>
              <a:rPr lang="he-IL" sz="3600" dirty="0"/>
              <a:t> האם יש הבדלים בין התמונות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התקדמות הצלבנים מזרחה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38FBEE63-011A-4E5B-9619-3B88D2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323" y="991723"/>
            <a:ext cx="10053677" cy="540000"/>
          </a:xfrm>
        </p:spPr>
        <p:txBody>
          <a:bodyPr/>
          <a:lstStyle/>
          <a:p>
            <a:r>
              <a:rPr lang="he-IL" dirty="0"/>
              <a:t>כשלוש שנים לאחר יציאתם למסע, הצליחו הצלבנים לכבוש              מידי המוסלמים שטחים במזרח והתקדמו לעבר ירושלים</a:t>
            </a:r>
          </a:p>
        </p:txBody>
      </p:sp>
      <p:sp>
        <p:nvSpPr>
          <p:cNvPr id="2" name="הסבר חץ ימינה 1"/>
          <p:cNvSpPr/>
          <p:nvPr/>
        </p:nvSpPr>
        <p:spPr>
          <a:xfrm>
            <a:off x="92355" y="4992456"/>
            <a:ext cx="2052638" cy="166863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20"/>
            </a:avLst>
          </a:prstGeom>
          <a:solidFill>
            <a:srgbClr val="12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על פי מקרא המפה ניתן להבין מה כל קו או צבע מסמל</a:t>
            </a: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25" y="2054942"/>
            <a:ext cx="7500945" cy="4552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אליפסה 5"/>
          <p:cNvSpPr/>
          <p:nvPr/>
        </p:nvSpPr>
        <p:spPr>
          <a:xfrm>
            <a:off x="7226710" y="4692613"/>
            <a:ext cx="1034622" cy="101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למטה 6"/>
          <p:cNvSpPr/>
          <p:nvPr/>
        </p:nvSpPr>
        <p:spPr>
          <a:xfrm rot="1905856">
            <a:off x="7648627" y="3634537"/>
            <a:ext cx="1399309" cy="1069713"/>
          </a:xfrm>
          <a:prstGeom prst="downArrow">
            <a:avLst/>
          </a:prstGeom>
          <a:solidFill>
            <a:srgbClr val="12B4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1A1D2A4-DB30-4219-9EA6-529669A24FD9}"/>
              </a:ext>
            </a:extLst>
          </p:cNvPr>
          <p:cNvSpPr/>
          <p:nvPr/>
        </p:nvSpPr>
        <p:spPr>
          <a:xfrm>
            <a:off x="0" y="2054942"/>
            <a:ext cx="2237349" cy="143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e-I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 לב - </a:t>
            </a:r>
          </a:p>
          <a:p>
            <a:pPr lvl="0" algn="ctr">
              <a:lnSpc>
                <a:spcPct val="150000"/>
              </a:lnSpc>
            </a:pPr>
            <a:r>
              <a:rPr lang="he-I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כמה מסעות אנו רואים על המפה?</a:t>
            </a:r>
          </a:p>
        </p:txBody>
      </p:sp>
    </p:spTree>
    <p:extLst>
      <p:ext uri="{BB962C8B-B14F-4D97-AF65-F5344CB8AC3E}">
        <p14:creationId xmlns:p14="http://schemas.microsoft.com/office/powerpoint/2010/main" val="14722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altLang="he-IL" dirty="0"/>
              <a:t>קרבות בין נוצרים למוסלמים</a:t>
            </a:r>
            <a:endParaRPr lang="he-IL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C6FBAF14-D9F0-4013-A8A7-7C8E8A20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1723"/>
            <a:ext cx="11371200" cy="540000"/>
          </a:xfrm>
        </p:spPr>
        <p:txBody>
          <a:bodyPr/>
          <a:lstStyle/>
          <a:p>
            <a:r>
              <a:rPr lang="he-IL" dirty="0"/>
              <a:t>במהלך המסעות ניהלו הצלבנים קרבות רבים נגד כוחות מוסלמים במזרח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1279041F-C285-466A-A73C-F2AD05688A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70512" y="1725683"/>
            <a:ext cx="6205487" cy="3878180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ממלכת ירושלים הצלבנית הייתה נתונה כל העת לאִיום של כיבוש מוסלמי. </a:t>
            </a:r>
          </a:p>
          <a:p>
            <a:r>
              <a:rPr lang="he-IL" dirty="0"/>
              <a:t>כדי להגן על הגבול הארוך של הממלכה ועל הדרכים בה, הקימו הצלבנים מבצרים (מפה: </a:t>
            </a:r>
            <a:r>
              <a:rPr lang="he-IL" dirty="0">
                <a:hlinkClick r:id="rId3" tooltip="ממלכת ירושלים הצלבנית"/>
              </a:rPr>
              <a:t>ממלכת ירושלים הצלבנית).</a:t>
            </a:r>
            <a:endParaRPr lang="he-IL" dirty="0"/>
          </a:p>
          <a:p>
            <a:r>
              <a:rPr lang="he-IL" dirty="0"/>
              <a:t>במאה ה-12 קם למוסלמים מנהיג חזק - </a:t>
            </a:r>
            <a:br>
              <a:rPr lang="en-US" dirty="0"/>
            </a:br>
            <a:r>
              <a:rPr lang="he-IL" dirty="0" err="1"/>
              <a:t>צלאח</a:t>
            </a:r>
            <a:r>
              <a:rPr lang="he-IL" dirty="0"/>
              <a:t> א-דין. </a:t>
            </a:r>
          </a:p>
          <a:p>
            <a:r>
              <a:rPr lang="he-IL" dirty="0"/>
              <a:t>הוא הצליח להביס את הצלבנים בקרב קרני </a:t>
            </a:r>
            <a:r>
              <a:rPr lang="he-IL" dirty="0" err="1"/>
              <a:t>חיטין</a:t>
            </a:r>
            <a:r>
              <a:rPr lang="he-IL" dirty="0"/>
              <a:t> (1187), ולקח בשבי את המלך ואת הצלב הקדוש. </a:t>
            </a:r>
            <a:endParaRPr lang="en-US" dirty="0"/>
          </a:p>
          <a:p>
            <a:r>
              <a:rPr lang="he-IL" dirty="0"/>
              <a:t>חודשים אחדים לאחר מכן נכבשה גם ירושלים בידי </a:t>
            </a:r>
            <a:r>
              <a:rPr lang="he-IL" dirty="0" err="1"/>
              <a:t>צלאח</a:t>
            </a:r>
            <a:r>
              <a:rPr lang="he-IL" dirty="0"/>
              <a:t> א-דין, והפכה לעיר מוסלמית. </a:t>
            </a:r>
          </a:p>
          <a:p>
            <a:r>
              <a:rPr lang="he-IL" dirty="0"/>
              <a:t>מלכי אירופה הזדרזו לארגן מסע צלב נוסף, אך הוא ועוד אחרים נכשלו, וירושלים נשארה תחת שלטון מוסלמי.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734" y="2482939"/>
            <a:ext cx="5440426" cy="3568968"/>
          </a:xfrm>
          <a:prstGeom prst="rect">
            <a:avLst/>
          </a:prstGeom>
        </p:spPr>
      </p:pic>
      <p:sp>
        <p:nvSpPr>
          <p:cNvPr id="2" name="פיצוץ 2 1"/>
          <p:cNvSpPr/>
          <p:nvPr/>
        </p:nvSpPr>
        <p:spPr>
          <a:xfrm>
            <a:off x="948184" y="1690350"/>
            <a:ext cx="3767877" cy="733960"/>
          </a:xfrm>
          <a:prstGeom prst="rect">
            <a:avLst/>
          </a:prstGeom>
          <a:solidFill>
            <a:srgbClr val="12B4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האם ניתן לדעת מי הם המוסלמים ומי הם הצלבנים בתמונה?</a:t>
            </a:r>
          </a:p>
        </p:txBody>
      </p:sp>
      <p:sp>
        <p:nvSpPr>
          <p:cNvPr id="5" name="מלבן 4"/>
          <p:cNvSpPr/>
          <p:nvPr/>
        </p:nvSpPr>
        <p:spPr>
          <a:xfrm>
            <a:off x="1567078" y="6051907"/>
            <a:ext cx="2021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he-IL" sz="1200" dirty="0" err="1">
                <a:solidFill>
                  <a:schemeClr val="tx1"/>
                </a:solidFill>
                <a:cs typeface="Arial" panose="020B0604020202020204" pitchFamily="34" charset="0"/>
              </a:rPr>
              <a:t>BnF</a:t>
            </a:r>
            <a:r>
              <a:rPr lang="en-US" altLang="he-IL" sz="1200" dirty="0">
                <a:solidFill>
                  <a:schemeClr val="tx1"/>
                </a:solidFill>
                <a:cs typeface="Arial" panose="020B0604020202020204" pitchFamily="34" charset="0"/>
              </a:rPr>
              <a:t> ( MS. 22495 fol. 154v)</a:t>
            </a:r>
            <a:endParaRPr lang="he-IL" altLang="he-IL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DCF8EBA2-F06A-4465-A8F2-BE4A08D8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קשיי הצלבנים</a:t>
            </a:r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במהלך דרכם נתקלו הצלבנים במספר קשיים</a:t>
            </a:r>
          </a:p>
          <a:p>
            <a:pPr lvl="0"/>
            <a:endParaRPr lang="he-IL" dirty="0"/>
          </a:p>
        </p:txBody>
      </p:sp>
      <p:sp>
        <p:nvSpPr>
          <p:cNvPr id="2" name="אליפסה 1"/>
          <p:cNvSpPr/>
          <p:nvPr/>
        </p:nvSpPr>
        <p:spPr>
          <a:xfrm>
            <a:off x="8244000" y="1884642"/>
            <a:ext cx="3600000" cy="3600000"/>
          </a:xfrm>
          <a:prstGeom prst="ellipse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 anchorCtr="0"/>
          <a:lstStyle/>
          <a:p>
            <a:pPr lvl="0" algn="ctr" rtl="1"/>
            <a:r>
              <a:rPr lang="he-I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כלכלה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מימון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הוצאות המסע על ידי הצלבנים עצמם.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96000" y="1884642"/>
            <a:ext cx="3600000" cy="3600000"/>
          </a:xfrm>
          <a:prstGeom prst="ellipse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 anchorCtr="0"/>
          <a:lstStyle/>
          <a:p>
            <a:pPr lvl="0" algn="ctr" rtl="1"/>
            <a:r>
              <a:rPr lang="he-I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ציוד והתארגנות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ספינות שלא התאימו למסעות ארוכים בים. 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היעדר אמצעי ניווט ומפות.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מחסור במזון ושתייה.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348000" y="1884642"/>
            <a:ext cx="3600000" cy="3600000"/>
          </a:xfrm>
          <a:prstGeom prst="ellipse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 anchorCtr="0"/>
          <a:lstStyle/>
          <a:p>
            <a:pPr algn="ctr" rtl="1"/>
            <a:r>
              <a:rPr lang="he-I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בטחון אישי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מחסור באמצעי הגנה.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התקפות של שודדי דרכים.</a:t>
            </a:r>
          </a:p>
          <a:p>
            <a:pPr lvl="0" algn="ct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עימותים בין קבוצות צלבנים.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הצלבנים כובשים את ירושלים</a:t>
            </a:r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שנת 1099 - השנה האחרונה במאה ה- 11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02F799DE-FD9E-4028-ABEE-501728B4415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לאחר מצור בן 5 שבועות כבשו הצלבנים את ירושלים. </a:t>
            </a:r>
          </a:p>
          <a:p>
            <a:pPr>
              <a:lnSpc>
                <a:spcPct val="150000"/>
              </a:lnSpc>
            </a:pPr>
            <a:r>
              <a:rPr lang="he-IL" dirty="0"/>
              <a:t>כיבוש ירושלים לווה בטבח של כ- 30 אלף יהודים ומוסלמים,</a:t>
            </a:r>
            <a:br>
              <a:rPr lang="en-US" dirty="0"/>
            </a:br>
            <a:r>
              <a:rPr lang="he-IL" dirty="0"/>
              <a:t>ומי ששרד את הטבח נאסר עליו להמשיך להתגורר בה. </a:t>
            </a:r>
          </a:p>
          <a:p>
            <a:pPr>
              <a:lnSpc>
                <a:spcPct val="150000"/>
              </a:lnSpc>
            </a:pPr>
            <a:r>
              <a:rPr lang="he-IL" dirty="0"/>
              <a:t>לאחר 400 שנה של שלטון מוסלמי - ירושלים עברה לשלטון הנוצרים. </a:t>
            </a:r>
          </a:p>
          <a:p>
            <a:pPr>
              <a:lnSpc>
                <a:spcPct val="150000"/>
              </a:lnSpc>
            </a:pPr>
            <a:r>
              <a:rPr lang="he-IL" dirty="0"/>
              <a:t>ירושלים הפכה לבירת הממלכה הצלבנית - </a:t>
            </a:r>
            <a:r>
              <a:rPr lang="he-IL" b="1" dirty="0"/>
              <a:t>זוהי ממלכת ירושלים.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9919855" y="2270759"/>
            <a:ext cx="18473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078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dirty="0"/>
              <a:t>חותם של ממלכת ירושלים הצלבנית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5BAE638E-2B3C-40B0-8167-BFD2A678C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/>
              <a:t>תחילת המאה ה-13</a:t>
            </a:r>
          </a:p>
        </p:txBody>
      </p:sp>
      <p:pic>
        <p:nvPicPr>
          <p:cNvPr id="6" name="Picture 6" descr="בשם הצל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35" y="1779541"/>
            <a:ext cx="3987946" cy="37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48;p6"/>
          <p:cNvSpPr/>
          <p:nvPr/>
        </p:nvSpPr>
        <p:spPr>
          <a:xfrm>
            <a:off x="5640962" y="2403763"/>
            <a:ext cx="4680000" cy="1080000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bg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אילו מבנים ניתן לזהות בחותם?</a:t>
            </a:r>
            <a:endParaRPr sz="24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9" name="Google Shape;146;p6"/>
          <p:cNvSpPr/>
          <p:nvPr/>
        </p:nvSpPr>
        <p:spPr>
          <a:xfrm>
            <a:off x="5640962" y="3677586"/>
            <a:ext cx="4680000" cy="108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הר הבית שהפך למקום מקודש לנצרות ומסגדים שהפכו לכנסיות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29848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משימת סיכום</a:t>
            </a:r>
            <a:endParaRPr dirty="0"/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 err="1"/>
              <a:t>הכנסו</a:t>
            </a:r>
            <a:r>
              <a:rPr lang="he-IL" dirty="0"/>
              <a:t> למשימה , קראו את הקטע וענו על המשימה</a:t>
            </a:r>
            <a:endParaRPr dirty="0"/>
          </a:p>
        </p:txBody>
      </p:sp>
      <p:pic>
        <p:nvPicPr>
          <p:cNvPr id="2052" name="Picture 4" descr="http://chart.apis.google.com/chart?cht=qr&amp;chs=300x300&amp;chl=https%3A%2F%2Fdocs.google.com%2Fdocument%2Fd%2F1ATfEp_uxRCdS9kI93Vk8tZiGqX2ZDgt-toRAmjx-tAg%2Fedit%0A&amp;choe=UTF-8&amp;chld=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006539"/>
            <a:ext cx="2708274" cy="27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353" y="5313442"/>
            <a:ext cx="4382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מקווה </a:t>
            </a:r>
            <a:r>
              <a:rPr lang="he-I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שנהנתם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 , אני </a:t>
            </a:r>
            <a:r>
              <a:rPr lang="he-I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נהנתי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137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335624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 dirty="0"/>
              <a:t>מסעות הצלב</a:t>
            </a: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e-IL" dirty="0"/>
              <a:t>היסטוריה לכיתה ז' - </a:t>
            </a:r>
            <a:r>
              <a:rPr lang="he-IL" dirty="0" err="1"/>
              <a:t>חמ"ד</a:t>
            </a:r>
            <a:endParaRPr lang="he-IL"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he-IL" dirty="0"/>
              <a:t>שם המורה: </a:t>
            </a:r>
            <a:r>
              <a:rPr lang="he-IL" dirty="0" err="1"/>
              <a:t>אושרית</a:t>
            </a:r>
            <a:r>
              <a:rPr lang="he-IL" dirty="0"/>
              <a:t> ונדן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מה נלמד היום 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he-IL" dirty="0"/>
              <a:t>מסעות הצלב</a:t>
            </a:r>
          </a:p>
        </p:txBody>
      </p:sp>
      <p:pic>
        <p:nvPicPr>
          <p:cNvPr id="7" name="Picture 14" descr="מה היו בעצם מסעות הצלב? - הסדנה להיסטוריה חברתית - האר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117" y="1620659"/>
            <a:ext cx="7415058" cy="431309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4906CC13-EF8A-4835-AC32-3F2FB7F274F8}"/>
              </a:ext>
            </a:extLst>
          </p:cNvPr>
          <p:cNvSpPr/>
          <p:nvPr/>
        </p:nvSpPr>
        <p:spPr>
          <a:xfrm>
            <a:off x="3121137" y="5933751"/>
            <a:ext cx="4206921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9782" indent="-190534">
              <a:lnSpc>
                <a:spcPct val="200000"/>
              </a:lnSpc>
              <a:buNone/>
            </a:pPr>
            <a:r>
              <a:rPr lang="he-IL" altLang="he-IL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גודפרי</a:t>
            </a:r>
            <a:r>
              <a:rPr lang="he-IL" altLang="he-I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בלווית</a:t>
            </a:r>
            <a:r>
              <a:rPr lang="he-IL" altLang="he-I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שלושת המנהיגים הנוספים של מסע הצלב הראשון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קריאת האפיפיור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1B538969-388D-4122-BBEB-9BB81F0E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374" y="991723"/>
            <a:ext cx="10525626" cy="540000"/>
          </a:xfrm>
        </p:spPr>
        <p:txBody>
          <a:bodyPr/>
          <a:lstStyle/>
          <a:p>
            <a:pPr marL="0" indent="0"/>
            <a:r>
              <a:rPr lang="he-IL" sz="2400" dirty="0"/>
              <a:t>בשנת 1095 (סוף המאה ה11 לספירה) קרא האפיפיור אורבן השני למאמינים לצאת למסע מזרחה כדי להציל את קוֹנְסְטַנְטִינוֹפּוֹל </a:t>
            </a:r>
            <a:r>
              <a:rPr lang="he-IL" dirty="0"/>
              <a:t>וירושלים מפני המוסלמים.</a:t>
            </a:r>
          </a:p>
          <a:p>
            <a:endParaRPr lang="he-IL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E818BC3-EC58-4F71-B157-B24AC470AA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000" y="2054943"/>
            <a:ext cx="11160000" cy="3548920"/>
          </a:xfrm>
        </p:spPr>
        <p:txBody>
          <a:bodyPr/>
          <a:lstStyle/>
          <a:p>
            <a:pPr marL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e-IL" altLang="he-IL" b="1" u="sng" dirty="0"/>
              <a:t>האירועים שהובילו לקריאת האפיפיור:</a:t>
            </a:r>
          </a:p>
          <a:p>
            <a:pPr marL="5334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/>
              <a:t>איומים מצד השבטים התורכים שהתאסלמו ונקראו כעת </a:t>
            </a:r>
            <a:r>
              <a:rPr lang="he-IL" dirty="0" err="1"/>
              <a:t>סלג'וקים</a:t>
            </a:r>
            <a:r>
              <a:rPr lang="he-IL" dirty="0"/>
              <a:t> לכבוש גם את קונסטנטינופול, בירת ביזנטיון הנוצרית</a:t>
            </a:r>
          </a:p>
          <a:p>
            <a:pPr marL="5334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/>
              <a:t>פנית קיסר ביזנטיון אל האפיפיור אוּרבַּן השני וביקש ממנו לגייס את המאמינים הנוצרים ולהגן על הבירה  וממלכתו. </a:t>
            </a:r>
          </a:p>
          <a:p>
            <a:pPr marL="5334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/>
              <a:t>האפיפיור נענה לבקשה, אבל הוסיף וקרא לאבירים לשחרר גם את הקבר הקדוש שבירושלים מידי המוסלמים.</a:t>
            </a:r>
          </a:p>
        </p:txBody>
      </p:sp>
    </p:spTree>
    <p:extLst>
      <p:ext uri="{BB962C8B-B14F-4D97-AF65-F5344CB8AC3E}">
        <p14:creationId xmlns:p14="http://schemas.microsoft.com/office/powerpoint/2010/main" val="10844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דיה מקוונת 4" title="ￗﾔￗﾦￗﾜￗﾑￗﾠￗﾙￗﾝ-Crusades">
            <a:hlinkClick r:id="" action="ppaction://media"/>
            <a:extLst>
              <a:ext uri="{FF2B5EF4-FFF2-40B4-BE49-F238E27FC236}">
                <a16:creationId xmlns:a16="http://schemas.microsoft.com/office/drawing/2014/main" id="{11E3C018-DC3D-4528-9BBD-1D659DAEB9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4498" y="619976"/>
            <a:ext cx="8220145" cy="6160631"/>
          </a:xfrm>
          <a:prstGeom prst="rect">
            <a:avLst/>
          </a:prstGeom>
        </p:spPr>
      </p:pic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47BC4B0-EED3-4A47-9AD1-5AD7CBE86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הצלבנים - </a:t>
            </a:r>
            <a:r>
              <a:rPr lang="en-US" dirty="0"/>
              <a:t>Crusades</a:t>
            </a:r>
            <a:endParaRPr lang="he-IL" dirty="0"/>
          </a:p>
        </p:txBody>
      </p:sp>
      <p:pic>
        <p:nvPicPr>
          <p:cNvPr id="4" name="תמונה 3" descr="תמונה שמכילה שחור, ציור, לבן&#10;&#10;התיאור נוצר באופן אוטומטי">
            <a:extLst>
              <a:ext uri="{FF2B5EF4-FFF2-40B4-BE49-F238E27FC236}">
                <a16:creationId xmlns:a16="http://schemas.microsoft.com/office/drawing/2014/main" id="{DD061825-1BF3-431C-B97E-DCB3A1D35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718" y="9386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 dirty="0"/>
              <a:t>מתוך נאום האפיפיור אוּרְבַּן השני (1095)</a:t>
            </a:r>
            <a:endParaRPr lang="he-IL" sz="4000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A0C29CBF-97D7-4D9F-90C6-0C59DA1A8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0966" y="2084184"/>
            <a:ext cx="4547613" cy="540000"/>
          </a:xfrm>
        </p:spPr>
        <p:txBody>
          <a:bodyPr/>
          <a:lstStyle/>
          <a:p>
            <a:pPr marL="0" indent="0"/>
            <a:r>
              <a:rPr lang="he-IL" dirty="0"/>
              <a:t>שימו לב  למילים בהן משתמש האפיפיור לשכנע את המאמינים לצאת למסע....</a:t>
            </a:r>
          </a:p>
          <a:p>
            <a:endParaRPr lang="he-IL" dirty="0"/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3A707A8E-024B-46FD-AD9B-53A2F4D5A662}"/>
              </a:ext>
            </a:extLst>
          </p:cNvPr>
          <p:cNvSpPr txBox="1">
            <a:spLocks/>
          </p:cNvSpPr>
          <p:nvPr/>
        </p:nvSpPr>
        <p:spPr>
          <a:xfrm>
            <a:off x="467605" y="1070434"/>
            <a:ext cx="5642311" cy="5281205"/>
          </a:xfrm>
          <a:prstGeom prst="verticalScroll">
            <a:avLst>
              <a:gd name="adj" fmla="val 10909"/>
            </a:avLst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1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spcAft>
                <a:spcPts val="600"/>
              </a:spcAft>
              <a:buNone/>
              <a:defRPr/>
            </a:pPr>
            <a:r>
              <a:rPr lang="he-IL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הידיעות ה</a:t>
            </a:r>
            <a:r>
              <a:rPr lang="he-IL" b="1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קודרות</a:t>
            </a:r>
            <a:r>
              <a:rPr lang="he-IL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שהגיעו מירושלים ומקונסטנטינופול מספרות כי </a:t>
            </a:r>
            <a:r>
              <a:rPr lang="he-IL" b="1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גזע רע וארור </a:t>
            </a:r>
            <a:r>
              <a:rPr lang="he-IL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 הגיח מפרס ופלש לארצות הנוצרים ונתן אותן לחמס (לשוד) לאש ולחרב...ומי </a:t>
            </a:r>
            <a:r>
              <a:rPr lang="he-IL" b="1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ינקום</a:t>
            </a:r>
            <a:r>
              <a:rPr lang="he-IL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את נקמתם (של הנוצרים במזרח) ו</a:t>
            </a:r>
            <a:r>
              <a:rPr lang="he-IL" b="1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ירפא</a:t>
            </a:r>
            <a:r>
              <a:rPr lang="he-IL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את שברם אם לא אתם?...</a:t>
            </a:r>
          </a:p>
        </p:txBody>
      </p:sp>
    </p:spTree>
    <p:extLst>
      <p:ext uri="{BB962C8B-B14F-4D97-AF65-F5344CB8AC3E}">
        <p14:creationId xmlns:p14="http://schemas.microsoft.com/office/powerpoint/2010/main" val="12880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r>
              <a:rPr lang="he-IL" dirty="0"/>
              <a:t>הגורמים ליציאה למסעות הצלב</a:t>
            </a:r>
            <a:br>
              <a:rPr lang="en-US" dirty="0"/>
            </a:br>
            <a:endParaRPr lang="he-IL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59822"/>
              </p:ext>
            </p:extLst>
          </p:nvPr>
        </p:nvGraphicFramePr>
        <p:xfrm>
          <a:off x="471950" y="1170039"/>
          <a:ext cx="11248101" cy="3821800"/>
        </p:xfrm>
        <a:graphic>
          <a:graphicData uri="http://schemas.openxmlformats.org/drawingml/2006/table">
            <a:tbl>
              <a:tblPr firstRow="1" bandRow="1">
                <a:noFill/>
                <a:tableStyleId>{50027713-2D08-4D0B-9DB1-3E4EBFB87A09}</a:tableStyleId>
              </a:tblPr>
              <a:tblGrid>
                <a:gridCol w="3749367">
                  <a:extLst>
                    <a:ext uri="{9D8B030D-6E8A-4147-A177-3AD203B41FA5}">
                      <a16:colId xmlns:a16="http://schemas.microsoft.com/office/drawing/2014/main" val="3292755580"/>
                    </a:ext>
                  </a:extLst>
                </a:gridCol>
                <a:gridCol w="3749367">
                  <a:extLst>
                    <a:ext uri="{9D8B030D-6E8A-4147-A177-3AD203B41FA5}">
                      <a16:colId xmlns:a16="http://schemas.microsoft.com/office/drawing/2014/main" val="1518919584"/>
                    </a:ext>
                  </a:extLst>
                </a:gridCol>
                <a:gridCol w="3749367">
                  <a:extLst>
                    <a:ext uri="{9D8B030D-6E8A-4147-A177-3AD203B41FA5}">
                      <a16:colId xmlns:a16="http://schemas.microsoft.com/office/drawing/2014/main" val="477111617"/>
                    </a:ext>
                  </a:extLst>
                </a:gridCol>
              </a:tblGrid>
              <a:tr h="471957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דמוגרפיים</a:t>
                      </a:r>
                      <a:endParaRPr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כלכליים</a:t>
                      </a:r>
                      <a:endParaRPr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דתיים</a:t>
                      </a:r>
                      <a:endParaRPr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35252"/>
                  </a:ext>
                </a:extLst>
              </a:tr>
              <a:tr h="3303630">
                <a:tc>
                  <a:txBody>
                    <a:bodyPr/>
                    <a:lstStyle/>
                    <a:p>
                      <a:pPr marL="265113" marR="0" indent="-265113" algn="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גידול האוכלוסייה באירופה גרם להגירה בתוכה וממנה.</a:t>
                      </a:r>
                      <a:b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(מתחבר למניע הכלכלי הראשון)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indent="-265113" algn="r" rtl="1" ea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חיפוש אחר מקורות מחייה חדשים עבור האוכלוסייה הגדלה באירופה.</a:t>
                      </a:r>
                    </a:p>
                    <a:p>
                      <a:pPr marL="265113" marR="0" indent="-265113" algn="r" rtl="1" ea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חיפוש אחר סחורות מהמזרח.</a:t>
                      </a:r>
                    </a:p>
                    <a:p>
                      <a:pPr marL="265113" marR="0" indent="-265113" algn="r" rtl="1" ea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חיפוש אחר שווקים חדשים.</a:t>
                      </a:r>
                    </a:p>
                    <a:p>
                      <a:pPr marL="265113" marR="0" indent="-265113" algn="r" rtl="1" ea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מציאת אזורי התיישבות חדשים</a:t>
                      </a:r>
                      <a:endParaRPr lang="he-IL" sz="20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indent="-265113" algn="r" rtl="1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אמונה דתית עמוקה.</a:t>
                      </a:r>
                    </a:p>
                    <a:p>
                      <a:pPr marL="265113" indent="-265113" algn="r" rtl="1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רצון להציל את המקומות הקדושים.</a:t>
                      </a:r>
                    </a:p>
                    <a:p>
                      <a:pPr marL="265113" indent="-265113" algn="r" rtl="1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תקווה לזכות בגמול רוחני. </a:t>
                      </a:r>
                    </a:p>
                    <a:p>
                      <a:pPr marL="265113" indent="-265113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תמורת המסע הובטח להם שחטאיהם יכופרו וחובותיהם יידחו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4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23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כותרת 16">
            <a:extLst>
              <a:ext uri="{FF2B5EF4-FFF2-40B4-BE49-F238E27FC236}">
                <a16:creationId xmlns:a16="http://schemas.microsoft.com/office/drawing/2014/main" id="{1816D9A7-107F-45CA-85F2-F33FAA6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המסעות כונו "מסעות הצלב"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89E0B32-F770-4173-9A4E-6416BBDD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0000" y="991723"/>
            <a:ext cx="9126000" cy="540000"/>
          </a:xfrm>
        </p:spPr>
        <p:txBody>
          <a:bodyPr/>
          <a:lstStyle/>
          <a:p>
            <a:r>
              <a:rPr lang="he-IL" dirty="0"/>
              <a:t>מסעם נקרא "מסע הצלב" על שם הצלב שנשאו על בגדיהם</a:t>
            </a:r>
            <a:br>
              <a:rPr lang="he-IL" dirty="0"/>
            </a:br>
            <a:r>
              <a:rPr lang="he-IL" dirty="0"/>
              <a:t>והמשתתפים - "צלבנים".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F534FA9D-DDB9-4EBE-81FB-1798060C7F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53148" y="2167079"/>
            <a:ext cx="5922851" cy="3436784"/>
          </a:xfrm>
        </p:spPr>
        <p:txBody>
          <a:bodyPr/>
          <a:lstStyle/>
          <a:p>
            <a:pPr marL="76200" indent="0">
              <a:lnSpc>
                <a:spcPct val="150000"/>
              </a:lnSpc>
              <a:buNone/>
            </a:pPr>
            <a:r>
              <a:rPr lang="he-IL" dirty="0"/>
              <a:t>בדרכם התקיימו הצלבנים משוד התושבים ופרעו בקהילות היהודים. פרעות אלה מכונות "גזֵרות תתנ"ו"</a:t>
            </a:r>
            <a:br>
              <a:rPr lang="he-IL" dirty="0"/>
            </a:br>
            <a:endParaRPr lang="he-IL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239" y="1974125"/>
            <a:ext cx="3963988" cy="3952875"/>
          </a:xfrm>
        </p:spPr>
      </p:pic>
      <p:sp>
        <p:nvSpPr>
          <p:cNvPr id="6" name="TextBox 5"/>
          <p:cNvSpPr txBox="1"/>
          <p:nvPr/>
        </p:nvSpPr>
        <p:spPr>
          <a:xfrm>
            <a:off x="5753149" y="4321940"/>
            <a:ext cx="3683358" cy="385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246" y="5965805"/>
            <a:ext cx="320040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ציור מימי הביניים (ויקיפדיה)</a:t>
            </a:r>
          </a:p>
        </p:txBody>
      </p:sp>
    </p:spTree>
    <p:extLst>
      <p:ext uri="{BB962C8B-B14F-4D97-AF65-F5344CB8AC3E}">
        <p14:creationId xmlns:p14="http://schemas.microsoft.com/office/powerpoint/2010/main" val="170240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מסע הצלב הראשון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type="body" idx="1"/>
          </p:nvPr>
        </p:nvSpPr>
        <p:spPr>
          <a:xfrm>
            <a:off x="973394" y="991723"/>
            <a:ext cx="10702606" cy="540000"/>
          </a:xfrm>
        </p:spPr>
        <p:txBody>
          <a:bodyPr/>
          <a:lstStyle/>
          <a:p>
            <a:r>
              <a:rPr lang="he-IL" dirty="0"/>
              <a:t>בין המאה ה-11 למאה ה-13 יצאו 8 מסעי צלב מאירופה לארץ ישראל.</a:t>
            </a:r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C4FB08F8-BC6D-4941-BEED-1C9F6A4C1E4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e-IL" sz="2800" b="1" dirty="0"/>
              <a:t>במסע הצלב הראשון יצאו 2 קבוצות שונות של צלבנים:</a:t>
            </a:r>
          </a:p>
          <a:p>
            <a:endParaRPr lang="he-IL" dirty="0"/>
          </a:p>
        </p:txBody>
      </p:sp>
      <p:sp>
        <p:nvSpPr>
          <p:cNvPr id="4" name="חץ למטה 3"/>
          <p:cNvSpPr/>
          <p:nvPr/>
        </p:nvSpPr>
        <p:spPr>
          <a:xfrm>
            <a:off x="1080610" y="2566987"/>
            <a:ext cx="2556000" cy="1620000"/>
          </a:xfrm>
          <a:prstGeom prst="downArrow">
            <a:avLst/>
          </a:prstGeom>
          <a:solidFill>
            <a:srgbClr val="12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איכרים</a:t>
            </a:r>
          </a:p>
        </p:txBody>
      </p:sp>
      <p:sp>
        <p:nvSpPr>
          <p:cNvPr id="5" name="חץ למטה 4"/>
          <p:cNvSpPr/>
          <p:nvPr/>
        </p:nvSpPr>
        <p:spPr>
          <a:xfrm>
            <a:off x="5616654" y="2566987"/>
            <a:ext cx="2556000" cy="1620000"/>
          </a:xfrm>
          <a:prstGeom prst="downArrow">
            <a:avLst/>
          </a:prstGeom>
          <a:solidFill>
            <a:srgbClr val="12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אבירים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10" y="4263203"/>
            <a:ext cx="3636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יצאו למזרח באופן ספונטני ולא מאורגן ונתקלו בבעיות רבות בדרך. עסקו בשוד על מנת לשרוד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654" y="4263203"/>
            <a:ext cx="3636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כוחות צבאיים מאורגנים שיצאו לדרך מארבעה אזורים שונים במערב-מרכז אירופה.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833</Words>
  <Application>Microsoft Office PowerPoint</Application>
  <PresentationFormat>מסך רחב</PresentationFormat>
  <Paragraphs>97</Paragraphs>
  <Slides>19</Slides>
  <Notes>12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Varela Round</vt:lpstr>
      <vt:lpstr>Arial</vt:lpstr>
      <vt:lpstr>Calibri</vt:lpstr>
      <vt:lpstr>ערכת נושא Office</vt:lpstr>
      <vt:lpstr>מערכת שידורים לאומית</vt:lpstr>
      <vt:lpstr>מסעות הצלב</vt:lpstr>
      <vt:lpstr>מה נלמד היום </vt:lpstr>
      <vt:lpstr>קריאת האפיפיור</vt:lpstr>
      <vt:lpstr>מצגת של PowerPoint‏</vt:lpstr>
      <vt:lpstr>מתוך נאום האפיפיור אוּרְבַּן השני (1095)</vt:lpstr>
      <vt:lpstr> הגורמים ליציאה למסעות הצלב </vt:lpstr>
      <vt:lpstr>המסעות כונו "מסעות הצלב"</vt:lpstr>
      <vt:lpstr>מסע הצלב הראשון</vt:lpstr>
      <vt:lpstr>מסע האבירים</vt:lpstr>
      <vt:lpstr>מסע האיכרים</vt:lpstr>
      <vt:lpstr> </vt:lpstr>
      <vt:lpstr>התקדמות הצלבנים מזרחה</vt:lpstr>
      <vt:lpstr>קרבות בין נוצרים למוסלמים</vt:lpstr>
      <vt:lpstr>קשיי הצלבנים</vt:lpstr>
      <vt:lpstr>הצלבנים כובשים את ירושלים</vt:lpstr>
      <vt:lpstr>חותם של ממלכת ירושלים הצלבנית</vt:lpstr>
      <vt:lpstr>משימת סיכום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נעמה כהן-לוז</cp:lastModifiedBy>
  <cp:revision>45</cp:revision>
  <dcterms:created xsi:type="dcterms:W3CDTF">2020-03-15T19:13:03Z</dcterms:created>
  <dcterms:modified xsi:type="dcterms:W3CDTF">2020-04-03T08:03:04Z</dcterms:modified>
</cp:coreProperties>
</file>