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7" r:id="rId2"/>
    <p:sldId id="262" r:id="rId3"/>
    <p:sldId id="292" r:id="rId4"/>
    <p:sldId id="351" r:id="rId5"/>
    <p:sldId id="304" r:id="rId6"/>
    <p:sldId id="310" r:id="rId7"/>
    <p:sldId id="311" r:id="rId8"/>
    <p:sldId id="322" r:id="rId9"/>
    <p:sldId id="358" r:id="rId10"/>
    <p:sldId id="336" r:id="rId11"/>
    <p:sldId id="352" r:id="rId12"/>
    <p:sldId id="354" r:id="rId13"/>
    <p:sldId id="356" r:id="rId14"/>
    <p:sldId id="324" r:id="rId15"/>
    <p:sldId id="357" r:id="rId16"/>
    <p:sldId id="347" r:id="rId17"/>
    <p:sldId id="355" r:id="rId18"/>
    <p:sldId id="344" r:id="rId19"/>
    <p:sldId id="345" r:id="rId20"/>
    <p:sldId id="350" r:id="rId21"/>
    <p:sldId id="337" r:id="rId22"/>
    <p:sldId id="338" r:id="rId23"/>
    <p:sldId id="360" r:id="rId24"/>
    <p:sldId id="339" r:id="rId25"/>
    <p:sldId id="361" r:id="rId26"/>
    <p:sldId id="362" r:id="rId27"/>
    <p:sldId id="327" r:id="rId28"/>
    <p:sldId id="340" r:id="rId29"/>
    <p:sldId id="341" r:id="rId30"/>
    <p:sldId id="342" r:id="rId31"/>
    <p:sldId id="343" r:id="rId32"/>
    <p:sldId id="323" r:id="rId33"/>
    <p:sldId id="353" r:id="rId34"/>
    <p:sldId id="291" r:id="rId35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12B4BC"/>
    <a:srgbClr val="FFFFFF"/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>
        <p:scale>
          <a:sx n="66" d="100"/>
          <a:sy n="66" d="100"/>
        </p:scale>
        <p:origin x="1224" y="14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י"א/ניסן/תש"ף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72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8" name="תמונה 11">
            <a:extLst>
              <a:ext uri="{FF2B5EF4-FFF2-40B4-BE49-F238E27FC236}">
                <a16:creationId xmlns:a16="http://schemas.microsoft.com/office/drawing/2014/main" id="{E1C87D5C-855D-4ADF-84A2-C65621BC4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2"/>
            <a:ext cx="12190413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י"א/ניסן/תש"ף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9" r:id="rId4"/>
    <p:sldLayoutId id="2147483670" r:id="rId5"/>
    <p:sldLayoutId id="2147483671" r:id="rId6"/>
    <p:sldLayoutId id="2147483663" r:id="rId7"/>
    <p:sldLayoutId id="2147483675" r:id="rId8"/>
    <p:sldLayoutId id="2147483672" r:id="rId9"/>
    <p:sldLayoutId id="2147483673" r:id="rId10"/>
    <p:sldLayoutId id="214748367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72" y="213094"/>
            <a:ext cx="7537242" cy="1125512"/>
          </a:xfrm>
        </p:spPr>
        <p:txBody>
          <a:bodyPr/>
          <a:lstStyle/>
          <a:p>
            <a:pPr algn="r"/>
            <a:r>
              <a:rPr lang="ar-SA" sz="5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2</a:t>
            </a:r>
            <a:endParaRPr lang="he-IL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2717" y="1291048"/>
            <a:ext cx="11877772" cy="515646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تحويل</a:t>
            </a:r>
            <a:r>
              <a:rPr lang="ar-SA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المستقبل إلى القيمة الحالية</a:t>
            </a:r>
            <a:r>
              <a:rPr lang="he-IL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</a:t>
            </a:r>
            <a:r>
              <a:rPr lang="ar-SA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امثلة</a:t>
            </a:r>
            <a:r>
              <a:rPr lang="ar-SA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ايجار، دين، توفيرات....)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endParaRPr lang="ar-SA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سيقبض شخص ما </a:t>
            </a:r>
            <a:r>
              <a:rPr lang="ar-SA" sz="4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مبلغ 10,000شيكل</a:t>
            </a:r>
            <a:r>
              <a:rPr lang="ar-SA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بعد 3 سنوات </a:t>
            </a:r>
            <a:r>
              <a:rPr lang="ar-S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وسعر الفائدة في السوق هو 8</a:t>
            </a:r>
            <a:r>
              <a:rPr lang="en-US" sz="4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سنويًا.</a:t>
            </a:r>
            <a:r>
              <a:rPr lang="ar-SA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احسب القيمة الحالية</a:t>
            </a:r>
            <a:r>
              <a:rPr lang="ar-SA" sz="4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sz="44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 txBox="1">
            <a:spLocks/>
          </p:cNvSpPr>
          <p:nvPr/>
        </p:nvSpPr>
        <p:spPr>
          <a:xfrm>
            <a:off x="94269" y="1253765"/>
            <a:ext cx="12028601" cy="55052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38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ar-SA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Font typeface="Arial" pitchFamily="34" charset="0"/>
              <a:buNone/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ar-SA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543241"/>
              </p:ext>
            </p:extLst>
          </p:nvPr>
        </p:nvGraphicFramePr>
        <p:xfrm>
          <a:off x="2267450" y="5810028"/>
          <a:ext cx="4442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724">
                  <a:extLst>
                    <a:ext uri="{9D8B030D-6E8A-4147-A177-3AD203B41FA5}">
                      <a16:colId xmlns:a16="http://schemas.microsoft.com/office/drawing/2014/main" val="261201410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901437287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1850489427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2068615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8395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85097" y="6180868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4372" y="6176620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3196" y="6178744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93509" y="6180868"/>
            <a:ext cx="141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latin typeface="Traditional Arabic" panose="02020603050405020304" pitchFamily="18" charset="-78"/>
              </a:rPr>
              <a:t>0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اليوم</a:t>
            </a:r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000" b="1" dirty="0">
                <a:cs typeface="Traditional Arabic" panose="02020603050405020304" pitchFamily="18" charset="-78"/>
              </a:rPr>
              <a:t>=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en-US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" name="מחבר חץ ישר 12"/>
          <p:cNvCxnSpPr/>
          <p:nvPr/>
        </p:nvCxnSpPr>
        <p:spPr>
          <a:xfrm>
            <a:off x="2267450" y="5995448"/>
            <a:ext cx="44428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קשת 13"/>
          <p:cNvSpPr/>
          <p:nvPr/>
        </p:nvSpPr>
        <p:spPr>
          <a:xfrm>
            <a:off x="2297103" y="5094615"/>
            <a:ext cx="3292992" cy="1451337"/>
          </a:xfrm>
          <a:prstGeom prst="arc">
            <a:avLst>
              <a:gd name="adj1" fmla="val 10713874"/>
              <a:gd name="adj2" fmla="val 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4913" y="5668706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10,000شيكل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654" y="-5090"/>
            <a:ext cx="7537242" cy="1125512"/>
          </a:xfrm>
        </p:spPr>
        <p:txBody>
          <a:bodyPr/>
          <a:lstStyle/>
          <a:p>
            <a:pPr algn="r"/>
            <a:r>
              <a:rPr lang="ar-SA" sz="5400" dirty="0">
                <a:solidFill>
                  <a:srgbClr val="00B050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الحل</a:t>
            </a:r>
            <a:endParaRPr lang="he-IL" sz="5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293787" y="837618"/>
                <a:ext cx="11896626" cy="5572609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ar-SA" sz="2600" b="1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lang="ar-SA" sz="4800" b="1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 Transparent" panose="020E0502060401010101" pitchFamily="34" charset="-79"/>
                        </a:rPr>
                        <m:t>𝐏𝐕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 Transparent" panose="020E0502060401010101" pitchFamily="34" charset="-79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𝐅𝐕</m:t>
                          </m:r>
                        </m:num>
                        <m:den>
                          <m:r>
                            <a:rPr lang="en-US" sz="36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(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𝟏</m:t>
                          </m:r>
                          <m:r>
                            <a:rPr lang="en-US" sz="36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+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𝐫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avid Transparent" panose="020E05020604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US" sz="36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avid Transparent" panose="020E0502060401010101" pitchFamily="34" charset="-79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avid Transparent" panose="020E0502060401010101" pitchFamily="34" charset="-79"/>
                                </a:rPr>
                                <m:t>𝐭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A" sz="4800" b="1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ar-SA" sz="1200" b="1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marL="96838" indent="0" algn="ctr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ar-SA" sz="430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       </a:t>
                </a:r>
                <a:r>
                  <a:rPr lang="ar-SA" sz="4300" b="1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4300" b="1" dirty="0">
                    <a:solidFill>
                      <a:srgbClr val="222222"/>
                    </a:solidFill>
                    <a:effectLst/>
                    <a:latin typeface="Traditional Arabic" panose="02020603050405020304" pitchFamily="18" charset="-78"/>
                    <a:ea typeface="Times New Roman" panose="02020603050405020304" pitchFamily="18" charset="0"/>
                    <a:cs typeface="Arial" panose="020B0604020202020204" pitchFamily="34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10</m:t>
                        </m:r>
                        <m:r>
                          <a:rPr lang="en-US" sz="43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,</m:t>
                        </m:r>
                        <m:r>
                          <a:rPr lang="en-US" sz="43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n-US" sz="4300" i="1">
                                <a:solidFill>
                                  <a:srgbClr val="22222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</m:ctrlPr>
                          </m:sSupPr>
                          <m:e>
                            <m:r>
                              <a:rPr lang="en-US" sz="4300" i="1">
                                <a:solidFill>
                                  <a:srgbClr val="22222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  <m:t>(</m:t>
                            </m:r>
                            <m:r>
                              <a:rPr lang="en-US" sz="4300" i="1">
                                <a:solidFill>
                                  <a:srgbClr val="22222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  <m:t>1</m:t>
                            </m:r>
                            <m:r>
                              <a:rPr lang="en-US" sz="4300" i="1">
                                <a:solidFill>
                                  <a:srgbClr val="22222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  <m:t>+</m:t>
                            </m:r>
                            <m:r>
                              <a:rPr lang="en-US" sz="43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  <m:t>0</m:t>
                            </m:r>
                            <m:r>
                              <a:rPr lang="en-US" sz="43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  <m:t>.</m:t>
                            </m:r>
                            <m:r>
                              <a:rPr lang="en-US" sz="43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  <m:t>08</m:t>
                            </m:r>
                            <m:r>
                              <a:rPr lang="en-US" sz="4300" i="1">
                                <a:solidFill>
                                  <a:srgbClr val="22222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43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raditional Arabic" panose="02020603050405020304" pitchFamily="18" charset="-78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300" b="1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rPr>
                      <m:t> </m:t>
                    </m:r>
                  </m:oMath>
                </a14:m>
                <a:r>
                  <a:rPr lang="en-US" sz="4300" b="1" dirty="0">
                    <a:solidFill>
                      <a:srgbClr val="222222"/>
                    </a:solidFill>
                    <a:effectLst/>
                    <a:latin typeface="Traditional Arabic" panose="02020603050405020304" pitchFamily="18" charset="-78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sz="4300" b="1" dirty="0">
                    <a:solidFill>
                      <a:srgbClr val="C00000"/>
                    </a:solidFill>
                    <a:effectLst/>
                    <a:latin typeface="Traditional Arabic" panose="02020603050405020304" pitchFamily="18" charset="-78"/>
                    <a:ea typeface="Times New Roman" panose="02020603050405020304" pitchFamily="18" charset="0"/>
                    <a:cs typeface="Arial" panose="020B0604020202020204" pitchFamily="34" charset="0"/>
                  </a:rPr>
                  <a:t>7,938</a:t>
                </a:r>
                <a:endParaRPr lang="en-US" sz="3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ar-SA" sz="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 </a:t>
                </a:r>
                <a:endParaRPr lang="en-US" sz="3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ar-SA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سيحصل الشخص </a:t>
                </a:r>
                <a:r>
                  <a:rPr lang="ar-SA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اليوم</a:t>
                </a:r>
                <a:r>
                  <a:rPr lang="ar-SA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على مبلغ </a:t>
                </a:r>
                <a:r>
                  <a:rPr lang="ar-SA" sz="40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7،938</a:t>
                </a:r>
                <a:r>
                  <a:rPr lang="ar-SA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شيكل بدلا من </a:t>
                </a:r>
                <a:r>
                  <a:rPr lang="ar-SA" sz="40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10،000</a:t>
                </a:r>
                <a:r>
                  <a:rPr lang="ar-SA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شيكل.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293787" y="837618"/>
                <a:ext cx="11896626" cy="5572609"/>
              </a:xfrm>
              <a:blipFill>
                <a:blip r:embed="rId2"/>
                <a:stretch>
                  <a:fillRect t="-984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784" y="465591"/>
            <a:ext cx="519424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450884" cy="1125512"/>
          </a:xfrm>
        </p:spPr>
        <p:txBody>
          <a:bodyPr/>
          <a:lstStyle/>
          <a:p>
            <a:pPr algn="r"/>
            <a:r>
              <a:rPr lang="ar-SA" sz="6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he-I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7.3.2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حساب القيمة الحالية لسلسلة من الدفعات/الودائع. </a:t>
            </a:r>
            <a:endParaRPr lang="he-IL" dirty="0">
              <a:solidFill>
                <a:srgbClr val="FF0000"/>
              </a:solidFill>
            </a:endParaRPr>
          </a:p>
        </p:txBody>
      </p:sp>
      <p:graphicFrame>
        <p:nvGraphicFramePr>
          <p:cNvPr id="11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910248"/>
              </p:ext>
            </p:extLst>
          </p:nvPr>
        </p:nvGraphicFramePr>
        <p:xfrm>
          <a:off x="2034792" y="4300740"/>
          <a:ext cx="745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00">
                  <a:extLst>
                    <a:ext uri="{9D8B030D-6E8A-4147-A177-3AD203B41FA5}">
                      <a16:colId xmlns:a16="http://schemas.microsoft.com/office/drawing/2014/main" val="261201410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3612440947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2209554299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967619978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901437287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693079904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1999790054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350478531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1850489427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860958512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447086118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86714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8395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59595" y="4684125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41436" y="4681055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23277" y="4684125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41274" y="4684125"/>
            <a:ext cx="12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0</a:t>
            </a:r>
            <a:r>
              <a:rPr lang="ar-SA" b="1" dirty="0"/>
              <a:t> اليوم</a:t>
            </a:r>
            <a:r>
              <a:rPr lang="en-US" b="1" dirty="0"/>
              <a:t> ?=</a:t>
            </a:r>
          </a:p>
        </p:txBody>
      </p:sp>
      <p:cxnSp>
        <p:nvCxnSpPr>
          <p:cNvPr id="16" name="מחבר חץ ישר 15"/>
          <p:cNvCxnSpPr/>
          <p:nvPr/>
        </p:nvCxnSpPr>
        <p:spPr>
          <a:xfrm flipV="1">
            <a:off x="2002783" y="4523868"/>
            <a:ext cx="86431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5558" y="4678032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9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72824" y="4677342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8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70980" y="4678032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7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4161" y="4684125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6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20264" y="4681007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5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0139" y="4684125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4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71717" y="4651859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12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44755" y="4678032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11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925457" y="4671249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10</a:t>
            </a:r>
            <a:endParaRPr lang="en-US" b="1" dirty="0"/>
          </a:p>
        </p:txBody>
      </p:sp>
      <p:sp>
        <p:nvSpPr>
          <p:cNvPr id="51" name="קשת 50"/>
          <p:cNvSpPr/>
          <p:nvPr/>
        </p:nvSpPr>
        <p:spPr>
          <a:xfrm>
            <a:off x="2053649" y="2936239"/>
            <a:ext cx="7433444" cy="2936660"/>
          </a:xfrm>
          <a:prstGeom prst="arc">
            <a:avLst>
              <a:gd name="adj1" fmla="val 10853258"/>
              <a:gd name="adj2" fmla="val 0"/>
            </a:avLst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קשת 51"/>
          <p:cNvSpPr/>
          <p:nvPr/>
        </p:nvSpPr>
        <p:spPr>
          <a:xfrm>
            <a:off x="2053648" y="3082565"/>
            <a:ext cx="6819200" cy="2498104"/>
          </a:xfrm>
          <a:prstGeom prst="arc">
            <a:avLst>
              <a:gd name="adj1" fmla="val 10853258"/>
              <a:gd name="adj2" fmla="val 0"/>
            </a:avLst>
          </a:prstGeom>
          <a:noFill/>
          <a:ln w="19050" cap="rnd" cmpd="sng" algn="ctr">
            <a:solidFill>
              <a:srgbClr val="5B9BD5"/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קשת 52"/>
          <p:cNvSpPr/>
          <p:nvPr/>
        </p:nvSpPr>
        <p:spPr>
          <a:xfrm>
            <a:off x="2034794" y="3261672"/>
            <a:ext cx="6211092" cy="2187021"/>
          </a:xfrm>
          <a:prstGeom prst="arc">
            <a:avLst>
              <a:gd name="adj1" fmla="val 10853258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0275947" y="4196443"/>
            <a:ext cx="1573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الفترة</a:t>
            </a:r>
            <a:endParaRPr lang="en-US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8" name="מציין מיקום תוכן 57"/>
          <p:cNvSpPr>
            <a:spLocks noGrp="1"/>
          </p:cNvSpPr>
          <p:nvPr>
            <p:ph sz="quarter" idx="4"/>
          </p:nvPr>
        </p:nvSpPr>
        <p:spPr>
          <a:xfrm>
            <a:off x="515206" y="1083962"/>
            <a:ext cx="11419128" cy="55193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حساب القيمة الحالية لسلسلة </a:t>
            </a:r>
            <a:r>
              <a:rPr lang="ar-SA" sz="4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دفعات متساوية</a:t>
            </a:r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2800" b="1" u="sng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مثال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يدفع والدك </a:t>
            </a:r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500 شيكل </a:t>
            </a:r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كل شهر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مقابل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ايجار بيت، 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طلب صاحب ال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بيت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ان تدفع له كل المبالغ في </a:t>
            </a:r>
            <a:r>
              <a:rPr lang="ar-SA" sz="2800" u="sng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بداية السنة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بدلا من كل شهر، ما هو المبلغ الذي سيدفعه والدك اذا كانت نسبة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الفائدة شهرية</a:t>
            </a:r>
            <a:r>
              <a:rPr lang="he-IL" sz="28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%3.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9" name="קשת 58"/>
          <p:cNvSpPr/>
          <p:nvPr/>
        </p:nvSpPr>
        <p:spPr>
          <a:xfrm>
            <a:off x="2053649" y="4215958"/>
            <a:ext cx="611091" cy="227782"/>
          </a:xfrm>
          <a:prstGeom prst="arc">
            <a:avLst>
              <a:gd name="adj1" fmla="val 10853258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קשת 60"/>
          <p:cNvSpPr/>
          <p:nvPr/>
        </p:nvSpPr>
        <p:spPr>
          <a:xfrm>
            <a:off x="2024643" y="3976751"/>
            <a:ext cx="1880216" cy="727363"/>
          </a:xfrm>
          <a:prstGeom prst="arc">
            <a:avLst>
              <a:gd name="adj1" fmla="val 10713874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קשת 62"/>
          <p:cNvSpPr/>
          <p:nvPr/>
        </p:nvSpPr>
        <p:spPr>
          <a:xfrm>
            <a:off x="2066539" y="3922329"/>
            <a:ext cx="2461349" cy="845814"/>
          </a:xfrm>
          <a:prstGeom prst="arc">
            <a:avLst>
              <a:gd name="adj1" fmla="val 10713874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קשת 63"/>
          <p:cNvSpPr/>
          <p:nvPr/>
        </p:nvSpPr>
        <p:spPr>
          <a:xfrm>
            <a:off x="2044001" y="3836708"/>
            <a:ext cx="3113463" cy="1171870"/>
          </a:xfrm>
          <a:prstGeom prst="arc">
            <a:avLst>
              <a:gd name="adj1" fmla="val 10713874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קשת 64"/>
          <p:cNvSpPr/>
          <p:nvPr/>
        </p:nvSpPr>
        <p:spPr>
          <a:xfrm>
            <a:off x="2044002" y="3695906"/>
            <a:ext cx="3721714" cy="1325284"/>
          </a:xfrm>
          <a:prstGeom prst="arc">
            <a:avLst>
              <a:gd name="adj1" fmla="val 10713874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קשת 65"/>
          <p:cNvSpPr/>
          <p:nvPr/>
        </p:nvSpPr>
        <p:spPr>
          <a:xfrm>
            <a:off x="2058423" y="3677343"/>
            <a:ext cx="4315595" cy="1250715"/>
          </a:xfrm>
          <a:prstGeom prst="arc">
            <a:avLst>
              <a:gd name="adj1" fmla="val 10713874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קשת 66"/>
          <p:cNvSpPr/>
          <p:nvPr/>
        </p:nvSpPr>
        <p:spPr>
          <a:xfrm>
            <a:off x="2053648" y="3580377"/>
            <a:ext cx="4943041" cy="1427146"/>
          </a:xfrm>
          <a:prstGeom prst="arc">
            <a:avLst>
              <a:gd name="adj1" fmla="val 10713874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קשת 67"/>
          <p:cNvSpPr/>
          <p:nvPr/>
        </p:nvSpPr>
        <p:spPr>
          <a:xfrm>
            <a:off x="2053649" y="3448326"/>
            <a:ext cx="5572940" cy="1645973"/>
          </a:xfrm>
          <a:prstGeom prst="arc">
            <a:avLst>
              <a:gd name="adj1" fmla="val 10713874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9" name="תמונה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95" y="4035570"/>
            <a:ext cx="1277318" cy="3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51" grpId="0" animBg="1"/>
      <p:bldP spid="52" grpId="0" animBg="1"/>
      <p:bldP spid="53" grpId="0" animBg="1"/>
      <p:bldP spid="54" grpId="0"/>
      <p:bldP spid="58" grpId="0" build="p"/>
      <p:bldP spid="59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0"/>
            <a:ext cx="9450884" cy="1065229"/>
          </a:xfrm>
        </p:spPr>
        <p:txBody>
          <a:bodyPr/>
          <a:lstStyle/>
          <a:p>
            <a:pPr algn="r"/>
            <a:r>
              <a:rPr lang="ar-SA" sz="5400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</a:t>
            </a:r>
            <a:r>
              <a:rPr lang="en-US" sz="5400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he-IL" sz="5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70390" y="301300"/>
                <a:ext cx="10375093" cy="6134223"/>
              </a:xfrm>
            </p:spPr>
            <p:txBody>
              <a:bodyPr>
                <a:normAutofit fontScale="92500" lnSpcReduction="10000"/>
              </a:bodyPr>
              <a:lstStyle/>
              <a:p>
                <a:pPr marL="96838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ar-SA" sz="48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ما هي </a:t>
                </a:r>
                <a:r>
                  <a:rPr lang="ar-SA" sz="4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القيمة الحالية لسلسلة </a:t>
                </a:r>
                <a:r>
                  <a:rPr lang="ar-SA" sz="4800" b="1" dirty="0">
                    <a:solidFill>
                      <a:schemeClr val="tx1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الدفعات</a:t>
                </a: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500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مبلغ الدفعة:      500   </a:t>
                </a:r>
                <a:r>
                  <a:rPr lang="ar-SA" sz="3500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500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3500" b="1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p</a:t>
                </a:r>
                <a:r>
                  <a:rPr lang="ar-SA" sz="3500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(يدفع في السنة 6000 ش)</a:t>
                </a: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5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الفترة   (اشهر):   </a:t>
                </a:r>
                <a:r>
                  <a:rPr lang="ar-SA" sz="3500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12    </a:t>
                </a:r>
                <a:r>
                  <a:rPr lang="ar-SA" sz="3500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500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lang="en-US" sz="3500" b="1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t</a:t>
                </a:r>
                <a:endParaRPr lang="ar-SA" sz="3500" b="1" dirty="0">
                  <a:solidFill>
                    <a:srgbClr val="00B050"/>
                  </a:solidFill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5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معدل الفائدة:     </a:t>
                </a:r>
                <a:r>
                  <a:rPr lang="ar-SA" sz="35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0.03 </a:t>
                </a:r>
                <a:r>
                  <a:rPr lang="ar-SA" sz="35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5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lang="en-US" sz="35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ar-SA" sz="35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lang="en-US" sz="35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ar-SA" sz="16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96838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𝑷𝑽</m:t>
                      </m:r>
                      <m:r>
                        <a:rPr lang="en-US" sz="16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ar-SA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𝟏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𝟎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.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𝟎𝟑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)</m:t>
                              </m:r>
                            </m:e>
                            <m:sup>
                              <m:r>
                                <a:rPr lang="ar-SA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en-US" sz="16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SA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𝟒𝟖𝟓</m:t>
                      </m:r>
                      <m:r>
                        <a:rPr lang="ar-SA" sz="16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ar-SA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𝑷𝑽</m:t>
                      </m:r>
                      <m:r>
                        <a:rPr lang="en-US" sz="16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ar-SA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𝟏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𝟎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.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𝟎𝟑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)</m:t>
                              </m:r>
                            </m:e>
                            <m:sup>
                              <m:r>
                                <a:rPr lang="ar-SA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6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SA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𝟒𝟕𝟏</m:t>
                      </m:r>
                      <m:r>
                        <a:rPr lang="ar-SA" sz="16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m:t>.</m:t>
                      </m:r>
                      <m:r>
                        <a:rPr lang="ar-SA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96838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ar-SA" sz="19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+mj-cs"/>
                  </a:rPr>
                  <a:t>.</a:t>
                </a:r>
              </a:p>
              <a:p>
                <a:pPr marL="96838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ar-SA" sz="19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+mj-cs"/>
                  </a:rPr>
                  <a:t>.</a:t>
                </a:r>
              </a:p>
              <a:p>
                <a:pPr marL="96838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ar-SA" sz="19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+mj-cs"/>
                  </a:rPr>
                  <a:t>.</a:t>
                </a:r>
              </a:p>
              <a:p>
                <a:pPr marL="96838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ar-SA" sz="19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+mj-cs"/>
                  </a:rPr>
                  <a:t>.</a:t>
                </a:r>
              </a:p>
              <a:p>
                <a:pPr marL="96838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ar-SA" sz="19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+mj-cs"/>
                  </a:rPr>
                  <a:t>.</a:t>
                </a:r>
              </a:p>
              <a:p>
                <a:pPr marL="96838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ar-SA" sz="19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+mj-cs"/>
                  </a:rPr>
                  <a:t>.</a:t>
                </a:r>
                <a:r>
                  <a:rPr lang="ar-SA" sz="16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70390" y="301300"/>
                <a:ext cx="10375093" cy="6134223"/>
              </a:xfrm>
              <a:blipFill>
                <a:blip r:embed="rId2"/>
                <a:stretch>
                  <a:fillRect t="-2185" r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5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-99423"/>
            <a:ext cx="9450884" cy="1125512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ar-SA" sz="6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حساب القيمة الحالية لسلسلة </a:t>
            </a:r>
            <a:r>
              <a:rPr lang="ar-SA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دفعات متساوية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351613" y="745433"/>
                <a:ext cx="10647037" cy="515646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ar-SA" sz="3600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ع</a:t>
                </a:r>
                <a:r>
                  <a:rPr lang="ar-SA" sz="3600" dirty="0">
                    <a:latin typeface="Traditional Arabic" panose="02020603050405020304" pitchFamily="18" charset="-78"/>
                    <a:ea typeface="Calibri" panose="020F0502020204030204" pitchFamily="34" charset="0"/>
                    <a:cs typeface="Traditional Arabic" panose="02020603050405020304" pitchFamily="18" charset="-78"/>
                  </a:rPr>
                  <a:t>ندما تتوفر الشروط التالية نقوم ب</a:t>
                </a:r>
                <a:r>
                  <a:rPr lang="ar-SA" sz="3600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استخدام القانون لحساب القيمة الحالية (</a:t>
                </a:r>
                <a:r>
                  <a:rPr lang="en-US" sz="3600" dirty="0"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PV</a:t>
                </a:r>
                <a:r>
                  <a:rPr lang="ar-SA" sz="3600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) لسلسلة دفعات متساوية في نهاية كل فترة</a:t>
                </a:r>
                <a:r>
                  <a:rPr lang="ar-SA" sz="3600" dirty="0">
                    <a:latin typeface="Traditional Arabic" panose="02020603050405020304" pitchFamily="18" charset="-78"/>
                    <a:ea typeface="Calibri" panose="020F0502020204030204" pitchFamily="34" charset="0"/>
                    <a:cs typeface="Traditional Arabic" panose="02020603050405020304" pitchFamily="18" charset="-78"/>
                  </a:rPr>
                  <a:t>:</a:t>
                </a:r>
                <a:r>
                  <a:rPr lang="he-IL" sz="3600" dirty="0">
                    <a:latin typeface="Traditional Arabic" panose="02020603050405020304" pitchFamily="18" charset="-78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                                                      </a:t>
                </a:r>
                <a:endParaRPr lang="ar-SA" sz="3600" dirty="0">
                  <a:latin typeface="Traditional Arabic" panose="02020603050405020304" pitchFamily="18" charset="-78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en-US" sz="1500" dirty="0">
                  <a:latin typeface="Traditional Arabic" panose="02020603050405020304" pitchFamily="18" charset="-78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marL="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ar-SA" sz="36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مبلغ الإيداع ثابت، (</a:t>
                </a:r>
                <a:r>
                  <a:rPr lang="en-US" sz="3600" b="1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p</a:t>
                </a:r>
                <a:r>
                  <a:rPr lang="ar-SA" sz="36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ثابت لا يتغير).</a:t>
                </a:r>
                <a:endParaRPr lang="en-US" sz="3200" dirty="0"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342900" lvl="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ar-SA" sz="36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معدل الفائدة ثابت، لا يتغير. (</a:t>
                </a:r>
                <a:r>
                  <a:rPr lang="en-US" sz="3600" b="1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ar-SA" sz="3600" b="1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36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ثابت لا يتغير).</a:t>
                </a:r>
                <a:endParaRPr lang="en-US" sz="3200" dirty="0"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342900" lvl="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ar-SA" sz="3600" dirty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تساوي الفترة الزمنية بين الدفعات </a:t>
                </a:r>
                <a:r>
                  <a:rPr lang="ar-SA" sz="36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(</a:t>
                </a:r>
                <a:r>
                  <a:rPr lang="en-US" sz="3600" b="1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t </a:t>
                </a:r>
                <a:r>
                  <a:rPr lang="ar-SA" sz="3600" b="1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36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ثابت لا يتغير). </a:t>
                </a:r>
                <a:endParaRPr lang="ar-SA" sz="1700" dirty="0"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marL="3425825" lv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𝑷𝑽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−(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𝒓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𝒕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𝒓</m:t>
                              </m:r>
                            </m:den>
                          </m:f>
                        </m:e>
                      </m:d>
                      <m:r>
                        <a:rPr lang="he-IL" sz="4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   </m:t>
                      </m:r>
                    </m:oMath>
                  </m:oMathPara>
                </a14:m>
                <a:endParaRPr lang="he-IL" sz="6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351613" y="745433"/>
                <a:ext cx="10647037" cy="5156461"/>
              </a:xfrm>
              <a:blipFill>
                <a:blip r:embed="rId2"/>
                <a:stretch>
                  <a:fillRect l="-2749" t="-1064" r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0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86" y="0"/>
            <a:ext cx="9450884" cy="1125512"/>
          </a:xfrm>
        </p:spPr>
        <p:txBody>
          <a:bodyPr/>
          <a:lstStyle/>
          <a:p>
            <a:pPr algn="r"/>
            <a:r>
              <a:rPr lang="ar-SA" sz="5400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الحل:</a:t>
            </a:r>
            <a:endParaRPr lang="he-IL" sz="5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05115" y="242831"/>
                <a:ext cx="10386667" cy="552410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ar-SA" sz="5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نعوض المعطيات في المعادلة ونحسب</a:t>
                </a:r>
                <a:r>
                  <a:rPr lang="ar-SA" sz="5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:</a:t>
                </a:r>
                <a:endParaRPr lang="he-IL" sz="54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600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مبلغ الدفعة:      500   </a:t>
                </a:r>
                <a:r>
                  <a:rPr lang="ar-SA" sz="3600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600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3600" b="1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p</a:t>
                </a:r>
                <a:r>
                  <a:rPr lang="ar-SA" sz="3600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(يدفع في السنة 6000 ش)</a:t>
                </a: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6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الفترة   (اشهر):   </a:t>
                </a:r>
                <a:r>
                  <a:rPr lang="ar-SA" sz="3600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12    </a:t>
                </a:r>
                <a:r>
                  <a:rPr lang="ar-SA" sz="3600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600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lang="en-US" sz="3600" b="1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t</a:t>
                </a:r>
                <a:endParaRPr lang="ar-SA" sz="3600" b="1" dirty="0">
                  <a:solidFill>
                    <a:srgbClr val="00B050"/>
                  </a:solidFill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600" dirty="0"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معدل الفائدة:     </a:t>
                </a:r>
                <a:r>
                  <a:rPr lang="ar-SA" sz="36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0.03 </a:t>
                </a:r>
                <a:r>
                  <a:rPr lang="ar-SA" sz="36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6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lang="en-US" sz="36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ar-SA" sz="36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𝑷𝑽</m:t>
                      </m:r>
                      <m:r>
                        <a:rPr lang="en-US" sz="33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=</m:t>
                      </m:r>
                      <m:r>
                        <a:rPr lang="ar-SA" sz="33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𝟓</m:t>
                      </m:r>
                      <m:r>
                        <a:rPr lang="en-US" sz="33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𝟎𝟎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3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3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</m:ctrlPr>
                            </m:fPr>
                            <m:num>
                              <m:r>
                                <a:rPr lang="en-US" sz="33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𝟏</m:t>
                              </m:r>
                              <m:r>
                                <a:rPr lang="en-US" sz="33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−(</m:t>
                              </m:r>
                              <m:r>
                                <a:rPr lang="en-US" sz="33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𝟏</m:t>
                              </m:r>
                              <m:r>
                                <a:rPr lang="en-US" sz="33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+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𝟎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.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𝟎𝟑</m:t>
                              </m:r>
                              <m:sSup>
                                <m:sSupPr>
                                  <m:ctrlPr>
                                    <a:rPr lang="en-US" sz="33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3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−</m:t>
                                  </m:r>
                                  <m:r>
                                    <a:rPr lang="ar-SA" sz="3300" b="1" i="1" smtClean="0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𝟏𝟐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𝟎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.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𝟎𝟑</m:t>
                              </m:r>
                            </m:den>
                          </m:f>
                        </m:e>
                      </m:d>
                      <m:r>
                        <a:rPr lang="en-US" sz="33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=</m:t>
                      </m:r>
                      <m:r>
                        <a:rPr lang="ar-SA" sz="33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𝟒</m:t>
                      </m:r>
                      <m:r>
                        <a:rPr lang="en-US" sz="3300" b="1" i="1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ar-SA" sz="33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𝟗𝟕𝟕</m:t>
                      </m:r>
                    </m:oMath>
                  </m:oMathPara>
                </a14:m>
                <a:endParaRPr lang="ar-SA" sz="33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582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he-IL" sz="4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3425825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ar-SA" sz="4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القيمة الحالية لسلسلة الدفعات 500 كل شهر لفترة 12 اشهر مساوية اليوم لِ </a:t>
                </a:r>
                <a:r>
                  <a:rPr lang="ar-SA" sz="42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4</a:t>
                </a:r>
                <a:r>
                  <a:rPr lang="he-IL" sz="42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,977</a:t>
                </a:r>
                <a:r>
                  <a:rPr lang="ar-SA" sz="42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4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شيكل. 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lv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05115" y="242831"/>
                <a:ext cx="10386667" cy="5524107"/>
              </a:xfrm>
              <a:blipFill>
                <a:blip r:embed="rId2"/>
                <a:stretch>
                  <a:fillRect l="-1467" t="-4967" r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5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450884" cy="1125512"/>
          </a:xfrm>
        </p:spPr>
        <p:txBody>
          <a:bodyPr/>
          <a:lstStyle/>
          <a:p>
            <a:pPr algn="r"/>
            <a:r>
              <a:rPr lang="ar-SA" sz="4800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2</a:t>
            </a:r>
            <a:r>
              <a:rPr lang="en-US" sz="4800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ar-SA" sz="4800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4009" y="343182"/>
            <a:ext cx="9954228" cy="5156461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ما هي </a:t>
            </a:r>
            <a:r>
              <a:rPr lang="ar-SA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القيمة الحالية لسلسلة ودائع</a:t>
            </a: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مكونة من </a:t>
            </a:r>
            <a:r>
              <a:rPr lang="ar-SA" sz="4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10 دفعات </a:t>
            </a:r>
            <a:r>
              <a:rPr lang="ar-SA" sz="4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شهرية</a:t>
            </a:r>
            <a:r>
              <a:rPr lang="ar-SA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متساوية </a:t>
            </a: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بمقدار </a:t>
            </a:r>
            <a:r>
              <a:rPr lang="ar-SA" sz="4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200 شيكل كل دفعة</a:t>
            </a: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والتي يتم إيداعها </a:t>
            </a: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 صندوق توفير في نهاية كل شهر</a:t>
            </a: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وتحمل معدل </a:t>
            </a:r>
            <a:r>
              <a:rPr lang="ar-SA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فائدة شهري3%</a:t>
            </a: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؟ </a:t>
            </a:r>
          </a:p>
          <a:p>
            <a:pPr marL="342900" lvl="0">
              <a:spcAft>
                <a:spcPts val="0"/>
              </a:spcAft>
              <a:buFont typeface="+mj-lt"/>
              <a:buAutoNum type="arabicPeriod"/>
            </a:pPr>
            <a:r>
              <a:rPr lang="ar-SA" sz="33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معدل الفائدة     </a:t>
            </a:r>
            <a:r>
              <a:rPr lang="ar-SA" sz="33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0.03 </a:t>
            </a:r>
            <a:r>
              <a:rPr lang="ar-SA" sz="33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</a:rPr>
              <a:t>=</a:t>
            </a:r>
            <a:r>
              <a:rPr lang="ar-SA" sz="33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en-US" sz="33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ar-SA" sz="33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 </a:t>
            </a:r>
          </a:p>
          <a:p>
            <a:pPr marL="342900" lvl="0">
              <a:spcAft>
                <a:spcPts val="0"/>
              </a:spcAft>
              <a:buFont typeface="+mj-lt"/>
              <a:buAutoNum type="arabicPeriod"/>
            </a:pPr>
            <a:r>
              <a:rPr lang="ar-SA" sz="33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مبلغ الإيداع      200   </a:t>
            </a:r>
            <a:r>
              <a:rPr lang="ar-SA" sz="3300" dirty="0">
                <a:latin typeface="Traditional Arabic" panose="02020603050405020304" pitchFamily="18" charset="-78"/>
                <a:ea typeface="Times New Roman" panose="02020603050405020304" pitchFamily="18" charset="0"/>
              </a:rPr>
              <a:t>=</a:t>
            </a:r>
            <a:r>
              <a:rPr lang="ar-SA" sz="33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33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ar-SA" sz="33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marL="342900" lvl="0">
              <a:spcAft>
                <a:spcPts val="0"/>
              </a:spcAft>
              <a:buFont typeface="+mj-lt"/>
              <a:buAutoNum type="arabicPeriod"/>
            </a:pPr>
            <a:r>
              <a:rPr lang="ar-SA" sz="33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الفترة   (اشهر)   </a:t>
            </a:r>
            <a:r>
              <a:rPr lang="ar-SA" sz="3300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10    </a:t>
            </a:r>
            <a:r>
              <a:rPr lang="ar-SA" sz="3300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</a:rPr>
              <a:t>=</a:t>
            </a:r>
            <a:r>
              <a:rPr lang="ar-SA" sz="3300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en-US" sz="3300" b="1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t</a:t>
            </a:r>
          </a:p>
          <a:p>
            <a:pPr marL="96838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69" y="1536570"/>
            <a:ext cx="11726943" cy="51564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975478"/>
              </p:ext>
            </p:extLst>
          </p:nvPr>
        </p:nvGraphicFramePr>
        <p:xfrm>
          <a:off x="2034792" y="3363191"/>
          <a:ext cx="745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00">
                  <a:extLst>
                    <a:ext uri="{9D8B030D-6E8A-4147-A177-3AD203B41FA5}">
                      <a16:colId xmlns:a16="http://schemas.microsoft.com/office/drawing/2014/main" val="261201410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3612440947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2209554299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967619978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901437287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693079904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1999790054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350478531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1850489427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860958512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447086118"/>
                    </a:ext>
                  </a:extLst>
                </a:gridCol>
                <a:gridCol w="621500">
                  <a:extLst>
                    <a:ext uri="{9D8B030D-6E8A-4147-A177-3AD203B41FA5}">
                      <a16:colId xmlns:a16="http://schemas.microsoft.com/office/drawing/2014/main" val="86714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8395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59595" y="3746576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41436" y="3743506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23277" y="3746576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3427" y="3746576"/>
            <a:ext cx="109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0</a:t>
            </a:r>
            <a:r>
              <a:rPr lang="ar-SA" b="1" dirty="0"/>
              <a:t> اليوم =</a:t>
            </a:r>
            <a:r>
              <a:rPr lang="ar-SA" sz="2400" b="1" dirty="0"/>
              <a:t>؟</a:t>
            </a:r>
            <a:endParaRPr lang="en-US" sz="2400" b="1" dirty="0"/>
          </a:p>
        </p:txBody>
      </p:sp>
      <p:cxnSp>
        <p:nvCxnSpPr>
          <p:cNvPr id="11" name="מחבר חץ ישר 10"/>
          <p:cNvCxnSpPr/>
          <p:nvPr/>
        </p:nvCxnSpPr>
        <p:spPr>
          <a:xfrm flipV="1">
            <a:off x="2002783" y="3586319"/>
            <a:ext cx="86431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95558" y="3740483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9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72824" y="3739793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8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0980" y="3740483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7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4161" y="3746576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20264" y="3743458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5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90139" y="3746576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4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71717" y="3714310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44755" y="3740483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11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25457" y="3733700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10</a:t>
            </a:r>
            <a:endParaRPr lang="en-US" b="1" dirty="0"/>
          </a:p>
        </p:txBody>
      </p:sp>
      <p:sp>
        <p:nvSpPr>
          <p:cNvPr id="21" name="קשת 20"/>
          <p:cNvSpPr/>
          <p:nvPr/>
        </p:nvSpPr>
        <p:spPr>
          <a:xfrm>
            <a:off x="1997086" y="2531513"/>
            <a:ext cx="4988120" cy="1659119"/>
          </a:xfrm>
          <a:prstGeom prst="arc">
            <a:avLst>
              <a:gd name="adj1" fmla="val 10853258"/>
              <a:gd name="adj2" fmla="val 0"/>
            </a:avLst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קשת 21"/>
          <p:cNvSpPr/>
          <p:nvPr/>
        </p:nvSpPr>
        <p:spPr>
          <a:xfrm>
            <a:off x="2034794" y="2474950"/>
            <a:ext cx="5579577" cy="1857080"/>
          </a:xfrm>
          <a:prstGeom prst="arc">
            <a:avLst>
              <a:gd name="adj1" fmla="val 10853258"/>
              <a:gd name="adj2" fmla="val 0"/>
            </a:avLst>
          </a:prstGeom>
          <a:noFill/>
          <a:ln w="19050" cap="rnd" cmpd="sng" algn="ctr">
            <a:solidFill>
              <a:srgbClr val="5B9BD5"/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קשת 22"/>
          <p:cNvSpPr/>
          <p:nvPr/>
        </p:nvSpPr>
        <p:spPr>
          <a:xfrm>
            <a:off x="2034794" y="2361831"/>
            <a:ext cx="6233264" cy="2275273"/>
          </a:xfrm>
          <a:prstGeom prst="arc">
            <a:avLst>
              <a:gd name="adj1" fmla="val 10853258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275947" y="3258894"/>
            <a:ext cx="123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الفترة</a:t>
            </a:r>
            <a:endParaRPr lang="en-US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מציין מיקום תוכן 57"/>
          <p:cNvSpPr txBox="1">
            <a:spLocks/>
          </p:cNvSpPr>
          <p:nvPr/>
        </p:nvSpPr>
        <p:spPr>
          <a:xfrm>
            <a:off x="694316" y="1197205"/>
            <a:ext cx="11419128" cy="492079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38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ar-SA" sz="4800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</a:t>
            </a:r>
            <a:r>
              <a:rPr lang="ar-SA" sz="4800" b="1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يدفع شخص 200 شيكل كل شهر مقابل........... </a:t>
            </a:r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sz="3200" b="1" dirty="0">
              <a:solidFill>
                <a:srgbClr val="FF000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96838" indent="0">
              <a:buFont typeface="Arial" pitchFamily="34" charset="0"/>
              <a:buNone/>
            </a:pPr>
            <a:endParaRPr lang="ar-SA" dirty="0"/>
          </a:p>
        </p:txBody>
      </p:sp>
      <p:sp>
        <p:nvSpPr>
          <p:cNvPr id="26" name="כותרת 25"/>
          <p:cNvSpPr>
            <a:spLocks noGrp="1"/>
          </p:cNvSpPr>
          <p:nvPr>
            <p:ph type="title"/>
          </p:nvPr>
        </p:nvSpPr>
        <p:spPr>
          <a:xfrm>
            <a:off x="3373263" y="264793"/>
            <a:ext cx="8855588" cy="810245"/>
          </a:xfrm>
        </p:spPr>
        <p:txBody>
          <a:bodyPr/>
          <a:lstStyle/>
          <a:p>
            <a:pPr algn="r"/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حساب القيمة الحالية لسلسلة </a:t>
            </a:r>
            <a:r>
              <a:rPr lang="ar-SA" sz="5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دفعات متساوية</a:t>
            </a:r>
            <a:r>
              <a:rPr lang="ar-SA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  <a:endParaRPr lang="en-US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94" y="2632825"/>
            <a:ext cx="4358188" cy="7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86" y="0"/>
            <a:ext cx="9450884" cy="1125512"/>
          </a:xfrm>
        </p:spPr>
        <p:txBody>
          <a:bodyPr/>
          <a:lstStyle/>
          <a:p>
            <a:pPr algn="r"/>
            <a:r>
              <a:rPr lang="ar-SA" sz="5400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الحل:</a:t>
            </a:r>
            <a:endParaRPr lang="he-IL" sz="5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55585" y="257410"/>
                <a:ext cx="10328794" cy="55241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ar-SA" sz="4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نعوض المعطيات في المعادلة ونحسب</a:t>
                </a:r>
                <a:r>
                  <a:rPr lang="ar-SA" sz="4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: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𝑷𝑽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𝟐𝟎𝟎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𝟏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−(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𝟏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𝟎𝟑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raditional Arabic" panose="02020603050405020304" pitchFamily="18" charset="-78"/>
                                    </a:rPr>
                                    <m:t>𝟏𝟎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𝟎𝟑</m:t>
                              </m:r>
                            </m:den>
                          </m:f>
                        </m:e>
                      </m:d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𝟏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𝟕𝟎𝟔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القيمة الحالية لسلسلة الودائع 200 كل شهر لفترة 10 اشهر مساوية لِ 1706 شيكل. 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lv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55585" y="257410"/>
                <a:ext cx="10328794" cy="5524107"/>
              </a:xfrm>
              <a:blipFill>
                <a:blip r:embed="rId2"/>
                <a:stretch>
                  <a:fillRect l="-2952" t="-1766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4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120496"/>
            <a:ext cx="9450884" cy="1125512"/>
          </a:xfrm>
        </p:spPr>
        <p:txBody>
          <a:bodyPr/>
          <a:lstStyle/>
          <a:p>
            <a:pPr algn="r"/>
            <a:r>
              <a:rPr lang="he-IL" sz="54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بطريقة استخدام الجداول المالية</a:t>
            </a:r>
            <a:endParaRPr lang="he-IL" sz="5400" u="sng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98" y="1085157"/>
            <a:ext cx="12028601" cy="515646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سنستخدم جدول القيمة الحالية التراكمي الخاص بالدفعات/الايداعات ونقوم بالبحث 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تحت النسبة 3% 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وعدد </a:t>
            </a:r>
            <a:r>
              <a:rPr lang="ar-SA" sz="4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الفترات 10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سنجد أن معامل القيمة الحالية للدفعات وفقاً للمعطيات السابقة هو من الجدول</a:t>
            </a:r>
            <a:r>
              <a:rPr lang="ar-SA" sz="40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8.530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مبلغ الدفعة 200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40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        </a:t>
            </a:r>
            <a:r>
              <a:rPr lang="ar-SA" sz="40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القيمة الحالية = الدفعة * معامل القيمة الحالية للدفعات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dirty="0"/>
              <a:t>اسم الدرس</a:t>
            </a:r>
            <a:r>
              <a:rPr lang="ar-SA" sz="5400" dirty="0"/>
              <a:t>:</a:t>
            </a:r>
            <a:r>
              <a:rPr lang="ar-SA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7.3 القيمة الحالية</a:t>
            </a:r>
            <a:r>
              <a:rPr lang="en-US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PV) </a:t>
            </a:r>
            <a:r>
              <a:rPr lang="ar-SA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>
                <a:sym typeface="Varela Round"/>
              </a:rPr>
              <a:t>إدارة واقتصاد لطلاب تخصص الادارة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Varela Round"/>
              </a:rPr>
              <a:t>مع </a:t>
            </a:r>
            <a:r>
              <a:rPr lang="ar-AE" sz="4000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Varela Round"/>
              </a:rPr>
              <a:t>المعلم :</a:t>
            </a:r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Varela Round"/>
              </a:rPr>
              <a:t> </a:t>
            </a:r>
            <a:r>
              <a:rPr lang="ar-SA" sz="4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Varela Round"/>
              </a:rPr>
              <a:t>سيف عباس</a:t>
            </a:r>
            <a:endParaRPr lang="he-IL" sz="4000" b="1" dirty="0">
              <a:solidFill>
                <a:srgbClr val="0070C0"/>
              </a:solidFill>
              <a:latin typeface="Traditional Arabic" panose="02020603050405020304" pitchFamily="18" charset="-78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48" y="189486"/>
            <a:ext cx="5823498" cy="3950550"/>
          </a:xfrm>
          <a:prstGeom prst="rect">
            <a:avLst/>
          </a:prstGeo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0472" y="4255785"/>
            <a:ext cx="7778186" cy="2460396"/>
          </a:xfrm>
        </p:spPr>
        <p:txBody>
          <a:bodyPr>
            <a:normAutofit fontScale="92500" lnSpcReduction="20000"/>
          </a:bodyPr>
          <a:lstStyle/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مبلغ الدفعة  200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معامل القيمة الحالية للدفعات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8.530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القيمة الحالية = الدفعة * معامل القيمة الحالية للدفعات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1706  </a:t>
            </a:r>
            <a:r>
              <a:rPr lang="en-US" sz="4800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r>
              <a:rPr lang="ar-SA" sz="4800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200  *  8.530 </a:t>
            </a:r>
            <a:endParaRPr lang="en-US" sz="3500" dirty="0">
              <a:solidFill>
                <a:srgbClr val="FF000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15" y="342216"/>
            <a:ext cx="10163649" cy="1125512"/>
          </a:xfrm>
        </p:spPr>
        <p:txBody>
          <a:bodyPr/>
          <a:lstStyle/>
          <a:p>
            <a:pPr algn="r"/>
            <a:r>
              <a:rPr lang="ar-SA" sz="4800" u="sng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قانون القيمة الحالية لسلسلة من الودائع </a:t>
            </a:r>
            <a:r>
              <a:rPr lang="ar-SA" sz="4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غير المتساوية</a:t>
            </a:r>
            <a:r>
              <a:rPr lang="ar-SA" sz="48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69" y="1536570"/>
            <a:ext cx="11726943" cy="51564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99" y="1876895"/>
            <a:ext cx="9869864" cy="1427140"/>
          </a:xfrm>
          <a:prstGeom prst="rect">
            <a:avLst/>
          </a:prstGeom>
        </p:spPr>
      </p:pic>
      <p:sp>
        <p:nvSpPr>
          <p:cNvPr id="25" name="מציין מיקום תוכן 57"/>
          <p:cNvSpPr txBox="1">
            <a:spLocks/>
          </p:cNvSpPr>
          <p:nvPr/>
        </p:nvSpPr>
        <p:spPr>
          <a:xfrm>
            <a:off x="515206" y="1338606"/>
            <a:ext cx="11419128" cy="492079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38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38" indent="0">
              <a:buFont typeface="Arial" pitchFamily="34" charset="0"/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73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0187" y="220635"/>
            <a:ext cx="11906053" cy="5476973"/>
          </a:xfrm>
        </p:spPr>
        <p:txBody>
          <a:bodyPr>
            <a:normAutofit/>
          </a:bodyPr>
          <a:lstStyle/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فحص القيمة الحالية من خلال المدخرات لمبالغ </a:t>
            </a:r>
            <a:r>
              <a:rPr lang="ar-SA" sz="3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غير المتساوية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لدينا 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 ودائع شهرية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 المدخرات على النحو التالي: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الوديعة الأولى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سيتم سحبها بعد </a:t>
            </a:r>
            <a:r>
              <a:rPr lang="ar-SA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شهر واحد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1500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شيكل جديد،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الوديعة الثانية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سيتم سحبها ب</a:t>
            </a:r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عد شهرين بقيمة 2000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شيكل جديد،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الوديعة الثالثة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سيتم سحبها بعد </a:t>
            </a:r>
            <a:r>
              <a:rPr lang="ar-SA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 أشهر بقيمة 2800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شيكل جديد،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ومعروف ان </a:t>
            </a:r>
            <a:r>
              <a:rPr lang="ar-S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معدل الفائدة الشهري هو 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2٪</a:t>
            </a:r>
            <a:r>
              <a:rPr lang="ar-S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ما هي 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القيمة الحالية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للودائع؟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72" y="132069"/>
            <a:ext cx="7537242" cy="1125512"/>
          </a:xfrm>
        </p:spPr>
        <p:txBody>
          <a:bodyPr/>
          <a:lstStyle/>
          <a:p>
            <a:pPr algn="r"/>
            <a:r>
              <a:rPr lang="ar-SA" sz="4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تمرين كمثال:</a:t>
            </a:r>
            <a:endParaRPr lang="he-IL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45648" y="5254911"/>
            <a:ext cx="1157213" cy="573019"/>
          </a:xfrm>
          <a:prstGeom prst="rect">
            <a:avLst/>
          </a:prstGeom>
        </p:spPr>
      </p:pic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 txBox="1">
            <a:spLocks/>
          </p:cNvSpPr>
          <p:nvPr/>
        </p:nvSpPr>
        <p:spPr>
          <a:xfrm>
            <a:off x="324091" y="327919"/>
            <a:ext cx="9449118" cy="55052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38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فحص القيمة الحالية من خلال المدخرات لمبالغ </a:t>
            </a:r>
            <a:r>
              <a:rPr lang="ar-SA" sz="3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غير المتساوية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لدينا 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 ودائع شهرية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 المدخرات على النحو التالي: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الوديعة الأولى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سيتم سحبها بعد </a:t>
            </a:r>
            <a:r>
              <a:rPr lang="ar-SA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شهر واحد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1500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شيكل جديد،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الوديعة الثانية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سيتم سحبها ب</a:t>
            </a:r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عد شهرين بقيمة 2000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شيكل جديد،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الوديعة الثالثة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سيتم سحبها بعد </a:t>
            </a:r>
            <a:r>
              <a:rPr lang="ar-SA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 أشهر بقيمة 2800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شيكل جديد،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ومعروف ان </a:t>
            </a:r>
            <a:r>
              <a:rPr lang="ar-S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معدل الفائدة الشهري هو 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2٪</a:t>
            </a:r>
            <a:r>
              <a:rPr lang="ar-S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ما هي 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القيمة الحالية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للودائع؟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ar-SA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ar-SA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Font typeface="Arial" pitchFamily="34" charset="0"/>
              <a:buNone/>
            </a:pPr>
            <a:endParaRPr lang="ar-SA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ar-SA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endParaRPr lang="ar-SA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80899"/>
              </p:ext>
            </p:extLst>
          </p:nvPr>
        </p:nvGraphicFramePr>
        <p:xfrm>
          <a:off x="1445648" y="5729004"/>
          <a:ext cx="4442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724">
                  <a:extLst>
                    <a:ext uri="{9D8B030D-6E8A-4147-A177-3AD203B41FA5}">
                      <a16:colId xmlns:a16="http://schemas.microsoft.com/office/drawing/2014/main" val="261201410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901437287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1850489427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2068615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8395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63295" y="6099844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22570" y="6095596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21394" y="6097720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1707" y="6099844"/>
            <a:ext cx="141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latin typeface="Traditional Arabic" panose="02020603050405020304" pitchFamily="18" charset="-78"/>
              </a:rPr>
              <a:t>0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اليوم</a:t>
            </a:r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000" b="1" dirty="0">
                <a:cs typeface="Traditional Arabic" panose="02020603050405020304" pitchFamily="18" charset="-78"/>
              </a:rPr>
              <a:t>=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en-US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" name="מחבר חץ ישר 12"/>
          <p:cNvCxnSpPr/>
          <p:nvPr/>
        </p:nvCxnSpPr>
        <p:spPr>
          <a:xfrm>
            <a:off x="1445648" y="5910753"/>
            <a:ext cx="44428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29133" y="5477620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2,000 شيكل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2542" y="5500010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1,500 شيكل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5723" y="5436993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2,800 شيكل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8" name="מציין מיקום תוכן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48" y="5174651"/>
            <a:ext cx="2234950" cy="57301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57" y="4976385"/>
            <a:ext cx="3439220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5" cy="1125512"/>
          </a:xfrm>
        </p:spPr>
        <p:txBody>
          <a:bodyPr/>
          <a:lstStyle/>
          <a:p>
            <a:pPr algn="r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الحل:</a:t>
            </a:r>
            <a:endParaRPr lang="he-IL" sz="5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-1422014" y="-112853"/>
                <a:ext cx="12096144" cy="7106856"/>
              </a:xfrm>
            </p:spPr>
            <p:txBody>
              <a:bodyPr>
                <a:normAutofit/>
              </a:bodyPr>
              <a:lstStyle/>
              <a:p>
                <a:pPr marL="96838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𝐏𝐕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1500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02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2000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02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2800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02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𝐏𝐕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1500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02</m:t>
                          </m:r>
                        </m:den>
                      </m:f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2000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04</m:t>
                          </m:r>
                        </m:den>
                      </m:f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2800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06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𝐏𝐕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1470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59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1923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08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2641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51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𝐏𝐕</m:t>
                      </m:r>
                      <m:r>
                        <a:rPr lang="en-US" sz="32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𝟎𝟑𝟓</m:t>
                      </m:r>
                      <m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𝟏𝟖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SA" sz="3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القيمة الحالية للودائع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3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𝟎𝟑𝟓</m:t>
                    </m:r>
                    <m:r>
                      <a:rPr lang="en-US" sz="3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SA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شيكل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-1422014" y="-112853"/>
                <a:ext cx="12096144" cy="71068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3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72" y="213094"/>
            <a:ext cx="7537242" cy="610178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00B050"/>
                </a:solidFill>
              </a:rPr>
              <a:t>مثال 3: </a:t>
            </a:r>
            <a:endParaRPr lang="he-IL" sz="5400" dirty="0">
              <a:solidFill>
                <a:srgbClr val="00B050"/>
              </a:solidFill>
            </a:endParaRPr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 txBox="1">
            <a:spLocks/>
          </p:cNvSpPr>
          <p:nvPr/>
        </p:nvSpPr>
        <p:spPr>
          <a:xfrm>
            <a:off x="94269" y="1253765"/>
            <a:ext cx="12028601" cy="55052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38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ar-SA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Font typeface="Arial" pitchFamily="34" charset="0"/>
              <a:buNone/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ar-SA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6783" y="3791433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6753" y="3791433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84068" y="3797950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47575" y="3776044"/>
            <a:ext cx="141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latin typeface="Traditional Arabic" panose="02020603050405020304" pitchFamily="18" charset="-78"/>
              </a:rPr>
              <a:t>0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اليوم</a:t>
            </a:r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000" b="1" dirty="0">
                <a:cs typeface="Traditional Arabic" panose="02020603050405020304" pitchFamily="18" charset="-78"/>
              </a:rPr>
              <a:t>=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en-US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0702" y="2355075"/>
            <a:ext cx="255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5,000 شيكل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808" y="4220075"/>
            <a:ext cx="1725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rgbClr val="FFCC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نسبة الفائدة  1% </a:t>
            </a:r>
            <a:endParaRPr lang="en-US" sz="2000" b="1" dirty="0">
              <a:solidFill>
                <a:srgbClr val="FFCC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909" y="2858779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2,500 شيكل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8" name="מציין מיקום תוכן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04" y="3145660"/>
            <a:ext cx="2361155" cy="293626"/>
          </a:xfrm>
          <a:prstGeom prst="rect">
            <a:avLst/>
          </a:prstGeom>
        </p:spPr>
      </p:pic>
      <p:sp>
        <p:nvSpPr>
          <p:cNvPr id="14" name="מציין מיקום תוכן 13"/>
          <p:cNvSpPr>
            <a:spLocks noGrp="1"/>
          </p:cNvSpPr>
          <p:nvPr>
            <p:ph sz="quarter" idx="4"/>
          </p:nvPr>
        </p:nvSpPr>
        <p:spPr>
          <a:xfrm>
            <a:off x="-56560" y="1164798"/>
            <a:ext cx="12179430" cy="4699849"/>
          </a:xfrm>
        </p:spPr>
        <p:txBody>
          <a:bodyPr/>
          <a:lstStyle/>
          <a:p>
            <a:pPr marL="96838" indent="0">
              <a:buNone/>
            </a:pP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سيحصل سعيد على </a:t>
            </a:r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2500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شيكل في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نهاية عامين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الآن، و</a:t>
            </a:r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5000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شيكل في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نهاية 5 سنوات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الآن.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96838" indent="0">
              <a:buNone/>
            </a:pP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هي قيمتها الحالية إذا كان من المعروف أن نسبة الفائدة هو</a:t>
            </a:r>
            <a:r>
              <a:rPr lang="ar-SA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1%</a:t>
            </a:r>
            <a:r>
              <a:rPr lang="ar-SA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خلال </a:t>
            </a:r>
            <a:r>
              <a:rPr lang="ar-SA" sz="3200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العامين الأولين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ثم تنخفض نسبة الفائدة إلى </a:t>
            </a:r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0.5% 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سنويا؟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96838" indent="0">
              <a:buNone/>
            </a:pPr>
            <a:endParaRPr lang="en-US" dirty="0"/>
          </a:p>
        </p:txBody>
      </p:sp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19887"/>
              </p:ext>
            </p:extLst>
          </p:nvPr>
        </p:nvGraphicFramePr>
        <p:xfrm>
          <a:off x="2416345" y="3471853"/>
          <a:ext cx="81269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992">
                  <a:extLst>
                    <a:ext uri="{9D8B030D-6E8A-4147-A177-3AD203B41FA5}">
                      <a16:colId xmlns:a16="http://schemas.microsoft.com/office/drawing/2014/main" val="1798499603"/>
                    </a:ext>
                  </a:extLst>
                </a:gridCol>
                <a:gridCol w="1160992">
                  <a:extLst>
                    <a:ext uri="{9D8B030D-6E8A-4147-A177-3AD203B41FA5}">
                      <a16:colId xmlns:a16="http://schemas.microsoft.com/office/drawing/2014/main" val="586573062"/>
                    </a:ext>
                  </a:extLst>
                </a:gridCol>
                <a:gridCol w="1160992">
                  <a:extLst>
                    <a:ext uri="{9D8B030D-6E8A-4147-A177-3AD203B41FA5}">
                      <a16:colId xmlns:a16="http://schemas.microsoft.com/office/drawing/2014/main" val="2110570322"/>
                    </a:ext>
                  </a:extLst>
                </a:gridCol>
                <a:gridCol w="1160992">
                  <a:extLst>
                    <a:ext uri="{9D8B030D-6E8A-4147-A177-3AD203B41FA5}">
                      <a16:colId xmlns:a16="http://schemas.microsoft.com/office/drawing/2014/main" val="685691466"/>
                    </a:ext>
                  </a:extLst>
                </a:gridCol>
                <a:gridCol w="1160992">
                  <a:extLst>
                    <a:ext uri="{9D8B030D-6E8A-4147-A177-3AD203B41FA5}">
                      <a16:colId xmlns:a16="http://schemas.microsoft.com/office/drawing/2014/main" val="525760716"/>
                    </a:ext>
                  </a:extLst>
                </a:gridCol>
                <a:gridCol w="1160992">
                  <a:extLst>
                    <a:ext uri="{9D8B030D-6E8A-4147-A177-3AD203B41FA5}">
                      <a16:colId xmlns:a16="http://schemas.microsoft.com/office/drawing/2014/main" val="763674361"/>
                    </a:ext>
                  </a:extLst>
                </a:gridCol>
                <a:gridCol w="1160992">
                  <a:extLst>
                    <a:ext uri="{9D8B030D-6E8A-4147-A177-3AD203B41FA5}">
                      <a16:colId xmlns:a16="http://schemas.microsoft.com/office/drawing/2014/main" val="512876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16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886813" y="3759167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4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45669" y="3759167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5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74913" y="4252642"/>
            <a:ext cx="347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نسبة الفائدة  0.05% </a:t>
            </a:r>
            <a:endParaRPr lang="en-US" sz="20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" name="מחבר חץ ישר 12"/>
          <p:cNvCxnSpPr/>
          <p:nvPr/>
        </p:nvCxnSpPr>
        <p:spPr>
          <a:xfrm flipV="1">
            <a:off x="3529856" y="3668220"/>
            <a:ext cx="687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מציין מיקום תוכן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223" y="2681578"/>
            <a:ext cx="6085937" cy="8872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281991" y="3426440"/>
            <a:ext cx="89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سنوات</a:t>
            </a:r>
            <a:endParaRPr lang="en-US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V="1">
            <a:off x="5965459" y="4160765"/>
            <a:ext cx="3420000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3604304" y="4167282"/>
            <a:ext cx="2240315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068" y="75414"/>
            <a:ext cx="10152669" cy="1112363"/>
          </a:xfrm>
        </p:spPr>
        <p:txBody>
          <a:bodyPr/>
          <a:lstStyle/>
          <a:p>
            <a:pPr algn="r"/>
            <a:r>
              <a:rPr lang="ar-SA" sz="54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الحل</a:t>
            </a:r>
            <a:endParaRPr lang="he-IL" sz="5400" dirty="0">
              <a:solidFill>
                <a:srgbClr val="00B050"/>
              </a:solidFill>
              <a:latin typeface="Traditional Arabic" panose="02020603050405020304" pitchFamily="18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90309" y="162393"/>
                <a:ext cx="10440364" cy="612301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ar-SA" sz="4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نعوض المعطيات في المعادلة ونحصل على</a:t>
                </a:r>
                <a:r>
                  <a:rPr lang="ar-SA" sz="4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: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𝐏𝐕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𝟐𝟓𝟎𝟎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01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𝟓𝟎𝟎𝟎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01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∗(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𝟎𝟎𝟓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914400" algn="l"/>
                  </a:tabLst>
                </a:pPr>
                <a:r>
                  <a:rPr lang="he-IL" sz="28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	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𝐏𝐕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2450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74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445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79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𝟖𝟗𝟔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𝟓𝟑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endParaRPr lang="en-US" sz="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ar-SA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سيحصل سعيد على</a:t>
                </a:r>
                <a:r>
                  <a:rPr lang="ar-SA" sz="3600" b="1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اليوم على مبلغ </a:t>
                </a:r>
                <a:r>
                  <a:rPr lang="ar-SA" sz="36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6،896.53</a:t>
                </a:r>
                <a:r>
                  <a:rPr lang="ar-SA" sz="3600" b="1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بدلا من </a:t>
                </a:r>
                <a:r>
                  <a:rPr lang="ar-SA" sz="3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2500 شيكل بعد عامين من الآن، و5000 شيكل في نهاية 5 سنوات</a:t>
                </a:r>
                <a:r>
                  <a:rPr lang="ar-SA" sz="3600" b="1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.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ar-SA" sz="4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marL="96838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90309" y="162393"/>
                <a:ext cx="10440364" cy="6123013"/>
              </a:xfrm>
              <a:blipFill>
                <a:blip r:embed="rId2"/>
                <a:stretch>
                  <a:fillRect l="-2862" t="-1693" r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7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450884" cy="1125512"/>
          </a:xfrm>
        </p:spPr>
        <p:txBody>
          <a:bodyPr/>
          <a:lstStyle/>
          <a:p>
            <a:pPr algn="r"/>
            <a:r>
              <a:rPr lang="ar-SA" sz="5400" dirty="0">
                <a:solidFill>
                  <a:schemeClr val="accent2">
                    <a:lumMod val="75000"/>
                  </a:schemeClr>
                </a:solidFill>
              </a:rPr>
              <a:t>تمرين</a:t>
            </a:r>
            <a:endParaRPr lang="he-IL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1139" y="390676"/>
            <a:ext cx="9998855" cy="515646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r-SA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تدفق نقدي </a:t>
            </a:r>
            <a:r>
              <a:rPr lang="ar-SA" sz="44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غير متساوي</a:t>
            </a:r>
            <a:r>
              <a:rPr lang="ar-SA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خلال فترة الاستثمار</a:t>
            </a:r>
            <a:br>
              <a:rPr lang="en-US" sz="4400" dirty="0">
                <a:solidFill>
                  <a:srgbClr val="33333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32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تدرس الشركة أحد المشروعات </a:t>
            </a:r>
            <a:r>
              <a:rPr lang="ar-SA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الاستثمارية والذي سيتكلف </a:t>
            </a:r>
            <a:r>
              <a:rPr lang="en-US" sz="3200" b="1" dirty="0">
                <a:solidFill>
                  <a:srgbClr val="7030A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75,000</a:t>
            </a:r>
            <a:r>
              <a:rPr lang="ar-SA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شيكل</a:t>
            </a:r>
            <a:r>
              <a:rPr lang="ar-SA" sz="32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في بداية السنة الأولى، </a:t>
            </a:r>
            <a:r>
              <a:rPr lang="ar-SA" sz="3200" b="1" u="sng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ويتوقع</a:t>
            </a:r>
            <a:r>
              <a:rPr lang="ar-SA" sz="32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أن تكون صافي التدفقات النقدية في كل سنة كالتالي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ar-SA" sz="3200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ar-SA" sz="3200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r-SA" sz="32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ومعلوم أن 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بنسبة فائدة لهذا المشروع </a:t>
            </a:r>
            <a:r>
              <a:rPr lang="en-US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8%</a:t>
            </a:r>
            <a:r>
              <a:rPr lang="he-IL" sz="3200" dirty="0">
                <a:solidFill>
                  <a:srgbClr val="333333"/>
                </a:solidFill>
                <a:latin typeface="Traditional Arabic" panose="02020603050405020304" pitchFamily="18" charset="-78"/>
                <a:ea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33333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هل تنصح الشركة في الاستثمار في هذا المشروع؟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68518"/>
              </p:ext>
            </p:extLst>
          </p:nvPr>
        </p:nvGraphicFramePr>
        <p:xfrm>
          <a:off x="3356702" y="2572666"/>
          <a:ext cx="64817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445">
                  <a:extLst>
                    <a:ext uri="{9D8B030D-6E8A-4147-A177-3AD203B41FA5}">
                      <a16:colId xmlns:a16="http://schemas.microsoft.com/office/drawing/2014/main" val="1028652282"/>
                    </a:ext>
                  </a:extLst>
                </a:gridCol>
                <a:gridCol w="1620445">
                  <a:extLst>
                    <a:ext uri="{9D8B030D-6E8A-4147-A177-3AD203B41FA5}">
                      <a16:colId xmlns:a16="http://schemas.microsoft.com/office/drawing/2014/main" val="2399206328"/>
                    </a:ext>
                  </a:extLst>
                </a:gridCol>
                <a:gridCol w="1620445">
                  <a:extLst>
                    <a:ext uri="{9D8B030D-6E8A-4147-A177-3AD203B41FA5}">
                      <a16:colId xmlns:a16="http://schemas.microsoft.com/office/drawing/2014/main" val="1348907433"/>
                    </a:ext>
                  </a:extLst>
                </a:gridCol>
                <a:gridCol w="1620445">
                  <a:extLst>
                    <a:ext uri="{9D8B030D-6E8A-4147-A177-3AD203B41FA5}">
                      <a16:colId xmlns:a16="http://schemas.microsoft.com/office/drawing/2014/main" val="1758591412"/>
                    </a:ext>
                  </a:extLst>
                </a:gridCol>
              </a:tblGrid>
              <a:tr h="268038">
                <a:tc>
                  <a:txBody>
                    <a:bodyPr/>
                    <a:lstStyle/>
                    <a:p>
                      <a:r>
                        <a:rPr lang="ar-SA" sz="20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01385"/>
                  </a:ext>
                </a:extLst>
              </a:tr>
              <a:tr h="26803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1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75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564005" cy="1125512"/>
          </a:xfrm>
        </p:spPr>
        <p:txBody>
          <a:bodyPr/>
          <a:lstStyle/>
          <a:p>
            <a:pPr algn="r"/>
            <a:r>
              <a:rPr lang="ar-SA" sz="48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7.3.3	القيمة الحالية لسلسلة دفعات لانهائية (ابدية).</a:t>
            </a:r>
            <a:endParaRPr lang="he-IL" sz="4800" dirty="0">
              <a:solidFill>
                <a:srgbClr val="FF0000"/>
              </a:solidFill>
              <a:latin typeface="Traditional Arabic" panose="02020603050405020304" pitchFamily="18" charset="-78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97306" y="1096730"/>
            <a:ext cx="10400389" cy="515646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وهي بعض الدفعات السنوية او الشهرية التي تستمر بصورة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لا نهائية او ابديه او دائمة</a:t>
            </a: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</a:p>
          <a:p>
            <a:pPr marL="96838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4000" b="1" dirty="0">
                <a:ea typeface="Calibri" panose="020F0502020204030204" pitchFamily="34" charset="0"/>
                <a:cs typeface="Traditional Arabic" panose="02020603050405020304" pitchFamily="18" charset="-78"/>
              </a:rPr>
              <a:t>دفعات لانهائية (ابدية)</a:t>
            </a:r>
            <a:r>
              <a:rPr lang="ar-SA" sz="4000" dirty="0"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solidFill>
                  <a:srgbClr val="151515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عبارة عن دفعات يتم الحصول عليها بأحجام متساوية وضمن فترات زمنية متساوية </a:t>
            </a:r>
            <a:r>
              <a:rPr lang="ar-SA" sz="4000" b="1" dirty="0">
                <a:solidFill>
                  <a:srgbClr val="151515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والى الأبد</a:t>
            </a:r>
            <a:r>
              <a:rPr lang="ar-SA" sz="4000" dirty="0">
                <a:solidFill>
                  <a:srgbClr val="151515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068" y="-324234"/>
            <a:ext cx="10152669" cy="2416984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ويتم حساب القيمة الحالية لدفعات لانهائية (أبدية) متساوية باستخدام المعادلة التالية: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80665" y="622171"/>
                <a:ext cx="12009748" cy="5156461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ar-SA" sz="4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ar-SA" sz="4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دفعات لانهائية (ابدية) = </a:t>
                </a:r>
                <a:r>
                  <a:rPr lang="ar-SA" sz="4400" b="1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الدفعة السنوية المتساوية ÷ نسبة الفائدة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𝑷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m:t>𝐕</m:t>
                          </m:r>
                          <m:r>
                            <a:rPr lang="en-US" sz="44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m:t>(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m:t>𝐞𝐧𝐝𝐥𝐞𝐬𝐬</m:t>
                          </m:r>
                          <m:r>
                            <a:rPr lang="en-US" sz="44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m:t>)</m:t>
                          </m:r>
                        </m:sub>
                      </m:sSub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m:t>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m:t>𝐫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80665" y="622171"/>
                <a:ext cx="12009748" cy="5156461"/>
              </a:xfrm>
              <a:blipFill>
                <a:blip r:embed="rId2"/>
                <a:stretch>
                  <a:fillRect t="-355" r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5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ماذا سنتعلم اليوم ؟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7.3 القيمة الحالية</a:t>
            </a:r>
            <a:r>
              <a:rPr lang="en-US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PV) </a:t>
            </a:r>
            <a:r>
              <a:rPr lang="ar-SA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 </a:t>
            </a:r>
            <a:r>
              <a:rPr lang="en-US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Present Value </a:t>
            </a:r>
            <a:r>
              <a:rPr lang="ar-SA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he-IL" sz="3200" dirty="0">
                <a:solidFill>
                  <a:srgbClr val="0070C0"/>
                </a:solidFill>
                <a:latin typeface="Traditional Arabic" panose="02020603050405020304" pitchFamily="18" charset="-78"/>
              </a:rPr>
              <a:t>ערך נוכחי </a:t>
            </a:r>
            <a:endParaRPr lang="en-US" sz="32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758341"/>
            <a:ext cx="8030918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800" b="1" dirty="0">
                <a:latin typeface="Traditional Arabic" panose="02020603050405020304" pitchFamily="18" charset="-78"/>
              </a:rPr>
              <a:t>7.3.1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حساب القيمة الحالية لمبلغ مرة واحدة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he-IL" sz="2800" b="1" dirty="0">
                <a:latin typeface="Traditional Arabic" panose="02020603050405020304" pitchFamily="18" charset="-78"/>
              </a:rPr>
              <a:t>7.3.2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حساب القيمة الحالية لسلسلة من الدفعات. 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ar-SA" sz="2800" b="1" dirty="0">
                <a:latin typeface="Traditional Arabic" panose="02020603050405020304" pitchFamily="18" charset="-78"/>
              </a:rPr>
              <a:t>7.3.3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حساب القيمة الحالية لسلسلة الدفعات اللانهائية.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96838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394323" cy="1125512"/>
          </a:xfrm>
        </p:spPr>
        <p:txBody>
          <a:bodyPr/>
          <a:lstStyle/>
          <a:p>
            <a:pPr algn="r"/>
            <a:r>
              <a:rPr lang="ar-SA" sz="5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مثال 1: 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167" y="1224053"/>
            <a:ext cx="11774077" cy="5156461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لنفترض أنك ستحصل على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100</a:t>
            </a:r>
            <a:r>
              <a:rPr lang="ar-SA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شيكل ابتداءً من نهاية الشهر وباستمرار في نهاية كل شهر، 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إلى الأبد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 </a:t>
            </a:r>
            <a:r>
              <a:rPr lang="ar-SA" sz="40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بنسبة فائدة شهرية هو 0.5%.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9683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كم تساوي 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القيمة الحالية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؟  او كم كنت مستعد ان تحصل اليوم بدلا من كل هذه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8706166" cy="1125512"/>
          </a:xfrm>
        </p:spPr>
        <p:txBody>
          <a:bodyPr/>
          <a:lstStyle/>
          <a:p>
            <a:pPr algn="r"/>
            <a:r>
              <a:rPr lang="ar-SA" sz="66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الحل</a:t>
            </a:r>
            <a:endParaRPr lang="he-IL" sz="5400" dirty="0">
              <a:solidFill>
                <a:srgbClr val="00B050"/>
              </a:solidFill>
              <a:latin typeface="Traditional Arabic" panose="02020603050405020304" pitchFamily="18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2987" y="233380"/>
                <a:ext cx="10989386" cy="5156461"/>
              </a:xfrm>
            </p:spPr>
            <p:txBody>
              <a:bodyPr>
                <a:normAutofit/>
              </a:bodyPr>
              <a:lstStyle/>
              <a:p>
                <a:pPr marL="96838" lv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𝟐𝟎𝟎𝟎𝟎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 </a:t>
                </a:r>
                <a:r>
                  <a:rPr lang="ar-SA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raditional Arabic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SA" sz="4400" b="1" dirty="0">
                            <a:solidFill>
                              <a:srgbClr val="0070C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  <m:t>100</m:t>
                        </m:r>
                      </m:num>
                      <m:den>
                        <m:r>
                          <a:rPr lang="ar-SA" sz="4400" b="1" i="1">
                            <a:solidFill>
                              <a:srgbClr val="C4591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ar-SA" sz="4400" b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  <m:t>.</m:t>
                        </m:r>
                        <m:r>
                          <a:rPr lang="ar-SA" sz="4400" b="1" i="1">
                            <a:solidFill>
                              <a:srgbClr val="C4591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𝟎𝟎𝟓</m:t>
                        </m:r>
                      </m:den>
                    </m:f>
                  </m:oMath>
                </a14:m>
                <a:r>
                  <a:rPr lang="ar-SA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 </a:t>
                </a:r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𝑷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  <m:t>𝐕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  <m:t>𝐞𝐧𝐝𝐥𝐞𝐬𝐬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  <m:t>)</m:t>
                        </m:r>
                      </m:sub>
                    </m:sSub>
                  </m:oMath>
                </a14:m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lv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ar-SA" sz="4000" dirty="0"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marL="96838" lv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ar-SA" sz="4000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القيمة الحالية في حالتنا تساوي </a:t>
                </a:r>
                <a:r>
                  <a:rPr lang="ar-SA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20،000</a:t>
                </a:r>
                <a:r>
                  <a:rPr lang="ar-SA" sz="4000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لان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ar-SA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ar-SA" sz="4000" b="1" i="1">
                            <a:solidFill>
                              <a:srgbClr val="C4591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ar-SA" sz="4000" b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rPr>
                          <m:t>.</m:t>
                        </m:r>
                        <m:r>
                          <a:rPr lang="ar-SA" sz="4000" b="1" i="1">
                            <a:solidFill>
                              <a:srgbClr val="C4591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𝟎𝟎𝟓</m:t>
                        </m:r>
                      </m:den>
                    </m:f>
                  </m:oMath>
                </a14:m>
                <a:r>
                  <a:rPr lang="ar-SA" sz="4000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مستعد ان احصل اليوم على مبلغ </a:t>
                </a:r>
                <a:r>
                  <a:rPr lang="ar-SA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20،000 </a:t>
                </a:r>
                <a:r>
                  <a:rPr lang="ar-SA" sz="4000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شيكل بدلاً من كل هذه المدفوعات</a:t>
                </a:r>
                <a:r>
                  <a:rPr lang="he-IL" sz="4000" dirty="0"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.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2987" y="233380"/>
                <a:ext cx="10989386" cy="5156461"/>
              </a:xfrm>
              <a:blipFill>
                <a:blip r:embed="rId2"/>
                <a:stretch>
                  <a:fillRect l="-3161" r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2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85773"/>
            <a:ext cx="9450884" cy="1125512"/>
          </a:xfrm>
        </p:spPr>
        <p:txBody>
          <a:bodyPr/>
          <a:lstStyle/>
          <a:p>
            <a:pPr algn="r"/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2: </a:t>
            </a:r>
            <a:endParaRPr lang="he-IL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97493" y="366333"/>
                <a:ext cx="10562790" cy="5156461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75"/>
                  </a:spcBef>
                  <a:spcAft>
                    <a:spcPts val="375"/>
                  </a:spcAft>
                </a:pPr>
                <a:r>
                  <a:rPr lang="ar-SA" sz="4600" dirty="0">
                    <a:solidFill>
                      <a:srgbClr val="444444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حصلت مدرسة الرسالة على وقف يدر سنويا </a:t>
                </a:r>
                <a:r>
                  <a:rPr lang="ar-SA" sz="46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100</a:t>
                </a:r>
                <a:r>
                  <a:rPr lang="ar-SA" sz="4600" dirty="0">
                    <a:solidFill>
                      <a:srgbClr val="444444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شيكل إلى ما لا نهاية (الى الأبد).</a:t>
                </a:r>
                <a:endParaRPr lang="en-US" sz="3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75"/>
                  </a:spcBef>
                  <a:spcAft>
                    <a:spcPts val="375"/>
                  </a:spcAft>
                </a:pPr>
                <a:r>
                  <a:rPr lang="ar-SA" sz="4600" dirty="0">
                    <a:solidFill>
                      <a:srgbClr val="444444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ما هي القيمة الحالية للتدفقات إذا كانت نسبة الفائدة السنوية</a:t>
                </a:r>
                <a:r>
                  <a:rPr lang="ar-SA" sz="4600" b="1" dirty="0">
                    <a:solidFill>
                      <a:srgbClr val="C4591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10%</a:t>
                </a:r>
                <a:r>
                  <a:rPr lang="ar-SA" sz="4600" dirty="0">
                    <a:solidFill>
                      <a:srgbClr val="444444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؟</a:t>
                </a:r>
                <a:endParaRPr lang="en-US" sz="3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75"/>
                  </a:spcBef>
                  <a:spcAft>
                    <a:spcPts val="375"/>
                  </a:spcAft>
                </a:pPr>
                <a:r>
                  <a:rPr lang="ar-SA" sz="46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الإجابة</a:t>
                </a:r>
                <a:endParaRPr lang="en-US" sz="31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PV</m:t>
                          </m:r>
                          <m:r>
                            <a:rPr lang="en-US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(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endless</m:t>
                          </m:r>
                          <m:r>
                            <a:rPr lang="en-US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)</m:t>
                          </m:r>
                        </m:sub>
                      </m:sSub>
                      <m:r>
                        <a:rPr lang="en-US" sz="4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f>
                        <m:fPr>
                          <m:ctrlPr>
                            <a:rPr lang="en-US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𝟏𝟎𝟎</m:t>
                          </m:r>
                        </m:num>
                        <m:den>
                          <m:r>
                            <a:rPr lang="en-US" sz="4100" b="1" i="1">
                              <a:solidFill>
                                <a:srgbClr val="C4591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𝟎</m:t>
                          </m:r>
                          <m:r>
                            <a:rPr lang="en-US" sz="4100" b="1">
                              <a:solidFill>
                                <a:srgbClr val="C4591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.</m:t>
                          </m:r>
                          <m:r>
                            <a:rPr lang="en-US" sz="4100" b="1" i="1">
                              <a:solidFill>
                                <a:srgbClr val="C4591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𝟏</m:t>
                          </m:r>
                        </m:den>
                      </m:f>
                      <m:r>
                        <a:rPr lang="en-US" sz="4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US" sz="41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𝟏𝟎𝟎𝟎</m:t>
                      </m:r>
                    </m:oMath>
                  </m:oMathPara>
                </a14:m>
                <a:endParaRPr lang="en-US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ar-SA" sz="4800" dirty="0">
                  <a:solidFill>
                    <a:srgbClr val="44444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ar-SA" sz="4800" dirty="0">
                    <a:solidFill>
                      <a:srgbClr val="44444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القيمة الحالية للتدفقات</a:t>
                </a:r>
                <a:r>
                  <a:rPr lang="ar-SA" sz="4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تساوي </a:t>
                </a:r>
                <a:r>
                  <a:rPr lang="ar-SA" sz="4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1000</a:t>
                </a:r>
                <a:r>
                  <a:rPr lang="ar-SA" sz="4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 شيكل.</a:t>
                </a:r>
                <a:r>
                  <a:rPr lang="ar-SA" sz="3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ar-SA" sz="4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من الملاحظ ان قيمة الدفعات تتغير عندما تتغير نسب الفائدة.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97493" y="366333"/>
                <a:ext cx="10562790" cy="5156461"/>
              </a:xfrm>
              <a:blipFill>
                <a:blip r:embed="rId2"/>
                <a:stretch>
                  <a:fillRect l="-1731" t="-3310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3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167" y="1872236"/>
            <a:ext cx="11774077" cy="5156461"/>
          </a:xfrm>
        </p:spPr>
        <p:txBody>
          <a:bodyPr>
            <a:noAutofit/>
          </a:bodyPr>
          <a:lstStyle/>
          <a:p>
            <a:pPr marL="96838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ar-SA" sz="11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بالنجاح</a:t>
            </a:r>
            <a:endParaRPr lang="en-US" sz="1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6546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  <p:pic>
        <p:nvPicPr>
          <p:cNvPr id="6" name="תמונה 1">
            <a:extLst>
              <a:ext uri="{FF2B5EF4-FFF2-40B4-BE49-F238E27FC236}">
                <a16:creationId xmlns:a16="http://schemas.microsoft.com/office/drawing/2014/main" id="{BA2C08CC-033B-4CB2-9BA9-9E20F1B8D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7C7B24-0231-4C0C-8A43-7744E487A030}"/>
              </a:ext>
            </a:extLst>
          </p:cNvPr>
          <p:cNvSpPr/>
          <p:nvPr/>
        </p:nvSpPr>
        <p:spPr>
          <a:xfrm>
            <a:off x="6944810" y="4004841"/>
            <a:ext cx="5245603" cy="285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763" y="-10886"/>
            <a:ext cx="8336277" cy="720000"/>
          </a:xfrm>
        </p:spPr>
        <p:txBody>
          <a:bodyPr/>
          <a:lstStyle/>
          <a:p>
            <a:pPr algn="r"/>
            <a:r>
              <a:rPr lang="ar-SA" u="dbl" dirty="0">
                <a:solidFill>
                  <a:srgbClr val="FF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قوانين القيمة الحالية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69" y="1253765"/>
            <a:ext cx="12028601" cy="5505253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ar-SA" sz="48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96838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טבלה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9172799"/>
                  </p:ext>
                </p:extLst>
              </p:nvPr>
            </p:nvGraphicFramePr>
            <p:xfrm>
              <a:off x="433469" y="686955"/>
              <a:ext cx="11566853" cy="5957951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5208547">
                      <a:extLst>
                        <a:ext uri="{9D8B030D-6E8A-4147-A177-3AD203B41FA5}">
                          <a16:colId xmlns:a16="http://schemas.microsoft.com/office/drawing/2014/main" val="54184392"/>
                        </a:ext>
                      </a:extLst>
                    </a:gridCol>
                    <a:gridCol w="6358306">
                      <a:extLst>
                        <a:ext uri="{9D8B030D-6E8A-4147-A177-3AD203B41FA5}">
                          <a16:colId xmlns:a16="http://schemas.microsoft.com/office/drawing/2014/main" val="3777705176"/>
                        </a:ext>
                      </a:extLst>
                    </a:gridCol>
                  </a:tblGrid>
                  <a:tr h="1161768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ar-SA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32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القيمة الحالية لمبلغ واحدة</a:t>
                          </a:r>
                        </a:p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2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</a:t>
                          </a:r>
                          <a:r>
                            <a:rPr lang="ar-SA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 </a:t>
                          </a:r>
                          <a:r>
                            <a:rPr lang="en-US" sz="1200" dirty="0"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:r>
                            <a:rPr lang="he-IL" sz="1200" dirty="0"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𝑷𝑽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𝑭𝑽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(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𝒓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𝒕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1830895"/>
                      </a:ext>
                    </a:extLst>
                  </a:tr>
                  <a:tr h="1471572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القيمة الحالية لسلسلة ودائع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غير متساوية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ar-SA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𝑷𝑽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(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𝒓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(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𝒓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+…+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(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𝒓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𝒕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4355402"/>
                      </a:ext>
                    </a:extLst>
                  </a:tr>
                  <a:tr h="1471572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القيمة الحالية لسلسلة ودائع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متساوية</a:t>
                          </a:r>
                          <a:r>
                            <a:rPr lang="ar-SA" sz="2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بحجم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raditional Arabic" panose="02020603050405020304" pitchFamily="18" charset="-78"/>
                                </a:rPr>
                                <m:t>𝑷</m:t>
                              </m:r>
                            </m:oMath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raditional Arabic" panose="02020603050405020304" pitchFamily="18" charset="-78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𝑷𝑽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𝑷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𝟏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−(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𝟏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+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𝒓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raditional Arabic" panose="02020603050405020304" pitchFamily="18" charset="-7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raditional Arabic" panose="02020603050405020304" pitchFamily="18" charset="-78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raditional Arabic" panose="02020603050405020304" pitchFamily="18" charset="-78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raditional Arabic" panose="02020603050405020304" pitchFamily="18" charset="-78"/>
                                              </a:rPr>
                                              <m:t>𝒕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𝒓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4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𝐏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·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</m:ctrlPr>
                                  </m:dPr>
                                  <m:e>
                                    <m:sPre>
                                      <m:sPre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𝐫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  </m:t>
                                        </m:r>
                                      </m:sub>
                                      <m:sup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𝐭</m:t>
                                        </m:r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raditional Arabic" panose="02020603050405020304" pitchFamily="18" charset="-78"/>
                                          </a:rPr>
                                          <m:t>  </m:t>
                                        </m:r>
                                      </m:sup>
                                      <m:e>
                                        <m:r>
                                          <a:rPr lang="ar-SA" sz="2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ت</m:t>
                                        </m:r>
                                        <m:r>
                                          <a:rPr lang="ar-SA" sz="2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ar-SA" sz="2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ح</m:t>
                                        </m:r>
                                        <m:r>
                                          <a:rPr lang="ar-SA" sz="2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ar-SA" sz="2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ق</m:t>
                                        </m:r>
                                        <m:r>
                                          <a:rPr lang="ar-SA" sz="2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ar-SA" sz="2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م</m:t>
                                        </m:r>
                                      </m:e>
                                    </m:sPre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9472071"/>
                      </a:ext>
                    </a:extLst>
                  </a:tr>
                  <a:tr h="1400341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القيمة الحالية لسلسلة ودائع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متساوية</a:t>
                          </a:r>
                          <a:r>
                            <a:rPr lang="ar-SA" sz="2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بحجم</a:t>
                          </a:r>
                          <a:r>
                            <a:rPr lang="en-US" sz="2800" b="1" dirty="0"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 </a:t>
                          </a:r>
                          <a:r>
                            <a:rPr lang="ar-SA" sz="2800" b="1" dirty="0"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+mn-cs"/>
                            </a:rPr>
                            <a:t> 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لانهائية/بشكل دائم</a:t>
                          </a:r>
                          <a:r>
                            <a:rPr lang="ar-SA" sz="2800" dirty="0">
                              <a:solidFill>
                                <a:srgbClr val="FF0000"/>
                              </a:solidFill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        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  <a:effectLst/>
                            <a:latin typeface="Traditional Arabic" panose="02020603050405020304" pitchFamily="18" charset="-78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𝑷𝑽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raditional Arabic" panose="02020603050405020304" pitchFamily="18" charset="-78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𝑷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raditional Arabic" panose="02020603050405020304" pitchFamily="18" charset="-78"/>
                                      </a:rPr>
                                      <m:t>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l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03501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טבלה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9172799"/>
                  </p:ext>
                </p:extLst>
              </p:nvPr>
            </p:nvGraphicFramePr>
            <p:xfrm>
              <a:off x="433469" y="686955"/>
              <a:ext cx="11566853" cy="5957951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5208547">
                      <a:extLst>
                        <a:ext uri="{9D8B030D-6E8A-4147-A177-3AD203B41FA5}">
                          <a16:colId xmlns:a16="http://schemas.microsoft.com/office/drawing/2014/main" val="54184392"/>
                        </a:ext>
                      </a:extLst>
                    </a:gridCol>
                    <a:gridCol w="6358306">
                      <a:extLst>
                        <a:ext uri="{9D8B030D-6E8A-4147-A177-3AD203B41FA5}">
                          <a16:colId xmlns:a16="http://schemas.microsoft.com/office/drawing/2014/main" val="3777705176"/>
                        </a:ext>
                      </a:extLst>
                    </a:gridCol>
                  </a:tblGrid>
                  <a:tr h="1257300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ar-SA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32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القيمة الحالية لمبلغ واحدة</a:t>
                          </a:r>
                        </a:p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2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</a:t>
                          </a:r>
                          <a:r>
                            <a:rPr lang="ar-SA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 </a:t>
                          </a:r>
                          <a:r>
                            <a:rPr lang="en-US" sz="1200" dirty="0"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:r>
                            <a:rPr lang="he-IL" sz="1200" dirty="0"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071" t="-483" r="-192" b="-37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1830895"/>
                      </a:ext>
                    </a:extLst>
                  </a:tr>
                  <a:tr h="1592580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القيمة الحالية لسلسلة ودائع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غير متساوية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ar-SA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071" t="-79693" r="-192" b="-1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4355402"/>
                      </a:ext>
                    </a:extLst>
                  </a:tr>
                  <a:tr h="1592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" t="-179008" r="-122222" b="-95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071" t="-179008" r="-192" b="-95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9472071"/>
                      </a:ext>
                    </a:extLst>
                  </a:tr>
                  <a:tr h="1515491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القيمة الحالية لسلسلة ودائع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متساوية</a:t>
                          </a:r>
                          <a:r>
                            <a:rPr lang="ar-SA" sz="2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بحجم</a:t>
                          </a:r>
                          <a:r>
                            <a:rPr lang="en-US" sz="2800" b="1" dirty="0"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 </a:t>
                          </a:r>
                          <a:r>
                            <a:rPr lang="ar-SA" sz="2800" b="1" dirty="0"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+mn-cs"/>
                            </a:rPr>
                            <a:t> 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لانهائية/بشكل دائم</a:t>
                          </a:r>
                          <a:r>
                            <a:rPr lang="ar-SA" sz="2800" dirty="0">
                              <a:solidFill>
                                <a:srgbClr val="FF0000"/>
                              </a:solidFill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</a:t>
                          </a:r>
                          <a:r>
                            <a:rPr lang="ar-SA" sz="2800" b="1" dirty="0">
                              <a:solidFill>
                                <a:srgbClr val="FF0000"/>
                              </a:solidFill>
                              <a:effectLst/>
                              <a:latin typeface="Traditional Arabic" panose="02020603050405020304" pitchFamily="18" charset="-78"/>
                              <a:ea typeface="Calibri" panose="020F0502020204030204" pitchFamily="34" charset="0"/>
                              <a:cs typeface="Traditional Arabic" panose="02020603050405020304" pitchFamily="18" charset="-78"/>
                            </a:rPr>
                            <a:t>         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  <a:effectLst/>
                            <a:latin typeface="Traditional Arabic" panose="02020603050405020304" pitchFamily="18" charset="-78"/>
                            <a:ea typeface="Calibri" panose="020F0502020204030204" pitchFamily="34" charset="0"/>
                            <a:cs typeface="Traditional Arabic" panose="02020603050405020304" pitchFamily="18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071" t="-293574" r="-192" b="-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0350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55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7.3 القيمة الحالية</a:t>
            </a:r>
            <a:r>
              <a:rPr lang="en-US" sz="4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PV</a:t>
            </a:r>
            <a:r>
              <a:rPr lang="en-US" sz="40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lang="en-US" sz="4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lang="ar-SA" sz="4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Present Value </a:t>
            </a:r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he-IL" sz="3200" dirty="0">
                <a:solidFill>
                  <a:schemeClr val="tx1"/>
                </a:solidFill>
                <a:latin typeface="Traditional Arabic" panose="02020603050405020304" pitchFamily="18" charset="-78"/>
              </a:rPr>
              <a:t>ערך נוכחי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4286" y="1253765"/>
            <a:ext cx="11578584" cy="550525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r-SA" sz="4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القيمة الحالية</a:t>
            </a:r>
            <a:r>
              <a:rPr lang="ar-SA" sz="4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هي القيمة المساوية لسلسلة من التدفقات النقدية المستقبلية في الوقت الحاضر.</a:t>
            </a:r>
          </a:p>
          <a:p>
            <a:pPr marL="96838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ar-SA" sz="48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96838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7057" y="295823"/>
            <a:ext cx="10577099" cy="43174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ar-SA" sz="4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فمثلا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 شيكل اليوم أكثر من 100 شيكل بعد خمس سنوات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الأن، نظرا لأنه إذا حصلت على المال الأن، </a:t>
            </a:r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يمكنك استثماره والحصول على فوائد إضافية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مدار الخمس سنوات.</a:t>
            </a:r>
            <a:endParaRPr lang="en-US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ar-SA" b="1" dirty="0"/>
              <a:t>كم يجب عليّ الإيداع اليوم للحصول على 100 دولار في السنة الأولى</a:t>
            </a:r>
            <a:endParaRPr lang="en-US" sz="48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88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7.3.1</a:t>
            </a:r>
            <a:r>
              <a:rPr lang="ar-SA" sz="4000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حساب القيمة الحالية لمبلغ واحد</a:t>
            </a:r>
            <a:endParaRPr lang="he-IL" sz="4000" dirty="0">
              <a:solidFill>
                <a:srgbClr val="FF0000"/>
              </a:solidFill>
              <a:latin typeface="Traditional Arabic" panose="02020603050405020304" pitchFamily="18" charset="-78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69" y="1103290"/>
            <a:ext cx="12028601" cy="550525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r-SA" sz="4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أجل ايجاد القيمة الحالية </a:t>
            </a:r>
            <a:r>
              <a:rPr lang="ar-SA" sz="44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لمبلغ </a:t>
            </a:r>
            <a:r>
              <a:rPr lang="ar-SA" sz="44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واحد</a:t>
            </a:r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النقود مستحق الفائدة، يتم استخدام </a:t>
            </a:r>
            <a:r>
              <a:rPr lang="ar-SA" sz="4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القانون الأساسي </a:t>
            </a:r>
            <a:r>
              <a:rPr lang="ar-SA" sz="4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التالي:</a:t>
            </a:r>
            <a:endParaRPr lang="he-IL" sz="4400" dirty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e-IL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e-IL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4400" dirty="0">
                <a:solidFill>
                  <a:srgbClr val="66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كلما </a:t>
            </a:r>
            <a:r>
              <a:rPr lang="ar-SA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ارتفعت</a:t>
            </a:r>
            <a:r>
              <a:rPr lang="ar-SA" sz="4400" dirty="0">
                <a:solidFill>
                  <a:srgbClr val="66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نسبة فائدة</a:t>
            </a:r>
            <a:r>
              <a:rPr lang="ar-SA" sz="4400" dirty="0">
                <a:solidFill>
                  <a:srgbClr val="66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كلما </a:t>
            </a:r>
            <a:r>
              <a:rPr lang="ar-SA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انخفضت القيمة الحالية</a:t>
            </a:r>
            <a:r>
              <a:rPr lang="ar-SA" sz="4400" dirty="0">
                <a:solidFill>
                  <a:srgbClr val="66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للتدفقات النقدية المستقبلية.</a:t>
            </a: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endParaRPr lang="he-IL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טבלה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7371128"/>
                  </p:ext>
                </p:extLst>
              </p:nvPr>
            </p:nvGraphicFramePr>
            <p:xfrm>
              <a:off x="1715678" y="2922664"/>
              <a:ext cx="8003357" cy="11029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03357">
                      <a:extLst>
                        <a:ext uri="{9D8B030D-6E8A-4147-A177-3AD203B41FA5}">
                          <a16:colId xmlns:a16="http://schemas.microsoft.com/office/drawing/2014/main" val="2454616908"/>
                        </a:ext>
                      </a:extLst>
                    </a:gridCol>
                  </a:tblGrid>
                  <a:tr h="1102935">
                    <a:tc>
                      <a:txBody>
                        <a:bodyPr/>
                        <a:lstStyle/>
                        <a:p>
                          <a:pPr algn="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avid Transparent" panose="020E0502060401010101" pitchFamily="34" charset="-79"/>
                                </a:rPr>
                                <m:t>𝐏𝐕</m:t>
                              </m:r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avid Transparent" panose="020E0502060401010101" pitchFamily="34" charset="-79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avid Transparent" panose="020E0502060401010101" pitchFamily="34" charset="-79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avid Transparent" panose="020E0502060401010101" pitchFamily="34" charset="-79"/>
                                    </a:rPr>
                                    <m:t>𝐅𝐕</m:t>
                                  </m:r>
                                </m:num>
                                <m:den>
                                  <m:r>
                                    <a:rPr lang="en-US" sz="40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avid Transparent" panose="020E0502060401010101" pitchFamily="34" charset="-79"/>
                                    </a:rPr>
                                    <m:t>(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avid Transparent" panose="020E0502060401010101" pitchFamily="34" charset="-79"/>
                                    </a:rPr>
                                    <m:t>𝟏</m:t>
                                  </m:r>
                                  <m:r>
                                    <a:rPr lang="en-US" sz="40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avid Transparent" panose="020E0502060401010101" pitchFamily="34" charset="-79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avid Transparent" panose="020E0502060401010101" pitchFamily="34" charset="-79"/>
                                    </a:rPr>
                                    <m:t>𝐫</m:t>
                                  </m:r>
                                  <m:sSup>
                                    <m:sSup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David Transparent" panose="020E0502060401010101" pitchFamily="34" charset="-79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David Transparent" panose="020E0502060401010101" pitchFamily="34" charset="-79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David Transparent" panose="020E0502060401010101" pitchFamily="34" charset="-79"/>
                                        </a:rPr>
                                        <m:t>𝐭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ar-SA" sz="4000" b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a:t> القيمة الحالية لمبلغ واحد</a:t>
                          </a:r>
                          <a:r>
                            <a:rPr lang="he-IL" sz="4000" b="1" baseline="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a:t> 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1248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טבלה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7371128"/>
                  </p:ext>
                </p:extLst>
              </p:nvPr>
            </p:nvGraphicFramePr>
            <p:xfrm>
              <a:off x="1715678" y="2922664"/>
              <a:ext cx="8003357" cy="11029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03357">
                      <a:extLst>
                        <a:ext uri="{9D8B030D-6E8A-4147-A177-3AD203B41FA5}">
                          <a16:colId xmlns:a16="http://schemas.microsoft.com/office/drawing/2014/main" val="2454616908"/>
                        </a:ext>
                      </a:extLst>
                    </a:gridCol>
                  </a:tblGrid>
                  <a:tr h="1102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" t="-549" r="-152" b="-8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124817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700913"/>
              </p:ext>
            </p:extLst>
          </p:nvPr>
        </p:nvGraphicFramePr>
        <p:xfrm>
          <a:off x="2267450" y="5659553"/>
          <a:ext cx="4442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724">
                  <a:extLst>
                    <a:ext uri="{9D8B030D-6E8A-4147-A177-3AD203B41FA5}">
                      <a16:colId xmlns:a16="http://schemas.microsoft.com/office/drawing/2014/main" val="261201410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901437287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1850489427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2068615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8395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85097" y="6030393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4372" y="6026145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3196" y="6028269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7527" y="6030393"/>
            <a:ext cx="97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0</a:t>
            </a:r>
            <a:r>
              <a:rPr lang="ar-SA" b="1" dirty="0"/>
              <a:t> 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اليوم</a:t>
            </a:r>
            <a:endParaRPr lang="en-US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" name="מחבר חץ ישר 12"/>
          <p:cNvCxnSpPr/>
          <p:nvPr/>
        </p:nvCxnSpPr>
        <p:spPr>
          <a:xfrm>
            <a:off x="2267450" y="5844973"/>
            <a:ext cx="44428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קשת 13"/>
          <p:cNvSpPr/>
          <p:nvPr/>
        </p:nvSpPr>
        <p:spPr>
          <a:xfrm>
            <a:off x="2297103" y="4944140"/>
            <a:ext cx="1077693" cy="1451337"/>
          </a:xfrm>
          <a:prstGeom prst="arc">
            <a:avLst>
              <a:gd name="adj1" fmla="val 10713874"/>
              <a:gd name="adj2" fmla="val 0"/>
            </a:avLst>
          </a:prstGeom>
          <a:ln w="19050" cap="rnd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267" y="27676"/>
            <a:ext cx="7292146" cy="1125512"/>
          </a:xfrm>
        </p:spPr>
        <p:txBody>
          <a:bodyPr/>
          <a:lstStyle/>
          <a:p>
            <a:pPr algn="r"/>
            <a:r>
              <a:rPr lang="ar-SA" sz="5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1: </a:t>
            </a:r>
            <a:endParaRPr lang="he-IL" sz="5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207391" y="962026"/>
                <a:ext cx="11915479" cy="5796992"/>
              </a:xfrm>
            </p:spPr>
            <p:txBody>
              <a:bodyPr>
                <a:normAutofit fontScale="70000" lnSpcReduction="20000"/>
              </a:bodyPr>
              <a:lstStyle/>
              <a:p>
                <a:pPr marL="96838" indent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ar-SA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من المتوقع أن يحصل شخص معين على </a:t>
                </a:r>
                <a:r>
                  <a:rPr lang="ar-SA" sz="48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2500 </a:t>
                </a:r>
                <a:r>
                  <a:rPr lang="ar-SA" sz="48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aditional Arabic" panose="02020603050405020304" pitchFamily="18" charset="-78"/>
                  </a:rPr>
                  <a:t>شيكل</a:t>
                </a:r>
                <a:r>
                  <a:rPr lang="ar-SA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4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بعد عامين</a:t>
                </a:r>
                <a:r>
                  <a:rPr lang="ar-SA" sz="48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من الآن، ما هي </a:t>
                </a:r>
                <a:r>
                  <a:rPr lang="ar-SA" sz="4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قيمتها الحالية</a:t>
                </a:r>
                <a:r>
                  <a:rPr lang="ar-SA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إذا كان </a:t>
                </a:r>
                <a:r>
                  <a:rPr lang="ar-SA" sz="4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معدل الفائدة معروفًا بنسبة 1%</a:t>
                </a:r>
                <a:r>
                  <a:rPr lang="ar-SA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سنويًا؟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ar-SA" sz="57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ar-SA" sz="57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الحل: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ar-SA" sz="20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200" b="1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مبلغ الدفعة:      2500   </a:t>
                </a:r>
                <a:r>
                  <a:rPr lang="ar-SA" sz="3200" b="1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200" b="1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FV</a:t>
                </a:r>
                <a:r>
                  <a:rPr lang="ar-SA" sz="3200" b="1" dirty="0">
                    <a:solidFill>
                      <a:srgbClr val="7030A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200" b="1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الفترة   (عامين):   2    </a:t>
                </a:r>
                <a:r>
                  <a:rPr lang="ar-SA" sz="3200" b="1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200" b="1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lang="en-US" sz="3200" b="1" dirty="0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t</a:t>
                </a:r>
                <a:endParaRPr lang="ar-SA" sz="3200" b="1" dirty="0">
                  <a:solidFill>
                    <a:srgbClr val="00B050"/>
                  </a:solidFill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457200" indent="-457200">
                  <a:spcAft>
                    <a:spcPts val="0"/>
                  </a:spcAft>
                </a:pPr>
                <a:r>
                  <a:rPr lang="ar-SA" sz="32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معدل الفائدة:     0.01 </a:t>
                </a:r>
                <a:r>
                  <a:rPr lang="ar-SA" sz="32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=</a:t>
                </a:r>
                <a:r>
                  <a:rPr lang="ar-SA" sz="32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lang="en-US" sz="32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ar-SA" sz="66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lang="ar-SA" sz="40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 Transparent" panose="020E0502060401010101" pitchFamily="34" charset="-79"/>
                        </a:rPr>
                        <m:t>𝐏𝐕</m:t>
                      </m:r>
                      <m:r>
                        <a:rPr lang="en-US" sz="51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 Transparent" panose="020E0502060401010101" pitchFamily="34" charset="-79"/>
                        </a:rPr>
                        <m:t>=</m:t>
                      </m:r>
                      <m:f>
                        <m:fPr>
                          <m:ctrlPr>
                            <a:rPr lang="en-US" sz="5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US" sz="51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𝐅𝐕</m:t>
                          </m:r>
                        </m:num>
                        <m:den>
                          <m:r>
                            <a:rPr lang="en-US" sz="51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(</m:t>
                          </m:r>
                          <m:r>
                            <a:rPr lang="en-US" sz="5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𝟏</m:t>
                          </m:r>
                          <m:r>
                            <a:rPr lang="en-US" sz="51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+</m:t>
                          </m:r>
                          <m:r>
                            <a:rPr lang="en-US" sz="5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 Transparent" panose="020E0502060401010101" pitchFamily="34" charset="-79"/>
                            </a:rPr>
                            <m:t>𝐫</m:t>
                          </m:r>
                          <m:sSup>
                            <m:sSupPr>
                              <m:ctrlPr>
                                <a:rPr lang="en-US" sz="5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avid Transparent" panose="020E05020604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US" sz="51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avid Transparent" panose="020E0502060401010101" pitchFamily="34" charset="-79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51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avid Transparent" panose="020E0502060401010101" pitchFamily="34" charset="-79"/>
                                </a:rPr>
                                <m:t>𝐭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A" sz="40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96838" indent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ar-SA" sz="4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96838" indent="0" algn="l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36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David Transparent" panose="020E0502060401010101" pitchFamily="34" charset="-79"/>
                  </a:rPr>
                  <a:t>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ar-SA" sz="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 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207391" y="962026"/>
                <a:ext cx="11915479" cy="5796992"/>
              </a:xfrm>
              <a:blipFill>
                <a:blip r:embed="rId2"/>
                <a:stretch>
                  <a:fillRect l="-2302" t="-2419" r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 txBox="1">
            <a:spLocks/>
          </p:cNvSpPr>
          <p:nvPr/>
        </p:nvSpPr>
        <p:spPr>
          <a:xfrm>
            <a:off x="94269" y="1253765"/>
            <a:ext cx="12028601" cy="55052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38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endParaRPr lang="ar-SA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מציין מיקום תוכן 7"/>
          <p:cNvGraphicFramePr>
            <a:graphicFrameLocks/>
          </p:cNvGraphicFramePr>
          <p:nvPr/>
        </p:nvGraphicFramePr>
        <p:xfrm>
          <a:off x="2267450" y="5810028"/>
          <a:ext cx="4442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724">
                  <a:extLst>
                    <a:ext uri="{9D8B030D-6E8A-4147-A177-3AD203B41FA5}">
                      <a16:colId xmlns:a16="http://schemas.microsoft.com/office/drawing/2014/main" val="261201410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901437287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1850489427"/>
                    </a:ext>
                  </a:extLst>
                </a:gridCol>
                <a:gridCol w="1110724">
                  <a:extLst>
                    <a:ext uri="{9D8B030D-6E8A-4147-A177-3AD203B41FA5}">
                      <a16:colId xmlns:a16="http://schemas.microsoft.com/office/drawing/2014/main" val="2068615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8395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5097" y="6180868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4372" y="6176620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3196" y="6178744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7527" y="6180868"/>
            <a:ext cx="97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0</a:t>
            </a:r>
            <a:r>
              <a:rPr lang="ar-SA" b="1" dirty="0"/>
              <a:t> 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اليوم</a:t>
            </a:r>
            <a:endParaRPr lang="en-US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>
            <a:off x="2267450" y="5995448"/>
            <a:ext cx="44428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קשת 11"/>
          <p:cNvSpPr/>
          <p:nvPr/>
        </p:nvSpPr>
        <p:spPr>
          <a:xfrm>
            <a:off x="2297103" y="5094615"/>
            <a:ext cx="2180629" cy="1451337"/>
          </a:xfrm>
          <a:prstGeom prst="arc">
            <a:avLst>
              <a:gd name="adj1" fmla="val 10713874"/>
              <a:gd name="adj2" fmla="val 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82893" y="5583865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2500 شيكل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267" y="203667"/>
            <a:ext cx="7292146" cy="1125512"/>
          </a:xfrm>
        </p:spPr>
        <p:txBody>
          <a:bodyPr/>
          <a:lstStyle/>
          <a:p>
            <a:pPr algn="r"/>
            <a:r>
              <a:rPr lang="ar-SA" sz="5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تتمة حل المثال 1: </a:t>
            </a:r>
            <a:endParaRPr lang="he-IL" sz="5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1882" y="586248"/>
                <a:ext cx="10986647" cy="53544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ar-SA" sz="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 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838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𝐏𝐕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500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(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1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aditional Arabic" panose="02020603050405020304" pitchFamily="18" charset="-78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0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.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01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raditional Arabic" panose="02020603050405020304" pitchFamily="18" charset="-7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SA" sz="400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sz="40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m:t>,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𝟒𝟓𝟎</m:t>
                      </m:r>
                      <m:r>
                        <a:rPr lang="ar-SA" sz="40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m:t>.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endParaRPr lang="en-US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ar-SA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الإجابة:</a:t>
                </a:r>
                <a:r>
                  <a:rPr lang="ar-SA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يحصل الشخص اليوم على مبلغ </a:t>
                </a:r>
                <a:r>
                  <a:rPr lang="ar-SA" sz="40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قيمته الحالية تساوي 2450.74 شيكل </a:t>
                </a:r>
                <a:r>
                  <a:rPr lang="ar-SA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بدلا من </a:t>
                </a:r>
                <a:r>
                  <a:rPr lang="ar-SA" sz="40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2،500 شيكل </a:t>
                </a:r>
                <a:r>
                  <a:rPr lang="ar-SA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بعد عامين بمعدل فائدة </a:t>
                </a:r>
                <a:r>
                  <a:rPr lang="ar-SA" sz="4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1% سنويًا</a:t>
                </a:r>
                <a:r>
                  <a:rPr lang="ar-SA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1882" y="586248"/>
                <a:ext cx="10986647" cy="5354425"/>
              </a:xfrm>
              <a:blipFill>
                <a:blip r:embed="rId2"/>
                <a:stretch>
                  <a:fillRect l="-3052"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  <a:headEnd type="none" w="med" len="med"/>
          <a:tailEnd type="arrow" w="med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7071</TotalTime>
  <Words>1478</Words>
  <Application>Microsoft Office PowerPoint</Application>
  <PresentationFormat>Custom</PresentationFormat>
  <Paragraphs>264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Traditional Arabic</vt:lpstr>
      <vt:lpstr>Varela Round</vt:lpstr>
      <vt:lpstr>ערכת נושא Office</vt:lpstr>
      <vt:lpstr>מערכת שידורים לאומית</vt:lpstr>
      <vt:lpstr>اسم الدرس: 7.3 القيمة الحاليةPV) ) </vt:lpstr>
      <vt:lpstr>ماذا سنتعلم اليوم ؟</vt:lpstr>
      <vt:lpstr>قوانين القيمة الحالية </vt:lpstr>
      <vt:lpstr>7.3 القيمة الحاليةPV) )  Present Value  ערך נוכחי</vt:lpstr>
      <vt:lpstr>PowerPoint Presentation</vt:lpstr>
      <vt:lpstr>7.3.1 حساب القيمة الحالية لمبلغ واحد</vt:lpstr>
      <vt:lpstr>مثال 1: </vt:lpstr>
      <vt:lpstr>تتمة حل المثال 1: </vt:lpstr>
      <vt:lpstr>مثال 2</vt:lpstr>
      <vt:lpstr>الحل</vt:lpstr>
      <vt:lpstr> 7.3.2 حساب القيمة الحالية لسلسلة من الدفعات/الودائع. </vt:lpstr>
      <vt:lpstr>الحل:</vt:lpstr>
      <vt:lpstr> حساب القيمة الحالية لسلسلة دفعات متساوية:</vt:lpstr>
      <vt:lpstr>الحل:</vt:lpstr>
      <vt:lpstr>مثال 2: </vt:lpstr>
      <vt:lpstr>حساب القيمة الحالية لسلسلة دفعات متساوية:</vt:lpstr>
      <vt:lpstr>الحل:</vt:lpstr>
      <vt:lpstr>الحل بطريقة استخدام الجداول المالية</vt:lpstr>
      <vt:lpstr>PowerPoint Presentation</vt:lpstr>
      <vt:lpstr>قانون القيمة الحالية لسلسلة من الودائع غير المتساوية:</vt:lpstr>
      <vt:lpstr>PowerPoint Presentation</vt:lpstr>
      <vt:lpstr>تمرين كمثال:</vt:lpstr>
      <vt:lpstr>الحل:</vt:lpstr>
      <vt:lpstr>مثال 3: </vt:lpstr>
      <vt:lpstr>الحل</vt:lpstr>
      <vt:lpstr>تمرين</vt:lpstr>
      <vt:lpstr>7.3.3 القيمة الحالية لسلسلة دفعات لانهائية (ابدية).</vt:lpstr>
      <vt:lpstr>ويتم حساب القيمة الحالية لدفعات لانهائية (أبدية) متساوية باستخدام المعادلة التالية:</vt:lpstr>
      <vt:lpstr>مثال 1: </vt:lpstr>
      <vt:lpstr>الحل</vt:lpstr>
      <vt:lpstr>مثال 2: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147</cp:revision>
  <dcterms:created xsi:type="dcterms:W3CDTF">2020-03-15T19:13:03Z</dcterms:created>
  <dcterms:modified xsi:type="dcterms:W3CDTF">2020-04-05T19:36:33Z</dcterms:modified>
</cp:coreProperties>
</file>