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314" r:id="rId6"/>
    <p:sldId id="309" r:id="rId7"/>
    <p:sldId id="310" r:id="rId8"/>
    <p:sldId id="312" r:id="rId9"/>
    <p:sldId id="297" r:id="rId10"/>
    <p:sldId id="298" r:id="rId11"/>
    <p:sldId id="313" r:id="rId12"/>
    <p:sldId id="306" r:id="rId13"/>
    <p:sldId id="286" r:id="rId14"/>
    <p:sldId id="262" r:id="rId15"/>
    <p:sldId id="263" r:id="rId16"/>
    <p:sldId id="281" r:id="rId17"/>
    <p:sldId id="303" r:id="rId18"/>
    <p:sldId id="305" r:id="rId19"/>
    <p:sldId id="307" r:id="rId20"/>
    <p:sldId id="308" r:id="rId21"/>
    <p:sldId id="267" r:id="rId22"/>
    <p:sldId id="285" r:id="rId23"/>
    <p:sldId id="291" r:id="rId24"/>
  </p:sldIdLst>
  <p:sldSz cx="12190413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arela Round" panose="00000500000000000000" pitchFamily="2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872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12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2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42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86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97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29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30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09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3995" y="155448"/>
            <a:ext cx="9801092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309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5984" y="487100"/>
            <a:ext cx="1576467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49087" y="127100"/>
            <a:ext cx="1879417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16" y="5923582"/>
            <a:ext cx="3132610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311" y="6359813"/>
            <a:ext cx="730008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58610" y="2733707"/>
            <a:ext cx="6987520" cy="129702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13" y="6361368"/>
            <a:ext cx="812694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158" y="1027929"/>
            <a:ext cx="521207" cy="1221730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037" y="-6804426"/>
            <a:ext cx="947627" cy="1263807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306" y="-416688"/>
            <a:ext cx="1974415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194" y="1212161"/>
            <a:ext cx="7884086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2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mythslegendsofal00ma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Book_of_Ruth#/media/File:Ruthnaomi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7D42AD-200E-484E-B815-C2E12C17BA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9469" y="1883196"/>
            <a:ext cx="10176188" cy="38374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/>
              <a:t>התגברות מחודשת של האנרגיה המינית, לאחר שזו הייתה רדומה יחסית בתקופת החביון.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/>
              <a:t>התעוררות מחודשת של תסביכי אדיפוס ואלקטרה כשמושא המשיכה הפעם אינם האב והאם (הפנמה של טאבו חברתי) אלא דמויות בוגרות בסביבתו של הילד ומודלים לחיקוי אחרים.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/>
              <a:t>פתרון חיובי: בנים ובנות נמשכים אלה לאלה, אחרי הפנמת דרישות הסביבה וערכי המוסר, הציפייה שייווצרו יחסים זוגיים מתוך מחויבות.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dirty="0"/>
          </a:p>
          <a:p>
            <a:pPr marL="76200" indent="0">
              <a:lnSpc>
                <a:spcPct val="150000"/>
              </a:lnSpc>
              <a:buNone/>
            </a:pPr>
            <a:endParaRPr lang="he-I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B6770BFB-8AF2-4614-8CB1-126F238F09DB}"/>
              </a:ext>
            </a:extLst>
          </p:cNvPr>
          <p:cNvSpPr txBox="1">
            <a:spLocks/>
          </p:cNvSpPr>
          <p:nvPr/>
        </p:nvSpPr>
        <p:spPr>
          <a:xfrm>
            <a:off x="515205" y="259802"/>
            <a:ext cx="11160000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he-IL" dirty="0"/>
              <a:t>פרויד: שלב הגניטאלי (אחרון)</a:t>
            </a: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D744C71A-008A-48AD-A396-7253D653DCCA}"/>
              </a:ext>
            </a:extLst>
          </p:cNvPr>
          <p:cNvSpPr txBox="1">
            <a:spLocks/>
          </p:cNvSpPr>
          <p:nvPr/>
        </p:nvSpPr>
        <p:spPr>
          <a:xfrm>
            <a:off x="1587509" y="1137317"/>
            <a:ext cx="9015391" cy="5883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sz="2800" dirty="0"/>
          </a:p>
          <a:p>
            <a:r>
              <a:rPr lang="he-IL" sz="2800" dirty="0"/>
              <a:t>איבר ארוגני: איברי המין                   גיל: 12 ואילך</a:t>
            </a:r>
          </a:p>
        </p:txBody>
      </p:sp>
    </p:spTree>
    <p:extLst>
      <p:ext uri="{BB962C8B-B14F-4D97-AF65-F5344CB8AC3E}">
        <p14:creationId xmlns:p14="http://schemas.microsoft.com/office/powerpoint/2010/main" val="325065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AB53B6-2CEA-458B-B1CF-CE235A7D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066" y="465681"/>
            <a:ext cx="8976976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הארות לסיכום...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5F00724-10B7-40A3-BFF7-64F9E4CBDAD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9616" y="1470848"/>
            <a:ext cx="10191180" cy="41525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he-IL" dirty="0"/>
          </a:p>
          <a:p>
            <a:r>
              <a:rPr lang="he-IL" dirty="0"/>
              <a:t>אחד העקרונות המרכזיים בתיאוריה הפרוידיאנית הוא : </a:t>
            </a: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הדטרמיניזם.</a:t>
            </a:r>
          </a:p>
          <a:p>
            <a:endParaRPr lang="he-IL" dirty="0"/>
          </a:p>
          <a:p>
            <a:r>
              <a:rPr lang="he-IL" dirty="0"/>
              <a:t>פרויד האמין שדפוסי ההתנהלות וההתנהגות שלנו ותכונות האופי שלנו </a:t>
            </a:r>
            <a:br>
              <a:rPr lang="en-US" dirty="0"/>
            </a:br>
            <a:r>
              <a:rPr lang="he-IL" dirty="0"/>
              <a:t>נקבעים עד גיל 5-6 – למעשה בשלושת השלבים הראשונים.</a:t>
            </a:r>
          </a:p>
          <a:p>
            <a:endParaRPr lang="he-IL" dirty="0"/>
          </a:p>
          <a:p>
            <a:r>
              <a:rPr lang="he-IL" dirty="0"/>
              <a:t>כל מה שמתרחש לאחר מכן הוא פשוט חזרה על הדפוסים שהתקבעו.</a:t>
            </a:r>
            <a:br>
              <a:rPr lang="en-US" dirty="0"/>
            </a:br>
            <a:r>
              <a:rPr lang="he-IL" sz="2000" dirty="0"/>
              <a:t>לכן – קבעון יכול להתרחש עד השלב השלישי בלבד ולא לאחר מכן.</a:t>
            </a:r>
            <a:br>
              <a:rPr lang="en-US" sz="2000" dirty="0"/>
            </a:br>
            <a:endParaRPr lang="he-IL" sz="2000" dirty="0"/>
          </a:p>
          <a:p>
            <a:pPr lvl="0"/>
            <a:r>
              <a:rPr lang="he-IL" dirty="0"/>
              <a:t>אדם שעבר תהליך </a:t>
            </a:r>
            <a:r>
              <a:rPr lang="he-IL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</a:rPr>
              <a:t>תקין של מעבר מהשלב האוראלי, דרך השלב האנאלי, </a:t>
            </a:r>
            <a:br>
              <a:rPr lang="en-US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he-IL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</a:rPr>
              <a:t>האדיפלי, החביון ועד לגניטלי יוכל לפתח חיי נפש בריאים ומאוזנים.</a:t>
            </a:r>
            <a:endParaRPr lang="he-IL" dirty="0">
              <a:solidFill>
                <a:srgbClr val="4F81BD">
                  <a:lumMod val="50000"/>
                </a:srgbClr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317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B0E321-0567-413B-AD66-E1865ACD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לסיום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77A032-9E11-40C0-8A26-69E9CC41F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שאלה בסגנון בגרותי המתייחסת לשלושת חלקי האישיות.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624D53C-B8EE-4AB8-9730-4D1FFEF9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54" y="1978268"/>
            <a:ext cx="8807903" cy="2882292"/>
          </a:xfrm>
          <a:prstGeom prst="rect">
            <a:avLst/>
          </a:prstGeom>
        </p:spPr>
      </p:pic>
      <p:pic>
        <p:nvPicPr>
          <p:cNvPr id="9" name="גרפיקה 8" descr="גביע">
            <a:extLst>
              <a:ext uri="{FF2B5EF4-FFF2-40B4-BE49-F238E27FC236}">
                <a16:creationId xmlns:a16="http://schemas.microsoft.com/office/drawing/2014/main" id="{C0B2CD5C-5204-4E1E-80BC-8BEFAE0DD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857" y="2071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9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36C11D-6EA5-4637-9B77-036FCB63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76" y="2280433"/>
            <a:ext cx="11160000" cy="720000"/>
          </a:xfrm>
        </p:spPr>
        <p:txBody>
          <a:bodyPr/>
          <a:lstStyle/>
          <a:p>
            <a:r>
              <a:rPr lang="he-IL" dirty="0"/>
              <a:t>תודה שהשתתפתם!</a:t>
            </a:r>
          </a:p>
        </p:txBody>
      </p:sp>
    </p:spTree>
    <p:extLst>
      <p:ext uri="{BB962C8B-B14F-4D97-AF65-F5344CB8AC3E}">
        <p14:creationId xmlns:p14="http://schemas.microsoft.com/office/powerpoint/2010/main" val="84635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ctrTitle"/>
          </p:nvPr>
        </p:nvSpPr>
        <p:spPr>
          <a:xfrm>
            <a:off x="658794" y="1948721"/>
            <a:ext cx="10871177" cy="20293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/>
              <a:t>התיאוריה הפסיכו-סוציאלית</a:t>
            </a:r>
            <a:br>
              <a:rPr lang="en-US" dirty="0"/>
            </a:br>
            <a:r>
              <a:rPr lang="he-IL" dirty="0"/>
              <a:t>של אריק אריקסון</a:t>
            </a:r>
            <a:endParaRPr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1629321" y="4725123"/>
            <a:ext cx="3777522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dirty="0"/>
              <a:t>עקרונות יסוד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82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2239075" y="243075"/>
            <a:ext cx="675502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תיאוריות דור ראשון</a:t>
            </a:r>
            <a:endParaRPr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1339666" y="1107336"/>
            <a:ext cx="9000000" cy="46433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>
              <a:lnSpc>
                <a:spcPct val="150000"/>
              </a:lnSpc>
            </a:pPr>
            <a:r>
              <a:rPr lang="he-IL" dirty="0"/>
              <a:t>אנו מונים 3 דורות של התפתחות בתיאוריות הפסיכוסוציאליות.</a:t>
            </a:r>
          </a:p>
          <a:p>
            <a:pPr marL="495300" indent="-342900">
              <a:lnSpc>
                <a:spcPct val="150000"/>
              </a:lnSpc>
            </a:pPr>
            <a:r>
              <a:rPr lang="he-IL" dirty="0"/>
              <a:t>פרויד שייך לדור הראשון, שהניח את הבסיס לדורות הבאים,</a:t>
            </a:r>
            <a:br>
              <a:rPr lang="en-US" dirty="0"/>
            </a:br>
            <a:r>
              <a:rPr lang="he-IL" dirty="0"/>
              <a:t>כך גם אריק אריקסון תלמידו של פרויד, שיצר תיאוריית ההתפתחות משלו, על בסיס התיאוריה של פרויד. </a:t>
            </a:r>
          </a:p>
          <a:p>
            <a:pPr marL="495300" indent="-342900">
              <a:lnSpc>
                <a:spcPct val="150000"/>
              </a:lnSpc>
            </a:pPr>
            <a:r>
              <a:rPr lang="he-IL" dirty="0"/>
              <a:t>אריקסון טען שהתיאוריה שלו המונה שמונה שלבים </a:t>
            </a:r>
            <a:br>
              <a:rPr lang="en-US" dirty="0"/>
            </a:br>
            <a:r>
              <a:rPr lang="he-IL" dirty="0"/>
              <a:t>היא שלמה יותר.</a:t>
            </a:r>
          </a:p>
          <a:p>
            <a:pPr marL="495300" indent="-342900">
              <a:lnSpc>
                <a:spcPct val="150000"/>
              </a:lnSpc>
            </a:pPr>
            <a:r>
              <a:rPr lang="he-IL" dirty="0"/>
              <a:t>הדור ראשון התמקד </a:t>
            </a:r>
            <a:r>
              <a:rPr lang="he-IL" b="1" dirty="0"/>
              <a:t>בתהליכים תוך אישיים </a:t>
            </a:r>
            <a:r>
              <a:rPr lang="he-IL" dirty="0"/>
              <a:t>(דחפים), </a:t>
            </a:r>
            <a:br>
              <a:rPr lang="en-US" dirty="0"/>
            </a:br>
            <a:r>
              <a:rPr lang="he-IL" dirty="0"/>
              <a:t>בעוד הדור שני מתמקד </a:t>
            </a:r>
            <a:r>
              <a:rPr lang="he-IL" b="1" dirty="0"/>
              <a:t>בקשר בין התינוק למטפל. </a:t>
            </a:r>
            <a:endParaRPr lang="he-IL" dirty="0"/>
          </a:p>
          <a:p>
            <a:pPr marL="495300" indent="-342900"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553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247788" y="470843"/>
            <a:ext cx="1116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התיאוריה הפסיכו – סוציאלית - אריקסון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1097419" y="1528997"/>
            <a:ext cx="9000000" cy="45570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000" b="1" dirty="0"/>
              <a:t>גישה פסיכוסוציאלית – </a:t>
            </a:r>
            <a:r>
              <a:rPr lang="he-IL" sz="2000" dirty="0"/>
              <a:t>מתמקדת בקשר בין התפתחות הנפש </a:t>
            </a:r>
            <a:br>
              <a:rPr lang="en-US" sz="2000" dirty="0"/>
            </a:br>
            <a:r>
              <a:rPr lang="he-IL" sz="2000" dirty="0"/>
              <a:t>להתפתחות היחסים עם </a:t>
            </a:r>
            <a:r>
              <a:rPr lang="he-IL" sz="2000" b="1" dirty="0"/>
              <a:t>דמויות משמעותיות </a:t>
            </a:r>
            <a:r>
              <a:rPr lang="he-IL" sz="2000" dirty="0"/>
              <a:t>בסביבה.</a:t>
            </a:r>
          </a:p>
          <a:p>
            <a:pPr marL="76200" indent="0">
              <a:buNone/>
            </a:pPr>
            <a:endParaRPr lang="he-IL" sz="20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he-IL" sz="2000" b="1" dirty="0"/>
              <a:t>בתיאוריית 8 שלבים – שמו של כל שלב מבטא את היחס בין התכונות </a:t>
            </a:r>
            <a:br>
              <a:rPr lang="en-US" sz="2000" b="1" dirty="0"/>
            </a:br>
            <a:r>
              <a:rPr lang="he-IL" sz="2000" b="1" dirty="0"/>
              <a:t>האפשריות לרכישה.</a:t>
            </a:r>
            <a:br>
              <a:rPr lang="en-US" sz="2000" b="1" dirty="0"/>
            </a:br>
            <a:endParaRPr lang="he-IL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e-IL" sz="2000" dirty="0"/>
              <a:t>בכל שלב ישנה </a:t>
            </a:r>
            <a:r>
              <a:rPr lang="he-IL" sz="2000" b="1" dirty="0"/>
              <a:t>משימה התפתחותית  </a:t>
            </a:r>
            <a:r>
              <a:rPr lang="he-IL" sz="2000" dirty="0"/>
              <a:t>שהפרט חייב לסיים, בסיומה ייקבע אם רכש תכונה חיובית או שלילית.</a:t>
            </a:r>
          </a:p>
          <a:p>
            <a:pPr>
              <a:buFont typeface="Wingdings" panose="05000000000000000000" pitchFamily="2" charset="2"/>
              <a:buChar char="Ø"/>
            </a:pPr>
            <a:endParaRPr lang="he-IL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e-IL" sz="2000" dirty="0"/>
              <a:t>סוג התכונה שירכוש האדם תלויה ביחסיו עם ה</a:t>
            </a:r>
            <a:r>
              <a:rPr lang="he-IL" sz="2000" b="1" dirty="0"/>
              <a:t>דמות משמעותית </a:t>
            </a:r>
            <a:r>
              <a:rPr lang="he-IL" sz="2000" dirty="0"/>
              <a:t>בכל שלב (פרויד ואריקסון) </a:t>
            </a:r>
            <a:r>
              <a:rPr lang="he-IL" sz="2000" b="1" dirty="0"/>
              <a:t>בכל שלב הדמויות המשמעותיות משתנות בהתאם לנסיבות.</a:t>
            </a:r>
          </a:p>
          <a:p>
            <a:pPr marL="76200" indent="0">
              <a:buNone/>
            </a:pPr>
            <a:endParaRPr lang="he-IL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e-IL" sz="2000" b="1" dirty="0"/>
              <a:t>גם בתיאוריה של אריקסון דחפים מניעים את האדם. אריקסון לא זונח </a:t>
            </a:r>
          </a:p>
          <a:p>
            <a:pPr marL="76200" indent="0">
              <a:buNone/>
            </a:pPr>
            <a:r>
              <a:rPr lang="he-IL" sz="2000" b="1" dirty="0"/>
              <a:t>      לחלוטין את מושגי היסוד בתיאוריה של מורו ורבו פרויד.</a:t>
            </a:r>
            <a:endParaRPr lang="he-IL" b="1" dirty="0"/>
          </a:p>
          <a:p>
            <a:endParaRPr lang="he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E42A890-68CA-4B23-9DD2-6B15A1178307}"/>
              </a:ext>
            </a:extLst>
          </p:cNvPr>
          <p:cNvSpPr txBox="1"/>
          <p:nvPr/>
        </p:nvSpPr>
        <p:spPr>
          <a:xfrm rot="19866477">
            <a:off x="862877" y="1797707"/>
            <a:ext cx="21242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arela Round" panose="00000500000000000000" charset="-79"/>
                <a:cs typeface="Varela Round" panose="00000500000000000000" charset="-79"/>
              </a:rPr>
              <a:t>מושגי יסוד </a:t>
            </a:r>
          </a:p>
        </p:txBody>
      </p:sp>
    </p:spTree>
    <p:extLst>
      <p:ext uri="{BB962C8B-B14F-4D97-AF65-F5344CB8AC3E}">
        <p14:creationId xmlns:p14="http://schemas.microsoft.com/office/powerpoint/2010/main" val="69737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08CC39-AB5E-4788-BDE7-EB96E7C8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שמונת השלבים של אריקסון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60A8929-04C4-4088-8E5D-DBB190FDF66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06" y="1079293"/>
            <a:ext cx="11160000" cy="46169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שלב 1: אמון לעומת חשד  (מקביל לשלב האוראלי של פרויד)</a:t>
            </a:r>
          </a:p>
          <a:p>
            <a:pPr marL="76200" indent="0">
              <a:buNone/>
            </a:pPr>
            <a:endParaRPr lang="he-IL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שלב 2: אוטונומיה לעומת בושה וספק (מקביל לשלב האנאלי של פרויד)</a:t>
            </a:r>
          </a:p>
          <a:p>
            <a:pPr marL="76200" indent="0">
              <a:buNone/>
            </a:pPr>
            <a:endParaRPr lang="he-IL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שלב 3: יוזמה לעומת אשמה (מקביל לשלב הפאלי של פרויד) 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שלב 4: יצרנות מול נחיתות (מקביל לשלב החביון של פרויד)</a:t>
            </a:r>
          </a:p>
          <a:p>
            <a:pPr marL="76200" indent="0">
              <a:buNone/>
            </a:pPr>
            <a:endParaRPr lang="he-IL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sz="1800" b="1" dirty="0">
                <a:solidFill>
                  <a:schemeClr val="accent2">
                    <a:lumMod val="75000"/>
                  </a:schemeClr>
                </a:solidFill>
              </a:rPr>
              <a:t>שלב 5: זהות מול טשטוש זהות </a:t>
            </a:r>
            <a:r>
              <a:rPr lang="he-IL" sz="1400" dirty="0">
                <a:solidFill>
                  <a:schemeClr val="accent2">
                    <a:lumMod val="75000"/>
                  </a:schemeClr>
                </a:solidFill>
              </a:rPr>
              <a:t>(מכאן ואילך – השלב הגניטלי של פרויד) 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he-IL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1800" b="1" dirty="0">
                <a:solidFill>
                  <a:schemeClr val="accent2">
                    <a:lumMod val="75000"/>
                  </a:schemeClr>
                </a:solidFill>
              </a:rPr>
              <a:t>שלב 6: אינטימיות לעומת בדידות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he-IL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1800" b="1" dirty="0">
                <a:solidFill>
                  <a:schemeClr val="accent2">
                    <a:lumMod val="75000"/>
                  </a:schemeClr>
                </a:solidFill>
              </a:rPr>
              <a:t>שלב 7: פוריות לעומת קיפאון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he-IL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1800" b="1" dirty="0">
                <a:solidFill>
                  <a:schemeClr val="accent2">
                    <a:lumMod val="75000"/>
                  </a:schemeClr>
                </a:solidFill>
              </a:rPr>
              <a:t>שלב 8: שלמות (אחידות האגו) לעומת ייאוש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528267F-7F1D-4B30-A507-5A6FAB58F169}"/>
              </a:ext>
            </a:extLst>
          </p:cNvPr>
          <p:cNvSpPr/>
          <p:nvPr/>
        </p:nvSpPr>
        <p:spPr>
          <a:xfrm>
            <a:off x="2846826" y="3686863"/>
            <a:ext cx="206994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ארבעת </a:t>
            </a:r>
            <a:b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he-IL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השלבים </a:t>
            </a:r>
            <a:b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he-IL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האחרונים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2117F96D-E74F-4F8B-9554-5232A8C6ECF4}"/>
              </a:ext>
            </a:extLst>
          </p:cNvPr>
          <p:cNvSpPr/>
          <p:nvPr/>
        </p:nvSpPr>
        <p:spPr>
          <a:xfrm>
            <a:off x="2189757" y="1275945"/>
            <a:ext cx="206994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ארבעת </a:t>
            </a:r>
            <a:b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he-IL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השלבים </a:t>
            </a:r>
            <a:b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he-IL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הראשונים</a:t>
            </a:r>
          </a:p>
        </p:txBody>
      </p:sp>
    </p:spTree>
    <p:extLst>
      <p:ext uri="{BB962C8B-B14F-4D97-AF65-F5344CB8AC3E}">
        <p14:creationId xmlns:p14="http://schemas.microsoft.com/office/powerpoint/2010/main" val="366818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08CC39-AB5E-4788-BDE7-EB96E7C829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sz="4000" dirty="0"/>
              <a:t>אסטרטגיית ההשוואה</a:t>
            </a:r>
            <a:endParaRPr lang="he-IL" dirty="0"/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19742803-C8AF-457B-9BCD-3F2739E65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45412"/>
              </p:ext>
            </p:extLst>
          </p:nvPr>
        </p:nvGraphicFramePr>
        <p:xfrm>
          <a:off x="1604514" y="1725681"/>
          <a:ext cx="8963058" cy="4152516"/>
        </p:xfrm>
        <a:graphic>
          <a:graphicData uri="http://schemas.openxmlformats.org/drawingml/2006/table">
            <a:tbl>
              <a:tblPr rtl="1" firstRow="1" firstCol="1" bandRow="1" bandCol="1">
                <a:tableStyleId>{5C22544A-7EE6-4342-B048-85BDC9FD1C3A}</a:tableStyleId>
              </a:tblPr>
              <a:tblGrid>
                <a:gridCol w="2987686">
                  <a:extLst>
                    <a:ext uri="{9D8B030D-6E8A-4147-A177-3AD203B41FA5}">
                      <a16:colId xmlns:a16="http://schemas.microsoft.com/office/drawing/2014/main" val="3771700405"/>
                    </a:ext>
                  </a:extLst>
                </a:gridCol>
                <a:gridCol w="2987686">
                  <a:extLst>
                    <a:ext uri="{9D8B030D-6E8A-4147-A177-3AD203B41FA5}">
                      <a16:colId xmlns:a16="http://schemas.microsoft.com/office/drawing/2014/main" val="3551746015"/>
                    </a:ext>
                  </a:extLst>
                </a:gridCol>
                <a:gridCol w="2987686">
                  <a:extLst>
                    <a:ext uri="{9D8B030D-6E8A-4147-A177-3AD203B41FA5}">
                      <a16:colId xmlns:a16="http://schemas.microsoft.com/office/drawing/2014/main" val="3814453941"/>
                    </a:ext>
                  </a:extLst>
                </a:gridCol>
              </a:tblGrid>
              <a:tr h="4014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קריטריון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פרויד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אריקסון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912216"/>
                  </a:ext>
                </a:extLst>
              </a:tr>
              <a:tr h="4014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מס שלבים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21078"/>
                  </a:ext>
                </a:extLst>
              </a:tr>
              <a:tr h="4014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סוג התיאוריה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שלבים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שלבים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008918"/>
                  </a:ext>
                </a:extLst>
              </a:tr>
              <a:tr h="25467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אורך ההתפתחות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מוגדר עד גיל 18, למרות ששלב גניטלי נמשך עד סוף החיים, ההתפתחות המרכזית היא עד גיל 5.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כל החיים- יש שלבים </a:t>
                      </a:r>
                      <a:r>
                        <a:rPr lang="he-IL" sz="2000" b="1" dirty="0" err="1">
                          <a:effectLst/>
                        </a:rPr>
                        <a:t>מדוייקים</a:t>
                      </a:r>
                      <a:r>
                        <a:rPr lang="he-IL" sz="2000" b="1" dirty="0">
                          <a:effectLst/>
                        </a:rPr>
                        <a:t> ומוגדרים עד סוף החיים.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20748"/>
                  </a:ext>
                </a:extLst>
              </a:tr>
              <a:tr h="4014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מהות השלב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פסיכו-סקסואלי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פסיכו-סוציאלי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971785"/>
                  </a:ext>
                </a:extLst>
              </a:tr>
            </a:tbl>
          </a:graphicData>
        </a:graphic>
      </p:graphicFrame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41F7E34B-8C38-47B2-83B1-F9B4A755D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          ניתן להשוות בין התיאוריה של פרויד לאריקסון:</a:t>
            </a:r>
          </a:p>
        </p:txBody>
      </p:sp>
    </p:spTree>
    <p:extLst>
      <p:ext uri="{BB962C8B-B14F-4D97-AF65-F5344CB8AC3E}">
        <p14:creationId xmlns:p14="http://schemas.microsoft.com/office/powerpoint/2010/main" val="355276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08CC39-AB5E-4788-BDE7-EB96E7C8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70" y="259802"/>
            <a:ext cx="11160000" cy="72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sz="4000" dirty="0"/>
              <a:t>תרגול שאלת בגרות – אסטרטגיית ההשוואה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C6224C0-ECBD-4260-93A4-0385EDBE9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06" y="979802"/>
            <a:ext cx="11159999" cy="540000"/>
          </a:xfrm>
        </p:spPr>
        <p:txBody>
          <a:bodyPr/>
          <a:lstStyle/>
          <a:p>
            <a:r>
              <a:rPr lang="he-IL" sz="2400" dirty="0"/>
              <a:t> שאלה: השווה בין תיאוריות ההתפתחות של פרויד ואריקסון באמצעות 2 קריטריונים</a:t>
            </a: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D7B700B3-E950-4ECB-9022-DD10BDC8C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29666"/>
              </p:ext>
            </p:extLst>
          </p:nvPr>
        </p:nvGraphicFramePr>
        <p:xfrm>
          <a:off x="719528" y="1725681"/>
          <a:ext cx="10463133" cy="4152517"/>
        </p:xfrm>
        <a:graphic>
          <a:graphicData uri="http://schemas.openxmlformats.org/drawingml/2006/table">
            <a:tbl>
              <a:tblPr rtl="1" firstRow="1" firstCol="1" bandRow="1" bandCol="1">
                <a:tableStyleId>{5C22544A-7EE6-4342-B048-85BDC9FD1C3A}</a:tableStyleId>
              </a:tblPr>
              <a:tblGrid>
                <a:gridCol w="2833140">
                  <a:extLst>
                    <a:ext uri="{9D8B030D-6E8A-4147-A177-3AD203B41FA5}">
                      <a16:colId xmlns:a16="http://schemas.microsoft.com/office/drawing/2014/main" val="4157118326"/>
                    </a:ext>
                  </a:extLst>
                </a:gridCol>
                <a:gridCol w="4142282">
                  <a:extLst>
                    <a:ext uri="{9D8B030D-6E8A-4147-A177-3AD203B41FA5}">
                      <a16:colId xmlns:a16="http://schemas.microsoft.com/office/drawing/2014/main" val="1922277167"/>
                    </a:ext>
                  </a:extLst>
                </a:gridCol>
                <a:gridCol w="3487711">
                  <a:extLst>
                    <a:ext uri="{9D8B030D-6E8A-4147-A177-3AD203B41FA5}">
                      <a16:colId xmlns:a16="http://schemas.microsoft.com/office/drawing/2014/main" val="137509034"/>
                    </a:ext>
                  </a:extLst>
                </a:gridCol>
              </a:tblGrid>
              <a:tr h="3326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קריטריון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פרויד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אריקסון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048498"/>
                  </a:ext>
                </a:extLst>
              </a:tr>
              <a:tr h="68826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קריטריון לפיו נעשית החלוקה לשלבים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איבר ארוגני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יחסי גומלין עם הסביבה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213056"/>
                  </a:ext>
                </a:extLst>
              </a:tr>
              <a:tr h="175502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מטרת השלב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סיפוק האזור הארוגני ומעבר של תקופה מכריעה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לפתור קונפליקט/משבר  בהתאם לקשר עם הסביבה.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174891"/>
                  </a:ext>
                </a:extLst>
              </a:tr>
              <a:tr h="68826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הצלחה בשלב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רכישת מרכיב אישיות חיובי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רכישת מרכיב אישיות חיובי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238898"/>
                  </a:ext>
                </a:extLst>
              </a:tr>
              <a:tr h="68826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כישלון בשלב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התפתחות קבעון אנאלי / אוראלי/ פאלי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רכישת מרכיב אישיות שלילי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73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09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491605" y="3053632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918822" y="2051293"/>
            <a:ext cx="10871177" cy="1574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/>
              <a:t>פסיכולוגיה התפתחותית:</a:t>
            </a:r>
            <a:br>
              <a:rPr lang="he-IL" dirty="0"/>
            </a:br>
            <a:r>
              <a:rPr lang="he-IL" sz="5400" dirty="0"/>
              <a:t>פרויד: חלק ב + אריקסון: הקדמה</a:t>
            </a:r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-596008" y="445996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/>
              <a:t>פסיכולוגיה כיתות י"א-י"ב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-805870" y="49780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dirty="0"/>
              <a:t>שם המורה:</a:t>
            </a:r>
            <a:r>
              <a:rPr lang="he-IL" dirty="0"/>
              <a:t> פז כרמל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C6224C0-ECBD-4260-93A4-0385EDBE9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646" y="1082741"/>
            <a:ext cx="11159999" cy="540000"/>
          </a:xfrm>
        </p:spPr>
        <p:txBody>
          <a:bodyPr/>
          <a:lstStyle/>
          <a:p>
            <a:r>
              <a:rPr lang="he-IL" sz="2400" dirty="0"/>
              <a:t>השווה בין תיאוריות ההתפתחות של פרויד ואריקסון באמצעות 2 קריטריונים</a:t>
            </a: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CE5C0D82-0C6F-4E53-93CB-B80E9539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57475"/>
              </p:ext>
            </p:extLst>
          </p:nvPr>
        </p:nvGraphicFramePr>
        <p:xfrm>
          <a:off x="734517" y="1777959"/>
          <a:ext cx="10328223" cy="4018991"/>
        </p:xfrm>
        <a:graphic>
          <a:graphicData uri="http://schemas.openxmlformats.org/drawingml/2006/table">
            <a:tbl>
              <a:tblPr rtl="1" firstRow="1" firstCol="1" bandRow="1" bandCol="1">
                <a:tableStyleId>{5C22544A-7EE6-4342-B048-85BDC9FD1C3A}</a:tableStyleId>
              </a:tblPr>
              <a:tblGrid>
                <a:gridCol w="2788170">
                  <a:extLst>
                    <a:ext uri="{9D8B030D-6E8A-4147-A177-3AD203B41FA5}">
                      <a16:colId xmlns:a16="http://schemas.microsoft.com/office/drawing/2014/main" val="1848538900"/>
                    </a:ext>
                  </a:extLst>
                </a:gridCol>
                <a:gridCol w="4097312">
                  <a:extLst>
                    <a:ext uri="{9D8B030D-6E8A-4147-A177-3AD203B41FA5}">
                      <a16:colId xmlns:a16="http://schemas.microsoft.com/office/drawing/2014/main" val="3897478430"/>
                    </a:ext>
                  </a:extLst>
                </a:gridCol>
                <a:gridCol w="3442741">
                  <a:extLst>
                    <a:ext uri="{9D8B030D-6E8A-4147-A177-3AD203B41FA5}">
                      <a16:colId xmlns:a16="http://schemas.microsoft.com/office/drawing/2014/main" val="3418718109"/>
                    </a:ext>
                  </a:extLst>
                </a:gridCol>
              </a:tblGrid>
              <a:tr h="48164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קריטריון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פרויד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אריקסון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397550"/>
                  </a:ext>
                </a:extLst>
              </a:tr>
              <a:tr h="25408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קיומה של תקופה קריטית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כן, כי כל שלב משמש כתקופה מכריעה שבמהלכה הפרט לומד על חייו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כן- בכל תקופה הפרט מתמודד עם קונפליקט שבסיומו הוא רוכש תכונה חיובית / שלילית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306502"/>
                  </a:ext>
                </a:extLst>
              </a:tr>
              <a:tr h="9964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קיומם של תהליכי קיבעון ורגרסיה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יש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אין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314090"/>
                  </a:ext>
                </a:extLst>
              </a:tr>
            </a:tbl>
          </a:graphicData>
        </a:graphic>
      </p:graphicFrame>
      <p:sp>
        <p:nvSpPr>
          <p:cNvPr id="8" name="כותרת 1">
            <a:extLst>
              <a:ext uri="{FF2B5EF4-FFF2-40B4-BE49-F238E27FC236}">
                <a16:creationId xmlns:a16="http://schemas.microsoft.com/office/drawing/2014/main" id="{F4BC55FA-DFFF-4A68-881A-CB0384AB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70" y="259802"/>
            <a:ext cx="11160000" cy="72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sz="4000" dirty="0"/>
              <a:t>תרגול שאלת בגרות – אסטרטגיית ההשוואה</a:t>
            </a:r>
          </a:p>
        </p:txBody>
      </p:sp>
    </p:spTree>
    <p:extLst>
      <p:ext uri="{BB962C8B-B14F-4D97-AF65-F5344CB8AC3E}">
        <p14:creationId xmlns:p14="http://schemas.microsoft.com/office/powerpoint/2010/main" val="416369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2182133" y="444872"/>
            <a:ext cx="7028255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לסיום: רגע חושבים!</a:t>
            </a:r>
            <a:endParaRPr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126598" y="1622564"/>
            <a:ext cx="4943205" cy="41525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r>
              <a:rPr lang="he-IL" dirty="0"/>
              <a:t>כיצד חוויות שעברתי בשלבים מוקדמים משפיעות עליי כיום </a:t>
            </a:r>
            <a:br>
              <a:rPr lang="en-US" dirty="0"/>
            </a:br>
            <a:r>
              <a:rPr lang="he-IL" dirty="0"/>
              <a:t>כמתבגר/ת על יחסיי עם סביבתי?</a:t>
            </a:r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r>
              <a:rPr lang="he-IL" dirty="0"/>
              <a:t>שאלו שאלה זו גם הורים וחברים שלכם  – כתבו לעצמכם את התשובות.</a:t>
            </a:r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r>
              <a:rPr lang="he-IL" dirty="0"/>
              <a:t>האם גיליתם משהו חדש על עצמכם?</a:t>
            </a:r>
            <a:endParaRPr dirty="0"/>
          </a:p>
        </p:txBody>
      </p:sp>
      <p:pic>
        <p:nvPicPr>
          <p:cNvPr id="1026" name="Picture 2" descr="Question, Question Mark, Survey, Problem, Test">
            <a:extLst>
              <a:ext uri="{FF2B5EF4-FFF2-40B4-BE49-F238E27FC236}">
                <a16:creationId xmlns:a16="http://schemas.microsoft.com/office/drawing/2014/main" id="{3241BAA4-0524-4666-BB2D-ED00B78E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2187618"/>
            <a:ext cx="3437970" cy="233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8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36C11D-6EA5-4637-9B77-036FCB63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76" y="2280433"/>
            <a:ext cx="11160000" cy="720000"/>
          </a:xfrm>
        </p:spPr>
        <p:txBody>
          <a:bodyPr/>
          <a:lstStyle/>
          <a:p>
            <a:r>
              <a:rPr lang="he-IL" dirty="0"/>
              <a:t>תודה שהשתתפתם!</a:t>
            </a:r>
          </a:p>
        </p:txBody>
      </p:sp>
    </p:spTree>
    <p:extLst>
      <p:ext uri="{BB962C8B-B14F-4D97-AF65-F5344CB8AC3E}">
        <p14:creationId xmlns:p14="http://schemas.microsoft.com/office/powerpoint/2010/main" val="2437577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7800" y="302894"/>
            <a:ext cx="2277448" cy="663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x-none"/>
              <a:t>מה נלמד היום </a:t>
            </a: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1069842" y="1352741"/>
            <a:ext cx="9000000" cy="41525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953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Tx/>
              <a:buChar char="-"/>
            </a:pPr>
            <a:r>
              <a:rPr lang="he-IL" dirty="0"/>
              <a:t>התיאוריה הפסיכו- סקסואלית של פרויד: שלבים 3-5</a:t>
            </a:r>
          </a:p>
          <a:p>
            <a:pPr marL="4953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Tx/>
              <a:buChar char="-"/>
            </a:pPr>
            <a:r>
              <a:rPr lang="he-IL" dirty="0"/>
              <a:t>סיכום עקרונות תיאוריות דור ראשון</a:t>
            </a:r>
          </a:p>
          <a:p>
            <a:pPr marL="4953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Tx/>
              <a:buChar char="-"/>
            </a:pPr>
            <a:r>
              <a:rPr lang="he-IL" dirty="0"/>
              <a:t>התיאוריה של פרויד כתשתית לתיאוריה של אריקסון</a:t>
            </a:r>
          </a:p>
          <a:p>
            <a:pPr marL="4953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Tx/>
              <a:buChar char="-"/>
            </a:pPr>
            <a:r>
              <a:rPr lang="he-IL" dirty="0"/>
              <a:t>התיאוריה הפסיכו סוציאלית של אריקסון : עקרונות יסוד</a:t>
            </a:r>
          </a:p>
          <a:p>
            <a:pPr marL="1524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ctrTitle"/>
          </p:nvPr>
        </p:nvSpPr>
        <p:spPr>
          <a:xfrm>
            <a:off x="797332" y="2005488"/>
            <a:ext cx="10871177" cy="17880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התיאוריה ההתפתחותית </a:t>
            </a:r>
            <a:b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e-IL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של זיגמונד פרויד</a:t>
            </a:r>
            <a:endParaRPr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1423705" y="4755079"/>
            <a:ext cx="5426801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sz="4000" dirty="0"/>
              <a:t>שלבים 3-5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92D7BE-E981-4CDA-B126-4F4BAB38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307753"/>
            <a:ext cx="111600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פרויד: השלב הפאלי*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10F6A0-7258-4FFD-852C-852682E5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3810" y="1305602"/>
            <a:ext cx="8184629" cy="5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איבר ארוגני:  אברי המין     גיל:   3.5-6.5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7D42AD-200E-484E-B815-C2E12C17BA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0079" y="2055523"/>
            <a:ext cx="10390776" cy="37906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/>
              <a:t>חלק האישיות שמתפתח: </a:t>
            </a: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האני העליון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SUPER EGO</a:t>
            </a:r>
            <a:endParaRPr lang="he-IL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/>
              <a:t>העקרון המנחה את האני העליון – </a:t>
            </a: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עקרון המוסר.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/>
              <a:t>אזור ארוגני – </a:t>
            </a: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איברי המין. </a:t>
            </a:r>
            <a:br>
              <a:rPr lang="en-US" dirty="0"/>
            </a:br>
            <a:r>
              <a:rPr lang="he-IL" dirty="0"/>
              <a:t>	</a:t>
            </a:r>
            <a:r>
              <a:rPr lang="he-IL" sz="2000" dirty="0"/>
              <a:t>ביטוי: הילדים נהנים לגעת באיברי המין שלהם, ומקבלים נזיפה כאשר הם עושים זאת</a:t>
            </a:r>
            <a:br>
              <a:rPr lang="en-US" sz="2000" dirty="0"/>
            </a:br>
            <a:r>
              <a:rPr lang="he-IL" sz="2000" dirty="0"/>
              <a:t>       בפומבי. הילדים מסתקרנים בנוגע להבדלים בין איברי המין הגבריים והנשיים.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/>
              <a:t>עיצוב האני העליון מחייב פתרון הולם של </a:t>
            </a: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תסביך אדיפוס </a:t>
            </a:r>
            <a:r>
              <a:rPr lang="he-IL" b="1" dirty="0"/>
              <a:t>אצל הבנים, </a:t>
            </a:r>
            <a:br>
              <a:rPr lang="en-US" b="1" dirty="0"/>
            </a:br>
            <a:r>
              <a:rPr lang="he-IL" b="1" dirty="0"/>
              <a:t>ו</a:t>
            </a: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תסביך אלקטרה </a:t>
            </a:r>
            <a:r>
              <a:rPr lang="he-IL" b="1" dirty="0"/>
              <a:t>אצל הבנות.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A4D22D8-255B-455E-BD21-0D608E790F45}"/>
              </a:ext>
            </a:extLst>
          </p:cNvPr>
          <p:cNvSpPr/>
          <p:nvPr/>
        </p:nvSpPr>
        <p:spPr>
          <a:xfrm>
            <a:off x="8013129" y="5762260"/>
            <a:ext cx="32095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he-IL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השלב נקרא גם אדיפאלי</a:t>
            </a:r>
            <a:endParaRPr lang="he-I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89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10F6A0-7258-4FFD-852C-852682E5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5417" y="1185681"/>
            <a:ext cx="3700438" cy="54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תסביך אדיפוס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7D42AD-200E-484E-B815-C2E12C17BA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06" y="1900235"/>
            <a:ext cx="11160000" cy="377208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הילד נמשך לאימו, רוצה להיות איתה ומבקש שתהיה "שלו".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האב נתפס כמתחרה שיש להיפטר ממנו.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שם התופעה – על שם אדיפוס שבמיתולוגיה היוונית הרג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he-IL" sz="2000" dirty="0"/>
              <a:t>     אביו ונשא את אימו.                    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הילד חושש מתגובת אביו (פחד הסירוס)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לפי פרויד, התסביך מייצג את החשש של הילד מהתפרצות דחפיו.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פתרון ראוי של השלב:</a:t>
            </a:r>
            <a:r>
              <a:rPr lang="en-US" sz="2000" dirty="0"/>
              <a:t> </a:t>
            </a:r>
            <a:r>
              <a:rPr lang="he-IL" sz="2000" dirty="0"/>
              <a:t>הילד מחקה את אביו ומאמץ את עולם הערכים שלו</a:t>
            </a:r>
            <a:br>
              <a:rPr lang="en-US" sz="2000" dirty="0"/>
            </a:br>
            <a:r>
              <a:rPr lang="he-IL" sz="2000" dirty="0"/>
              <a:t>מתוך אמונה שאם יהיה כמוהו יזכה במישהי כמו אימו.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4396F2-9887-4BCD-87FF-552F1202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22" y="1351539"/>
            <a:ext cx="2032833" cy="292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70F8AD0-2AC5-4B73-96D3-E9CE746145D3}"/>
              </a:ext>
            </a:extLst>
          </p:cNvPr>
          <p:cNvSpPr txBox="1"/>
          <p:nvPr/>
        </p:nvSpPr>
        <p:spPr>
          <a:xfrm>
            <a:off x="5077232" y="5904542"/>
            <a:ext cx="643862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 איור </a:t>
            </a:r>
            <a:r>
              <a:rPr lang="nn-NO" dirty="0"/>
              <a:t>Marshall, Logan, tr - </a:t>
            </a:r>
            <a:r>
              <a:rPr lang="nn-NO" u="sng" dirty="0">
                <a:hlinkClick r:id="rId3"/>
              </a:rPr>
              <a:t>https://archive.org/details/mythslegendsofal00mars</a:t>
            </a:r>
            <a:endParaRPr lang="he-IL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32D8AC25-B8D2-4320-9301-793E8B6CCDB5}"/>
              </a:ext>
            </a:extLst>
          </p:cNvPr>
          <p:cNvSpPr txBox="1">
            <a:spLocks/>
          </p:cNvSpPr>
          <p:nvPr/>
        </p:nvSpPr>
        <p:spPr>
          <a:xfrm>
            <a:off x="355855" y="291126"/>
            <a:ext cx="11160000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he-IL" dirty="0"/>
              <a:t>פרויד: השלב הפאלי</a:t>
            </a:r>
          </a:p>
        </p:txBody>
      </p:sp>
    </p:spTree>
    <p:extLst>
      <p:ext uri="{BB962C8B-B14F-4D97-AF65-F5344CB8AC3E}">
        <p14:creationId xmlns:p14="http://schemas.microsoft.com/office/powerpoint/2010/main" val="38246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10F6A0-7258-4FFD-852C-852682E5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5497" y="1185681"/>
            <a:ext cx="3835349" cy="54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תסביך אלקטרה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7D42AD-200E-484E-B815-C2E12C17BA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0846" y="1912940"/>
            <a:ext cx="11160000" cy="375937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הילדה נמשכת אל אביה, רוצה בקרבתו, ושיהיה "שלה".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האם נתפסת כמתחרה שיש להיפטר ממנה.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שם התופעה – על שם אלקטרה מהמיתולוגיה היוונית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הבת מקנאה באביה וכועסת על אמה שיצרה אותה לא מושלמת (קנאת הפין)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לפי פרויד, התסביך מייצג את החשש של הילדה מהתפרצות דחפיה.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פתרון ראוי של השלב:</a:t>
            </a:r>
            <a:r>
              <a:rPr lang="en-US" sz="2000" dirty="0"/>
              <a:t> </a:t>
            </a:r>
            <a:r>
              <a:rPr lang="he-IL" sz="2000" dirty="0"/>
              <a:t>הילדה מחקה את אמה ומאמצת את עולם הערכים שלה</a:t>
            </a:r>
            <a:br>
              <a:rPr lang="en-US" sz="2000" dirty="0"/>
            </a:br>
            <a:r>
              <a:rPr lang="he-IL" sz="2000" dirty="0"/>
              <a:t>מתוך אמונה שאם תהיה כמו אמה, תזכה למישהו כמו אביה.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514444E-285E-4C5E-A6C4-789207F9C524}"/>
              </a:ext>
            </a:extLst>
          </p:cNvPr>
          <p:cNvSpPr txBox="1">
            <a:spLocks/>
          </p:cNvSpPr>
          <p:nvPr/>
        </p:nvSpPr>
        <p:spPr>
          <a:xfrm>
            <a:off x="370846" y="310214"/>
            <a:ext cx="11160000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he-IL" dirty="0"/>
              <a:t>פרויד: השלב הפאלי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9281FB9-FC79-4775-8B7E-D957B5BC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69" y="1464307"/>
            <a:ext cx="2019300" cy="282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39AC48F-F3F1-42D3-9CA8-DBD07DFE0B0F}"/>
              </a:ext>
            </a:extLst>
          </p:cNvPr>
          <p:cNvSpPr txBox="1"/>
          <p:nvPr/>
        </p:nvSpPr>
        <p:spPr>
          <a:xfrm>
            <a:off x="370846" y="5149870"/>
            <a:ext cx="63317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>
                <a:latin typeface="Varela Round" panose="00000500000000000000" pitchFamily="2" charset="-79"/>
                <a:cs typeface="Varela Round" panose="00000500000000000000" pitchFamily="2" charset="-79"/>
                <a:hlinkClick r:id="rId3"/>
              </a:rPr>
              <a:t>WikiCommons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  <a:hlinkClick r:id="rId3"/>
              </a:rPr>
              <a:t> https://commons.wikimedia.org/wiki/Category:Book_of_Ruth#/media/File:Ruthnaomi.jpg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2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10F6A0-7258-4FFD-852C-852682E5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0368" y="1185681"/>
            <a:ext cx="5274405" cy="54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פתרון חיובי ושלילי לתסביך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7D42AD-200E-484E-B815-C2E12C17BA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4773" y="1931560"/>
            <a:ext cx="11160000" cy="37407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על פי פרויד פתרון ראוי של התסביך יפתח אדם בעל "עמוד שדרה מוסרי" </a:t>
            </a:r>
            <a:br>
              <a:rPr lang="en-US" dirty="0"/>
            </a:br>
            <a:r>
              <a:rPr lang="he-IL" dirty="0"/>
              <a:t>שיוכל בעתיד לפתח זוגיות הטרוסקסואלית יציבה.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קבעון בשלב זה יוביל ל"טיפוס אדיפאלי":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e-IL" sz="2000" dirty="0"/>
              <a:t>ביטוי אצל בנים: בנים ייהפכו לגברים גאוותנים, השואפים להצליח בכול (להוכיח שהם "גברים")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e-IL" sz="2000" dirty="0"/>
              <a:t>ביטוי אצל בנות: בנות ייהפכו לנשים פתייניות, בעלות נטייה לפלירטים או קרירות ("פריג'ידיות"), </a:t>
            </a:r>
            <a:br>
              <a:rPr lang="en-US" sz="2000" dirty="0"/>
            </a:br>
            <a:r>
              <a:rPr lang="he-IL" sz="2000" dirty="0"/>
              <a:t>מתוך רצון להוכיח עליונות על הגבר.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e-IL" sz="2000" dirty="0"/>
              <a:t>פרויד האמין שאי פתרון בשלב זה מהווה סיבה להומוסקסואליות או ללסביות.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B34F6F90-CCB0-4B50-A40C-7E3E25976D2E}"/>
              </a:ext>
            </a:extLst>
          </p:cNvPr>
          <p:cNvSpPr txBox="1">
            <a:spLocks/>
          </p:cNvSpPr>
          <p:nvPr/>
        </p:nvSpPr>
        <p:spPr>
          <a:xfrm>
            <a:off x="344773" y="259802"/>
            <a:ext cx="11160000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he-IL" dirty="0"/>
              <a:t>פרויד: השלב הפאלי</a:t>
            </a:r>
          </a:p>
        </p:txBody>
      </p:sp>
    </p:spTree>
    <p:extLst>
      <p:ext uri="{BB962C8B-B14F-4D97-AF65-F5344CB8AC3E}">
        <p14:creationId xmlns:p14="http://schemas.microsoft.com/office/powerpoint/2010/main" val="301677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7D42AD-200E-484E-B815-C2E12C17BA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29596" y="2129947"/>
            <a:ext cx="9921356" cy="392607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dirty="0"/>
              <a:t>אין אזור ארוגני – כי כל האנרגיה המינית (ליבידו) מופנה לעשיית חברתית.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he-IL" sz="2000" dirty="0"/>
              <a:t>פעילות אינטלקטואלית: לימודים בבית הספר, שיעורי בית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he-IL" sz="2000" dirty="0"/>
              <a:t>פעילות חברתית: היכרות עם חברים חדשים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dirty="0"/>
              <a:t>פרויד כמעט ולא התייחס לשלב זה להתפתחות הנפשית של הילד </a:t>
            </a:r>
            <a:br>
              <a:rPr lang="en-US" dirty="0"/>
            </a:br>
            <a:r>
              <a:rPr lang="he-IL" sz="2000" dirty="0"/>
              <a:t>(בשונה מתלמידו אריקסון, שיצר אף הוא תיאוריה התפתחותית עליה תלמדו בהמשך)</a:t>
            </a:r>
            <a:endParaRPr lang="he-I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dirty="0"/>
              <a:t>לקראת סוף השלב: </a:t>
            </a:r>
            <a:r>
              <a:rPr lang="he-IL" sz="2000" dirty="0"/>
              <a:t>השלב ההומו-ארוטי אצל גברים ונשים מתעוררת סקרנות מינית </a:t>
            </a:r>
            <a:br>
              <a:rPr lang="en-US" sz="2000" dirty="0"/>
            </a:br>
            <a:r>
              <a:rPr lang="he-IL" sz="2000" dirty="0"/>
              <a:t>של כל מין לבני מינו. </a:t>
            </a:r>
            <a:endParaRPr lang="he-I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A7394310-A518-4BF9-871B-4B179C67CE06}"/>
              </a:ext>
            </a:extLst>
          </p:cNvPr>
          <p:cNvSpPr txBox="1">
            <a:spLocks/>
          </p:cNvSpPr>
          <p:nvPr/>
        </p:nvSpPr>
        <p:spPr>
          <a:xfrm>
            <a:off x="410274" y="213094"/>
            <a:ext cx="11160000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he-IL" dirty="0"/>
              <a:t>פרויד: שלב החביון  (הסתרה)</a:t>
            </a: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9A6C0523-0B94-49C6-B241-AA3FD03931B8}"/>
              </a:ext>
            </a:extLst>
          </p:cNvPr>
          <p:cNvSpPr txBox="1">
            <a:spLocks/>
          </p:cNvSpPr>
          <p:nvPr/>
        </p:nvSpPr>
        <p:spPr>
          <a:xfrm>
            <a:off x="1181327" y="1092466"/>
            <a:ext cx="9617894" cy="753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 sz="2800" dirty="0"/>
              <a:t>אין אזור ארוגני                גיל:   6 – 12 (תחילת ההתבגרות)</a:t>
            </a:r>
          </a:p>
        </p:txBody>
      </p:sp>
    </p:spTree>
    <p:extLst>
      <p:ext uri="{BB962C8B-B14F-4D97-AF65-F5344CB8AC3E}">
        <p14:creationId xmlns:p14="http://schemas.microsoft.com/office/powerpoint/2010/main" val="35176258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1317</Words>
  <Application>Microsoft Office PowerPoint</Application>
  <PresentationFormat>מותאם אישית</PresentationFormat>
  <Paragraphs>159</Paragraphs>
  <Slides>23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Arial</vt:lpstr>
      <vt:lpstr>Varela Round</vt:lpstr>
      <vt:lpstr>ערכת נושא Office</vt:lpstr>
      <vt:lpstr>מערכת שידורים לאומית</vt:lpstr>
      <vt:lpstr>פסיכולוגיה התפתחותית: פרויד: חלק ב + אריקסון: הקדמה</vt:lpstr>
      <vt:lpstr>מה נלמד היום </vt:lpstr>
      <vt:lpstr>התיאוריה ההתפתחותית  של זיגמונד פרויד</vt:lpstr>
      <vt:lpstr>פרויד: השלב הפאלי*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הארות לסיכום...</vt:lpstr>
      <vt:lpstr>תרגול לסיום</vt:lpstr>
      <vt:lpstr>תודה שהשתתפתם!</vt:lpstr>
      <vt:lpstr>התיאוריה הפסיכו-סוציאלית של אריק אריקסון</vt:lpstr>
      <vt:lpstr>תיאוריות דור ראשון</vt:lpstr>
      <vt:lpstr>התיאוריה הפסיכו – סוציאלית - אריקסון</vt:lpstr>
      <vt:lpstr>שמונת השלבים של אריקסון</vt:lpstr>
      <vt:lpstr>אסטרטגיית ההשוואה</vt:lpstr>
      <vt:lpstr>תרגול שאלת בגרות – אסטרטגיית ההשוואה</vt:lpstr>
      <vt:lpstr>תרגול שאלת בגרות – אסטרטגיית ההשוואה</vt:lpstr>
      <vt:lpstr>לסיום: רגע חושבים!</vt:lpstr>
      <vt:lpstr>תודה שהשתתפתם!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דור קלנר</dc:creator>
  <cp:lastModifiedBy>Anat Kaldaron</cp:lastModifiedBy>
  <cp:revision>33</cp:revision>
  <dcterms:modified xsi:type="dcterms:W3CDTF">2020-05-07T08:43:25Z</dcterms:modified>
</cp:coreProperties>
</file>