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he-IL">
        <a:uFillTx/>
      </a:defRPr>
    </a:defPPr>
    <a:lvl1pPr marL="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72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60" y="5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uFillTx/>
              </a:defRPr>
            </a:lvl1pPr>
          </a:lstStyle>
          <a:p>
            <a:endParaRPr lang="he-IL">
              <a:uFillTx/>
            </a:endParaRP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uFillTx/>
              </a:defRPr>
            </a:lvl1pPr>
          </a:lstStyle>
          <a:p>
            <a:fld id="{5EC061A6-0796-4DA4-BCCF-C39215C865B3}" type="datetimeFigureOut">
              <a:rPr lang="he-IL" smtClean="0">
                <a:uFillTx/>
              </a:rPr>
              <a:pPr/>
              <a:t>י"א/אב/תש"ף</a:t>
            </a:fld>
            <a:endParaRPr lang="he-IL">
              <a:uFillTx/>
            </a:endParaRPr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txBody>
          <a:bodyPr vert="horz" lIns="91440" tIns="45720" rIns="91440" bIns="45720" rtlCol="1" anchor="ctr"/>
          <a:lstStyle/>
          <a:p>
            <a:endParaRPr lang="he-IL">
              <a:uFillTx/>
            </a:endParaRPr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>
                <a:uFillTx/>
              </a:rPr>
              <a:t>לחץ כדי לערוך סגנונות טקסט של תבנית בסיס</a:t>
            </a:r>
          </a:p>
          <a:p>
            <a:pPr lvl="1"/>
            <a:r>
              <a:rPr lang="he-IL">
                <a:uFillTx/>
              </a:rPr>
              <a:t>רמה שנייה</a:t>
            </a:r>
          </a:p>
          <a:p>
            <a:pPr lvl="2"/>
            <a:r>
              <a:rPr lang="he-IL">
                <a:uFillTx/>
              </a:rPr>
              <a:t>רמה שלישית</a:t>
            </a:r>
          </a:p>
          <a:p>
            <a:pPr lvl="3"/>
            <a:r>
              <a:rPr lang="he-IL">
                <a:uFillTx/>
              </a:rPr>
              <a:t>רמה רביעית</a:t>
            </a:r>
          </a:p>
          <a:p>
            <a:pPr lvl="4"/>
            <a:r>
              <a:rPr lang="he-IL">
                <a:uFillTx/>
              </a:rPr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uFillTx/>
              </a:defRPr>
            </a:lvl1pPr>
          </a:lstStyle>
          <a:p>
            <a:endParaRPr lang="he-IL">
              <a:uFillTx/>
            </a:endParaRPr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uFillTx/>
              </a:defRPr>
            </a:lvl1pPr>
          </a:lstStyle>
          <a:p>
            <a:fld id="{E6DF83E7-A828-4E18-9E21-DA925548D1ED}" type="slidenum">
              <a:rPr lang="he-IL" smtClean="0">
                <a:uFillTx/>
              </a:rPr>
              <a:pPr/>
              <a:t>‹#›</a:t>
            </a:fld>
            <a:endParaRPr lang="he-IL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uFillTx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uFillTx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uFillTx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uFillTx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>
                <a:uFillTx/>
              </a:rPr>
              <a:pPr/>
              <a:t>8</a:t>
            </a:fld>
            <a:endParaRPr lang="he-IL">
              <a:uFillTx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>
                <a:uFillTx/>
              </a:rPr>
              <a:pPr/>
              <a:t>9</a:t>
            </a:fld>
            <a:endParaRPr lang="he-IL">
              <a:uFillTx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uFillTx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uFillTx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>
                <a:uFillTx/>
              </a:rPr>
              <a:pPr/>
              <a:t>14</a:t>
            </a:fld>
            <a:endParaRPr lang="he-IL">
              <a:uFillTx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8" name="מלבן מעוגל 7"/>
          <p:cNvSpPr>
            <a:spLocks/>
          </p:cNvSpPr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מלבן מעוגל 9"/>
          <p:cNvSpPr>
            <a:spLocks/>
          </p:cNvSpPr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/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1" name="Rectangle 10"/>
          <p:cNvSpPr>
            <a:spLocks/>
          </p:cNvSpPr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3" name="Rectangle 12"/>
          <p:cNvSpPr>
            <a:spLocks/>
          </p:cNvSpPr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4" name="Rectangle 13"/>
          <p:cNvSpPr>
            <a:spLocks/>
          </p:cNvSpPr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8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מלבן מעוגל 6"/>
          <p:cNvSpPr>
            <a:spLocks/>
          </p:cNvSpPr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uFillTx/>
            </a:endParaRPr>
          </a:p>
        </p:txBody>
      </p:sp>
      <p:sp>
        <p:nvSpPr>
          <p:cNvPr id="11" name="מלבן מעוגל 8"/>
          <p:cNvSpPr>
            <a:spLocks/>
          </p:cNvSpPr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2" name="מלבן מעוגל 10"/>
          <p:cNvSpPr>
            <a:spLocks/>
          </p:cNvSpPr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14" name="Rectangle 13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5" name="Rectangle 14"/>
          <p:cNvSpPr>
            <a:spLocks/>
          </p:cNvSpPr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6" name="Rectangle 15"/>
          <p:cNvSpPr>
            <a:spLocks/>
          </p:cNvSpPr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7" name="Rectangle 16"/>
          <p:cNvSpPr>
            <a:spLocks/>
          </p:cNvSpPr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>
            <a:spLocks/>
          </p:cNvSpPr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uFillTx/>
              </a:rPr>
              <a:t>  </a:t>
            </a: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1" name="מלבן מעוגל 10"/>
          <p:cNvSpPr>
            <a:spLocks/>
          </p:cNvSpPr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4" name="מלבן מעוגל 8"/>
          <p:cNvSpPr>
            <a:spLocks/>
          </p:cNvSpPr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5" name="מלבן מעוגל 7"/>
          <p:cNvSpPr>
            <a:spLocks/>
          </p:cNvSpPr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6" name="Rectangle 15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7" name="Rectangle 16"/>
          <p:cNvSpPr>
            <a:spLocks/>
          </p:cNvSpPr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8" name="Rectangle 17"/>
          <p:cNvSpPr>
            <a:spLocks/>
          </p:cNvSpPr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9" name="Rectangle 18"/>
          <p:cNvSpPr>
            <a:spLocks/>
          </p:cNvSpPr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2" name="כותרת 1"/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23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>
                <a:uFillTx/>
              </a:defRPr>
            </a:lvl9pPr>
          </a:lstStyle>
          <a:p>
            <a:endParaRPr dirty="0">
              <a:uFillTx/>
            </a:endParaRPr>
          </a:p>
        </p:txBody>
      </p:sp>
      <p:sp>
        <p:nvSpPr>
          <p:cNvPr id="24" name="מציין מיקום תוכן 2"/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/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>
                <a:uFillTx/>
              </a:defRPr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>
            <a:spLocks/>
          </p:cNvSpPr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  <a:uFillTx/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</a:t>
            </a:r>
          </a:p>
        </p:txBody>
      </p:sp>
      <p:sp>
        <p:nvSpPr>
          <p:cNvPr id="15" name="מלבן מעוגל 6"/>
          <p:cNvSpPr>
            <a:spLocks/>
          </p:cNvSpPr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6" name="מלבן מעוגל 7"/>
          <p:cNvSpPr>
            <a:spLocks/>
          </p:cNvSpPr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7" name="מלבן מעוגל 8"/>
          <p:cNvSpPr>
            <a:spLocks/>
          </p:cNvSpPr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8" name="מלבן מעוגל 10"/>
          <p:cNvSpPr>
            <a:spLocks/>
          </p:cNvSpPr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1" name="Rectangle 10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3" name="Rectangle 12"/>
          <p:cNvSpPr>
            <a:spLocks/>
          </p:cNvSpPr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4" name="Rectangle 13"/>
          <p:cNvSpPr>
            <a:spLocks/>
          </p:cNvSpPr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9" name="Rectangle 18"/>
          <p:cNvSpPr>
            <a:spLocks/>
          </p:cNvSpPr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2" name="מציין מיקום של מספר שקופית 22"/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>
                <a:uFillTx/>
              </a:defRPr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>
                <a:uFillTx/>
              </a:defRPr>
            </a:lvl1pPr>
          </a:lstStyle>
          <a:p>
            <a:pPr lvl="0"/>
            <a:r>
              <a:rPr lang="en-US" dirty="0">
                <a:uFillTx/>
              </a:rPr>
              <a:t>Click to edit Master text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/>
          <p:cNvSpPr>
            <a:spLocks/>
          </p:cNvSpPr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4" name="מלבן מעוגל 6"/>
          <p:cNvSpPr>
            <a:spLocks/>
          </p:cNvSpPr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>
                <a:uFillTx/>
              </a:rPr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>
                <a:uFillTx/>
              </a:rPr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9" name="מלבן מעוגל 7"/>
          <p:cNvSpPr>
            <a:spLocks/>
          </p:cNvSpPr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/>
          <p:cNvSpPr>
            <a:spLocks/>
          </p:cNvSpPr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/>
          <p:cNvSpPr>
            <a:spLocks/>
          </p:cNvSpPr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uFillTx/>
            </a:endParaRPr>
          </a:p>
        </p:txBody>
      </p:sp>
      <p:sp>
        <p:nvSpPr>
          <p:cNvPr id="12" name="Rectangle 11"/>
          <p:cNvSpPr>
            <a:spLocks/>
          </p:cNvSpPr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5" name="מציין מיקום של מספר שקופית 22"/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>
                <a:uFillTx/>
              </a:defRPr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/>
          <p:cNvSpPr>
            <a:spLocks/>
          </p:cNvSpPr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7" name="Rectangle 16"/>
          <p:cNvSpPr>
            <a:spLocks/>
          </p:cNvSpPr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uFillTx/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>
                <a:uFillTx/>
              </a:rPr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>
                <a:uFillTx/>
              </a:rPr>
              <a:t>רמה שנייה</a:t>
            </a:r>
          </a:p>
        </p:txBody>
      </p:sp>
      <p:sp>
        <p:nvSpPr>
          <p:cNvPr id="9" name="מלבן מעוגל 7"/>
          <p:cNvSpPr>
            <a:spLocks/>
          </p:cNvSpPr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/>
          <p:cNvSpPr>
            <a:spLocks/>
          </p:cNvSpPr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/>
          <p:cNvSpPr>
            <a:spLocks/>
          </p:cNvSpPr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1" name="מלבן מעוגל 10"/>
          <p:cNvSpPr>
            <a:spLocks/>
          </p:cNvSpPr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5" name="מציין מיקום של מספר שקופית 22"/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>
                <a:uFillTx/>
              </a:defRPr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/>
          <p:cNvSpPr>
            <a:spLocks/>
          </p:cNvSpPr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2" name="Rectangle 11"/>
          <p:cNvSpPr>
            <a:spLocks/>
          </p:cNvSpPr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6" name="Rectangle 15"/>
          <p:cNvSpPr>
            <a:spLocks/>
          </p:cNvSpPr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defRPr sz="4400" b="1"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uFillTx/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  <a:p>
            <a:pPr lvl="1"/>
            <a:r>
              <a:rPr lang="he-IL" dirty="0">
                <a:uFillTx/>
              </a:rPr>
              <a:t>רמה שנייה</a:t>
            </a: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>
            <a:spLocks/>
          </p:cNvSpPr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>
            <a:spLocks/>
          </p:cNvSpPr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1" name="Rectangle 10"/>
          <p:cNvSpPr>
            <a:spLocks/>
          </p:cNvSpPr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2" name="Rectangle 11"/>
          <p:cNvSpPr>
            <a:spLocks/>
          </p:cNvSpPr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3" name="Rectangle 12"/>
          <p:cNvSpPr>
            <a:spLocks/>
          </p:cNvSpPr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5" name="מציין מיקום של מספר שקופית 22"/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>
                <a:uFillTx/>
              </a:defRPr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9" name="מלבן מעוגל 7"/>
          <p:cNvSpPr>
            <a:spLocks/>
          </p:cNvSpPr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/>
          <p:cNvSpPr>
            <a:spLocks/>
          </p:cNvSpPr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/>
          <p:cNvSpPr>
            <a:spLocks/>
          </p:cNvSpPr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מלבן מעוגל 10"/>
          <p:cNvSpPr>
            <a:spLocks/>
          </p:cNvSpPr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1" name="Rectangle 11"/>
          <p:cNvSpPr>
            <a:spLocks/>
          </p:cNvSpPr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2" name="מציין מיקום של מספר שקופית 22"/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>
                <a:uFillTx/>
              </a:defRPr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/>
          <p:cNvSpPr>
            <a:spLocks/>
          </p:cNvSpPr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6" name="Rectangle 15"/>
          <p:cNvSpPr>
            <a:spLocks/>
          </p:cNvSpPr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4" name="Rectangle 13"/>
          <p:cNvSpPr>
            <a:spLocks/>
          </p:cNvSpPr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>
                <a:uFillTx/>
              </a:defRPr>
            </a:lvl1pPr>
          </a:lstStyle>
          <a:p>
            <a:pPr lvl="0"/>
            <a:r>
              <a:rPr lang="en-US" dirty="0">
                <a:uFillTx/>
              </a:rP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/>
          <p:cNvSpPr>
            <a:spLocks/>
          </p:cNvSpPr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dirty="0">
                <a:uFillTx/>
              </a:rPr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uFillTx/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>
                <a:uFillTx/>
              </a:defRPr>
            </a:lvl2pPr>
            <a:lvl3pPr marL="914491" indent="0">
              <a:buNone/>
              <a:defRPr sz="1800" b="1">
                <a:uFillTx/>
              </a:defRPr>
            </a:lvl3pPr>
            <a:lvl4pPr marL="1371737" indent="0">
              <a:buNone/>
              <a:defRPr sz="1600" b="1">
                <a:uFillTx/>
              </a:defRPr>
            </a:lvl4pPr>
            <a:lvl5pPr marL="1828983" indent="0">
              <a:buNone/>
              <a:defRPr sz="1600" b="1">
                <a:uFillTx/>
              </a:defRPr>
            </a:lvl5pPr>
            <a:lvl6pPr marL="2286229" indent="0">
              <a:buNone/>
              <a:defRPr sz="1600" b="1">
                <a:uFillTx/>
              </a:defRPr>
            </a:lvl6pPr>
            <a:lvl7pPr marL="2743474" indent="0">
              <a:buNone/>
              <a:defRPr sz="1600" b="1">
                <a:uFillTx/>
              </a:defRPr>
            </a:lvl7pPr>
            <a:lvl8pPr marL="3200720" indent="0">
              <a:buNone/>
              <a:defRPr sz="1600" b="1">
                <a:uFillTx/>
              </a:defRPr>
            </a:lvl8pPr>
            <a:lvl9pPr marL="3657966" indent="0">
              <a:buNone/>
              <a:defRPr sz="1600" b="1">
                <a:uFillTx/>
              </a:defRPr>
            </a:lvl9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uFillTx/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>
                <a:uFillTx/>
              </a:rPr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>
                <a:uFillTx/>
              </a:rPr>
              <a:t>רמה שנייה</a:t>
            </a:r>
          </a:p>
        </p:txBody>
      </p:sp>
      <p:sp>
        <p:nvSpPr>
          <p:cNvPr id="8" name="מלבן מעוגל 6"/>
          <p:cNvSpPr>
            <a:spLocks/>
          </p:cNvSpPr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uFillTx/>
            </a:endParaRPr>
          </a:p>
        </p:txBody>
      </p:sp>
      <p:sp>
        <p:nvSpPr>
          <p:cNvPr id="13" name="מלבן מעוגל 8"/>
          <p:cNvSpPr>
            <a:spLocks/>
          </p:cNvSpPr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4" name="מלבן מעוגל 10"/>
          <p:cNvSpPr>
            <a:spLocks/>
          </p:cNvSpPr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</a:endParaRPr>
          </a:p>
        </p:txBody>
      </p:sp>
      <p:sp>
        <p:nvSpPr>
          <p:cNvPr id="10" name="Rectangle 9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1" name="Rectangle 10"/>
          <p:cNvSpPr>
            <a:spLocks/>
          </p:cNvSpPr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2" name="Rectangle 11"/>
          <p:cNvSpPr>
            <a:spLocks/>
          </p:cNvSpPr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5" name="Rectangle 14"/>
          <p:cNvSpPr>
            <a:spLocks/>
          </p:cNvSpPr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8" name="מציין מיקום של מספר שקופית 22"/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>
                <a:uFillTx/>
              </a:defRPr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>
            <a:spLocks/>
          </p:cNvSpPr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uFillTx/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/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>
                <a:uFillTx/>
              </a:rPr>
              <a:t>מיועד לסרטים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>
                <a:uFillTx/>
              </a:rPr>
              <a:t>לחץ כדי לערוך סגנונות טקסט של תבנית בסיס</a:t>
            </a:r>
          </a:p>
        </p:txBody>
      </p:sp>
      <p:sp>
        <p:nvSpPr>
          <p:cNvPr id="10" name="Rectangle 9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2" name="Rectangle 11"/>
          <p:cNvSpPr>
            <a:spLocks/>
          </p:cNvSpPr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3" name="Rectangle 12"/>
          <p:cNvSpPr>
            <a:spLocks/>
          </p:cNvSpPr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4" name="Rectangle 13"/>
          <p:cNvSpPr>
            <a:spLocks/>
          </p:cNvSpPr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5" name="Rectangle 14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6" name="Rectangle 15"/>
          <p:cNvSpPr>
            <a:spLocks/>
          </p:cNvSpPr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7" name="Rectangle 16"/>
          <p:cNvSpPr>
            <a:spLocks/>
          </p:cNvSpPr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8" name="Rectangle 17"/>
          <p:cNvSpPr>
            <a:spLocks/>
          </p:cNvSpPr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9" name="מציין מיקום של מספר שקופית 22"/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>
                <a:uFillTx/>
              </a:defRPr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>
                <a:uFillTx/>
              </a:rPr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>
                <a:uFillTx/>
              </a:rPr>
              <a:t>לחץ כדי לערוך סגנונות טקסט של תבנית בסיס</a:t>
            </a:r>
          </a:p>
          <a:p>
            <a:pPr lvl="1"/>
            <a:r>
              <a:rPr lang="he-IL">
                <a:uFillTx/>
              </a:rPr>
              <a:t>רמה שנייה</a:t>
            </a:r>
          </a:p>
          <a:p>
            <a:pPr lvl="2"/>
            <a:r>
              <a:rPr lang="he-IL">
                <a:uFillTx/>
              </a:rPr>
              <a:t>רמה שלישית</a:t>
            </a:r>
          </a:p>
          <a:p>
            <a:pPr lvl="3"/>
            <a:r>
              <a:rPr lang="he-IL">
                <a:uFillTx/>
              </a:rPr>
              <a:t>רמה רביעית</a:t>
            </a:r>
          </a:p>
          <a:p>
            <a:pPr lvl="4"/>
            <a:r>
              <a:rPr lang="he-IL">
                <a:uFillTx/>
              </a:rPr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BB6F552B-607E-4869-A917-C44959BDCB12}" type="datetimeFigureOut">
              <a:rPr lang="he-IL" smtClean="0">
                <a:uFillTx/>
              </a:rPr>
              <a:pPr/>
              <a:t>י"א/אב/תש"ף</a:t>
            </a:fld>
            <a:endParaRPr lang="he-IL">
              <a:uFillTx/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endParaRPr lang="he-IL">
              <a:uFillTx/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478A40-4CDB-4A89-A7AB-ED0E5AEAC786}" type="slidenum">
              <a:rPr lang="he-IL" smtClean="0">
                <a:uFillTx/>
              </a:rPr>
              <a:pPr/>
              <a:t>‹#›</a:t>
            </a:fld>
            <a:endParaRPr lang="he-IL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8" name="Rectangle 7"/>
          <p:cNvSpPr>
            <a:spLocks/>
          </p:cNvSpPr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9" name="Rectangle 8"/>
          <p:cNvSpPr>
            <a:spLocks/>
          </p:cNvSpPr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Rectangle 9"/>
          <p:cNvSpPr>
            <a:spLocks/>
          </p:cNvSpPr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he-IL">
          <a:uFillTx/>
        </a:defRPr>
      </a:defPPr>
      <a:lvl1pPr marL="0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365171" y="-1169852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>
                <a:uFillTx/>
              </a:rPr>
              <a:t>מערכת שידורים לאומית</a:t>
            </a:r>
          </a:p>
        </p:txBody>
      </p:sp>
      <p:sp>
        <p:nvSpPr>
          <p:cNvPr id="3" name="Rectangle 2"/>
          <p:cNvSpPr>
            <a:spLocks/>
          </p:cNvSpPr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שקופית זו היא חובה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4" name="Rectangle 4"/>
          <p:cNvSpPr>
            <a:spLocks/>
          </p:cNvSpPr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  <a:uFillTx/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  <a:uFillTx/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  <a:uFillTx/>
              </a:rPr>
              <a:t>Varela</a:t>
            </a:r>
            <a:r>
              <a:rPr lang="he-IL" b="1" dirty="0">
                <a:solidFill>
                  <a:srgbClr val="002060"/>
                </a:solidFill>
                <a:uFillTx/>
              </a:rPr>
              <a:t> </a:t>
            </a:r>
            <a:r>
              <a:rPr lang="en-US" b="1" dirty="0">
                <a:solidFill>
                  <a:srgbClr val="002060"/>
                </a:solidFill>
                <a:uFillTx/>
              </a:rPr>
              <a:t>Round</a:t>
            </a:r>
            <a:r>
              <a:rPr lang="he-IL" b="1" dirty="0">
                <a:solidFill>
                  <a:srgbClr val="002060"/>
                </a:solidFill>
                <a:uFillTx/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  <a:uFillTx/>
              </a:rPr>
              <a:t>Varela Round</a:t>
            </a:r>
            <a:r>
              <a:rPr lang="he-IL" dirty="0">
                <a:solidFill>
                  <a:srgbClr val="002060"/>
                </a:solidFill>
                <a:uFillTx/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צפו בסרטון הבא:</a:t>
            </a:r>
            <a:r>
              <a:rPr lang="en-US" dirty="0">
                <a:solidFill>
                  <a:srgbClr val="002060"/>
                </a:solidFill>
                <a:uFillTx/>
              </a:rPr>
              <a:t> </a:t>
            </a:r>
            <a:endParaRPr lang="he-IL" dirty="0">
              <a:solidFill>
                <a:srgbClr val="002060"/>
              </a:solidFill>
              <a:uFillTx/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uFillTx/>
                <a:hlinkClick r:id="rId2"/>
              </a:rPr>
            </a:br>
            <a:r>
              <a:rPr lang="en-US" dirty="0">
                <a:solidFill>
                  <a:srgbClr val="002060"/>
                </a:solidFill>
                <a:uFillTx/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5" name="Rectangle 2"/>
          <p:cNvSpPr>
            <a:spLocks/>
          </p:cNvSpPr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  <a:uFillTx/>
              </a:rPr>
              <a:t> להורדת הפונט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(אשרו את הודעת האבטחה) 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uFillTx/>
              </a:rPr>
              <a:t>בחינת בגרות 2012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he-IL" sz="5400" b="1" dirty="0">
                <a:uFillTx/>
              </a:rPr>
              <a:t>שאלה 14</a:t>
            </a:r>
            <a:endParaRPr lang="en-US" sz="5400" b="1" dirty="0">
              <a:uFillTx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he-IL" dirty="0">
                <a:uFillTx/>
              </a:rPr>
            </a:br>
            <a:r>
              <a:rPr lang="he-IL" dirty="0">
                <a:uFillTx/>
              </a:rPr>
              <a:t>בגרות 2012</a:t>
            </a:r>
            <a:br>
              <a:rPr lang="he-IL" dirty="0">
                <a:uFillTx/>
              </a:rPr>
            </a:br>
            <a:endParaRPr lang="he-IL" dirty="0">
              <a:uFillTx/>
            </a:endParaRPr>
          </a:p>
        </p:txBody>
      </p:sp>
      <p:sp>
        <p:nvSpPr>
          <p:cNvPr id="6" name="מציין מיקום טקסט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e-IL" dirty="0">
                <a:uFillTx/>
              </a:rPr>
              <a:t>שאלה 14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>
                <a:uFillTx/>
              </a:rPr>
              <a:t>לפניך השפה הבאה מעל א"ב </a:t>
            </a:r>
            <a:r>
              <a:rPr lang="en-US" dirty="0">
                <a:uFillTx/>
              </a:rPr>
              <a:t>{</a:t>
            </a:r>
            <a:r>
              <a:rPr lang="en-US" dirty="0" err="1">
                <a:uFillTx/>
              </a:rPr>
              <a:t>a,b,c</a:t>
            </a:r>
            <a:r>
              <a:rPr lang="en-US" dirty="0">
                <a:uFillTx/>
              </a:rPr>
              <a:t>}</a:t>
            </a:r>
            <a:endParaRPr lang="he-IL" dirty="0">
              <a:uFillTx/>
            </a:endParaRPr>
          </a:p>
          <a:p>
            <a:r>
              <a:rPr lang="en-US" sz="3200" b="1" dirty="0">
                <a:uFillTx/>
              </a:rPr>
              <a:t>L = {(aba)</a:t>
            </a:r>
            <a:r>
              <a:rPr lang="en-US" sz="3200" b="1" baseline="30000" dirty="0">
                <a:uFillTx/>
              </a:rPr>
              <a:t>n</a:t>
            </a:r>
            <a:r>
              <a:rPr lang="en-US" sz="3200" b="1" dirty="0">
                <a:uFillTx/>
              </a:rPr>
              <a:t>c(bab)</a:t>
            </a:r>
            <a:r>
              <a:rPr lang="en-US" sz="3200" b="1" baseline="30000" dirty="0">
                <a:uFillTx/>
              </a:rPr>
              <a:t>2n+1</a:t>
            </a:r>
            <a:r>
              <a:rPr lang="en-US" sz="3200" b="1" dirty="0">
                <a:uFillTx/>
              </a:rPr>
              <a:t>/ n&gt;0 }</a:t>
            </a:r>
          </a:p>
          <a:p>
            <a:r>
              <a:rPr lang="he-IL" dirty="0">
                <a:uFillTx/>
              </a:rPr>
              <a:t>בנה אוטומט מחסנית עבור השפה </a:t>
            </a:r>
            <a:r>
              <a:rPr lang="en-US" dirty="0">
                <a:uFillTx/>
              </a:rPr>
              <a:t>L</a:t>
            </a:r>
            <a:r>
              <a:rPr lang="he-IL" dirty="0">
                <a:uFillTx/>
              </a:rPr>
              <a:t>.</a:t>
            </a:r>
          </a:p>
          <a:p>
            <a:r>
              <a:rPr lang="he-IL" dirty="0">
                <a:uFillTx/>
              </a:rPr>
              <a:t>עבור </a:t>
            </a:r>
            <a:r>
              <a:rPr lang="en-US" dirty="0">
                <a:uFillTx/>
              </a:rPr>
              <a:t>n=1</a:t>
            </a:r>
            <a:r>
              <a:rPr lang="he-IL" dirty="0">
                <a:uFillTx/>
              </a:rPr>
              <a:t> --&gt; </a:t>
            </a:r>
            <a:r>
              <a:rPr lang="en-US" b="1" dirty="0" err="1">
                <a:solidFill>
                  <a:srgbClr val="FF0000"/>
                </a:solidFill>
                <a:uFillTx/>
              </a:rPr>
              <a:t>aba</a:t>
            </a:r>
            <a:r>
              <a:rPr lang="en-US" sz="4400" b="1" dirty="0" err="1">
                <a:uFillTx/>
              </a:rPr>
              <a:t>c</a:t>
            </a:r>
            <a:r>
              <a:rPr lang="en-US" b="1" dirty="0" err="1">
                <a:uFillTx/>
              </a:rPr>
              <a:t>bab</a:t>
            </a:r>
            <a:r>
              <a:rPr lang="en-US" b="1" dirty="0" err="1">
                <a:solidFill>
                  <a:srgbClr val="00B050"/>
                </a:solidFill>
                <a:uFillTx/>
              </a:rPr>
              <a:t>bab</a:t>
            </a:r>
            <a:r>
              <a:rPr lang="en-US" b="1" dirty="0" err="1">
                <a:uFillTx/>
              </a:rPr>
              <a:t>bab</a:t>
            </a:r>
            <a:r>
              <a:rPr lang="en-US" b="1" dirty="0">
                <a:uFillTx/>
              </a:rPr>
              <a:t>,</a:t>
            </a:r>
          </a:p>
          <a:p>
            <a:r>
              <a:rPr lang="he-IL" b="1" dirty="0">
                <a:solidFill>
                  <a:srgbClr val="FF0000"/>
                </a:solidFill>
                <a:uFillTx/>
              </a:rPr>
              <a:t>עבור </a:t>
            </a:r>
            <a:r>
              <a:rPr lang="en-US" b="1" dirty="0">
                <a:solidFill>
                  <a:srgbClr val="FF0000"/>
                </a:solidFill>
                <a:uFillTx/>
              </a:rPr>
              <a:t> n=2</a:t>
            </a:r>
            <a:r>
              <a:rPr lang="he-IL" b="1" dirty="0">
                <a:solidFill>
                  <a:srgbClr val="FF0000"/>
                </a:solidFill>
                <a:uFillTx/>
              </a:rPr>
              <a:t> --&gt;   </a:t>
            </a:r>
            <a:r>
              <a:rPr lang="en-US" b="1" dirty="0" err="1">
                <a:solidFill>
                  <a:srgbClr val="FF0000"/>
                </a:solidFill>
                <a:uFillTx/>
              </a:rPr>
              <a:t>abaaba</a:t>
            </a:r>
            <a:r>
              <a:rPr lang="en-US" sz="4800" b="1" dirty="0" err="1">
                <a:uFillTx/>
              </a:rPr>
              <a:t>c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uFillTx/>
              </a:rPr>
              <a:t>bab</a:t>
            </a:r>
            <a:r>
              <a:rPr lang="en-US" b="1" dirty="0" err="1">
                <a:uFillTx/>
              </a:rPr>
              <a:t>bab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uFillTx/>
              </a:rPr>
              <a:t>bab</a:t>
            </a:r>
            <a:r>
              <a:rPr lang="en-US" b="1" dirty="0" err="1">
                <a:solidFill>
                  <a:schemeClr val="bg2">
                    <a:lumMod val="25000"/>
                  </a:schemeClr>
                </a:solidFill>
                <a:uFillTx/>
              </a:rPr>
              <a:t>bab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uFillTx/>
              </a:rPr>
              <a:t>bab</a:t>
            </a:r>
            <a:endParaRPr lang="he-IL" b="1" dirty="0">
              <a:solidFill>
                <a:schemeClr val="tx1">
                  <a:lumMod val="75000"/>
                  <a:lumOff val="25000"/>
                </a:schemeClr>
              </a:solidFill>
              <a:uFillTx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  <a:uFillTx/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  <a:uFillTx/>
              </a:rPr>
              <a:t>קליק ימיני </a:t>
            </a:r>
            <a:r>
              <a:rPr lang="he-IL" dirty="0">
                <a:solidFill>
                  <a:srgbClr val="002060"/>
                </a:solidFill>
                <a:uFillTx/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"</a:t>
            </a:r>
            <a:r>
              <a:rPr lang="he-IL" b="1" dirty="0">
                <a:solidFill>
                  <a:srgbClr val="002060"/>
                </a:solidFill>
                <a:uFillTx/>
              </a:rPr>
              <a:t>שכפל שקופית</a:t>
            </a:r>
            <a:r>
              <a:rPr lang="he-IL" dirty="0">
                <a:solidFill>
                  <a:srgbClr val="002060"/>
                </a:solidFill>
                <a:uFillTx/>
              </a:rPr>
              <a:t>" או "</a:t>
            </a:r>
            <a:r>
              <a:rPr lang="en-US" b="1" dirty="0">
                <a:solidFill>
                  <a:srgbClr val="002060"/>
                </a:solidFill>
                <a:uFillTx/>
              </a:rPr>
              <a:t>Duplicate Slide</a:t>
            </a:r>
            <a:r>
              <a:rPr lang="he-IL" dirty="0">
                <a:solidFill>
                  <a:srgbClr val="002060"/>
                </a:solidFill>
                <a:uFillTx/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(מחקו ריבוע זה לאחר הקריאה)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uFillTx/>
              </a:rPr>
              <a:t>פריסה 3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ותוכלו לגוון ביניהן)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uFillTx/>
              </a:rPr>
              <a:t>הפסקה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4"/>
          </p:nvPr>
        </p:nvSpPr>
        <p:spPr>
          <a:xfrm>
            <a:off x="3650857" y="2141355"/>
            <a:ext cx="4022151" cy="1860802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sz="2400" kern="0" dirty="0">
                <a:uFillTx/>
                <a:latin typeface="Calibri" panose="020F0502020204030204"/>
              </a:rPr>
              <a:t>נפתור על הלוח</a:t>
            </a:r>
            <a:endParaRPr kumimoji="0" lang="he-IL" sz="2400" b="0" i="0" u="none" strike="noStrike" kern="0" cap="none" spc="0" normalizeH="0" noProof="0" dirty="0">
              <a:ln>
                <a:noFill/>
              </a:ln>
              <a:effectLst/>
              <a:uFillTx/>
              <a:latin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>
            <a:picLocks noChangeAspect="1"/>
          </p:cNvPicPr>
          <p:nvPr/>
        </p:nvPicPr>
        <p:blipFill rotWithShape="1">
          <a:blip r:embed="rId2"/>
          <a:srcRect l="10333" t="20375" r="33878" b="29586"/>
          <a:stretch/>
        </p:blipFill>
        <p:spPr>
          <a:xfrm>
            <a:off x="496712" y="2054578"/>
            <a:ext cx="7258756" cy="3660482"/>
          </a:xfrm>
          <a:prstGeom prst="rect">
            <a:avLst/>
          </a:prstGeom>
        </p:spPr>
      </p:pic>
      <p:sp>
        <p:nvSpPr>
          <p:cNvPr id="5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uFillTx/>
              </a:rPr>
              <a:t>L = {(aba)</a:t>
            </a:r>
            <a:r>
              <a:rPr lang="en-US" baseline="30000" dirty="0" err="1">
                <a:uFillTx/>
              </a:rPr>
              <a:t>n</a:t>
            </a:r>
            <a:r>
              <a:rPr lang="en-US" dirty="0" err="1">
                <a:uFillTx/>
              </a:rPr>
              <a:t>c</a:t>
            </a:r>
            <a:r>
              <a:rPr lang="en-US" dirty="0">
                <a:uFillTx/>
              </a:rPr>
              <a:t>(</a:t>
            </a:r>
            <a:r>
              <a:rPr lang="en-US" dirty="0" err="1">
                <a:uFillTx/>
              </a:rPr>
              <a:t>bab</a:t>
            </a:r>
            <a:r>
              <a:rPr lang="en-US" dirty="0">
                <a:uFillTx/>
              </a:rPr>
              <a:t>)</a:t>
            </a:r>
            <a:r>
              <a:rPr lang="en-US" baseline="30000" dirty="0">
                <a:uFillTx/>
              </a:rPr>
              <a:t>2n+1</a:t>
            </a:r>
            <a:r>
              <a:rPr lang="en-US" dirty="0">
                <a:uFillTx/>
              </a:rPr>
              <a:t>/ n&gt;0 }</a:t>
            </a:r>
            <a:endParaRPr lang="he-IL" dirty="0">
              <a:uFillTx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  <a:uFillTx/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  <a:uFillTx/>
              </a:rPr>
              <a:t>קליק ימיני </a:t>
            </a:r>
            <a:r>
              <a:rPr lang="he-IL" dirty="0">
                <a:solidFill>
                  <a:srgbClr val="002060"/>
                </a:solidFill>
                <a:uFillTx/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"</a:t>
            </a:r>
            <a:r>
              <a:rPr lang="he-IL" b="1" dirty="0">
                <a:solidFill>
                  <a:srgbClr val="002060"/>
                </a:solidFill>
                <a:uFillTx/>
              </a:rPr>
              <a:t>שכפל שקופית</a:t>
            </a:r>
            <a:r>
              <a:rPr lang="he-IL" dirty="0">
                <a:solidFill>
                  <a:srgbClr val="002060"/>
                </a:solidFill>
                <a:uFillTx/>
              </a:rPr>
              <a:t>" או "</a:t>
            </a:r>
            <a:r>
              <a:rPr lang="en-US" b="1" dirty="0">
                <a:solidFill>
                  <a:srgbClr val="002060"/>
                </a:solidFill>
                <a:uFillTx/>
              </a:rPr>
              <a:t>Duplicate Slide</a:t>
            </a:r>
            <a:r>
              <a:rPr lang="he-IL" dirty="0">
                <a:solidFill>
                  <a:srgbClr val="002060"/>
                </a:solidFill>
                <a:uFillTx/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(מחקו ריבוע זה לאחר הקריאה)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uFillTx/>
              </a:rPr>
              <a:t>פריסה 4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ותוכלו לגוון ביניהן)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6" name="ענן 5"/>
          <p:cNvSpPr>
            <a:spLocks/>
          </p:cNvSpPr>
          <p:nvPr/>
        </p:nvSpPr>
        <p:spPr>
          <a:xfrm>
            <a:off x="6145538" y="1180088"/>
            <a:ext cx="2342111" cy="1079367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kumimoji="0" lang="he-IL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j-lt"/>
                <a:cs typeface="Varela Round" panose="00000500000000000000" pitchFamily="2" charset="-79"/>
              </a:rPr>
              <a:t>הכנסת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j-lt"/>
                <a:cs typeface="Varela Round" panose="00000500000000000000" pitchFamily="2" charset="-79"/>
              </a:rPr>
              <a:t>SA</a:t>
            </a:r>
            <a:r>
              <a:rPr kumimoji="0" lang="he-IL" sz="18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j-lt"/>
                <a:cs typeface="Varela Round" panose="00000500000000000000" pitchFamily="2" charset="-79"/>
              </a:rPr>
              <a:t> עבור הרצף 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j-lt"/>
                <a:cs typeface="Varela Round" panose="00000500000000000000" pitchFamily="2" charset="-79"/>
              </a:rPr>
              <a:t>aba</a:t>
            </a:r>
            <a:r>
              <a:rPr kumimoji="0" lang="he-IL" sz="18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j-lt"/>
                <a:cs typeface="Varela Round" panose="00000500000000000000" pitchFamily="2" charset="-79"/>
              </a:rPr>
              <a:t> הראשון</a:t>
            </a: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FillTx/>
              <a:latin typeface="+mj-lt"/>
              <a:cs typeface="Varela Round" panose="00000500000000000000" pitchFamily="2" charset="-79"/>
            </a:endParaRPr>
          </a:p>
        </p:txBody>
      </p:sp>
      <p:cxnSp>
        <p:nvCxnSpPr>
          <p:cNvPr id="4" name="מחבר חץ ישר 3"/>
          <p:cNvCxnSpPr/>
          <p:nvPr/>
        </p:nvCxnSpPr>
        <p:spPr>
          <a:xfrm flipH="1">
            <a:off x="5043845" y="2085114"/>
            <a:ext cx="1062089" cy="4254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ענן 8"/>
          <p:cNvSpPr>
            <a:spLocks/>
          </p:cNvSpPr>
          <p:nvPr/>
        </p:nvSpPr>
        <p:spPr>
          <a:xfrm>
            <a:off x="196007" y="4363483"/>
            <a:ext cx="2342111" cy="1054617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r>
              <a:rPr lang="he-IL" b="1" dirty="0">
                <a:uFillTx/>
              </a:rPr>
              <a:t>רצף נוסף של </a:t>
            </a:r>
            <a:r>
              <a:rPr lang="en-US" b="1" dirty="0" err="1">
                <a:uFillTx/>
              </a:rPr>
              <a:t>bab</a:t>
            </a:r>
            <a:endParaRPr lang="he-IL" b="1" dirty="0"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2" name="ענן 11"/>
          <p:cNvSpPr>
            <a:spLocks/>
          </p:cNvSpPr>
          <p:nvPr/>
        </p:nvSpPr>
        <p:spPr>
          <a:xfrm>
            <a:off x="2290917" y="5012267"/>
            <a:ext cx="2179483" cy="1045846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endParaRPr lang="he-IL" dirty="0">
              <a:uFillTx/>
            </a:endParaRPr>
          </a:p>
          <a:p>
            <a:r>
              <a:rPr lang="he-IL" sz="1400" b="1" dirty="0">
                <a:uFillTx/>
              </a:rPr>
              <a:t>הוצאת </a:t>
            </a:r>
            <a:r>
              <a:rPr lang="en-US" sz="1400" b="1" dirty="0">
                <a:uFillTx/>
              </a:rPr>
              <a:t>S</a:t>
            </a:r>
            <a:r>
              <a:rPr lang="he-IL" sz="1400" b="1" dirty="0">
                <a:uFillTx/>
              </a:rPr>
              <a:t> עבור </a:t>
            </a:r>
            <a:r>
              <a:rPr lang="en-US" sz="1400" b="1" dirty="0" err="1">
                <a:uFillTx/>
              </a:rPr>
              <a:t>bab</a:t>
            </a:r>
            <a:r>
              <a:rPr lang="he-IL" sz="1400" b="1" dirty="0">
                <a:uFillTx/>
              </a:rPr>
              <a:t> לפני האחרון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3" name="ענן 12"/>
          <p:cNvSpPr>
            <a:spLocks/>
          </p:cNvSpPr>
          <p:nvPr/>
        </p:nvSpPr>
        <p:spPr>
          <a:xfrm>
            <a:off x="2589971" y="938478"/>
            <a:ext cx="2342111" cy="1054617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endParaRPr lang="he-IL" dirty="0">
              <a:uFillTx/>
            </a:endParaRPr>
          </a:p>
          <a:p>
            <a:r>
              <a:rPr lang="he-IL" b="1" dirty="0">
                <a:uFillTx/>
              </a:rPr>
              <a:t>הכנסת </a:t>
            </a:r>
            <a:r>
              <a:rPr lang="en-US" b="1" dirty="0">
                <a:uFillTx/>
              </a:rPr>
              <a:t>AA</a:t>
            </a:r>
            <a:r>
              <a:rPr lang="he-IL" b="1" dirty="0">
                <a:uFillTx/>
              </a:rPr>
              <a:t> עבור שאר רצפי </a:t>
            </a:r>
            <a:r>
              <a:rPr lang="en-US" b="1" dirty="0">
                <a:uFillTx/>
              </a:rPr>
              <a:t>aba</a:t>
            </a:r>
            <a:endParaRPr lang="he-IL" b="1" dirty="0"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4" name="ענן 13"/>
          <p:cNvSpPr>
            <a:spLocks/>
          </p:cNvSpPr>
          <p:nvPr/>
        </p:nvSpPr>
        <p:spPr>
          <a:xfrm>
            <a:off x="7097831" y="2912004"/>
            <a:ext cx="2788974" cy="1054617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endParaRPr lang="he-IL" dirty="0">
              <a:uFillTx/>
            </a:endParaRPr>
          </a:p>
          <a:p>
            <a:r>
              <a:rPr lang="he-IL" sz="1400" b="1" dirty="0">
                <a:uFillTx/>
              </a:rPr>
              <a:t>הוצאת כל ה-</a:t>
            </a:r>
            <a:r>
              <a:rPr lang="en-US" sz="1400" b="1" dirty="0">
                <a:uFillTx/>
              </a:rPr>
              <a:t>a</a:t>
            </a:r>
            <a:r>
              <a:rPr lang="he-IL" sz="1400" b="1" dirty="0">
                <a:uFillTx/>
              </a:rPr>
              <a:t>-ים עבור כל </a:t>
            </a:r>
            <a:r>
              <a:rPr lang="en-US" sz="1400" b="1" dirty="0" err="1">
                <a:uFillTx/>
              </a:rPr>
              <a:t>bab</a:t>
            </a:r>
            <a:endParaRPr lang="he-IL" sz="1400" b="1" dirty="0"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8" name="מחבר חץ ישר 7"/>
          <p:cNvCxnSpPr/>
          <p:nvPr/>
        </p:nvCxnSpPr>
        <p:spPr>
          <a:xfrm>
            <a:off x="4013534" y="1906341"/>
            <a:ext cx="222839" cy="60418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 flipV="1">
            <a:off x="5925312" y="3570620"/>
            <a:ext cx="1254421" cy="88849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flipV="1">
            <a:off x="4231715" y="4581451"/>
            <a:ext cx="802434" cy="4308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/>
          <p:nvPr/>
        </p:nvCxnSpPr>
        <p:spPr>
          <a:xfrm flipV="1">
            <a:off x="2455490" y="4167564"/>
            <a:ext cx="539868" cy="29154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uFillTx/>
              </a:rPr>
              <a:t>אוטומט מחסנית</a:t>
            </a:r>
          </a:p>
        </p:txBody>
      </p:sp>
      <p:sp>
        <p:nvSpPr>
          <p:cNvPr id="8" name="מציין מיקום טקסט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>
                <a:solidFill>
                  <a:schemeClr val="tx1"/>
                </a:solidFill>
                <a:uFillTx/>
              </a:rPr>
              <a:t>נקודות חשובות שצריכים לזכור:</a:t>
            </a:r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Cambria Math" panose="02040503050406030204" pitchFamily="18" charset="0"/>
              </a:rPr>
              <a:t>בכל מעבר במחסנית ניתן לדחוף כמה תווים</a:t>
            </a:r>
            <a:r>
              <a:rPr lang="he-IL" b="1" dirty="0">
                <a:solidFill>
                  <a:schemeClr val="tx1"/>
                </a:solidFill>
                <a:uFillTx/>
              </a:rPr>
              <a:t>, אבל אסור לשלוף יותר מתו אחד מראש המחסנית.</a:t>
            </a:r>
          </a:p>
          <a:p>
            <a:r>
              <a:rPr lang="he-IL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Cambria Math" panose="02040503050406030204" pitchFamily="18" charset="0"/>
              </a:rPr>
              <a:t>אוטומט מחסנית נעזר במחסנית אחת בלבד </a:t>
            </a:r>
          </a:p>
          <a:p>
            <a:r>
              <a:rPr lang="he-IL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Cambria Math" panose="02040503050406030204" pitchFamily="18" charset="0"/>
              </a:rPr>
              <a:t>אוטומט מחסנית הוא בדרך כלל אוטומט לא מלא ( אין בו מצבי מלכודת).</a:t>
            </a:r>
          </a:p>
          <a:p>
            <a:r>
              <a:rPr lang="he-IL" b="1" dirty="0">
                <a:solidFill>
                  <a:schemeClr val="tx1"/>
                </a:solidFill>
                <a:uFillTx/>
              </a:rPr>
              <a:t>בסוף התהליך המחסנית לא חייבת להיות ריקה.</a:t>
            </a:r>
          </a:p>
          <a:p>
            <a:r>
              <a:rPr lang="he-IL" b="1" dirty="0">
                <a:solidFill>
                  <a:schemeClr val="tx1"/>
                </a:solidFill>
                <a:uFillTx/>
              </a:rPr>
              <a:t>בסוף הבנייה בודקים את האפשרות עבור המלה הקצרה ביותר</a:t>
            </a:r>
          </a:p>
          <a:p>
            <a:r>
              <a:rPr lang="he-IL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Cambria Math" panose="02040503050406030204" pitchFamily="18" charset="0"/>
              </a:rPr>
              <a:t>מילה מתקבלת על ידי אוטומט מחסנית רק אם הקלט של המילה  </a:t>
            </a:r>
          </a:p>
          <a:p>
            <a:pPr marL="0" indent="0">
              <a:buNone/>
            </a:pPr>
            <a:r>
              <a:rPr lang="he-IL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Cambria Math" panose="02040503050406030204" pitchFamily="18" charset="0"/>
              </a:rPr>
              <a:t>                       הסתיים והאוטומט  נמצא במצב מקבל.</a:t>
            </a:r>
          </a:p>
          <a:p>
            <a:pPr marL="0" indent="0">
              <a:buNone/>
            </a:pPr>
            <a:r>
              <a:rPr lang="he-IL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Cambria Math" panose="02040503050406030204" pitchFamily="18" charset="0"/>
              </a:rPr>
              <a:t>                   </a:t>
            </a:r>
            <a:endParaRPr lang="he-IL" dirty="0">
              <a:solidFill>
                <a:schemeClr val="tx1"/>
              </a:solidFill>
              <a:uFillTx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  <a:uFillTx/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  <a:uFillTx/>
              </a:rPr>
              <a:t>קליק ימיני </a:t>
            </a:r>
            <a:r>
              <a:rPr lang="he-IL" dirty="0">
                <a:solidFill>
                  <a:srgbClr val="002060"/>
                </a:solidFill>
                <a:uFillTx/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"</a:t>
            </a:r>
            <a:r>
              <a:rPr lang="he-IL" b="1" dirty="0">
                <a:solidFill>
                  <a:srgbClr val="002060"/>
                </a:solidFill>
                <a:uFillTx/>
              </a:rPr>
              <a:t>שכפל שקופית</a:t>
            </a:r>
            <a:r>
              <a:rPr lang="he-IL" dirty="0">
                <a:solidFill>
                  <a:srgbClr val="002060"/>
                </a:solidFill>
                <a:uFillTx/>
              </a:rPr>
              <a:t>" או "</a:t>
            </a:r>
            <a:r>
              <a:rPr lang="en-US" b="1" dirty="0">
                <a:solidFill>
                  <a:srgbClr val="002060"/>
                </a:solidFill>
                <a:uFillTx/>
              </a:rPr>
              <a:t>Duplicate Slide</a:t>
            </a:r>
            <a:r>
              <a:rPr lang="he-IL" dirty="0">
                <a:solidFill>
                  <a:srgbClr val="002060"/>
                </a:solidFill>
                <a:uFillTx/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(מחקו ריבוע זה לאחר הקריאה)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uFillTx/>
              </a:rPr>
              <a:t>פריסה 1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ותוכלו לגוון ביניהן)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14439" y="2356781"/>
            <a:ext cx="9802368" cy="720000"/>
          </a:xfrm>
        </p:spPr>
        <p:txBody>
          <a:bodyPr/>
          <a:lstStyle/>
          <a:p>
            <a:r>
              <a:rPr lang="he-IL" sz="5400" dirty="0">
                <a:uFillTx/>
              </a:rPr>
              <a:t>בהצלחה בבחינות הבגרות</a:t>
            </a:r>
            <a:br>
              <a:rPr lang="he-IL" dirty="0">
                <a:uFillTx/>
              </a:rPr>
            </a:br>
            <a:endParaRPr lang="he-IL" dirty="0">
              <a:uFillTx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/>
          <p:cNvSpPr txBox="1">
            <a:spLocks/>
          </p:cNvSpPr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uFillTx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/>
          <p:cNvSpPr>
            <a:spLocks/>
          </p:cNvSpPr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uFillTx/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/>
          <p:cNvSpPr>
            <a:spLocks/>
          </p:cNvSpPr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שקופית זו היא חובה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uFillTx/>
              </a:rPr>
              <a:t>אוטומט מחסנית</a:t>
            </a:r>
            <a:br>
              <a:rPr lang="he-IL" dirty="0">
                <a:uFillTx/>
              </a:rPr>
            </a:br>
            <a:r>
              <a:rPr lang="he-IL" sz="4400" dirty="0">
                <a:uFillTx/>
                <a:sym typeface="Varela Round"/>
              </a:rPr>
              <a:t>מדעי המחשב - </a:t>
            </a:r>
            <a:r>
              <a:rPr lang="he-IL" sz="4400" dirty="0">
                <a:uFillTx/>
              </a:rPr>
              <a:t>מודלים חישוביים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837255"/>
            <a:ext cx="10800000" cy="642090"/>
          </a:xfrm>
        </p:spPr>
        <p:txBody>
          <a:bodyPr/>
          <a:lstStyle/>
          <a:p>
            <a:r>
              <a:rPr lang="he-IL" sz="3200" dirty="0">
                <a:uFillTx/>
                <a:sym typeface="Varela Round"/>
              </a:rPr>
              <a:t>כיתות יא'-</a:t>
            </a:r>
            <a:r>
              <a:rPr lang="he-IL" sz="3200" dirty="0" err="1">
                <a:uFillTx/>
                <a:sym typeface="Varela Round"/>
              </a:rPr>
              <a:t>יב</a:t>
            </a:r>
            <a:r>
              <a:rPr lang="he-IL" sz="3200" dirty="0">
                <a:uFillTx/>
                <a:sym typeface="Varela Round"/>
              </a:rPr>
              <a:t>'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sz="3200" dirty="0">
                <a:uFillTx/>
                <a:sym typeface="Varela Round"/>
              </a:rPr>
              <a:t>שם המורה: </a:t>
            </a:r>
            <a:r>
              <a:rPr lang="he-IL" sz="3200" dirty="0" err="1">
                <a:uFillTx/>
                <a:sym typeface="Varela Round"/>
              </a:rPr>
              <a:t>ערין</a:t>
            </a:r>
            <a:r>
              <a:rPr lang="he-IL" sz="3200" dirty="0">
                <a:uFillTx/>
                <a:sym typeface="Varela Round"/>
              </a:rPr>
              <a:t> מטר</a:t>
            </a:r>
          </a:p>
          <a:p>
            <a:r>
              <a:rPr lang="he-IL" dirty="0">
                <a:uFillTx/>
                <a:sym typeface="Varela Round"/>
              </a:rPr>
              <a:t>שם מורה בודק: פאתן </a:t>
            </a:r>
            <a:r>
              <a:rPr lang="he-IL" dirty="0" err="1">
                <a:uFillTx/>
                <a:sym typeface="Varela Round"/>
              </a:rPr>
              <a:t>ח'ליל</a:t>
            </a:r>
            <a:endParaRPr lang="he-IL" dirty="0">
              <a:uFillTx/>
              <a:sym typeface="Varela Round"/>
            </a:endParaRPr>
          </a:p>
          <a:p>
            <a:endParaRPr lang="he-IL" dirty="0">
              <a:uFillTx/>
              <a:sym typeface="Varela Round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שקופית זו היא חובה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uFillTx/>
              </a:rPr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>
                <a:uFillTx/>
              </a:rPr>
              <a:t>פתרון שאלות מבגרויות:</a:t>
            </a:r>
          </a:p>
          <a:p>
            <a:r>
              <a:rPr lang="he-IL" dirty="0">
                <a:uFillTx/>
              </a:rPr>
              <a:t>שאלה 12 מבגרות 2017</a:t>
            </a:r>
          </a:p>
          <a:p>
            <a:r>
              <a:rPr lang="he-IL" dirty="0">
                <a:uFillTx/>
              </a:rPr>
              <a:t>שאלה 16 מבגרות 2014</a:t>
            </a:r>
          </a:p>
          <a:p>
            <a:r>
              <a:rPr lang="he-IL" dirty="0">
                <a:uFillTx/>
              </a:rPr>
              <a:t>שאלה 14 מבגרות 2012</a:t>
            </a:r>
          </a:p>
          <a:p>
            <a:endParaRPr lang="he-IL" dirty="0">
              <a:uFillTx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EC89A84F-939B-4993-BC7D-67B128CC8C9E}"/>
              </a:ext>
            </a:extLst>
          </p:cNvPr>
          <p:cNvSpPr txBox="1">
            <a:spLocks/>
          </p:cNvSpPr>
          <p:nvPr/>
        </p:nvSpPr>
        <p:spPr>
          <a:xfrm>
            <a:off x="0" y="4823930"/>
            <a:ext cx="2146852" cy="984885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4000" dirty="0">
                <a:uFillTx/>
              </a:rPr>
              <a:t> </a:t>
            </a:r>
            <a:r>
              <a:rPr lang="he-IL" sz="2800" dirty="0">
                <a:uFillTx/>
              </a:rPr>
              <a:t>שיעור 3</a:t>
            </a:r>
          </a:p>
          <a:p>
            <a:endParaRPr lang="he-IL" dirty="0"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uFillTx/>
              </a:rPr>
              <a:t>בחינת בגרות 2017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he-IL" sz="5400" b="1" dirty="0">
                <a:uFillTx/>
              </a:rPr>
              <a:t>שאלה 12</a:t>
            </a:r>
            <a:endParaRPr lang="en-US" sz="5400" b="1" dirty="0">
              <a:uFillTx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881033" y="1477161"/>
            <a:ext cx="11161453" cy="4062435"/>
          </a:xfrm>
        </p:spPr>
        <p:txBody>
          <a:bodyPr/>
          <a:lstStyle/>
          <a:p>
            <a:endParaRPr lang="he-IL" b="1" dirty="0">
              <a:uFillTx/>
            </a:endParaRPr>
          </a:p>
          <a:p>
            <a:pPr marL="0" indent="0">
              <a:buNone/>
            </a:pPr>
            <a:r>
              <a:rPr lang="he-IL" b="1" dirty="0">
                <a:uFillTx/>
              </a:rPr>
              <a:t>     לפניך השפה </a:t>
            </a:r>
            <a:r>
              <a:rPr lang="en-US" b="1" dirty="0">
                <a:uFillTx/>
              </a:rPr>
              <a:t>L</a:t>
            </a:r>
            <a:r>
              <a:rPr lang="he-IL" b="1" dirty="0">
                <a:uFillTx/>
              </a:rPr>
              <a:t> מעל הא"ב </a:t>
            </a:r>
            <a:r>
              <a:rPr lang="en-US" b="1" dirty="0">
                <a:uFillTx/>
              </a:rPr>
              <a:t>{</a:t>
            </a:r>
            <a:r>
              <a:rPr lang="en-US" b="1" dirty="0" err="1">
                <a:uFillTx/>
              </a:rPr>
              <a:t>a,b,c</a:t>
            </a:r>
            <a:r>
              <a:rPr lang="en-US" b="1" dirty="0">
                <a:uFillTx/>
              </a:rPr>
              <a:t>}</a:t>
            </a:r>
            <a:endParaRPr lang="he-IL" b="1" dirty="0">
              <a:uFillTx/>
            </a:endParaRPr>
          </a:p>
          <a:p>
            <a:endParaRPr lang="he-IL" sz="3200" b="1" dirty="0">
              <a:uFillTx/>
            </a:endParaRPr>
          </a:p>
          <a:p>
            <a:r>
              <a:rPr lang="en-US" sz="3200" b="1" dirty="0">
                <a:uFillTx/>
              </a:rPr>
              <a:t>L = { a</a:t>
            </a:r>
            <a:r>
              <a:rPr lang="en-US" sz="3200" b="1" baseline="30000" dirty="0">
                <a:uFillTx/>
              </a:rPr>
              <a:t>n</a:t>
            </a:r>
            <a:r>
              <a:rPr lang="en-US" sz="3200" b="1" dirty="0">
                <a:uFillTx/>
              </a:rPr>
              <a:t> </a:t>
            </a:r>
            <a:r>
              <a:rPr lang="en-US" sz="3200" b="1" dirty="0" err="1">
                <a:uFillTx/>
              </a:rPr>
              <a:t>b</a:t>
            </a:r>
            <a:r>
              <a:rPr lang="en-US" sz="3200" b="1" baseline="30000" dirty="0" err="1">
                <a:uFillTx/>
              </a:rPr>
              <a:t>m</a:t>
            </a:r>
            <a:r>
              <a:rPr lang="en-US" sz="3200" b="1" baseline="30000" dirty="0">
                <a:uFillTx/>
              </a:rPr>
              <a:t> </a:t>
            </a:r>
            <a:r>
              <a:rPr lang="en-US" sz="3200" b="1" dirty="0" err="1">
                <a:uFillTx/>
              </a:rPr>
              <a:t>c</a:t>
            </a:r>
            <a:r>
              <a:rPr lang="en-US" sz="3200" b="1" baseline="30000" dirty="0" err="1">
                <a:uFillTx/>
              </a:rPr>
              <a:t>n+m</a:t>
            </a:r>
            <a:r>
              <a:rPr lang="en-US" sz="3200" b="1" baseline="30000" dirty="0">
                <a:uFillTx/>
              </a:rPr>
              <a:t> </a:t>
            </a:r>
            <a:r>
              <a:rPr lang="en-US" sz="3200" b="1" dirty="0">
                <a:uFillTx/>
              </a:rPr>
              <a:t>| </a:t>
            </a:r>
            <a:r>
              <a:rPr lang="en-US" sz="3200" b="1" dirty="0" err="1">
                <a:uFillTx/>
              </a:rPr>
              <a:t>n,m</a:t>
            </a:r>
            <a:r>
              <a:rPr lang="en-US" sz="3200" b="1" dirty="0">
                <a:uFillTx/>
              </a:rPr>
              <a:t>&gt;0 }        </a:t>
            </a:r>
            <a:endParaRPr lang="he-IL" sz="3200" b="1" dirty="0">
              <a:uFillTx/>
            </a:endParaRPr>
          </a:p>
          <a:p>
            <a:endParaRPr lang="he-IL" sz="3200" b="1" dirty="0">
              <a:uFillTx/>
            </a:endParaRPr>
          </a:p>
          <a:p>
            <a:pPr marL="0" indent="0">
              <a:buNone/>
            </a:pPr>
            <a:r>
              <a:rPr lang="he-IL" sz="3200" b="1" dirty="0">
                <a:uFillTx/>
              </a:rPr>
              <a:t>        בנה אוטומט מחסנית שיקבל את השפה </a:t>
            </a:r>
            <a:r>
              <a:rPr lang="en-US" sz="3200" b="1" dirty="0">
                <a:uFillTx/>
              </a:rPr>
              <a:t>L</a:t>
            </a:r>
            <a:r>
              <a:rPr lang="he-IL" sz="3200" b="1" dirty="0">
                <a:uFillTx/>
              </a:rPr>
              <a:t>.</a:t>
            </a:r>
            <a:endParaRPr lang="en-US" sz="3200" b="1" dirty="0">
              <a:uFillTx/>
            </a:endParaRPr>
          </a:p>
          <a:p>
            <a:endParaRPr lang="he-IL" dirty="0">
              <a:uFillTx/>
            </a:endParaRPr>
          </a:p>
          <a:p>
            <a:endParaRPr lang="he-IL" dirty="0">
              <a:uFillTx/>
            </a:endParaRPr>
          </a:p>
        </p:txBody>
      </p:sp>
      <p:sp>
        <p:nvSpPr>
          <p:cNvPr id="4" name="כותרת 2"/>
          <p:cNvSpPr>
            <a:spLocks noGrp="1"/>
          </p:cNvSpPr>
          <p:nvPr>
            <p:ph type="title"/>
          </p:nvPr>
        </p:nvSpPr>
        <p:spPr>
          <a:xfrm>
            <a:off x="1389888" y="307698"/>
            <a:ext cx="9802206" cy="720000"/>
          </a:xfrm>
        </p:spPr>
        <p:txBody>
          <a:bodyPr/>
          <a:lstStyle/>
          <a:p>
            <a:r>
              <a:rPr lang="he-IL" dirty="0">
                <a:uFillTx/>
              </a:rPr>
              <a:t>בגרות 2017</a:t>
            </a:r>
            <a:br>
              <a:rPr lang="he-IL" dirty="0">
                <a:uFillTx/>
              </a:rPr>
            </a:br>
            <a:r>
              <a:rPr lang="he-IL" dirty="0">
                <a:uFillTx/>
              </a:rPr>
              <a:t>שאלה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b="1" dirty="0">
                <a:uFillTx/>
              </a:rPr>
              <a:t>מספר ה-</a:t>
            </a:r>
            <a:r>
              <a:rPr lang="en-US" b="1" dirty="0">
                <a:uFillTx/>
              </a:rPr>
              <a:t>a</a:t>
            </a:r>
            <a:r>
              <a:rPr lang="he-IL" b="1" dirty="0">
                <a:uFillTx/>
              </a:rPr>
              <a:t>-ים וה-</a:t>
            </a:r>
            <a:r>
              <a:rPr lang="en-US" b="1" dirty="0">
                <a:uFillTx/>
              </a:rPr>
              <a:t>b</a:t>
            </a:r>
            <a:r>
              <a:rPr lang="he-IL" b="1" dirty="0">
                <a:uFillTx/>
              </a:rPr>
              <a:t>-ים שווה למספר ה-</a:t>
            </a:r>
            <a:r>
              <a:rPr lang="en-US" b="1" dirty="0">
                <a:uFillTx/>
              </a:rPr>
              <a:t>c</a:t>
            </a:r>
            <a:r>
              <a:rPr lang="he-IL" b="1" dirty="0">
                <a:uFillTx/>
              </a:rPr>
              <a:t>-ים</a:t>
            </a:r>
            <a:r>
              <a:rPr lang="he-IL" sz="1800" b="1" dirty="0">
                <a:uFillTx/>
              </a:rPr>
              <a:t>. </a:t>
            </a:r>
            <a:r>
              <a:rPr lang="he-IL" sz="1800" b="1" dirty="0">
                <a:solidFill>
                  <a:srgbClr val="FF0000"/>
                </a:solidFill>
                <a:uFillTx/>
              </a:rPr>
              <a:t>(ההשוואה בין אילו תווים?)</a:t>
            </a:r>
          </a:p>
          <a:p>
            <a:r>
              <a:rPr lang="he-IL" b="1" dirty="0">
                <a:uFillTx/>
              </a:rPr>
              <a:t>מלים שייכות לשפה: </a:t>
            </a:r>
            <a:r>
              <a:rPr lang="en-US" b="1" dirty="0" err="1">
                <a:uFillTx/>
              </a:rPr>
              <a:t>abcc,abbccc</a:t>
            </a:r>
            <a:r>
              <a:rPr lang="en-US" b="1" dirty="0">
                <a:uFillTx/>
              </a:rPr>
              <a:t> ,</a:t>
            </a:r>
            <a:r>
              <a:rPr lang="en-US" b="1" dirty="0" err="1">
                <a:uFillTx/>
              </a:rPr>
              <a:t>aaabcccc</a:t>
            </a:r>
            <a:endParaRPr lang="he-IL" b="1" dirty="0">
              <a:uFillTx/>
            </a:endParaRPr>
          </a:p>
          <a:p>
            <a:r>
              <a:rPr lang="he-IL" sz="2000" b="1" u="sng" dirty="0">
                <a:solidFill>
                  <a:srgbClr val="FF0000"/>
                </a:solidFill>
                <a:uFillTx/>
              </a:rPr>
              <a:t>הרעיון לפתרון:</a:t>
            </a:r>
            <a:endParaRPr lang="he-IL" sz="2000" b="1" dirty="0">
              <a:solidFill>
                <a:srgbClr val="FF0000"/>
              </a:solidFill>
              <a:uFillTx/>
            </a:endParaRPr>
          </a:p>
          <a:p>
            <a:r>
              <a:rPr lang="he-IL" b="1" dirty="0">
                <a:uFillTx/>
              </a:rPr>
              <a:t>מכניסים את כל ה-</a:t>
            </a:r>
            <a:r>
              <a:rPr lang="en-US" b="1" dirty="0">
                <a:uFillTx/>
              </a:rPr>
              <a:t>a</a:t>
            </a:r>
            <a:r>
              <a:rPr lang="he-IL" b="1" dirty="0">
                <a:uFillTx/>
              </a:rPr>
              <a:t>-ים ואת כל ה- </a:t>
            </a:r>
            <a:r>
              <a:rPr lang="en-US" b="1" dirty="0">
                <a:uFillTx/>
              </a:rPr>
              <a:t>b</a:t>
            </a:r>
            <a:r>
              <a:rPr lang="he-IL" b="1" dirty="0">
                <a:uFillTx/>
              </a:rPr>
              <a:t>-ים למחסנית</a:t>
            </a:r>
          </a:p>
          <a:p>
            <a:r>
              <a:rPr lang="he-IL" b="1" dirty="0">
                <a:uFillTx/>
              </a:rPr>
              <a:t>עבור כל </a:t>
            </a:r>
            <a:r>
              <a:rPr lang="en-US" b="1" dirty="0">
                <a:uFillTx/>
              </a:rPr>
              <a:t>c</a:t>
            </a:r>
            <a:r>
              <a:rPr lang="he-IL" b="1" dirty="0">
                <a:uFillTx/>
              </a:rPr>
              <a:t> מוציאים תו מהמחסנית.</a:t>
            </a:r>
          </a:p>
          <a:p>
            <a:endParaRPr lang="he-IL" dirty="0">
              <a:uFillTx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sz="3600" dirty="0">
                <a:uFillTx/>
              </a:rPr>
              <a:t>L = { a</a:t>
            </a:r>
            <a:r>
              <a:rPr lang="en-US" sz="3600" baseline="30000" dirty="0">
                <a:uFillTx/>
              </a:rPr>
              <a:t>n</a:t>
            </a:r>
            <a:r>
              <a:rPr lang="en-US" sz="3600" dirty="0">
                <a:uFillTx/>
              </a:rPr>
              <a:t> </a:t>
            </a:r>
            <a:r>
              <a:rPr lang="en-US" sz="3600" dirty="0" err="1">
                <a:uFillTx/>
              </a:rPr>
              <a:t>b</a:t>
            </a:r>
            <a:r>
              <a:rPr lang="en-US" sz="3600" baseline="30000" dirty="0" err="1">
                <a:uFillTx/>
              </a:rPr>
              <a:t>m</a:t>
            </a:r>
            <a:r>
              <a:rPr lang="en-US" sz="3600" baseline="30000" dirty="0">
                <a:uFillTx/>
              </a:rPr>
              <a:t> </a:t>
            </a:r>
            <a:r>
              <a:rPr lang="en-US" sz="3600" dirty="0" err="1">
                <a:uFillTx/>
              </a:rPr>
              <a:t>c</a:t>
            </a:r>
            <a:r>
              <a:rPr lang="en-US" sz="3600" baseline="30000" dirty="0" err="1">
                <a:uFillTx/>
              </a:rPr>
              <a:t>n+m</a:t>
            </a:r>
            <a:r>
              <a:rPr lang="en-US" sz="3600" baseline="30000" dirty="0">
                <a:uFillTx/>
              </a:rPr>
              <a:t> </a:t>
            </a:r>
            <a:r>
              <a:rPr lang="en-US" sz="3600" dirty="0">
                <a:uFillTx/>
              </a:rPr>
              <a:t>| </a:t>
            </a:r>
            <a:r>
              <a:rPr lang="en-US" sz="3600" dirty="0" err="1">
                <a:uFillTx/>
              </a:rPr>
              <a:t>n,m</a:t>
            </a:r>
            <a:r>
              <a:rPr lang="en-US" sz="3600" dirty="0">
                <a:uFillTx/>
              </a:rPr>
              <a:t>&gt;0 } </a:t>
            </a:r>
            <a:r>
              <a:rPr lang="en-US" dirty="0">
                <a:uFillTx/>
              </a:rPr>
              <a:t>       </a:t>
            </a:r>
            <a:endParaRPr lang="he-IL" dirty="0">
              <a:uFillTx/>
            </a:endParaRPr>
          </a:p>
        </p:txBody>
      </p:sp>
      <p:sp>
        <p:nvSpPr>
          <p:cNvPr id="6" name="מלבן מעוגל 5"/>
          <p:cNvSpPr>
            <a:spLocks/>
          </p:cNvSpPr>
          <p:nvPr/>
        </p:nvSpPr>
        <p:spPr>
          <a:xfrm>
            <a:off x="7215568" y="3515726"/>
            <a:ext cx="3165231" cy="971300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kumimoji="0" lang="he-IL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Calibri" panose="020F0502020204030204"/>
                <a:cs typeface="Arial" panose="020B0604020202020204" pitchFamily="34" charset="0"/>
              </a:rPr>
              <a:t>נפתור על הלוח</a:t>
            </a:r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 rotWithShape="1">
          <a:blip r:embed="rId2"/>
          <a:srcRect l="13816" t="24855" r="49711" b="41491"/>
          <a:stretch/>
        </p:blipFill>
        <p:spPr>
          <a:xfrm>
            <a:off x="658264" y="3515726"/>
            <a:ext cx="5694604" cy="295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uFillTx/>
              </a:rPr>
              <a:t>בחינת בגרות 2014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he-IL" sz="5400" b="1" dirty="0">
                <a:uFillTx/>
              </a:rPr>
              <a:t>שאלה 16</a:t>
            </a:r>
            <a:endParaRPr lang="en-US" sz="5400" b="1" dirty="0">
              <a:uFillTx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ציין מיקום תוכן 8"/>
          <p:cNvSpPr>
            <a:spLocks noGrp="1"/>
          </p:cNvSpPr>
          <p:nvPr>
            <p:ph sz="quarter" idx="4"/>
          </p:nvPr>
        </p:nvSpPr>
        <p:spPr>
          <a:xfrm>
            <a:off x="515273" y="1085155"/>
            <a:ext cx="11161453" cy="3974790"/>
          </a:xfrm>
        </p:spPr>
        <p:txBody>
          <a:bodyPr>
            <a:normAutofit fontScale="47500" lnSpcReduction="20000"/>
          </a:bodyPr>
          <a:lstStyle/>
          <a:p>
            <a:r>
              <a:rPr lang="he-IL" sz="4200" b="1" dirty="0">
                <a:uFillTx/>
              </a:rPr>
              <a:t>לפניך השפה הבאה מעל א"ב </a:t>
            </a:r>
            <a:r>
              <a:rPr lang="en-US" sz="4200" b="1" dirty="0">
                <a:uFillTx/>
              </a:rPr>
              <a:t>{</a:t>
            </a:r>
            <a:r>
              <a:rPr lang="en-US" sz="4200" b="1" dirty="0" err="1">
                <a:uFillTx/>
              </a:rPr>
              <a:t>a,b,c</a:t>
            </a:r>
            <a:r>
              <a:rPr lang="en-US" sz="4200" b="1" dirty="0">
                <a:uFillTx/>
              </a:rPr>
              <a:t>}</a:t>
            </a:r>
            <a:endParaRPr lang="he-IL" sz="4200" b="1" dirty="0">
              <a:uFillTx/>
            </a:endParaRPr>
          </a:p>
          <a:p>
            <a:r>
              <a:rPr lang="en-US" sz="4200" b="1" dirty="0">
                <a:uFillTx/>
              </a:rPr>
              <a:t>L = { a</a:t>
            </a:r>
            <a:r>
              <a:rPr lang="en-US" sz="4200" b="1" baseline="30000" dirty="0">
                <a:uFillTx/>
              </a:rPr>
              <a:t>i-j</a:t>
            </a:r>
            <a:r>
              <a:rPr lang="en-US" sz="4200" b="1" dirty="0">
                <a:uFillTx/>
              </a:rPr>
              <a:t>b</a:t>
            </a:r>
            <a:r>
              <a:rPr lang="en-US" sz="4200" b="1" baseline="30000" dirty="0">
                <a:uFillTx/>
              </a:rPr>
              <a:t>i</a:t>
            </a:r>
            <a:r>
              <a:rPr lang="en-US" sz="4200" b="1" dirty="0">
                <a:uFillTx/>
              </a:rPr>
              <a:t>c</a:t>
            </a:r>
            <a:r>
              <a:rPr lang="en-US" sz="4200" b="1" baseline="30000" dirty="0">
                <a:uFillTx/>
              </a:rPr>
              <a:t>j </a:t>
            </a:r>
            <a:r>
              <a:rPr lang="en-US" sz="4200" b="1" dirty="0">
                <a:uFillTx/>
              </a:rPr>
              <a:t>/ j ≥ 1 , i-j ≥ 0 }      </a:t>
            </a:r>
          </a:p>
          <a:p>
            <a:r>
              <a:rPr lang="he-IL" sz="3800" b="1" dirty="0" err="1">
                <a:solidFill>
                  <a:srgbClr val="FF0000"/>
                </a:solidFill>
                <a:uFillTx/>
              </a:rPr>
              <a:t>א.כתוב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 את המילה הקצרה ביותר בשפה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L</a:t>
            </a:r>
            <a:r>
              <a:rPr lang="he-IL" sz="3800" b="1" dirty="0">
                <a:uFillTx/>
              </a:rPr>
              <a:t>.</a:t>
            </a:r>
          </a:p>
          <a:p>
            <a:r>
              <a:rPr lang="he-IL" sz="3800" b="1" dirty="0">
                <a:uFillTx/>
              </a:rPr>
              <a:t>עבור </a:t>
            </a:r>
            <a:r>
              <a:rPr lang="en-US" sz="3800" b="1" dirty="0">
                <a:uFillTx/>
              </a:rPr>
              <a:t>j=1 </a:t>
            </a:r>
            <a:r>
              <a:rPr lang="he-IL" sz="3800" b="1" dirty="0">
                <a:uFillTx/>
              </a:rPr>
              <a:t> ו'</a:t>
            </a:r>
            <a:r>
              <a:rPr lang="en-US" sz="3800" b="1" dirty="0">
                <a:uFillTx/>
              </a:rPr>
              <a:t>t=0 </a:t>
            </a:r>
            <a:r>
              <a:rPr lang="he-IL" sz="3800" b="1" dirty="0">
                <a:uFillTx/>
              </a:rPr>
              <a:t> המילה היא :  </a:t>
            </a:r>
            <a:r>
              <a:rPr lang="en-US" sz="3800" b="1" dirty="0" err="1">
                <a:uFillTx/>
              </a:rPr>
              <a:t>bc</a:t>
            </a:r>
            <a:endParaRPr lang="he-IL" sz="3800" b="1" dirty="0">
              <a:uFillTx/>
            </a:endParaRPr>
          </a:p>
          <a:p>
            <a:r>
              <a:rPr lang="he-IL" sz="3800" b="1" dirty="0" err="1">
                <a:solidFill>
                  <a:srgbClr val="FF0000"/>
                </a:solidFill>
                <a:uFillTx/>
              </a:rPr>
              <a:t>ב.בנה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 אוטומט מחסנית שיקבל את השפה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L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.</a:t>
            </a:r>
          </a:p>
          <a:p>
            <a:r>
              <a:rPr lang="he-IL" sz="3800" b="1" dirty="0">
                <a:solidFill>
                  <a:schemeClr val="tx1"/>
                </a:solidFill>
                <a:uFillTx/>
              </a:rPr>
              <a:t>מילים ששייכות לשפה:   </a:t>
            </a:r>
            <a:r>
              <a:rPr lang="en-US" sz="3800" b="1" dirty="0" err="1">
                <a:solidFill>
                  <a:schemeClr val="tx1"/>
                </a:solidFill>
                <a:uFillTx/>
              </a:rPr>
              <a:t>abbc</a:t>
            </a:r>
            <a:r>
              <a:rPr lang="he-IL" sz="3800" b="1" dirty="0">
                <a:solidFill>
                  <a:schemeClr val="tx1"/>
                </a:solidFill>
                <a:uFillTx/>
              </a:rPr>
              <a:t> עבור</a:t>
            </a:r>
            <a:r>
              <a:rPr lang="en-US" sz="3800" b="1" dirty="0">
                <a:solidFill>
                  <a:schemeClr val="tx1"/>
                </a:solidFill>
                <a:uFillTx/>
              </a:rPr>
              <a:t>j=1,t=1 </a:t>
            </a:r>
            <a:r>
              <a:rPr lang="he-IL" sz="3800" b="1" dirty="0">
                <a:solidFill>
                  <a:schemeClr val="tx1"/>
                </a:solidFill>
                <a:uFillTx/>
              </a:rPr>
              <a:t>  </a:t>
            </a:r>
          </a:p>
          <a:p>
            <a:r>
              <a:rPr lang="he-IL" sz="3800" b="1" dirty="0">
                <a:solidFill>
                  <a:schemeClr val="tx1"/>
                </a:solidFill>
                <a:uFillTx/>
              </a:rPr>
              <a:t>                       </a:t>
            </a:r>
            <a:r>
              <a:rPr lang="en-US" sz="3800" b="1" dirty="0">
                <a:solidFill>
                  <a:schemeClr val="tx1"/>
                </a:solidFill>
                <a:uFillTx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uFillTx/>
              </a:rPr>
              <a:t>aabbbc</a:t>
            </a:r>
            <a:r>
              <a:rPr lang="he-IL" sz="3800" b="1" dirty="0">
                <a:solidFill>
                  <a:schemeClr val="tx1"/>
                </a:solidFill>
                <a:uFillTx/>
              </a:rPr>
              <a:t>עבור  </a:t>
            </a:r>
            <a:r>
              <a:rPr lang="en-US" sz="3800" b="1" dirty="0">
                <a:solidFill>
                  <a:schemeClr val="tx1"/>
                </a:solidFill>
                <a:uFillTx/>
              </a:rPr>
              <a:t>j=1 , t=2</a:t>
            </a:r>
            <a:endParaRPr lang="he-IL" sz="3800" b="1" dirty="0">
              <a:solidFill>
                <a:schemeClr val="tx1"/>
              </a:solidFill>
              <a:uFillTx/>
            </a:endParaRPr>
          </a:p>
          <a:p>
            <a:r>
              <a:rPr lang="en-US" sz="3800" b="1" dirty="0" err="1">
                <a:solidFill>
                  <a:schemeClr val="tx1"/>
                </a:solidFill>
                <a:uFillTx/>
              </a:rPr>
              <a:t>aaabbbbbcc</a:t>
            </a:r>
            <a:r>
              <a:rPr lang="en-US" sz="3800" b="1" dirty="0">
                <a:solidFill>
                  <a:schemeClr val="tx1"/>
                </a:solidFill>
                <a:uFillTx/>
              </a:rPr>
              <a:t>                   </a:t>
            </a:r>
            <a:r>
              <a:rPr lang="he-IL" sz="3800" b="1" dirty="0">
                <a:solidFill>
                  <a:schemeClr val="tx1"/>
                </a:solidFill>
                <a:uFillTx/>
              </a:rPr>
              <a:t> עבור  </a:t>
            </a:r>
            <a:r>
              <a:rPr lang="en-US" sz="3800" b="1" dirty="0">
                <a:solidFill>
                  <a:schemeClr val="tx1"/>
                </a:solidFill>
                <a:uFillTx/>
              </a:rPr>
              <a:t>j=2 , t=3</a:t>
            </a:r>
          </a:p>
          <a:p>
            <a:r>
              <a:rPr lang="he-IL" sz="3600" b="1" dirty="0">
                <a:solidFill>
                  <a:schemeClr val="tx1"/>
                </a:solidFill>
                <a:uFillTx/>
              </a:rPr>
              <a:t>מספר המופעים של </a:t>
            </a:r>
            <a:r>
              <a:rPr lang="en-US" sz="3600" b="1" dirty="0">
                <a:solidFill>
                  <a:schemeClr val="tx1"/>
                </a:solidFill>
                <a:uFillTx/>
              </a:rPr>
              <a:t>b</a:t>
            </a:r>
            <a:r>
              <a:rPr lang="he-IL" sz="3600" b="1" dirty="0">
                <a:solidFill>
                  <a:schemeClr val="tx1"/>
                </a:solidFill>
                <a:uFillTx/>
              </a:rPr>
              <a:t> שווה למספר המופעים של </a:t>
            </a:r>
            <a:r>
              <a:rPr lang="en-US" sz="3600" b="1" dirty="0">
                <a:solidFill>
                  <a:schemeClr val="tx1"/>
                </a:solidFill>
                <a:uFillTx/>
              </a:rPr>
              <a:t>a</a:t>
            </a:r>
            <a:r>
              <a:rPr lang="he-IL" sz="3600" b="1" dirty="0">
                <a:solidFill>
                  <a:schemeClr val="tx1"/>
                </a:solidFill>
                <a:uFillTx/>
              </a:rPr>
              <a:t> ועוד מספר המופעים של </a:t>
            </a:r>
            <a:r>
              <a:rPr lang="en-US" sz="3600" b="1" dirty="0">
                <a:solidFill>
                  <a:schemeClr val="tx1"/>
                </a:solidFill>
                <a:uFillTx/>
              </a:rPr>
              <a:t>c</a:t>
            </a:r>
            <a:r>
              <a:rPr lang="he-IL" sz="3600" b="1" dirty="0">
                <a:solidFill>
                  <a:schemeClr val="tx1"/>
                </a:solidFill>
                <a:uFillTx/>
              </a:rPr>
              <a:t> .</a:t>
            </a:r>
          </a:p>
          <a:p>
            <a:pPr marL="0" indent="0">
              <a:buNone/>
            </a:pPr>
            <a:r>
              <a:rPr lang="he-IL" sz="4200" b="1" dirty="0">
                <a:uFillTx/>
              </a:rPr>
              <a:t>                               (</a:t>
            </a:r>
            <a:r>
              <a:rPr lang="en-US" sz="4200" b="1" dirty="0">
                <a:uFillTx/>
              </a:rPr>
              <a:t>(</a:t>
            </a:r>
            <a:r>
              <a:rPr lang="en-US" sz="4200" b="1" dirty="0" err="1">
                <a:uFillTx/>
              </a:rPr>
              <a:t>a</a:t>
            </a:r>
            <a:r>
              <a:rPr lang="en-US" sz="4200" b="1" baseline="30000" dirty="0" err="1">
                <a:uFillTx/>
              </a:rPr>
              <a:t>t</a:t>
            </a:r>
            <a:r>
              <a:rPr lang="en-US" sz="4200" b="1" dirty="0" err="1">
                <a:uFillTx/>
              </a:rPr>
              <a:t>b</a:t>
            </a:r>
            <a:r>
              <a:rPr lang="en-US" sz="4200" b="1" baseline="30000" dirty="0" err="1">
                <a:uFillTx/>
              </a:rPr>
              <a:t>t+j</a:t>
            </a:r>
            <a:r>
              <a:rPr lang="en-US" sz="4200" b="1" dirty="0" err="1">
                <a:uFillTx/>
              </a:rPr>
              <a:t>c</a:t>
            </a:r>
            <a:r>
              <a:rPr lang="en-US" sz="4200" b="1" baseline="30000" dirty="0" err="1">
                <a:uFillTx/>
              </a:rPr>
              <a:t>j</a:t>
            </a:r>
            <a:r>
              <a:rPr lang="en-US" sz="4200" b="1" dirty="0">
                <a:uFillTx/>
              </a:rPr>
              <a:t> = </a:t>
            </a:r>
            <a:r>
              <a:rPr lang="en-US" sz="4200" b="1" dirty="0" err="1">
                <a:uFillTx/>
              </a:rPr>
              <a:t>a</a:t>
            </a:r>
            <a:r>
              <a:rPr lang="en-US" sz="4200" b="1" baseline="30000" dirty="0" err="1">
                <a:uFillTx/>
              </a:rPr>
              <a:t>t</a:t>
            </a:r>
            <a:r>
              <a:rPr lang="en-US" sz="4200" b="1" dirty="0" err="1">
                <a:uFillTx/>
              </a:rPr>
              <a:t>b</a:t>
            </a:r>
            <a:r>
              <a:rPr lang="en-US" sz="4200" b="1" baseline="30000" dirty="0" err="1">
                <a:uFillTx/>
              </a:rPr>
              <a:t>t</a:t>
            </a:r>
            <a:r>
              <a:rPr lang="en-US" sz="4200" b="1" dirty="0" err="1">
                <a:uFillTx/>
              </a:rPr>
              <a:t>b</a:t>
            </a:r>
            <a:r>
              <a:rPr lang="en-US" sz="4200" b="1" baseline="30000" dirty="0" err="1">
                <a:uFillTx/>
              </a:rPr>
              <a:t>j</a:t>
            </a:r>
            <a:r>
              <a:rPr lang="en-US" sz="4200" b="1" dirty="0" err="1">
                <a:uFillTx/>
              </a:rPr>
              <a:t>c</a:t>
            </a:r>
            <a:r>
              <a:rPr lang="en-US" sz="4200" b="1" baseline="30000" dirty="0" err="1">
                <a:uFillTx/>
              </a:rPr>
              <a:t>j</a:t>
            </a:r>
            <a:r>
              <a:rPr lang="he-IL" sz="4200" b="1" baseline="30000" dirty="0">
                <a:uFillTx/>
              </a:rPr>
              <a:t> </a:t>
            </a:r>
            <a:endParaRPr lang="en-US" sz="2000" b="1" dirty="0">
              <a:uFillTx/>
            </a:endParaRPr>
          </a:p>
          <a:p>
            <a:r>
              <a:rPr lang="he-IL" sz="3800" b="1" u="sng" dirty="0">
                <a:solidFill>
                  <a:schemeClr val="tx1"/>
                </a:solidFill>
                <a:uFillTx/>
              </a:rPr>
              <a:t>הרעיון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: עבור כל קלט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 a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נכניס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A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 למחסנית(עבור הראשון נכניס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S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 ), עבור כל קלט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b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 נוציא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A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 מהמחסנית, עד שתתרוקן, נמשיך לקלוט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b</a:t>
            </a:r>
            <a:r>
              <a:rPr lang="ar-AE" sz="3800" b="1" dirty="0">
                <a:solidFill>
                  <a:srgbClr val="FF0000"/>
                </a:solidFill>
                <a:uFillTx/>
              </a:rPr>
              <a:t> 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ונכניס אותם למחסנית, ואז עבור כל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c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 נוציא </a:t>
            </a:r>
            <a:r>
              <a:rPr lang="en-US" sz="3800" b="1" dirty="0">
                <a:solidFill>
                  <a:srgbClr val="FF0000"/>
                </a:solidFill>
                <a:uFillTx/>
              </a:rPr>
              <a:t>B</a:t>
            </a:r>
            <a:r>
              <a:rPr lang="he-IL" sz="3800" b="1" dirty="0">
                <a:solidFill>
                  <a:srgbClr val="FF0000"/>
                </a:solidFill>
                <a:uFillTx/>
              </a:rPr>
              <a:t>. </a:t>
            </a:r>
            <a:r>
              <a:rPr lang="he-IL" sz="3800" b="1" dirty="0">
                <a:uFillTx/>
              </a:rPr>
              <a:t>אם הגענו לסוף הקלט כשהמחסנית ריקה, הרי שהמילה בשפה.</a:t>
            </a:r>
            <a:endParaRPr lang="he-IL" sz="3800" b="1" dirty="0">
              <a:solidFill>
                <a:srgbClr val="FF0000"/>
              </a:solidFill>
              <a:uFillTx/>
            </a:endParaRPr>
          </a:p>
          <a:p>
            <a:pPr marL="0" indent="0">
              <a:buNone/>
            </a:pPr>
            <a:endParaRPr lang="he-IL" b="1" dirty="0">
              <a:solidFill>
                <a:schemeClr val="tx1"/>
              </a:solidFill>
              <a:uFillTx/>
            </a:endParaRPr>
          </a:p>
          <a:p>
            <a:endParaRPr lang="he-IL" b="1" dirty="0">
              <a:solidFill>
                <a:schemeClr val="tx1"/>
              </a:solidFill>
              <a:uFillTx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  <a:uFillTx/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  <a:uFillTx/>
              </a:rPr>
              <a:t>קליק ימיני </a:t>
            </a:r>
            <a:r>
              <a:rPr lang="he-IL" dirty="0">
                <a:solidFill>
                  <a:srgbClr val="002060"/>
                </a:solidFill>
                <a:uFillTx/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"</a:t>
            </a:r>
            <a:r>
              <a:rPr lang="he-IL" b="1" dirty="0">
                <a:solidFill>
                  <a:srgbClr val="002060"/>
                </a:solidFill>
                <a:uFillTx/>
              </a:rPr>
              <a:t>שכפל שקופית</a:t>
            </a:r>
            <a:r>
              <a:rPr lang="he-IL" dirty="0">
                <a:solidFill>
                  <a:srgbClr val="002060"/>
                </a:solidFill>
                <a:uFillTx/>
              </a:rPr>
              <a:t>" או "</a:t>
            </a:r>
            <a:r>
              <a:rPr lang="en-US" b="1" dirty="0">
                <a:solidFill>
                  <a:srgbClr val="002060"/>
                </a:solidFill>
                <a:uFillTx/>
              </a:rPr>
              <a:t>Duplicate Slide</a:t>
            </a:r>
            <a:r>
              <a:rPr lang="he-IL" dirty="0">
                <a:solidFill>
                  <a:srgbClr val="002060"/>
                </a:solidFill>
                <a:uFillTx/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(מחקו ריבוע זה לאחר הקריאה)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uFillTx/>
              </a:rPr>
              <a:t>פריסה 1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ותוכלו לגוון ביניהן)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7" name="מלבן מעוגל 6"/>
          <p:cNvSpPr>
            <a:spLocks/>
          </p:cNvSpPr>
          <p:nvPr/>
        </p:nvSpPr>
        <p:spPr>
          <a:xfrm>
            <a:off x="819817" y="5334575"/>
            <a:ext cx="2998629" cy="824146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sz="2400" kern="0" dirty="0">
                <a:uFillTx/>
                <a:latin typeface="Calibri" panose="020F0502020204030204"/>
                <a:cs typeface="Arial" panose="020B0604020202020204" pitchFamily="34" charset="0"/>
              </a:rPr>
              <a:t>נפתור על הלוח</a:t>
            </a:r>
            <a:endParaRPr kumimoji="0" lang="he-IL" sz="2400" b="0" i="0" u="none" strike="noStrike" kern="0" cap="none" spc="0" normalizeH="0" baseline="0" noProof="0" dirty="0">
              <a:ln>
                <a:noFill/>
              </a:ln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2" name="מלבן מעוגל 11"/>
          <p:cNvSpPr>
            <a:spLocks/>
          </p:cNvSpPr>
          <p:nvPr/>
        </p:nvSpPr>
        <p:spPr>
          <a:xfrm>
            <a:off x="897910" y="237063"/>
            <a:ext cx="5135563" cy="1041422"/>
          </a:xfrm>
          <a:prstGeom prst="roundRect">
            <a:avLst/>
          </a:prstGeom>
          <a:solidFill>
            <a:srgbClr val="6CF0FF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lang="he-IL" kern="0" dirty="0">
              <a:uFillTx/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lang="he-IL" kern="0" dirty="0">
              <a:uFillTx/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kern="0" dirty="0">
                <a:uFillTx/>
                <a:latin typeface="Calibri" panose="020F0502020204030204"/>
                <a:cs typeface="Arial" panose="020B0604020202020204" pitchFamily="34" charset="0"/>
              </a:rPr>
              <a:t>רצוי להיפטר מסימן המינוס בחזקה.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kumimoji="0" lang="he-IL" b="0" i="0" u="none" strike="noStrike" kern="0" cap="none" spc="0" normalizeH="0" baseline="0" noProof="0" dirty="0">
                <a:ln>
                  <a:noFill/>
                </a:ln>
                <a:effectLst/>
                <a:uFillTx/>
                <a:latin typeface="Calibri" panose="020F0502020204030204"/>
                <a:cs typeface="Arial" panose="020B0604020202020204" pitchFamily="34" charset="0"/>
              </a:rPr>
              <a:t>נציב 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FillTx/>
                <a:latin typeface="Calibri" panose="020F0502020204030204"/>
                <a:cs typeface="Arial" panose="020B0604020202020204" pitchFamily="34" charset="0"/>
              </a:rPr>
              <a:t>t=</a:t>
            </a:r>
            <a:r>
              <a:rPr kumimoji="0" lang="en-US" b="0" i="0" u="none" strike="noStrike" kern="0" cap="none" spc="0" normalizeH="0" baseline="0" noProof="0" dirty="0" err="1">
                <a:ln>
                  <a:noFill/>
                </a:ln>
                <a:effectLst/>
                <a:uFillTx/>
                <a:latin typeface="Calibri" panose="020F0502020204030204"/>
                <a:cs typeface="Arial" panose="020B0604020202020204" pitchFamily="34" charset="0"/>
              </a:rPr>
              <a:t>i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effectLst/>
                <a:uFillTx/>
                <a:latin typeface="Calibri" panose="020F0502020204030204"/>
                <a:cs typeface="Arial" panose="020B0604020202020204" pitchFamily="34" charset="0"/>
              </a:rPr>
              <a:t>-j</a:t>
            </a:r>
            <a:r>
              <a:rPr kumimoji="0" lang="he-IL" b="0" i="0" u="none" strike="noStrike" kern="0" cap="none" spc="0" normalizeH="0" baseline="0" noProof="0" dirty="0">
                <a:ln>
                  <a:noFill/>
                </a:ln>
                <a:effectLst/>
                <a:uFillTx/>
                <a:latin typeface="Calibri" panose="020F0502020204030204"/>
                <a:cs typeface="Arial" panose="020B0604020202020204" pitchFamily="34" charset="0"/>
              </a:rPr>
              <a:t> נעביר</a:t>
            </a:r>
            <a:r>
              <a:rPr kumimoji="0" lang="he-IL" b="0" i="0" u="none" strike="noStrike" kern="0" cap="none" spc="0" normalizeH="0" noProof="0" dirty="0">
                <a:ln>
                  <a:noFill/>
                </a:ln>
                <a:effectLst/>
                <a:uFillTx/>
                <a:latin typeface="Calibri" panose="020F0502020204030204"/>
                <a:cs typeface="Arial" panose="020B0604020202020204" pitchFamily="34" charset="0"/>
              </a:rPr>
              <a:t> אגף ונקבל </a:t>
            </a:r>
            <a:r>
              <a:rPr lang="en-US" kern="0" noProof="0" dirty="0" err="1">
                <a:uFillTx/>
                <a:latin typeface="Calibri" panose="020F0502020204030204"/>
                <a:cs typeface="Arial" panose="020B0604020202020204" pitchFamily="34" charset="0"/>
              </a:rPr>
              <a:t>i</a:t>
            </a:r>
            <a:r>
              <a:rPr lang="en-US" kern="0" noProof="0" dirty="0">
                <a:uFillTx/>
                <a:latin typeface="Calibri" panose="020F0502020204030204"/>
                <a:cs typeface="Arial" panose="020B0604020202020204" pitchFamily="34" charset="0"/>
              </a:rPr>
              <a:t>=</a:t>
            </a:r>
            <a:r>
              <a:rPr lang="en-US" kern="0" noProof="0" dirty="0" err="1">
                <a:uFillTx/>
                <a:latin typeface="Calibri" panose="020F0502020204030204"/>
                <a:cs typeface="Arial" panose="020B0604020202020204" pitchFamily="34" charset="0"/>
              </a:rPr>
              <a:t>t+j</a:t>
            </a:r>
            <a:endParaRPr lang="he-IL" kern="0" noProof="0" dirty="0">
              <a:uFillTx/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r>
              <a:rPr lang="he-IL" kern="0" noProof="0" dirty="0">
                <a:uFillTx/>
                <a:latin typeface="Calibri" panose="020F0502020204030204"/>
                <a:cs typeface="Arial" panose="020B0604020202020204" pitchFamily="34" charset="0"/>
              </a:rPr>
              <a:t>ואז ניתן לרשום את השפה </a:t>
            </a:r>
            <a:r>
              <a:rPr lang="en-US" kern="0" noProof="0" dirty="0">
                <a:uFillTx/>
                <a:latin typeface="Calibri" panose="020F0502020204030204"/>
                <a:cs typeface="Arial" panose="020B0604020202020204" pitchFamily="34" charset="0"/>
              </a:rPr>
              <a:t>L</a:t>
            </a:r>
            <a:r>
              <a:rPr lang="he-IL" kern="0" noProof="0" dirty="0">
                <a:uFillTx/>
                <a:latin typeface="Calibri" panose="020F0502020204030204"/>
                <a:cs typeface="Arial" panose="020B0604020202020204" pitchFamily="34" charset="0"/>
              </a:rPr>
              <a:t> באופן הבא:</a:t>
            </a:r>
            <a:endParaRPr lang="en-US" kern="0" noProof="0" dirty="0">
              <a:uFillTx/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kumimoji="0" lang="he-IL" sz="2400" b="0" i="0" u="none" strike="noStrike" kern="0" cap="none" spc="0" normalizeH="0" baseline="0" noProof="0" dirty="0">
              <a:ln>
                <a:noFill/>
              </a:ln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kumimoji="0" lang="he-IL" sz="2000" b="0" i="0" u="none" strike="noStrike" kern="0" cap="none" spc="0" normalizeH="0" baseline="0" noProof="0" dirty="0">
              <a:ln>
                <a:noFill/>
              </a:ln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16" name="מלבן מעוגל 15"/>
          <p:cNvSpPr>
            <a:spLocks/>
          </p:cNvSpPr>
          <p:nvPr/>
        </p:nvSpPr>
        <p:spPr>
          <a:xfrm>
            <a:off x="456856" y="2117691"/>
            <a:ext cx="4149012" cy="942881"/>
          </a:xfrm>
          <a:prstGeom prst="roundRect">
            <a:avLst/>
          </a:prstGeom>
          <a:solidFill>
            <a:srgbClr val="6CF0FF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r>
              <a:rPr lang="en-US" sz="2400" b="1" dirty="0">
                <a:uFillTx/>
              </a:rPr>
              <a:t>L={</a:t>
            </a:r>
            <a:r>
              <a:rPr lang="en-US" sz="2400" b="1" dirty="0" err="1">
                <a:uFillTx/>
              </a:rPr>
              <a:t>a</a:t>
            </a:r>
            <a:r>
              <a:rPr lang="en-US" sz="2400" b="1" baseline="30000" dirty="0" err="1">
                <a:uFillTx/>
              </a:rPr>
              <a:t>t</a:t>
            </a:r>
            <a:r>
              <a:rPr lang="en-US" sz="2400" b="1" dirty="0" err="1">
                <a:uFillTx/>
              </a:rPr>
              <a:t>b</a:t>
            </a:r>
            <a:r>
              <a:rPr lang="en-US" sz="2400" b="1" baseline="30000" dirty="0" err="1">
                <a:uFillTx/>
              </a:rPr>
              <a:t>t+j</a:t>
            </a:r>
            <a:r>
              <a:rPr lang="en-US" sz="2400" b="1" dirty="0" err="1">
                <a:uFillTx/>
              </a:rPr>
              <a:t>c</a:t>
            </a:r>
            <a:r>
              <a:rPr lang="en-US" sz="2400" b="1" baseline="30000" dirty="0" err="1">
                <a:uFillTx/>
              </a:rPr>
              <a:t>j</a:t>
            </a:r>
            <a:r>
              <a:rPr lang="en-US" sz="2400" b="1" dirty="0">
                <a:uFillTx/>
              </a:rPr>
              <a:t> | j≥1,t≥0}</a:t>
            </a:r>
          </a:p>
        </p:txBody>
      </p:sp>
      <p:cxnSp>
        <p:nvCxnSpPr>
          <p:cNvPr id="6" name="מחבר חץ ישר 5"/>
          <p:cNvCxnSpPr/>
          <p:nvPr/>
        </p:nvCxnSpPr>
        <p:spPr>
          <a:xfrm>
            <a:off x="2409443" y="1278485"/>
            <a:ext cx="0" cy="77147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>
            <a:stCxn id="12" idx="3"/>
          </p:cNvCxnSpPr>
          <p:nvPr/>
        </p:nvCxnSpPr>
        <p:spPr>
          <a:xfrm>
            <a:off x="6033473" y="757774"/>
            <a:ext cx="581816" cy="6810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7" grpId="0" animBg="1"/>
      <p:bldP spid="12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uFillTx/>
              </a:rPr>
              <a:t>L = { </a:t>
            </a:r>
            <a:r>
              <a:rPr lang="en-US" sz="2400" dirty="0" err="1">
                <a:uFillTx/>
              </a:rPr>
              <a:t>a</a:t>
            </a:r>
            <a:r>
              <a:rPr lang="en-US" sz="2400" baseline="30000" dirty="0" err="1">
                <a:uFillTx/>
              </a:rPr>
              <a:t>i-j</a:t>
            </a:r>
            <a:r>
              <a:rPr lang="en-US" sz="2400" dirty="0" err="1">
                <a:uFillTx/>
              </a:rPr>
              <a:t>b</a:t>
            </a:r>
            <a:r>
              <a:rPr lang="en-US" sz="2400" baseline="30000" dirty="0" err="1">
                <a:uFillTx/>
              </a:rPr>
              <a:t>i</a:t>
            </a:r>
            <a:r>
              <a:rPr lang="en-US" sz="2400" dirty="0" err="1">
                <a:uFillTx/>
              </a:rPr>
              <a:t>c</a:t>
            </a:r>
            <a:r>
              <a:rPr lang="en-US" sz="2400" baseline="30000" dirty="0" err="1">
                <a:uFillTx/>
              </a:rPr>
              <a:t>j</a:t>
            </a:r>
            <a:r>
              <a:rPr lang="en-US" sz="2400" baseline="30000" dirty="0">
                <a:uFillTx/>
              </a:rPr>
              <a:t> </a:t>
            </a:r>
            <a:r>
              <a:rPr lang="en-US" sz="2400" dirty="0">
                <a:uFillTx/>
              </a:rPr>
              <a:t>/ j ≥ 1 , </a:t>
            </a:r>
            <a:r>
              <a:rPr lang="en-US" sz="2400" dirty="0" err="1">
                <a:uFillTx/>
              </a:rPr>
              <a:t>i</a:t>
            </a:r>
            <a:r>
              <a:rPr lang="en-US" sz="2400" dirty="0">
                <a:uFillTx/>
              </a:rPr>
              <a:t>-j ≥ 0 } </a:t>
            </a:r>
          </a:p>
        </p:txBody>
      </p:sp>
      <p:sp>
        <p:nvSpPr>
          <p:cNvPr id="13" name="Rectangle 12"/>
          <p:cNvSpPr>
            <a:spLocks/>
          </p:cNvSpPr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  <a:uFillTx/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  <a:uFillTx/>
              </a:rPr>
              <a:t>קליק ימיני </a:t>
            </a:r>
            <a:r>
              <a:rPr lang="he-IL" dirty="0">
                <a:solidFill>
                  <a:srgbClr val="002060"/>
                </a:solidFill>
                <a:uFillTx/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"</a:t>
            </a:r>
            <a:r>
              <a:rPr lang="he-IL" b="1" dirty="0">
                <a:solidFill>
                  <a:srgbClr val="002060"/>
                </a:solidFill>
                <a:uFillTx/>
              </a:rPr>
              <a:t>שכפל שקופית</a:t>
            </a:r>
            <a:r>
              <a:rPr lang="he-IL" dirty="0">
                <a:solidFill>
                  <a:srgbClr val="002060"/>
                </a:solidFill>
                <a:uFillTx/>
              </a:rPr>
              <a:t>" או "</a:t>
            </a:r>
            <a:r>
              <a:rPr lang="en-US" b="1" dirty="0">
                <a:solidFill>
                  <a:srgbClr val="002060"/>
                </a:solidFill>
                <a:uFillTx/>
              </a:rPr>
              <a:t>Duplicate Slide</a:t>
            </a:r>
            <a:r>
              <a:rPr lang="he-IL" dirty="0">
                <a:solidFill>
                  <a:srgbClr val="002060"/>
                </a:solidFill>
                <a:uFillTx/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  <a:uFillTx/>
              </a:rPr>
              <a:t>(מחקו ריבוע זה לאחר הקריאה)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  <a:uFillTx/>
              </a:rPr>
              <a:t>פריסה 2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  <a:uFillTx/>
              </a:rPr>
            </a:br>
            <a:r>
              <a:rPr lang="he-IL" dirty="0">
                <a:solidFill>
                  <a:srgbClr val="002060"/>
                </a:solidFill>
                <a:uFillTx/>
              </a:rPr>
              <a:t>ותוכלו לגוון ביניהן)</a:t>
            </a:r>
            <a:endParaRPr lang="en-US" dirty="0">
              <a:solidFill>
                <a:srgbClr val="002060"/>
              </a:solidFill>
              <a:uFillTx/>
            </a:endParaRPr>
          </a:p>
        </p:txBody>
      </p:sp>
      <p:sp>
        <p:nvSpPr>
          <p:cNvPr id="8" name="ענן 7"/>
          <p:cNvSpPr>
            <a:spLocks/>
          </p:cNvSpPr>
          <p:nvPr/>
        </p:nvSpPr>
        <p:spPr>
          <a:xfrm>
            <a:off x="7824144" y="1275644"/>
            <a:ext cx="2342111" cy="1207263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endParaRPr lang="he-IL" dirty="0">
              <a:uFillTx/>
            </a:endParaRPr>
          </a:p>
          <a:p>
            <a:r>
              <a:rPr lang="he-IL" b="1" dirty="0">
                <a:uFillTx/>
              </a:rPr>
              <a:t>הוצאו כל ה-</a:t>
            </a:r>
            <a:r>
              <a:rPr lang="en-US" b="1" dirty="0">
                <a:uFillTx/>
              </a:rPr>
              <a:t>a</a:t>
            </a:r>
            <a:r>
              <a:rPr lang="he-IL" b="1" dirty="0">
                <a:uFillTx/>
              </a:rPr>
              <a:t>-ים עבור כל </a:t>
            </a:r>
            <a:r>
              <a:rPr lang="en-US" b="1" dirty="0">
                <a:uFillTx/>
              </a:rPr>
              <a:t>b</a:t>
            </a:r>
            <a:endParaRPr lang="he-IL" b="1" dirty="0"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10" name="מחבר חץ ישר 9"/>
          <p:cNvCxnSpPr/>
          <p:nvPr/>
        </p:nvCxnSpPr>
        <p:spPr>
          <a:xfrm flipH="1">
            <a:off x="7273696" y="2231115"/>
            <a:ext cx="648022" cy="37146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תמונה 19"/>
          <p:cNvPicPr>
            <a:picLocks noChangeAspect="1"/>
          </p:cNvPicPr>
          <p:nvPr/>
        </p:nvPicPr>
        <p:blipFill rotWithShape="1">
          <a:blip r:embed="rId3"/>
          <a:srcRect l="8546" t="14901" r="49593" b="38723"/>
          <a:stretch/>
        </p:blipFill>
        <p:spPr>
          <a:xfrm>
            <a:off x="185530" y="1139687"/>
            <a:ext cx="7136952" cy="3950537"/>
          </a:xfrm>
          <a:prstGeom prst="rect">
            <a:avLst/>
          </a:prstGeom>
        </p:spPr>
      </p:pic>
      <p:pic>
        <p:nvPicPr>
          <p:cNvPr id="22" name="תמונה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2039" y="4194056"/>
            <a:ext cx="2371550" cy="1072989"/>
          </a:xfrm>
          <a:prstGeom prst="rect">
            <a:avLst/>
          </a:prstGeom>
        </p:spPr>
      </p:pic>
      <p:cxnSp>
        <p:nvCxnSpPr>
          <p:cNvPr id="23" name="מחבר חץ ישר 22"/>
          <p:cNvCxnSpPr/>
          <p:nvPr/>
        </p:nvCxnSpPr>
        <p:spPr>
          <a:xfrm flipH="1" flipV="1">
            <a:off x="5199129" y="4061937"/>
            <a:ext cx="511734" cy="13212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ענן 25"/>
          <p:cNvSpPr>
            <a:spLocks/>
          </p:cNvSpPr>
          <p:nvPr/>
        </p:nvSpPr>
        <p:spPr>
          <a:xfrm>
            <a:off x="843275" y="5162125"/>
            <a:ext cx="2342111" cy="1054617"/>
          </a:xfrm>
          <a:prstGeom prst="cloud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1" anchor="ctr"/>
          <a:lstStyle/>
          <a:p>
            <a:endParaRPr lang="he-IL" dirty="0">
              <a:uFillTx/>
            </a:endParaRPr>
          </a:p>
          <a:p>
            <a:r>
              <a:rPr lang="he-IL" b="1" dirty="0">
                <a:uFillTx/>
              </a:rPr>
              <a:t>הוצאת </a:t>
            </a:r>
            <a:r>
              <a:rPr lang="en-US" b="1" dirty="0">
                <a:uFillTx/>
              </a:rPr>
              <a:t>b</a:t>
            </a:r>
            <a:r>
              <a:rPr lang="he-IL" b="1" dirty="0">
                <a:uFillTx/>
              </a:rPr>
              <a:t> עבור כל מופע של </a:t>
            </a:r>
            <a:r>
              <a:rPr lang="en-US" b="1" dirty="0">
                <a:uFillTx/>
              </a:rPr>
              <a:t>c</a:t>
            </a:r>
            <a:endParaRPr lang="he-IL" b="1" dirty="0"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uFillTx/>
              </a:defRPr>
            </a:pPr>
            <a:endParaRPr kumimoji="0" lang="he-IL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FillTx/>
              <a:latin typeface="Calibri" panose="020F0502020204030204"/>
              <a:cs typeface="Arial" panose="020B0604020202020204" pitchFamily="34" charset="0"/>
            </a:endParaRPr>
          </a:p>
        </p:txBody>
      </p:sp>
      <p:cxnSp>
        <p:nvCxnSpPr>
          <p:cNvPr id="27" name="מחבר חץ ישר 26"/>
          <p:cNvCxnSpPr/>
          <p:nvPr/>
        </p:nvCxnSpPr>
        <p:spPr>
          <a:xfrm flipV="1">
            <a:off x="1751687" y="4615153"/>
            <a:ext cx="596347" cy="56348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6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28205</TotalTime>
  <Words>1167</Words>
  <Application>Microsoft Office PowerPoint</Application>
  <PresentationFormat>מסך רחב</PresentationFormat>
  <Paragraphs>128</Paragraphs>
  <Slides>16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Varela Round</vt:lpstr>
      <vt:lpstr>ערכת נושא Office</vt:lpstr>
      <vt:lpstr>מערכת שידורים לאומית</vt:lpstr>
      <vt:lpstr>אוטומט מחסנית מדעי המחשב - מודלים חישוביים</vt:lpstr>
      <vt:lpstr>מה נלמד היום </vt:lpstr>
      <vt:lpstr>בחינת בגרות 2017</vt:lpstr>
      <vt:lpstr>בגרות 2017 שאלה 12</vt:lpstr>
      <vt:lpstr>L = { an bm cn+m | n,m&gt;0 }        </vt:lpstr>
      <vt:lpstr>בחינת בגרות 2014</vt:lpstr>
      <vt:lpstr>מצגת של PowerPoint‏</vt:lpstr>
      <vt:lpstr>L = { ai-jbicj / j ≥ 1 , i-j ≥ 0 } </vt:lpstr>
      <vt:lpstr>בחינת בגרות 2012</vt:lpstr>
      <vt:lpstr> בגרות 2012 </vt:lpstr>
      <vt:lpstr>הפסקה</vt:lpstr>
      <vt:lpstr>L = {(aba)nc(bab)2n+1/ n&gt;0 }</vt:lpstr>
      <vt:lpstr>אוטומט מחסנית</vt:lpstr>
      <vt:lpstr>בהצלחה בבחינות הבגרות 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ענת</cp:lastModifiedBy>
  <cp:revision>218</cp:revision>
  <dcterms:created xsi:type="dcterms:W3CDTF">2020-03-15T19:13:03Z</dcterms:created>
  <dcterms:modified xsi:type="dcterms:W3CDTF">2020-08-01T15:59:52Z</dcterms:modified>
</cp:coreProperties>
</file>