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57" r:id="rId2"/>
    <p:sldId id="262" r:id="rId3"/>
    <p:sldId id="263" r:id="rId4"/>
    <p:sldId id="289" r:id="rId5"/>
    <p:sldId id="299" r:id="rId6"/>
    <p:sldId id="308" r:id="rId7"/>
    <p:sldId id="300" r:id="rId8"/>
    <p:sldId id="301" r:id="rId9"/>
    <p:sldId id="302" r:id="rId10"/>
    <p:sldId id="310" r:id="rId11"/>
    <p:sldId id="303" r:id="rId12"/>
    <p:sldId id="304" r:id="rId13"/>
    <p:sldId id="309" r:id="rId14"/>
    <p:sldId id="311" r:id="rId15"/>
    <p:sldId id="312" r:id="rId16"/>
    <p:sldId id="313" r:id="rId17"/>
    <p:sldId id="295" r:id="rId18"/>
    <p:sldId id="306" r:id="rId19"/>
    <p:sldId id="296" r:id="rId20"/>
    <p:sldId id="297" r:id="rId21"/>
    <p:sldId id="298" r:id="rId22"/>
    <p:sldId id="314" r:id="rId23"/>
    <p:sldId id="315" r:id="rId24"/>
    <p:sldId id="316" r:id="rId25"/>
    <p:sldId id="317" r:id="rId26"/>
    <p:sldId id="318" r:id="rId27"/>
    <p:sldId id="319" r:id="rId28"/>
    <p:sldId id="320" r:id="rId29"/>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68" d="100"/>
          <a:sy n="68" d="100"/>
        </p:scale>
        <p:origin x="792"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ד'/תשרי/תשפ"א</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ד'/תשרי/תשפ"א</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DC9802-2194-4A68-BE39-F3BD2394A14D}"/>
              </a:ext>
            </a:extLst>
          </p:cNvPr>
          <p:cNvSpPr>
            <a:spLocks noGrp="1"/>
          </p:cNvSpPr>
          <p:nvPr>
            <p:ph type="title"/>
          </p:nvPr>
        </p:nvSpPr>
        <p:spPr/>
        <p:txBody>
          <a:bodyPr/>
          <a:lstStyle/>
          <a:p>
            <a:r>
              <a:rPr lang="ar-AE"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4CD81AD0-9528-44EB-BB43-00FAA125FFE1}"/>
              </a:ext>
            </a:extLst>
          </p:cNvPr>
          <p:cNvSpPr>
            <a:spLocks noGrp="1"/>
          </p:cNvSpPr>
          <p:nvPr>
            <p:ph type="body" sz="quarter" idx="3"/>
          </p:nvPr>
        </p:nvSpPr>
        <p:spPr/>
        <p:txBody>
          <a:bodyPr/>
          <a:lstStyle/>
          <a:p>
            <a:r>
              <a:rPr lang="ar-SA" dirty="0"/>
              <a:t>أمثلة لأمراض بكتيرية</a:t>
            </a:r>
            <a:endParaRPr lang="en-US" dirty="0"/>
          </a:p>
        </p:txBody>
      </p:sp>
      <p:sp>
        <p:nvSpPr>
          <p:cNvPr id="5" name="מציין מיקום תוכן 4">
            <a:extLst>
              <a:ext uri="{FF2B5EF4-FFF2-40B4-BE49-F238E27FC236}">
                <a16:creationId xmlns:a16="http://schemas.microsoft.com/office/drawing/2014/main" id="{710D890E-2992-4D45-B77D-E04AA0ED108D}"/>
              </a:ext>
            </a:extLst>
          </p:cNvPr>
          <p:cNvSpPr>
            <a:spLocks noGrp="1"/>
          </p:cNvSpPr>
          <p:nvPr>
            <p:ph sz="quarter" idx="4"/>
          </p:nvPr>
        </p:nvSpPr>
        <p:spPr/>
        <p:txBody>
          <a:bodyPr/>
          <a:lstStyle/>
          <a:p>
            <a:r>
              <a:rPr lang="ar-SA" dirty="0"/>
              <a:t>تسوس الاسنان </a:t>
            </a:r>
          </a:p>
          <a:p>
            <a:r>
              <a:rPr lang="ar-SA" dirty="0"/>
              <a:t>التهاب الحلق </a:t>
            </a:r>
            <a:endParaRPr lang="en-US" dirty="0"/>
          </a:p>
        </p:txBody>
      </p:sp>
      <p:pic>
        <p:nvPicPr>
          <p:cNvPr id="6" name="תמונה 5">
            <a:extLst>
              <a:ext uri="{FF2B5EF4-FFF2-40B4-BE49-F238E27FC236}">
                <a16:creationId xmlns:a16="http://schemas.microsoft.com/office/drawing/2014/main" id="{DA5F3078-346D-4419-B6B5-FF8BE18C2E36}"/>
              </a:ext>
            </a:extLst>
          </p:cNvPr>
          <p:cNvPicPr>
            <a:picLocks noChangeAspect="1"/>
          </p:cNvPicPr>
          <p:nvPr/>
        </p:nvPicPr>
        <p:blipFill>
          <a:blip r:embed="rId2"/>
          <a:stretch>
            <a:fillRect/>
          </a:stretch>
        </p:blipFill>
        <p:spPr>
          <a:xfrm>
            <a:off x="515206" y="1343986"/>
            <a:ext cx="3962743" cy="2085013"/>
          </a:xfrm>
          <a:prstGeom prst="rect">
            <a:avLst/>
          </a:prstGeom>
        </p:spPr>
      </p:pic>
      <p:pic>
        <p:nvPicPr>
          <p:cNvPr id="8" name="Picture 2">
            <a:extLst>
              <a:ext uri="{FF2B5EF4-FFF2-40B4-BE49-F238E27FC236}">
                <a16:creationId xmlns:a16="http://schemas.microsoft.com/office/drawing/2014/main" id="{35B44E44-8678-46B9-8B55-3B2AC2C42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062" y="1725681"/>
            <a:ext cx="3640137"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81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78872-A5A4-4BCD-A92B-26B6148A8F9B}"/>
              </a:ext>
            </a:extLst>
          </p:cNvPr>
          <p:cNvSpPr>
            <a:spLocks noGrp="1"/>
          </p:cNvSpPr>
          <p:nvPr>
            <p:ph type="title"/>
          </p:nvPr>
        </p:nvSpPr>
        <p:spPr/>
        <p:txBody>
          <a:bodyPr/>
          <a:lstStyle/>
          <a:p>
            <a:r>
              <a:rPr lang="ar-AE"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4AF4DB51-0F52-4CD3-915D-6622AD6590A4}"/>
              </a:ext>
            </a:extLst>
          </p:cNvPr>
          <p:cNvSpPr>
            <a:spLocks noGrp="1"/>
          </p:cNvSpPr>
          <p:nvPr>
            <p:ph type="body" sz="quarter" idx="3"/>
          </p:nvPr>
        </p:nvSpPr>
        <p:spPr/>
        <p:txBody>
          <a:bodyPr/>
          <a:lstStyle/>
          <a:p>
            <a:r>
              <a:rPr lang="ar-SA" dirty="0"/>
              <a:t>الوقاية من الامراض والعلاج</a:t>
            </a:r>
            <a:endParaRPr lang="en-US" dirty="0"/>
          </a:p>
        </p:txBody>
      </p:sp>
      <p:sp>
        <p:nvSpPr>
          <p:cNvPr id="4" name="מציין מיקום תוכן 3">
            <a:extLst>
              <a:ext uri="{FF2B5EF4-FFF2-40B4-BE49-F238E27FC236}">
                <a16:creationId xmlns:a16="http://schemas.microsoft.com/office/drawing/2014/main" id="{3AD98333-EA74-474B-8B1E-EE072E8A5F2E}"/>
              </a:ext>
            </a:extLst>
          </p:cNvPr>
          <p:cNvSpPr>
            <a:spLocks noGrp="1"/>
          </p:cNvSpPr>
          <p:nvPr>
            <p:ph sz="quarter" idx="4"/>
          </p:nvPr>
        </p:nvSpPr>
        <p:spPr/>
        <p:txBody>
          <a:bodyPr/>
          <a:lstStyle/>
          <a:p>
            <a:r>
              <a:rPr lang="ar-SA" dirty="0">
                <a:latin typeface="Arial" panose="020B0604020202020204" pitchFamily="34" charset="0"/>
                <a:cs typeface="Arial" panose="020B0604020202020204" pitchFamily="34" charset="0"/>
              </a:rPr>
              <a:t>درهم وقاية خير من قنطار علاج</a:t>
            </a:r>
          </a:p>
          <a:p>
            <a:pPr marL="0" indent="0">
              <a:buNone/>
              <a:defRPr/>
            </a:pPr>
            <a:r>
              <a:rPr lang="ar-SA" dirty="0"/>
              <a:t>ولذا فـأن الوقاية الأولية تكون عن طريق تقليل التعرض للبكتيريا المسببة للأمراض وهذا عن طريق الحفاظ على شروط النظافة الشخصية والمحافظة على شروط النظافة العامة مثل نظافة المسكن ونظافة الطعام ومصادر المياه.</a:t>
            </a:r>
          </a:p>
          <a:p>
            <a:pPr marL="0" indent="0">
              <a:buNone/>
              <a:defRPr/>
            </a:pPr>
            <a:endParaRPr lang="ar-SA" dirty="0"/>
          </a:p>
          <a:p>
            <a:pPr>
              <a:defRPr/>
            </a:pPr>
            <a:r>
              <a:rPr lang="ar-SA" dirty="0">
                <a:latin typeface="Arial" panose="020B0604020202020204" pitchFamily="34" charset="0"/>
                <a:cs typeface="Arial" panose="020B0604020202020204" pitchFamily="34" charset="0"/>
              </a:rPr>
              <a:t>التطعيمات: هي عبارة عن أدخال مسبب المرض بشكل ممات أو مضعف وذلك لكشف جهاز المناعة على مسبب المرض واعطائه الفرصة لإنتاج  مواد مضادة قبل حدوث المرض.</a:t>
            </a:r>
          </a:p>
          <a:p>
            <a:pPr>
              <a:defRPr/>
            </a:pPr>
            <a:endParaRPr lang="ar-SA" dirty="0">
              <a:latin typeface="Arial" panose="020B0604020202020204" pitchFamily="34" charset="0"/>
              <a:cs typeface="Arial" panose="020B0604020202020204" pitchFamily="34" charset="0"/>
            </a:endParaRPr>
          </a:p>
          <a:p>
            <a:pPr>
              <a:defRPr/>
            </a:pPr>
            <a:r>
              <a:rPr lang="ar-SA" dirty="0">
                <a:latin typeface="Arial" panose="020B0604020202020204" pitchFamily="34" charset="0"/>
                <a:cs typeface="Arial" panose="020B0604020202020204" pitchFamily="34" charset="0"/>
              </a:rPr>
              <a:t>العلاج عن طريق المضادات الحيوية والتي سنتحدث عنها بالجزء الثاني من درسنا اليوم.</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44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0A6EC8-B6C9-4023-8151-D815C9634E57}"/>
              </a:ext>
            </a:extLst>
          </p:cNvPr>
          <p:cNvSpPr>
            <a:spLocks noGrp="1"/>
          </p:cNvSpPr>
          <p:nvPr>
            <p:ph type="title"/>
          </p:nvPr>
        </p:nvSpPr>
        <p:spPr/>
        <p:txBody>
          <a:bodyPr/>
          <a:lstStyle/>
          <a:p>
            <a:r>
              <a:rPr lang="ar-AE"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9FB6E204-15D1-4A39-9EF6-D73068DC667A}"/>
              </a:ext>
            </a:extLst>
          </p:cNvPr>
          <p:cNvSpPr>
            <a:spLocks noGrp="1"/>
          </p:cNvSpPr>
          <p:nvPr>
            <p:ph type="body" sz="quarter" idx="3"/>
          </p:nvPr>
        </p:nvSpPr>
        <p:spPr/>
        <p:txBody>
          <a:bodyPr/>
          <a:lstStyle/>
          <a:p>
            <a:r>
              <a:rPr lang="ar-SA" dirty="0"/>
              <a:t>مهمة تلخيصيه</a:t>
            </a:r>
            <a:endParaRPr lang="en-US" dirty="0"/>
          </a:p>
        </p:txBody>
      </p:sp>
      <p:pic>
        <p:nvPicPr>
          <p:cNvPr id="5" name="מציין מיקום תוכן 4">
            <a:extLst>
              <a:ext uri="{FF2B5EF4-FFF2-40B4-BE49-F238E27FC236}">
                <a16:creationId xmlns:a16="http://schemas.microsoft.com/office/drawing/2014/main" id="{0518079A-3901-4034-9FCB-3A68AAC23EB2}"/>
              </a:ext>
            </a:extLst>
          </p:cNvPr>
          <p:cNvPicPr>
            <a:picLocks noGrp="1" noChangeAspect="1"/>
          </p:cNvPicPr>
          <p:nvPr>
            <p:ph sz="quarter" idx="4"/>
          </p:nvPr>
        </p:nvPicPr>
        <p:blipFill>
          <a:blip r:embed="rId2"/>
          <a:stretch>
            <a:fillRect/>
          </a:stretch>
        </p:blipFill>
        <p:spPr>
          <a:xfrm>
            <a:off x="2155988" y="1978268"/>
            <a:ext cx="7878433" cy="3855403"/>
          </a:xfrm>
          <a:prstGeom prst="rect">
            <a:avLst/>
          </a:prstGeom>
        </p:spPr>
      </p:pic>
    </p:spTree>
    <p:extLst>
      <p:ext uri="{BB962C8B-B14F-4D97-AF65-F5344CB8AC3E}">
        <p14:creationId xmlns:p14="http://schemas.microsoft.com/office/powerpoint/2010/main" val="47098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95BBA1-2106-48E2-9D13-C7A89DA37257}"/>
              </a:ext>
            </a:extLst>
          </p:cNvPr>
          <p:cNvSpPr>
            <a:spLocks noGrp="1"/>
          </p:cNvSpPr>
          <p:nvPr>
            <p:ph type="title"/>
          </p:nvPr>
        </p:nvSpPr>
        <p:spPr/>
        <p:txBody>
          <a:bodyPr/>
          <a:lstStyle/>
          <a:p>
            <a:endParaRPr lang="en-US"/>
          </a:p>
        </p:txBody>
      </p:sp>
      <p:sp>
        <p:nvSpPr>
          <p:cNvPr id="3" name="מציין מיקום טקסט 2">
            <a:extLst>
              <a:ext uri="{FF2B5EF4-FFF2-40B4-BE49-F238E27FC236}">
                <a16:creationId xmlns:a16="http://schemas.microsoft.com/office/drawing/2014/main" id="{17903156-2485-41EE-BC0B-DFC7BF66D653}"/>
              </a:ext>
            </a:extLst>
          </p:cNvPr>
          <p:cNvSpPr>
            <a:spLocks noGrp="1"/>
          </p:cNvSpPr>
          <p:nvPr>
            <p:ph type="body" sz="quarter" idx="3"/>
          </p:nvPr>
        </p:nvSpPr>
        <p:spPr/>
        <p:txBody>
          <a:bodyPr/>
          <a:lstStyle/>
          <a:p>
            <a:endParaRPr lang="en-US"/>
          </a:p>
        </p:txBody>
      </p:sp>
      <p:sp>
        <p:nvSpPr>
          <p:cNvPr id="4" name="מציין מיקום תוכן 3">
            <a:extLst>
              <a:ext uri="{FF2B5EF4-FFF2-40B4-BE49-F238E27FC236}">
                <a16:creationId xmlns:a16="http://schemas.microsoft.com/office/drawing/2014/main" id="{403FD7A2-25F6-49DD-B145-E8A6B913B2AE}"/>
              </a:ext>
            </a:extLst>
          </p:cNvPr>
          <p:cNvSpPr>
            <a:spLocks noGrp="1"/>
          </p:cNvSpPr>
          <p:nvPr>
            <p:ph sz="quarter" idx="4"/>
          </p:nvPr>
        </p:nvSpPr>
        <p:spPr/>
        <p:txBody>
          <a:bodyPr>
            <a:normAutofit/>
          </a:bodyPr>
          <a:lstStyle/>
          <a:p>
            <a:pPr marL="0" indent="0" algn="ctr">
              <a:buNone/>
            </a:pPr>
            <a:r>
              <a:rPr lang="ar-SA" sz="5400" dirty="0"/>
              <a:t>شكرا جزيلا لكم على حسن الاستماع</a:t>
            </a:r>
          </a:p>
          <a:p>
            <a:pPr marL="0" indent="0" algn="ctr">
              <a:buNone/>
            </a:pPr>
            <a:endParaRPr lang="en-US" sz="5400" dirty="0"/>
          </a:p>
          <a:p>
            <a:pPr marL="0" indent="0" algn="ctr">
              <a:buNone/>
            </a:pPr>
            <a:r>
              <a:rPr lang="ar-SA" sz="5400" dirty="0"/>
              <a:t>وأتمنى أن  تنضموا الي بالقسم الثاني من الدرس</a:t>
            </a:r>
            <a:endParaRPr lang="en-US" sz="5400" dirty="0"/>
          </a:p>
        </p:txBody>
      </p:sp>
    </p:spTree>
    <p:extLst>
      <p:ext uri="{BB962C8B-B14F-4D97-AF65-F5344CB8AC3E}">
        <p14:creationId xmlns:p14="http://schemas.microsoft.com/office/powerpoint/2010/main" val="89160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ar-SA" dirty="0">
                <a:latin typeface="Arial" panose="020B0604020202020204" pitchFamily="34" charset="0"/>
                <a:cs typeface="Arial" panose="020B0604020202020204" pitchFamily="34" charset="0"/>
              </a:rPr>
              <a:t>المضادات الحيوية</a:t>
            </a:r>
            <a:endParaRPr lang="he-IL" dirty="0">
              <a:latin typeface="Arial" panose="020B0604020202020204" pitchFamily="34" charset="0"/>
              <a:cs typeface="Arial" panose="020B0604020202020204" pitchFamily="34" charset="0"/>
            </a:endParaRPr>
          </a:p>
        </p:txBody>
      </p:sp>
      <p:sp>
        <p:nvSpPr>
          <p:cNvPr id="7" name="כותרת משנה 6"/>
          <p:cNvSpPr>
            <a:spLocks noGrp="1"/>
          </p:cNvSpPr>
          <p:nvPr>
            <p:ph type="subTitle" idx="1"/>
          </p:nvPr>
        </p:nvSpPr>
        <p:spPr>
          <a:xfrm>
            <a:off x="738117" y="2918492"/>
            <a:ext cx="10872000" cy="1965529"/>
          </a:xfrm>
        </p:spPr>
        <p:txBody>
          <a:bodyPr/>
          <a:lstStyle/>
          <a:p>
            <a:r>
              <a:rPr lang="ar-AE" dirty="0"/>
              <a:t>العلوم والتكنلوجيا للكل </a:t>
            </a:r>
          </a:p>
          <a:p>
            <a:r>
              <a:rPr lang="ar-AE" dirty="0"/>
              <a:t>طلاب الصفوف</a:t>
            </a:r>
            <a:r>
              <a:rPr lang="en-US" dirty="0"/>
              <a:t>:</a:t>
            </a:r>
            <a:r>
              <a:rPr lang="ar-AE" dirty="0"/>
              <a:t>الحادي عشر والثاني عشر </a:t>
            </a:r>
          </a:p>
          <a:p>
            <a:endParaRPr lang="ar-AE" dirty="0"/>
          </a:p>
        </p:txBody>
      </p:sp>
      <p:sp>
        <p:nvSpPr>
          <p:cNvPr id="4" name="מציין מיקום תוכן 3"/>
          <p:cNvSpPr>
            <a:spLocks noGrp="1"/>
          </p:cNvSpPr>
          <p:nvPr>
            <p:ph idx="10"/>
          </p:nvPr>
        </p:nvSpPr>
        <p:spPr>
          <a:xfrm>
            <a:off x="528296" y="4637749"/>
            <a:ext cx="10872000" cy="720000"/>
          </a:xfrm>
        </p:spPr>
        <p:txBody>
          <a:bodyPr/>
          <a:lstStyle/>
          <a:p>
            <a:r>
              <a:rPr lang="ar-AE" dirty="0"/>
              <a:t>المعلمة: رانية القاسم</a:t>
            </a:r>
          </a:p>
          <a:p>
            <a:r>
              <a:rPr lang="ar-AE" dirty="0"/>
              <a:t>الثانوية الشاملة أم الفحم </a:t>
            </a:r>
            <a:endParaRPr lang="en-GB" dirty="0"/>
          </a:p>
          <a:p>
            <a:endParaRPr lang="he-IL" dirty="0">
              <a:sym typeface="Varela Rou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he-IL" dirty="0"/>
          </a:p>
        </p:txBody>
      </p:sp>
      <p:sp>
        <p:nvSpPr>
          <p:cNvPr id="3" name="מציין מיקום טקסט 2"/>
          <p:cNvSpPr>
            <a:spLocks noGrp="1"/>
          </p:cNvSpPr>
          <p:nvPr>
            <p:ph type="body" sz="quarter" idx="3"/>
          </p:nvPr>
        </p:nvSpPr>
        <p:spPr>
          <a:xfrm>
            <a:off x="515205" y="1185681"/>
            <a:ext cx="9000000" cy="540000"/>
          </a:xfrm>
        </p:spPr>
        <p:txBody>
          <a:bodyPr/>
          <a:lstStyle/>
          <a:p>
            <a:r>
              <a:rPr lang="ar-SA" dirty="0">
                <a:sym typeface="Varela Round"/>
              </a:rPr>
              <a:t>أهداف الدرس</a:t>
            </a:r>
            <a:endParaRPr lang="he-IL" dirty="0"/>
          </a:p>
        </p:txBody>
      </p:sp>
      <p:sp>
        <p:nvSpPr>
          <p:cNvPr id="8" name="מציין מיקום תוכן 7"/>
          <p:cNvSpPr>
            <a:spLocks noGrp="1"/>
          </p:cNvSpPr>
          <p:nvPr>
            <p:ph sz="quarter" idx="4"/>
          </p:nvPr>
        </p:nvSpPr>
        <p:spPr>
          <a:xfrm>
            <a:off x="515206" y="1725681"/>
            <a:ext cx="9000000" cy="4152517"/>
          </a:xfrm>
        </p:spPr>
        <p:txBody>
          <a:bodyPr/>
          <a:lstStyle/>
          <a:p>
            <a:pPr>
              <a:lnSpc>
                <a:spcPct val="200000"/>
              </a:lnSpc>
            </a:pPr>
            <a:r>
              <a:rPr lang="ar-SA" dirty="0"/>
              <a:t>ما هي المضادات الحيوية ؟</a:t>
            </a:r>
          </a:p>
          <a:p>
            <a:pPr>
              <a:lnSpc>
                <a:spcPct val="200000"/>
              </a:lnSpc>
            </a:pPr>
            <a:r>
              <a:rPr lang="ar-SA" dirty="0"/>
              <a:t>كيف تم اكتشاف المضادات الحيوية؟</a:t>
            </a:r>
          </a:p>
          <a:p>
            <a:pPr>
              <a:lnSpc>
                <a:spcPct val="200000"/>
              </a:lnSpc>
            </a:pPr>
            <a:r>
              <a:rPr lang="ar-SA" dirty="0"/>
              <a:t>كيف تعمل المضادات الحيوية ضد البكتيريا </a:t>
            </a:r>
          </a:p>
          <a:p>
            <a:pPr>
              <a:lnSpc>
                <a:spcPct val="200000"/>
              </a:lnSpc>
            </a:pPr>
            <a:r>
              <a:rPr lang="ar-SA" dirty="0"/>
              <a:t>البكتيريا المقاومة</a:t>
            </a:r>
            <a:endParaRPr lang="he-I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he-IL" dirty="0"/>
          </a:p>
        </p:txBody>
      </p:sp>
      <p:sp>
        <p:nvSpPr>
          <p:cNvPr id="14" name="מציין מיקום טקסט 13"/>
          <p:cNvSpPr>
            <a:spLocks noGrp="1"/>
          </p:cNvSpPr>
          <p:nvPr>
            <p:ph type="body" sz="quarter" idx="3"/>
          </p:nvPr>
        </p:nvSpPr>
        <p:spPr>
          <a:xfrm>
            <a:off x="1429606" y="979802"/>
            <a:ext cx="9000000" cy="540000"/>
          </a:xfrm>
        </p:spPr>
        <p:txBody>
          <a:bodyPr/>
          <a:lstStyle/>
          <a:p>
            <a:pPr>
              <a:lnSpc>
                <a:spcPct val="200000"/>
              </a:lnSpc>
            </a:pPr>
            <a:r>
              <a:rPr lang="ar-SA" dirty="0"/>
              <a:t>ما هي المضادات الحيوية ؟</a:t>
            </a:r>
          </a:p>
        </p:txBody>
      </p:sp>
      <p:sp>
        <p:nvSpPr>
          <p:cNvPr id="11" name="מציין מיקום תוכן 10"/>
          <p:cNvSpPr>
            <a:spLocks noGrp="1"/>
          </p:cNvSpPr>
          <p:nvPr>
            <p:ph sz="quarter" idx="4"/>
          </p:nvPr>
        </p:nvSpPr>
        <p:spPr>
          <a:xfrm>
            <a:off x="515206" y="1725681"/>
            <a:ext cx="10274714" cy="4152517"/>
          </a:xfrm>
        </p:spPr>
        <p:txBody>
          <a:bodyPr>
            <a:normAutofit/>
          </a:bodyPr>
          <a:lstStyle/>
          <a:p>
            <a:pPr>
              <a:lnSpc>
                <a:spcPct val="150000"/>
              </a:lnSpc>
            </a:pPr>
            <a:r>
              <a:rPr lang="ar-SA" dirty="0"/>
              <a:t>المضادات الحيوية هي اسم عام لمجموعة مواد تؤدي إلى موت أو توقف نمو بكتيريا وكائنات حية دقيقة أخرى. تطرق المصطلح في الماضي إلى المواد الطبيعية فقط. اليوم توجد مضادات حيوية اصطناعية. نستخدم المضادات الحيوية لمعالجة أمراض تلوث أو منع عدوى بالمرض. منذ اكتشاف المضادات الحيوية في سنوات الأربعينيات من القرن الماضي، تم  انقاذ حياة ملايين الناس في العالم، من أمراض التلوث التي تسببها البكتيريا.    </a:t>
            </a:r>
            <a:endParaRPr lang="he-IL" dirty="0"/>
          </a:p>
        </p:txBody>
      </p:sp>
      <p:pic>
        <p:nvPicPr>
          <p:cNvPr id="2" name="תמונה 1">
            <a:extLst>
              <a:ext uri="{FF2B5EF4-FFF2-40B4-BE49-F238E27FC236}">
                <a16:creationId xmlns:a16="http://schemas.microsoft.com/office/drawing/2014/main" id="{50EDE592-B5B6-44F1-A026-F4C237EE80DE}"/>
              </a:ext>
            </a:extLst>
          </p:cNvPr>
          <p:cNvPicPr>
            <a:picLocks noChangeAspect="1"/>
          </p:cNvPicPr>
          <p:nvPr/>
        </p:nvPicPr>
        <p:blipFill>
          <a:blip r:embed="rId3"/>
          <a:stretch>
            <a:fillRect/>
          </a:stretch>
        </p:blipFill>
        <p:spPr>
          <a:xfrm>
            <a:off x="1400493" y="3998656"/>
            <a:ext cx="4012188" cy="1879542"/>
          </a:xfrm>
          <a:prstGeom prst="rect">
            <a:avLst/>
          </a:prstGeom>
        </p:spPr>
      </p:pic>
    </p:spTree>
    <p:extLst>
      <p:ext uri="{BB962C8B-B14F-4D97-AF65-F5344CB8AC3E}">
        <p14:creationId xmlns:p14="http://schemas.microsoft.com/office/powerpoint/2010/main" val="196859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B6E99C-5662-4F85-A805-20B8BF51BC75}"/>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6988F292-702B-4478-A7DE-9BA1DB0C51AE}"/>
              </a:ext>
            </a:extLst>
          </p:cNvPr>
          <p:cNvSpPr>
            <a:spLocks noGrp="1"/>
          </p:cNvSpPr>
          <p:nvPr>
            <p:ph type="body" sz="quarter" idx="3"/>
          </p:nvPr>
        </p:nvSpPr>
        <p:spPr>
          <a:xfrm>
            <a:off x="515207" y="1725681"/>
            <a:ext cx="11159999" cy="540000"/>
          </a:xfrm>
        </p:spPr>
        <p:txBody>
          <a:bodyPr/>
          <a:lstStyle/>
          <a:p>
            <a:r>
              <a:rPr lang="ar-SA" dirty="0"/>
              <a:t>كيف تم اكتشاف المضادات الحيوية؟</a:t>
            </a:r>
          </a:p>
          <a:p>
            <a:endParaRPr lang="en-US" dirty="0"/>
          </a:p>
        </p:txBody>
      </p:sp>
      <p:sp>
        <p:nvSpPr>
          <p:cNvPr id="4" name="מציין מיקום תוכן 3">
            <a:extLst>
              <a:ext uri="{FF2B5EF4-FFF2-40B4-BE49-F238E27FC236}">
                <a16:creationId xmlns:a16="http://schemas.microsoft.com/office/drawing/2014/main" id="{1FFF2EFD-5D8A-4F2A-926E-6784B0A6B89C}"/>
              </a:ext>
            </a:extLst>
          </p:cNvPr>
          <p:cNvSpPr>
            <a:spLocks noGrp="1"/>
          </p:cNvSpPr>
          <p:nvPr>
            <p:ph sz="quarter" idx="4"/>
          </p:nvPr>
        </p:nvSpPr>
        <p:spPr/>
        <p:txBody>
          <a:bodyPr/>
          <a:lstStyle/>
          <a:p>
            <a:pPr algn="ctr">
              <a:defRPr/>
            </a:pPr>
            <a:r>
              <a:rPr lang="ar-SA" b="1" dirty="0"/>
              <a:t>المضاد الحيوي الأول بنسيلين – أكتشف عن طريق الصدفة بواسطة الباحث الكسندر </a:t>
            </a:r>
            <a:r>
              <a:rPr lang="ar-SA" b="1" dirty="0" err="1"/>
              <a:t>فليمينج</a:t>
            </a:r>
            <a:endParaRPr lang="he-IL" b="1" dirty="0"/>
          </a:p>
          <a:p>
            <a:pPr algn="ctr">
              <a:spcBef>
                <a:spcPct val="50000"/>
              </a:spcBef>
              <a:defRPr/>
            </a:pPr>
            <a:r>
              <a:rPr lang="ar-SA" b="1" dirty="0"/>
              <a:t>نجح </a:t>
            </a:r>
            <a:r>
              <a:rPr lang="ar-SA" b="1" dirty="0" err="1"/>
              <a:t>فليمينج</a:t>
            </a:r>
            <a:r>
              <a:rPr lang="ar-SA" b="1" dirty="0"/>
              <a:t> استخراج مادة من الفطريات واسماها بنسيلين ,وأثبت أنه يمكنه بمساعدة هذه المادة علاج أمراض التي حدثت من تلوث بكتيري.  </a:t>
            </a:r>
            <a:endParaRPr lang="en-US" dirty="0"/>
          </a:p>
        </p:txBody>
      </p:sp>
      <p:pic>
        <p:nvPicPr>
          <p:cNvPr id="5" name="Picture 3">
            <a:extLst>
              <a:ext uri="{FF2B5EF4-FFF2-40B4-BE49-F238E27FC236}">
                <a16:creationId xmlns:a16="http://schemas.microsoft.com/office/drawing/2014/main" id="{0167F41D-EE22-413B-87D9-0A97AFFCB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187" y="3152031"/>
            <a:ext cx="3025265" cy="288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9DB62580-7F3C-45AE-A6FF-A48347B8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419" y="3152031"/>
            <a:ext cx="2887245" cy="289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15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04D491-9CD2-4A1A-BC81-68604C407976}"/>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8F1D02A1-6C30-425C-B2B0-F2A9404A5E3B}"/>
              </a:ext>
            </a:extLst>
          </p:cNvPr>
          <p:cNvSpPr>
            <a:spLocks noGrp="1"/>
          </p:cNvSpPr>
          <p:nvPr>
            <p:ph type="body" sz="quarter" idx="3"/>
          </p:nvPr>
        </p:nvSpPr>
        <p:spPr/>
        <p:txBody>
          <a:bodyPr/>
          <a:lstStyle/>
          <a:p>
            <a:endParaRPr lang="en-US"/>
          </a:p>
        </p:txBody>
      </p:sp>
      <p:pic>
        <p:nvPicPr>
          <p:cNvPr id="5" name="מציין מיקום תוכן 4">
            <a:extLst>
              <a:ext uri="{FF2B5EF4-FFF2-40B4-BE49-F238E27FC236}">
                <a16:creationId xmlns:a16="http://schemas.microsoft.com/office/drawing/2014/main" id="{F71A5222-A027-4EFD-AAC9-AE27B93CACD0}"/>
              </a:ext>
            </a:extLst>
          </p:cNvPr>
          <p:cNvPicPr>
            <a:picLocks noGrp="1" noChangeAspect="1"/>
          </p:cNvPicPr>
          <p:nvPr>
            <p:ph sz="quarter" idx="4"/>
          </p:nvPr>
        </p:nvPicPr>
        <p:blipFill>
          <a:blip r:embed="rId2"/>
          <a:stretch>
            <a:fillRect/>
          </a:stretch>
        </p:blipFill>
        <p:spPr>
          <a:xfrm>
            <a:off x="3375081" y="1725681"/>
            <a:ext cx="5440247" cy="4133950"/>
          </a:xfrm>
          <a:prstGeom prst="rect">
            <a:avLst/>
          </a:prstGeom>
        </p:spPr>
      </p:pic>
    </p:spTree>
    <p:extLst>
      <p:ext uri="{BB962C8B-B14F-4D97-AF65-F5344CB8AC3E}">
        <p14:creationId xmlns:p14="http://schemas.microsoft.com/office/powerpoint/2010/main" val="257108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FCA737-6525-49E7-91D9-2ED4B57B0085}"/>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BD9FD0F1-9C38-432F-A4B7-C02F8F15B4C3}"/>
              </a:ext>
            </a:extLst>
          </p:cNvPr>
          <p:cNvSpPr>
            <a:spLocks noGrp="1"/>
          </p:cNvSpPr>
          <p:nvPr>
            <p:ph type="body" sz="quarter" idx="3"/>
          </p:nvPr>
        </p:nvSpPr>
        <p:spPr>
          <a:xfrm>
            <a:off x="501138" y="1627208"/>
            <a:ext cx="11217249" cy="473656"/>
          </a:xfrm>
        </p:spPr>
        <p:txBody>
          <a:bodyPr/>
          <a:lstStyle/>
          <a:p>
            <a:r>
              <a:rPr lang="ar-SA" dirty="0"/>
              <a:t>اليات عمل المضادات الحيوية ضد البكتيريا </a:t>
            </a:r>
          </a:p>
          <a:p>
            <a:endParaRPr lang="en-US" dirty="0"/>
          </a:p>
        </p:txBody>
      </p:sp>
      <p:sp>
        <p:nvSpPr>
          <p:cNvPr id="4" name="מציין מיקום תוכן 3">
            <a:extLst>
              <a:ext uri="{FF2B5EF4-FFF2-40B4-BE49-F238E27FC236}">
                <a16:creationId xmlns:a16="http://schemas.microsoft.com/office/drawing/2014/main" id="{1663A3C0-C97E-4065-AD10-130863B7CD9A}"/>
              </a:ext>
            </a:extLst>
          </p:cNvPr>
          <p:cNvSpPr>
            <a:spLocks noGrp="1"/>
          </p:cNvSpPr>
          <p:nvPr>
            <p:ph sz="quarter" idx="4"/>
          </p:nvPr>
        </p:nvSpPr>
        <p:spPr/>
        <p:txBody>
          <a:bodyPr/>
          <a:lstStyle/>
          <a:p>
            <a:r>
              <a:rPr lang="ar-SA" dirty="0"/>
              <a:t>كل مضاد حيوي له طريقة عمل خاصة, وهو يعمل ضد بكتيريا معينة ولا يعمل ضد بكتيريا أخرى.</a:t>
            </a:r>
          </a:p>
          <a:p>
            <a:r>
              <a:rPr lang="ar-SA" dirty="0"/>
              <a:t>يمكن تقسيم المضادات الحيوية الى مجموعات وذلك حسب العملية التي تعطلها.</a:t>
            </a:r>
          </a:p>
          <a:p>
            <a:pPr marL="457200" indent="-457200">
              <a:buFont typeface="+mj-lt"/>
              <a:buAutoNum type="arabicPeriod"/>
            </a:pPr>
            <a:r>
              <a:rPr lang="ar-SA" dirty="0"/>
              <a:t>تعطيل انتاج جدار البكتيريا</a:t>
            </a:r>
          </a:p>
          <a:p>
            <a:pPr marL="457200" indent="-457200">
              <a:buFont typeface="+mj-lt"/>
              <a:buAutoNum type="arabicPeriod"/>
            </a:pPr>
            <a:r>
              <a:rPr lang="ar-SA" dirty="0"/>
              <a:t>تعطيل انتاج البروتينات</a:t>
            </a:r>
          </a:p>
          <a:p>
            <a:pPr marL="457200" indent="-457200">
              <a:buFont typeface="+mj-lt"/>
              <a:buAutoNum type="arabicPeriod"/>
            </a:pPr>
            <a:r>
              <a:rPr lang="ar-SA" dirty="0"/>
              <a:t>تعطيل مضاعفة ال </a:t>
            </a:r>
            <a:r>
              <a:rPr lang="en-US" dirty="0"/>
              <a:t>DNA</a:t>
            </a:r>
            <a:r>
              <a:rPr lang="ar-SA" dirty="0"/>
              <a:t> المادة الوراثية</a:t>
            </a:r>
          </a:p>
          <a:p>
            <a:pPr marL="457200" indent="-457200">
              <a:buFont typeface="+mj-lt"/>
              <a:buAutoNum type="arabicPeriod"/>
            </a:pPr>
            <a:endParaRPr lang="en-US" dirty="0"/>
          </a:p>
        </p:txBody>
      </p:sp>
      <p:pic>
        <p:nvPicPr>
          <p:cNvPr id="5" name="Picture 2">
            <a:extLst>
              <a:ext uri="{FF2B5EF4-FFF2-40B4-BE49-F238E27FC236}">
                <a16:creationId xmlns:a16="http://schemas.microsoft.com/office/drawing/2014/main" id="{F33A82EF-C2C1-4396-AE0E-0765F2BE8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76" y="2360398"/>
            <a:ext cx="2914210" cy="325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66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ar-AE" dirty="0">
                <a:cs typeface="+mn-cs"/>
              </a:rPr>
              <a:t>البكتيريا المسببة للأمراض</a:t>
            </a:r>
            <a:endParaRPr lang="he-IL" dirty="0">
              <a:cs typeface="+mn-cs"/>
            </a:endParaRPr>
          </a:p>
        </p:txBody>
      </p:sp>
      <p:sp>
        <p:nvSpPr>
          <p:cNvPr id="7" name="כותרת משנה 6"/>
          <p:cNvSpPr>
            <a:spLocks noGrp="1"/>
          </p:cNvSpPr>
          <p:nvPr>
            <p:ph type="subTitle" idx="1"/>
          </p:nvPr>
        </p:nvSpPr>
        <p:spPr>
          <a:xfrm>
            <a:off x="738117" y="2918492"/>
            <a:ext cx="10872000" cy="1965529"/>
          </a:xfrm>
        </p:spPr>
        <p:txBody>
          <a:bodyPr/>
          <a:lstStyle/>
          <a:p>
            <a:r>
              <a:rPr lang="ar-AE" dirty="0"/>
              <a:t>العلوم والتكنلوجيا للكل </a:t>
            </a:r>
          </a:p>
          <a:p>
            <a:r>
              <a:rPr lang="ar-AE" dirty="0"/>
              <a:t>طلاب الصفوف</a:t>
            </a:r>
            <a:r>
              <a:rPr lang="ar-SA" dirty="0"/>
              <a:t>:</a:t>
            </a:r>
            <a:r>
              <a:rPr lang="ar-AE" dirty="0"/>
              <a:t> الحادي عشر والثاني عشر </a:t>
            </a:r>
          </a:p>
          <a:p>
            <a:endParaRPr lang="en-GB" dirty="0"/>
          </a:p>
        </p:txBody>
      </p:sp>
      <p:sp>
        <p:nvSpPr>
          <p:cNvPr id="4" name="מציין מיקום תוכן 3"/>
          <p:cNvSpPr>
            <a:spLocks noGrp="1"/>
          </p:cNvSpPr>
          <p:nvPr>
            <p:ph idx="10"/>
          </p:nvPr>
        </p:nvSpPr>
        <p:spPr>
          <a:xfrm>
            <a:off x="274707" y="4758162"/>
            <a:ext cx="10872000" cy="720000"/>
          </a:xfrm>
        </p:spPr>
        <p:txBody>
          <a:bodyPr/>
          <a:lstStyle/>
          <a:p>
            <a:r>
              <a:rPr lang="ar-AE" dirty="0"/>
              <a:t>المعلمة: رانية القاسم</a:t>
            </a:r>
          </a:p>
          <a:p>
            <a:r>
              <a:rPr lang="ar-AE" dirty="0"/>
              <a:t>الثانوية الشاملة أم الفحم</a:t>
            </a:r>
            <a:endParaRPr lang="he-IL"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3776E4-777A-40DE-AFE7-4588DB8A0BD6}"/>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26B56ABC-1167-4158-8CF1-FD244B10CC3D}"/>
              </a:ext>
            </a:extLst>
          </p:cNvPr>
          <p:cNvSpPr>
            <a:spLocks noGrp="1"/>
          </p:cNvSpPr>
          <p:nvPr>
            <p:ph type="body" sz="quarter" idx="3"/>
          </p:nvPr>
        </p:nvSpPr>
        <p:spPr>
          <a:xfrm>
            <a:off x="233852" y="1607712"/>
            <a:ext cx="11160000" cy="540000"/>
          </a:xfrm>
        </p:spPr>
        <p:txBody>
          <a:bodyPr/>
          <a:lstStyle/>
          <a:p>
            <a:r>
              <a:rPr lang="ar-SA" dirty="0"/>
              <a:t>البكتيريا المقاومة</a:t>
            </a:r>
            <a:endParaRPr lang="he-IL" dirty="0"/>
          </a:p>
          <a:p>
            <a:endParaRPr lang="en-US" dirty="0"/>
          </a:p>
        </p:txBody>
      </p:sp>
      <p:sp>
        <p:nvSpPr>
          <p:cNvPr id="4" name="מציין מיקום תוכן 3">
            <a:extLst>
              <a:ext uri="{FF2B5EF4-FFF2-40B4-BE49-F238E27FC236}">
                <a16:creationId xmlns:a16="http://schemas.microsoft.com/office/drawing/2014/main" id="{B6CD264B-5A47-481E-9D16-5D964D3A97D7}"/>
              </a:ext>
            </a:extLst>
          </p:cNvPr>
          <p:cNvSpPr>
            <a:spLocks noGrp="1"/>
          </p:cNvSpPr>
          <p:nvPr>
            <p:ph sz="quarter" idx="4"/>
          </p:nvPr>
        </p:nvSpPr>
        <p:spPr/>
        <p:txBody>
          <a:bodyPr/>
          <a:lstStyle/>
          <a:p>
            <a:r>
              <a:rPr lang="ar-SA" dirty="0"/>
              <a:t>مقاومة المضادات الحيوية هي قدرة بقاء الكائنات الحية الدقيقة على قيد الحياة، وقدرتها على التكاثر بوجود المضاد الحيوي الذي</a:t>
            </a:r>
            <a:r>
              <a:rPr lang="he-IL" dirty="0"/>
              <a:t> </a:t>
            </a:r>
            <a:r>
              <a:rPr lang="ar-SA" dirty="0"/>
              <a:t>بوجوده الطبيعي يثبط أو يقتل الكائنات الحية الدقيقة.</a:t>
            </a:r>
          </a:p>
          <a:p>
            <a:pPr marL="0" indent="0">
              <a:buNone/>
            </a:pPr>
            <a:endParaRPr lang="he-IL" dirty="0"/>
          </a:p>
          <a:p>
            <a:r>
              <a:rPr lang="ar-SA" dirty="0"/>
              <a:t>بأي طرق تعمل مقاومة المضادات الحيوية؟ </a:t>
            </a:r>
            <a:endParaRPr lang="he-IL" dirty="0"/>
          </a:p>
          <a:p>
            <a:r>
              <a:rPr lang="ar-SA" dirty="0"/>
              <a:t> كيف تتطور المقاومة؟ </a:t>
            </a:r>
          </a:p>
        </p:txBody>
      </p:sp>
      <p:pic>
        <p:nvPicPr>
          <p:cNvPr id="1028" name="Picture 4" descr="فيروس صناعي».. يقتل البكتيريا المقاومة للمضادات الحيوية">
            <a:extLst>
              <a:ext uri="{FF2B5EF4-FFF2-40B4-BE49-F238E27FC236}">
                <a16:creationId xmlns:a16="http://schemas.microsoft.com/office/drawing/2014/main" id="{CAE33A63-F605-43FF-9F68-C74C26504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71" y="2641461"/>
            <a:ext cx="6070818" cy="30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6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A96083-C1E1-4408-A5D5-85B0DB44DE1E}"/>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D3A05578-7E40-4F23-BA25-372DF06D95F2}"/>
              </a:ext>
            </a:extLst>
          </p:cNvPr>
          <p:cNvSpPr>
            <a:spLocks noGrp="1"/>
          </p:cNvSpPr>
          <p:nvPr>
            <p:ph type="body" sz="quarter" idx="3"/>
          </p:nvPr>
        </p:nvSpPr>
        <p:spPr/>
        <p:txBody>
          <a:bodyPr/>
          <a:lstStyle/>
          <a:p>
            <a:r>
              <a:rPr lang="ar-SA" dirty="0"/>
              <a:t>بأي طرق تعمل مقاومة المضادات الحيوية؟ </a:t>
            </a:r>
            <a:endParaRPr lang="he-IL" dirty="0"/>
          </a:p>
        </p:txBody>
      </p:sp>
      <p:sp>
        <p:nvSpPr>
          <p:cNvPr id="4" name="מציין מיקום תוכן 3">
            <a:extLst>
              <a:ext uri="{FF2B5EF4-FFF2-40B4-BE49-F238E27FC236}">
                <a16:creationId xmlns:a16="http://schemas.microsoft.com/office/drawing/2014/main" id="{7A0F2516-F165-4651-A309-23D1C9C6AFF0}"/>
              </a:ext>
            </a:extLst>
          </p:cNvPr>
          <p:cNvSpPr>
            <a:spLocks noGrp="1"/>
          </p:cNvSpPr>
          <p:nvPr>
            <p:ph sz="quarter" idx="4"/>
          </p:nvPr>
        </p:nvSpPr>
        <p:spPr/>
        <p:txBody>
          <a:bodyPr/>
          <a:lstStyle/>
          <a:p>
            <a:pPr marL="0" indent="0">
              <a:buNone/>
            </a:pPr>
            <a:r>
              <a:rPr lang="ar-SA" dirty="0"/>
              <a:t>تتطور مقاومة المضادات الحيوية في أعقاب تغييرات في </a:t>
            </a:r>
            <a:r>
              <a:rPr lang="en-US" dirty="0"/>
              <a:t>DNA</a:t>
            </a:r>
            <a:r>
              <a:rPr lang="ar-SA" dirty="0"/>
              <a:t> البكتيريا. تكسب هذه التغييرات البكتيريا صفات جديدة تتيح لها مقاومة أضرار المضادات الحيوية. يوجد في كل بكتيريا أكثر من آلية واحدة تكسبها المقاومة. في الواقع، تعمل عدة آليات مشتركة ضد مضاد حيوي واحد. </a:t>
            </a:r>
            <a:endParaRPr lang="he-IL" dirty="0"/>
          </a:p>
          <a:p>
            <a:pPr marL="0" indent="0">
              <a:buNone/>
            </a:pPr>
            <a:r>
              <a:rPr lang="ar-SA" dirty="0"/>
              <a:t>• منع دخول المضادات الحيوية.</a:t>
            </a:r>
          </a:p>
          <a:p>
            <a:pPr marL="0" indent="0">
              <a:buNone/>
            </a:pPr>
            <a:r>
              <a:rPr lang="ar-SA" dirty="0"/>
              <a:t>• تحليل المضادات الحيوية. </a:t>
            </a:r>
          </a:p>
          <a:p>
            <a:r>
              <a:rPr lang="ar-SA" dirty="0"/>
              <a:t>تحليل أو تغيير المضادات الحيوية. </a:t>
            </a:r>
          </a:p>
          <a:p>
            <a:r>
              <a:rPr lang="ar-SA" dirty="0"/>
              <a:t> تغيير الموقع المستهدف.</a:t>
            </a:r>
            <a:endParaRPr lang="en-US" dirty="0"/>
          </a:p>
        </p:txBody>
      </p:sp>
      <p:pic>
        <p:nvPicPr>
          <p:cNvPr id="5" name="תמונה 4">
            <a:extLst>
              <a:ext uri="{FF2B5EF4-FFF2-40B4-BE49-F238E27FC236}">
                <a16:creationId xmlns:a16="http://schemas.microsoft.com/office/drawing/2014/main" id="{4CBBCBD5-043D-4129-8971-7B58A80672A2}"/>
              </a:ext>
            </a:extLst>
          </p:cNvPr>
          <p:cNvPicPr>
            <a:picLocks noChangeAspect="1"/>
          </p:cNvPicPr>
          <p:nvPr/>
        </p:nvPicPr>
        <p:blipFill>
          <a:blip r:embed="rId2"/>
          <a:stretch>
            <a:fillRect/>
          </a:stretch>
        </p:blipFill>
        <p:spPr>
          <a:xfrm>
            <a:off x="515206" y="2518268"/>
            <a:ext cx="5416061" cy="3687845"/>
          </a:xfrm>
          <a:prstGeom prst="rect">
            <a:avLst/>
          </a:prstGeom>
        </p:spPr>
      </p:pic>
    </p:spTree>
    <p:extLst>
      <p:ext uri="{BB962C8B-B14F-4D97-AF65-F5344CB8AC3E}">
        <p14:creationId xmlns:p14="http://schemas.microsoft.com/office/powerpoint/2010/main" val="35280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2F32A9-B8AE-4B5E-AB20-A85E124CDB56}"/>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E976E50C-D21B-4386-84EB-A6A770271CF1}"/>
              </a:ext>
            </a:extLst>
          </p:cNvPr>
          <p:cNvSpPr>
            <a:spLocks noGrp="1"/>
          </p:cNvSpPr>
          <p:nvPr>
            <p:ph type="body" sz="quarter" idx="3"/>
          </p:nvPr>
        </p:nvSpPr>
        <p:spPr>
          <a:xfrm>
            <a:off x="515206" y="1455681"/>
            <a:ext cx="11159999" cy="540000"/>
          </a:xfrm>
        </p:spPr>
        <p:txBody>
          <a:bodyPr/>
          <a:lstStyle/>
          <a:p>
            <a:r>
              <a:rPr lang="ar-SA" dirty="0"/>
              <a:t>كيف تتطور المقاومة؟ </a:t>
            </a:r>
          </a:p>
          <a:p>
            <a:endParaRPr lang="en-US" dirty="0"/>
          </a:p>
        </p:txBody>
      </p:sp>
      <p:sp>
        <p:nvSpPr>
          <p:cNvPr id="4" name="מציין מיקום תוכן 3">
            <a:extLst>
              <a:ext uri="{FF2B5EF4-FFF2-40B4-BE49-F238E27FC236}">
                <a16:creationId xmlns:a16="http://schemas.microsoft.com/office/drawing/2014/main" id="{1DA40F13-A67A-4162-A6B7-CFBB39554247}"/>
              </a:ext>
            </a:extLst>
          </p:cNvPr>
          <p:cNvSpPr>
            <a:spLocks noGrp="1"/>
          </p:cNvSpPr>
          <p:nvPr>
            <p:ph sz="quarter" idx="4"/>
          </p:nvPr>
        </p:nvSpPr>
        <p:spPr/>
        <p:txBody>
          <a:bodyPr/>
          <a:lstStyle/>
          <a:p>
            <a:r>
              <a:rPr lang="ar-SA" dirty="0"/>
              <a:t> الطفرات العشوائية التي تحدث كل الوقت في </a:t>
            </a:r>
            <a:r>
              <a:rPr lang="en-US" dirty="0"/>
              <a:t>DNA</a:t>
            </a:r>
            <a:r>
              <a:rPr lang="ar-SA" dirty="0"/>
              <a:t> البكتيريا هي مصدر مهم لجينات مقاومة المضادات الحيوية تتطور المقاومة في البكتيريا بواسطة انتخاب طبيعي يؤثر على حدوث طفرات في أعقاب توتر بيئي محيط. عندما نعالج بكتيريا بمساعدة مضادات حيوية يحدث توتر بيئي محيط ويحدث انتخاب طبيعي، تموت البكتيريا الحساسة للدواء، وتتكاثر البكتيريا المقاومة لها وتنقل إلى النسل الجديد صفة المقاومة بالوراثة – وهذا هو النقل الطولي</a:t>
            </a:r>
            <a:endParaRPr lang="en-US" dirty="0"/>
          </a:p>
        </p:txBody>
      </p:sp>
      <p:pic>
        <p:nvPicPr>
          <p:cNvPr id="5" name="תמונה 4">
            <a:extLst>
              <a:ext uri="{FF2B5EF4-FFF2-40B4-BE49-F238E27FC236}">
                <a16:creationId xmlns:a16="http://schemas.microsoft.com/office/drawing/2014/main" id="{B53558A5-C3DA-4B5C-8A48-278FFE5F701C}"/>
              </a:ext>
            </a:extLst>
          </p:cNvPr>
          <p:cNvPicPr>
            <a:picLocks noChangeAspect="1"/>
          </p:cNvPicPr>
          <p:nvPr/>
        </p:nvPicPr>
        <p:blipFill>
          <a:blip r:embed="rId2"/>
          <a:stretch>
            <a:fillRect/>
          </a:stretch>
        </p:blipFill>
        <p:spPr>
          <a:xfrm>
            <a:off x="1716259" y="3429000"/>
            <a:ext cx="4093698" cy="2828101"/>
          </a:xfrm>
          <a:prstGeom prst="rect">
            <a:avLst/>
          </a:prstGeom>
        </p:spPr>
      </p:pic>
    </p:spTree>
    <p:extLst>
      <p:ext uri="{BB962C8B-B14F-4D97-AF65-F5344CB8AC3E}">
        <p14:creationId xmlns:p14="http://schemas.microsoft.com/office/powerpoint/2010/main" val="629269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1401E7-ECDC-42CB-86B5-E266F36824DC}"/>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97485878-0065-4C67-8C11-41560DE806C8}"/>
              </a:ext>
            </a:extLst>
          </p:cNvPr>
          <p:cNvSpPr>
            <a:spLocks noGrp="1"/>
          </p:cNvSpPr>
          <p:nvPr>
            <p:ph type="body" sz="quarter" idx="3"/>
          </p:nvPr>
        </p:nvSpPr>
        <p:spPr>
          <a:xfrm>
            <a:off x="515206" y="1455681"/>
            <a:ext cx="11159999" cy="540000"/>
          </a:xfrm>
        </p:spPr>
        <p:txBody>
          <a:bodyPr/>
          <a:lstStyle/>
          <a:p>
            <a:r>
              <a:rPr lang="ar-SA" dirty="0"/>
              <a:t>كيف تتطور المقاومة؟ </a:t>
            </a:r>
          </a:p>
          <a:p>
            <a:endParaRPr lang="en-US" dirty="0"/>
          </a:p>
        </p:txBody>
      </p:sp>
      <p:sp>
        <p:nvSpPr>
          <p:cNvPr id="4" name="מציין מיקום תוכן 3">
            <a:extLst>
              <a:ext uri="{FF2B5EF4-FFF2-40B4-BE49-F238E27FC236}">
                <a16:creationId xmlns:a16="http://schemas.microsoft.com/office/drawing/2014/main" id="{F147976D-AD59-4267-8229-9F59A39AE69C}"/>
              </a:ext>
            </a:extLst>
          </p:cNvPr>
          <p:cNvSpPr>
            <a:spLocks noGrp="1"/>
          </p:cNvSpPr>
          <p:nvPr>
            <p:ph sz="quarter" idx="4"/>
          </p:nvPr>
        </p:nvSpPr>
        <p:spPr/>
        <p:txBody>
          <a:bodyPr/>
          <a:lstStyle/>
          <a:p>
            <a:r>
              <a:rPr lang="ar-SA" dirty="0"/>
              <a:t>نحصل على تنوع وراثي إضافي في البكتيريا نتيجة لانتقال الجينات بشكل أفقي. تنتقل جينات المقاومة بعملية التنبيغ، بالأساس التي تنتقل ً فيها جينات من بكتيريا إلى أخرى بمساعدة بلازميد .</a:t>
            </a:r>
            <a:endParaRPr lang="en-US" dirty="0"/>
          </a:p>
        </p:txBody>
      </p:sp>
      <p:pic>
        <p:nvPicPr>
          <p:cNvPr id="7" name="תמונה 6">
            <a:extLst>
              <a:ext uri="{FF2B5EF4-FFF2-40B4-BE49-F238E27FC236}">
                <a16:creationId xmlns:a16="http://schemas.microsoft.com/office/drawing/2014/main" id="{ED14A797-0993-4634-86D2-56938C3C2318}"/>
              </a:ext>
            </a:extLst>
          </p:cNvPr>
          <p:cNvPicPr>
            <a:picLocks noChangeAspect="1"/>
          </p:cNvPicPr>
          <p:nvPr/>
        </p:nvPicPr>
        <p:blipFill>
          <a:blip r:embed="rId2"/>
          <a:stretch>
            <a:fillRect/>
          </a:stretch>
        </p:blipFill>
        <p:spPr>
          <a:xfrm>
            <a:off x="3868616" y="2518268"/>
            <a:ext cx="3559126" cy="3323879"/>
          </a:xfrm>
          <a:prstGeom prst="rect">
            <a:avLst/>
          </a:prstGeom>
        </p:spPr>
      </p:pic>
    </p:spTree>
    <p:extLst>
      <p:ext uri="{BB962C8B-B14F-4D97-AF65-F5344CB8AC3E}">
        <p14:creationId xmlns:p14="http://schemas.microsoft.com/office/powerpoint/2010/main" val="400251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8B5DF5-CE11-4FFB-9E80-33CB61D81CAF}"/>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02C60940-4FE4-425B-848F-6AF290AFDB2D}"/>
              </a:ext>
            </a:extLst>
          </p:cNvPr>
          <p:cNvSpPr>
            <a:spLocks noGrp="1"/>
          </p:cNvSpPr>
          <p:nvPr>
            <p:ph type="body" sz="quarter" idx="3"/>
          </p:nvPr>
        </p:nvSpPr>
        <p:spPr/>
        <p:txBody>
          <a:bodyPr/>
          <a:lstStyle/>
          <a:p>
            <a:r>
              <a:rPr lang="ar-SA" dirty="0"/>
              <a:t>مهمة تلخيصيه</a:t>
            </a:r>
            <a:endParaRPr lang="en-US" dirty="0"/>
          </a:p>
        </p:txBody>
      </p:sp>
      <p:pic>
        <p:nvPicPr>
          <p:cNvPr id="5" name="מציין מיקום תוכן 4">
            <a:extLst>
              <a:ext uri="{FF2B5EF4-FFF2-40B4-BE49-F238E27FC236}">
                <a16:creationId xmlns:a16="http://schemas.microsoft.com/office/drawing/2014/main" id="{50156AB1-D90F-42E0-9809-FC845A3C66F4}"/>
              </a:ext>
            </a:extLst>
          </p:cNvPr>
          <p:cNvPicPr>
            <a:picLocks noGrp="1" noChangeAspect="1"/>
          </p:cNvPicPr>
          <p:nvPr>
            <p:ph sz="quarter" idx="4"/>
          </p:nvPr>
        </p:nvPicPr>
        <p:blipFill>
          <a:blip r:embed="rId2"/>
          <a:stretch>
            <a:fillRect/>
          </a:stretch>
        </p:blipFill>
        <p:spPr>
          <a:xfrm>
            <a:off x="2166425" y="1226744"/>
            <a:ext cx="7188591" cy="4445575"/>
          </a:xfrm>
          <a:prstGeom prst="rect">
            <a:avLst/>
          </a:prstGeom>
        </p:spPr>
      </p:pic>
    </p:spTree>
    <p:extLst>
      <p:ext uri="{BB962C8B-B14F-4D97-AF65-F5344CB8AC3E}">
        <p14:creationId xmlns:p14="http://schemas.microsoft.com/office/powerpoint/2010/main" val="298648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8B5DF5-CE11-4FFB-9E80-33CB61D81CAF}"/>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02C60940-4FE4-425B-848F-6AF290AFDB2D}"/>
              </a:ext>
            </a:extLst>
          </p:cNvPr>
          <p:cNvSpPr>
            <a:spLocks noGrp="1"/>
          </p:cNvSpPr>
          <p:nvPr>
            <p:ph type="body" sz="quarter" idx="3"/>
          </p:nvPr>
        </p:nvSpPr>
        <p:spPr/>
        <p:txBody>
          <a:bodyPr/>
          <a:lstStyle/>
          <a:p>
            <a:r>
              <a:rPr lang="ar-SA" dirty="0"/>
              <a:t>مهمة تلخيصيه</a:t>
            </a:r>
            <a:endParaRPr lang="en-US" dirty="0"/>
          </a:p>
        </p:txBody>
      </p:sp>
      <p:pic>
        <p:nvPicPr>
          <p:cNvPr id="5" name="מציין מיקום תוכן 4">
            <a:extLst>
              <a:ext uri="{FF2B5EF4-FFF2-40B4-BE49-F238E27FC236}">
                <a16:creationId xmlns:a16="http://schemas.microsoft.com/office/drawing/2014/main" id="{3EE6A2D7-991E-45E6-A99B-572F292867AF}"/>
              </a:ext>
            </a:extLst>
          </p:cNvPr>
          <p:cNvPicPr>
            <a:picLocks noGrp="1" noChangeAspect="1"/>
          </p:cNvPicPr>
          <p:nvPr>
            <p:ph sz="quarter" idx="4"/>
          </p:nvPr>
        </p:nvPicPr>
        <p:blipFill>
          <a:blip r:embed="rId2"/>
          <a:stretch>
            <a:fillRect/>
          </a:stretch>
        </p:blipFill>
        <p:spPr>
          <a:xfrm>
            <a:off x="1969477" y="1945379"/>
            <a:ext cx="7831499" cy="3726940"/>
          </a:xfrm>
          <a:prstGeom prst="rect">
            <a:avLst/>
          </a:prstGeom>
        </p:spPr>
      </p:pic>
    </p:spTree>
    <p:extLst>
      <p:ext uri="{BB962C8B-B14F-4D97-AF65-F5344CB8AC3E}">
        <p14:creationId xmlns:p14="http://schemas.microsoft.com/office/powerpoint/2010/main" val="248337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8B5DF5-CE11-4FFB-9E80-33CB61D81CAF}"/>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02C60940-4FE4-425B-848F-6AF290AFDB2D}"/>
              </a:ext>
            </a:extLst>
          </p:cNvPr>
          <p:cNvSpPr>
            <a:spLocks noGrp="1"/>
          </p:cNvSpPr>
          <p:nvPr>
            <p:ph type="body" sz="quarter" idx="3"/>
          </p:nvPr>
        </p:nvSpPr>
        <p:spPr/>
        <p:txBody>
          <a:bodyPr/>
          <a:lstStyle/>
          <a:p>
            <a:r>
              <a:rPr lang="ar-SA" dirty="0"/>
              <a:t>مهمة تلخيصيه</a:t>
            </a:r>
            <a:endParaRPr lang="en-US" dirty="0"/>
          </a:p>
        </p:txBody>
      </p:sp>
      <p:pic>
        <p:nvPicPr>
          <p:cNvPr id="5" name="מציין מיקום תוכן 4">
            <a:extLst>
              <a:ext uri="{FF2B5EF4-FFF2-40B4-BE49-F238E27FC236}">
                <a16:creationId xmlns:a16="http://schemas.microsoft.com/office/drawing/2014/main" id="{57AF6066-36E6-4419-8208-8914882061CB}"/>
              </a:ext>
            </a:extLst>
          </p:cNvPr>
          <p:cNvPicPr>
            <a:picLocks noGrp="1" noChangeAspect="1"/>
          </p:cNvPicPr>
          <p:nvPr>
            <p:ph sz="quarter" idx="4"/>
          </p:nvPr>
        </p:nvPicPr>
        <p:blipFill>
          <a:blip r:embed="rId2"/>
          <a:stretch>
            <a:fillRect/>
          </a:stretch>
        </p:blipFill>
        <p:spPr>
          <a:xfrm>
            <a:off x="2574386" y="1432736"/>
            <a:ext cx="6457071" cy="5212170"/>
          </a:xfrm>
          <a:prstGeom prst="rect">
            <a:avLst/>
          </a:prstGeom>
        </p:spPr>
      </p:pic>
    </p:spTree>
    <p:extLst>
      <p:ext uri="{BB962C8B-B14F-4D97-AF65-F5344CB8AC3E}">
        <p14:creationId xmlns:p14="http://schemas.microsoft.com/office/powerpoint/2010/main" val="414267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8B5DF5-CE11-4FFB-9E80-33CB61D81CAF}"/>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المضادات الحيوية</a:t>
            </a:r>
            <a:endParaRPr lang="en-US" dirty="0"/>
          </a:p>
        </p:txBody>
      </p:sp>
      <p:sp>
        <p:nvSpPr>
          <p:cNvPr id="3" name="מציין מיקום טקסט 2">
            <a:extLst>
              <a:ext uri="{FF2B5EF4-FFF2-40B4-BE49-F238E27FC236}">
                <a16:creationId xmlns:a16="http://schemas.microsoft.com/office/drawing/2014/main" id="{02C60940-4FE4-425B-848F-6AF290AFDB2D}"/>
              </a:ext>
            </a:extLst>
          </p:cNvPr>
          <p:cNvSpPr>
            <a:spLocks noGrp="1"/>
          </p:cNvSpPr>
          <p:nvPr>
            <p:ph type="body" sz="quarter" idx="3"/>
          </p:nvPr>
        </p:nvSpPr>
        <p:spPr/>
        <p:txBody>
          <a:bodyPr/>
          <a:lstStyle/>
          <a:p>
            <a:r>
              <a:rPr lang="ar-SA" dirty="0"/>
              <a:t>مهمة تلخيصيه</a:t>
            </a:r>
            <a:endParaRPr lang="en-US" dirty="0"/>
          </a:p>
        </p:txBody>
      </p:sp>
      <p:pic>
        <p:nvPicPr>
          <p:cNvPr id="9" name="מציין מיקום תוכן 8">
            <a:extLst>
              <a:ext uri="{FF2B5EF4-FFF2-40B4-BE49-F238E27FC236}">
                <a16:creationId xmlns:a16="http://schemas.microsoft.com/office/drawing/2014/main" id="{44AD70E3-93B2-4FEF-B418-0C825F791093}"/>
              </a:ext>
            </a:extLst>
          </p:cNvPr>
          <p:cNvPicPr>
            <a:picLocks noGrp="1" noChangeAspect="1"/>
          </p:cNvPicPr>
          <p:nvPr>
            <p:ph sz="quarter" idx="4"/>
          </p:nvPr>
        </p:nvPicPr>
        <p:blipFill>
          <a:blip r:embed="rId2"/>
          <a:stretch>
            <a:fillRect/>
          </a:stretch>
        </p:blipFill>
        <p:spPr>
          <a:xfrm>
            <a:off x="858328" y="2358727"/>
            <a:ext cx="9677186" cy="3085098"/>
          </a:xfrm>
          <a:prstGeom prst="rect">
            <a:avLst/>
          </a:prstGeom>
        </p:spPr>
      </p:pic>
    </p:spTree>
    <p:extLst>
      <p:ext uri="{BB962C8B-B14F-4D97-AF65-F5344CB8AC3E}">
        <p14:creationId xmlns:p14="http://schemas.microsoft.com/office/powerpoint/2010/main" val="63347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846401-A38B-43A8-B488-24B765AE86B9}"/>
              </a:ext>
            </a:extLst>
          </p:cNvPr>
          <p:cNvSpPr>
            <a:spLocks noGrp="1"/>
          </p:cNvSpPr>
          <p:nvPr>
            <p:ph type="title"/>
          </p:nvPr>
        </p:nvSpPr>
        <p:spPr/>
        <p:txBody>
          <a:bodyPr/>
          <a:lstStyle/>
          <a:p>
            <a:endParaRPr lang="en-US"/>
          </a:p>
        </p:txBody>
      </p:sp>
      <p:sp>
        <p:nvSpPr>
          <p:cNvPr id="3" name="מציין מיקום טקסט 2">
            <a:extLst>
              <a:ext uri="{FF2B5EF4-FFF2-40B4-BE49-F238E27FC236}">
                <a16:creationId xmlns:a16="http://schemas.microsoft.com/office/drawing/2014/main" id="{6BED7C8B-7827-41A8-A640-9D917E641E1E}"/>
              </a:ext>
            </a:extLst>
          </p:cNvPr>
          <p:cNvSpPr>
            <a:spLocks noGrp="1"/>
          </p:cNvSpPr>
          <p:nvPr>
            <p:ph type="body" sz="quarter" idx="3"/>
          </p:nvPr>
        </p:nvSpPr>
        <p:spPr/>
        <p:txBody>
          <a:bodyPr/>
          <a:lstStyle/>
          <a:p>
            <a:endParaRPr lang="en-US"/>
          </a:p>
        </p:txBody>
      </p:sp>
      <p:sp>
        <p:nvSpPr>
          <p:cNvPr id="4" name="מציין מיקום תוכן 3">
            <a:extLst>
              <a:ext uri="{FF2B5EF4-FFF2-40B4-BE49-F238E27FC236}">
                <a16:creationId xmlns:a16="http://schemas.microsoft.com/office/drawing/2014/main" id="{8825D990-A719-4B2D-86C4-7A8BF2D07F5F}"/>
              </a:ext>
            </a:extLst>
          </p:cNvPr>
          <p:cNvSpPr>
            <a:spLocks noGrp="1"/>
          </p:cNvSpPr>
          <p:nvPr>
            <p:ph sz="quarter" idx="4"/>
          </p:nvPr>
        </p:nvSpPr>
        <p:spPr/>
        <p:txBody>
          <a:bodyPr>
            <a:normAutofit/>
          </a:bodyPr>
          <a:lstStyle/>
          <a:p>
            <a:pPr marL="0" indent="0" algn="ctr">
              <a:buNone/>
            </a:pPr>
            <a:r>
              <a:rPr lang="ar-SA" sz="8000" dirty="0"/>
              <a:t>شكرا جزيلا لكم على حسن الاستماع</a:t>
            </a:r>
            <a:endParaRPr lang="en-US" sz="8000" dirty="0"/>
          </a:p>
        </p:txBody>
      </p:sp>
    </p:spTree>
    <p:extLst>
      <p:ext uri="{BB962C8B-B14F-4D97-AF65-F5344CB8AC3E}">
        <p14:creationId xmlns:p14="http://schemas.microsoft.com/office/powerpoint/2010/main" val="406455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ar-AE" sz="4000" dirty="0"/>
              <a:t>البكتيريا المسببة للأمراض</a:t>
            </a:r>
            <a:endParaRPr lang="he-IL" dirty="0"/>
          </a:p>
        </p:txBody>
      </p:sp>
      <p:sp>
        <p:nvSpPr>
          <p:cNvPr id="3" name="מציין מיקום טקסט 2"/>
          <p:cNvSpPr>
            <a:spLocks noGrp="1"/>
          </p:cNvSpPr>
          <p:nvPr>
            <p:ph type="body" sz="quarter" idx="3"/>
          </p:nvPr>
        </p:nvSpPr>
        <p:spPr>
          <a:xfrm>
            <a:off x="1823500" y="1059387"/>
            <a:ext cx="9000000" cy="540000"/>
          </a:xfrm>
        </p:spPr>
        <p:txBody>
          <a:bodyPr/>
          <a:lstStyle/>
          <a:p>
            <a:r>
              <a:rPr lang="ar-SA" dirty="0"/>
              <a:t>أهداف الدرس</a:t>
            </a:r>
            <a:endParaRPr lang="he-IL" dirty="0"/>
          </a:p>
        </p:txBody>
      </p:sp>
      <p:sp>
        <p:nvSpPr>
          <p:cNvPr id="8" name="מציין מיקום תוכן 7"/>
          <p:cNvSpPr>
            <a:spLocks noGrp="1"/>
          </p:cNvSpPr>
          <p:nvPr>
            <p:ph sz="quarter" idx="4"/>
          </p:nvPr>
        </p:nvSpPr>
        <p:spPr>
          <a:xfrm>
            <a:off x="515206" y="1725681"/>
            <a:ext cx="9000000" cy="4152517"/>
          </a:xfrm>
        </p:spPr>
        <p:txBody>
          <a:bodyPr/>
          <a:lstStyle/>
          <a:p>
            <a:r>
              <a:rPr lang="ar-AE" dirty="0"/>
              <a:t>التعرف على البكتيريا المسببة للأمراض وكيفية عملها</a:t>
            </a:r>
            <a:r>
              <a:rPr lang="he-IL" dirty="0"/>
              <a:t>.</a:t>
            </a:r>
            <a:endParaRPr lang="ar-AE" dirty="0"/>
          </a:p>
          <a:p>
            <a:r>
              <a:rPr lang="ar-AE" dirty="0"/>
              <a:t>رد فعل الجسم وجهاز المناعة</a:t>
            </a:r>
            <a:r>
              <a:rPr lang="he-IL" dirty="0"/>
              <a:t>.</a:t>
            </a:r>
            <a:endParaRPr lang="ar-AE" dirty="0"/>
          </a:p>
          <a:p>
            <a:r>
              <a:rPr lang="ar-AE" dirty="0"/>
              <a:t>طرق </a:t>
            </a:r>
            <a:r>
              <a:rPr lang="ar-SA" dirty="0"/>
              <a:t>ل</a:t>
            </a:r>
            <a:r>
              <a:rPr lang="ar-AE" dirty="0"/>
              <a:t>لوقاية </a:t>
            </a:r>
            <a:r>
              <a:rPr lang="ar-SA" dirty="0"/>
              <a:t>والعلاج </a:t>
            </a:r>
            <a:r>
              <a:rPr lang="ar-AE" dirty="0"/>
              <a:t>من البكتيريا المسببة للأمراض</a:t>
            </a:r>
            <a:r>
              <a:rPr lang="he-IL" dirty="0"/>
              <a:t>.</a:t>
            </a:r>
            <a:endParaRPr lang="ar-AE" dirty="0"/>
          </a:p>
          <a:p>
            <a:endParaRPr lang="ar-AE" dirty="0"/>
          </a:p>
          <a:p>
            <a:pPr>
              <a:lnSpc>
                <a:spcPct val="200000"/>
              </a:lnSpc>
            </a:pP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ar-AE" sz="3600" dirty="0"/>
              <a:t>البكتيريا المسببة للأمراض</a:t>
            </a:r>
            <a:endParaRPr lang="he-IL" dirty="0"/>
          </a:p>
        </p:txBody>
      </p:sp>
      <p:sp>
        <p:nvSpPr>
          <p:cNvPr id="14" name="מציין מיקום טקסט 13"/>
          <p:cNvSpPr>
            <a:spLocks noGrp="1"/>
          </p:cNvSpPr>
          <p:nvPr>
            <p:ph type="body" sz="quarter" idx="3"/>
          </p:nvPr>
        </p:nvSpPr>
        <p:spPr>
          <a:xfrm>
            <a:off x="1710960" y="1298222"/>
            <a:ext cx="9000000" cy="540000"/>
          </a:xfrm>
        </p:spPr>
        <p:txBody>
          <a:bodyPr/>
          <a:lstStyle/>
          <a:p>
            <a:r>
              <a:rPr lang="ar-SA" dirty="0"/>
              <a:t>الفكرة العلمية</a:t>
            </a:r>
            <a:endParaRPr lang="he-IL" dirty="0"/>
          </a:p>
        </p:txBody>
      </p:sp>
      <p:sp>
        <p:nvSpPr>
          <p:cNvPr id="11" name="מציין מיקום תוכן 10"/>
          <p:cNvSpPr>
            <a:spLocks noGrp="1"/>
          </p:cNvSpPr>
          <p:nvPr>
            <p:ph sz="quarter" idx="4"/>
          </p:nvPr>
        </p:nvSpPr>
        <p:spPr>
          <a:xfrm>
            <a:off x="1595206" y="1838222"/>
            <a:ext cx="9000000" cy="4152517"/>
          </a:xfrm>
        </p:spPr>
        <p:txBody>
          <a:bodyPr/>
          <a:lstStyle/>
          <a:p>
            <a:endParaRPr lang="ar-AE" dirty="0"/>
          </a:p>
          <a:p>
            <a:pPr>
              <a:lnSpc>
                <a:spcPct val="150000"/>
              </a:lnSpc>
            </a:pPr>
            <a:r>
              <a:rPr lang="ar-SA" sz="4000" dirty="0"/>
              <a:t>جميع المخلوقات بما فيها الإنسان ترتبط  (بصورة مباشرة أو غير مباشر</a:t>
            </a:r>
            <a:r>
              <a:rPr lang="ar-AE" sz="4000" dirty="0"/>
              <a:t>ة </a:t>
            </a:r>
            <a:r>
              <a:rPr lang="ar-SA" sz="4000" dirty="0"/>
              <a:t>للخلايا ) بالمخلوقات الكثيرة الأخرى في محيطها.</a:t>
            </a:r>
            <a:endParaRPr lang="en-GB" sz="4000" dirty="0"/>
          </a:p>
          <a:p>
            <a:pPr>
              <a:lnSpc>
                <a:spcPct val="150000"/>
              </a:lnSpc>
            </a:pPr>
            <a:endParaRPr lang="he-IL" dirty="0"/>
          </a:p>
        </p:txBody>
      </p:sp>
    </p:spTree>
    <p:extLst>
      <p:ext uri="{BB962C8B-B14F-4D97-AF65-F5344CB8AC3E}">
        <p14:creationId xmlns:p14="http://schemas.microsoft.com/office/powerpoint/2010/main" val="335106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75781A-AF58-45D6-A8D8-58964F7E70C0}"/>
              </a:ext>
            </a:extLst>
          </p:cNvPr>
          <p:cNvSpPr>
            <a:spLocks noGrp="1"/>
          </p:cNvSpPr>
          <p:nvPr>
            <p:ph type="title"/>
          </p:nvPr>
        </p:nvSpPr>
        <p:spPr/>
        <p:txBody>
          <a:bodyPr/>
          <a:lstStyle/>
          <a:p>
            <a:r>
              <a:rPr lang="ar-AE" sz="3600"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B8576B6B-CAF0-49DB-9AF4-8406F218DC11}"/>
              </a:ext>
            </a:extLst>
          </p:cNvPr>
          <p:cNvSpPr>
            <a:spLocks noGrp="1"/>
          </p:cNvSpPr>
          <p:nvPr>
            <p:ph type="body" sz="quarter" idx="3"/>
          </p:nvPr>
        </p:nvSpPr>
        <p:spPr/>
        <p:txBody>
          <a:bodyPr/>
          <a:lstStyle/>
          <a:p>
            <a:r>
              <a:rPr lang="ar-SA" dirty="0"/>
              <a:t>البكتيريا بجسم الانسان</a:t>
            </a:r>
            <a:endParaRPr lang="en-US" dirty="0"/>
          </a:p>
        </p:txBody>
      </p:sp>
      <p:sp>
        <p:nvSpPr>
          <p:cNvPr id="4" name="מציין מיקום תוכן 3">
            <a:extLst>
              <a:ext uri="{FF2B5EF4-FFF2-40B4-BE49-F238E27FC236}">
                <a16:creationId xmlns:a16="http://schemas.microsoft.com/office/drawing/2014/main" id="{443E59FB-340F-4241-82BE-EDC64FDA1A30}"/>
              </a:ext>
            </a:extLst>
          </p:cNvPr>
          <p:cNvSpPr>
            <a:spLocks noGrp="1"/>
          </p:cNvSpPr>
          <p:nvPr>
            <p:ph sz="quarter" idx="4"/>
          </p:nvPr>
        </p:nvSpPr>
        <p:spPr/>
        <p:txBody>
          <a:bodyPr/>
          <a:lstStyle/>
          <a:p>
            <a:r>
              <a:rPr lang="ar-SA" dirty="0">
                <a:solidFill>
                  <a:schemeClr val="tx1"/>
                </a:solidFill>
              </a:rPr>
              <a:t>تعيش في جسم الانسان كله، وبالأساس في الأمعاء كائنات حية دقيقة : بكتيريا، فيروسات، فطريات وكائنات حية حقيقية النواة صغيرة جًّدا، لكن معظم</a:t>
            </a:r>
            <a:r>
              <a:rPr lang="ar-AE" dirty="0">
                <a:solidFill>
                  <a:schemeClr val="tx1"/>
                </a:solidFill>
              </a:rPr>
              <a:t>ها</a:t>
            </a:r>
            <a:r>
              <a:rPr lang="ar-SA" dirty="0">
                <a:solidFill>
                  <a:schemeClr val="tx1"/>
                </a:solidFill>
              </a:rPr>
              <a:t> هي بكتيريا. ويمكن تصنيف</a:t>
            </a:r>
            <a:r>
              <a:rPr lang="ar-AE" dirty="0">
                <a:solidFill>
                  <a:schemeClr val="tx1"/>
                </a:solidFill>
              </a:rPr>
              <a:t>ها</a:t>
            </a:r>
            <a:r>
              <a:rPr lang="ar-SA" dirty="0">
                <a:solidFill>
                  <a:schemeClr val="tx1"/>
                </a:solidFill>
              </a:rPr>
              <a:t> حسب نوع العلاقة المتبادلة بينها وبين جسم الانسان إلى ثلاث مجموعات</a:t>
            </a:r>
            <a:r>
              <a:rPr lang="ar-AE" dirty="0">
                <a:solidFill>
                  <a:schemeClr val="tx1"/>
                </a:solidFill>
              </a:rPr>
              <a:t>:</a:t>
            </a:r>
            <a:endParaRPr lang="en-GB" dirty="0">
              <a:solidFill>
                <a:schemeClr val="tx1"/>
              </a:solidFill>
            </a:endParaRPr>
          </a:p>
          <a:p>
            <a:pPr marL="457200" indent="-457200">
              <a:buFont typeface="+mj-lt"/>
              <a:buAutoNum type="arabicPeriod"/>
            </a:pPr>
            <a:r>
              <a:rPr lang="ar-SA" dirty="0">
                <a:solidFill>
                  <a:schemeClr val="tx1"/>
                </a:solidFill>
              </a:rPr>
              <a:t>مجموعة بكتيريا محايدة – غير ضارة وغير مفيدة</a:t>
            </a:r>
            <a:r>
              <a:rPr lang="he-IL" dirty="0">
                <a:solidFill>
                  <a:schemeClr val="tx1"/>
                </a:solidFill>
              </a:rPr>
              <a:t>.</a:t>
            </a:r>
            <a:endParaRPr lang="en-GB" dirty="0">
              <a:solidFill>
                <a:schemeClr val="tx1"/>
              </a:solidFill>
            </a:endParaRPr>
          </a:p>
          <a:p>
            <a:pPr marL="457200" indent="-457200">
              <a:buFont typeface="+mj-lt"/>
              <a:buAutoNum type="arabicPeriod"/>
            </a:pPr>
            <a:r>
              <a:rPr lang="ar-SA" dirty="0">
                <a:solidFill>
                  <a:schemeClr val="tx1"/>
                </a:solidFill>
              </a:rPr>
              <a:t>مجموعة بكتيريا ضارة نسميها مسببات أمراض</a:t>
            </a:r>
            <a:r>
              <a:rPr lang="en-US" dirty="0">
                <a:solidFill>
                  <a:schemeClr val="tx1"/>
                </a:solidFill>
              </a:rPr>
              <a:t>.</a:t>
            </a:r>
            <a:r>
              <a:rPr lang="ar-AE" dirty="0">
                <a:solidFill>
                  <a:schemeClr val="tx1"/>
                </a:solidFill>
              </a:rPr>
              <a:t> وتقيم علاقة متطفل-حاضن</a:t>
            </a:r>
            <a:r>
              <a:rPr lang="he-IL" dirty="0">
                <a:solidFill>
                  <a:schemeClr val="tx1"/>
                </a:solidFill>
              </a:rPr>
              <a:t>.</a:t>
            </a:r>
            <a:endParaRPr lang="en-GB" dirty="0">
              <a:solidFill>
                <a:schemeClr val="tx1"/>
              </a:solidFill>
            </a:endParaRPr>
          </a:p>
          <a:p>
            <a:pPr marL="457200" indent="-457200">
              <a:buFont typeface="+mj-lt"/>
              <a:buAutoNum type="arabicPeriod"/>
            </a:pPr>
            <a:r>
              <a:rPr lang="ar-SA" dirty="0">
                <a:solidFill>
                  <a:schemeClr val="tx1"/>
                </a:solidFill>
              </a:rPr>
              <a:t>بكتيريا مشاركة، تعيش في جسم الانسان بعلاقة تكافل تبادلي، وتساهم في صحة الانسان ونسميها ميكروبات الانسان</a:t>
            </a:r>
            <a:r>
              <a:rPr lang="en-US" dirty="0">
                <a:solidFill>
                  <a:schemeClr val="tx1"/>
                </a:solidFill>
              </a:rPr>
              <a:t>.</a:t>
            </a:r>
            <a:endParaRPr lang="en-GB" dirty="0">
              <a:solidFill>
                <a:schemeClr val="tx1"/>
              </a:solidFill>
            </a:endParaRPr>
          </a:p>
          <a:p>
            <a:endParaRPr lang="en-US" dirty="0"/>
          </a:p>
        </p:txBody>
      </p:sp>
    </p:spTree>
    <p:extLst>
      <p:ext uri="{BB962C8B-B14F-4D97-AF65-F5344CB8AC3E}">
        <p14:creationId xmlns:p14="http://schemas.microsoft.com/office/powerpoint/2010/main" val="49871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B97081-DF99-416D-B6B9-3FF4F27026DC}"/>
              </a:ext>
            </a:extLst>
          </p:cNvPr>
          <p:cNvSpPr>
            <a:spLocks noGrp="1"/>
          </p:cNvSpPr>
          <p:nvPr>
            <p:ph type="title"/>
          </p:nvPr>
        </p:nvSpPr>
        <p:spPr/>
        <p:txBody>
          <a:bodyPr/>
          <a:lstStyle/>
          <a:p>
            <a:r>
              <a:rPr lang="ar-AE" sz="3600"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FDE12DE1-E2D9-4307-98B9-94E32FB66009}"/>
              </a:ext>
            </a:extLst>
          </p:cNvPr>
          <p:cNvSpPr>
            <a:spLocks noGrp="1"/>
          </p:cNvSpPr>
          <p:nvPr>
            <p:ph type="body" sz="quarter" idx="3"/>
          </p:nvPr>
        </p:nvSpPr>
        <p:spPr/>
        <p:txBody>
          <a:bodyPr/>
          <a:lstStyle/>
          <a:p>
            <a:r>
              <a:rPr lang="ar-SA" dirty="0"/>
              <a:t>كيف تصل البكتيريا الى اجسامنا</a:t>
            </a:r>
            <a:endParaRPr lang="en-US" dirty="0"/>
          </a:p>
        </p:txBody>
      </p:sp>
      <p:sp>
        <p:nvSpPr>
          <p:cNvPr id="4" name="מציין מיקום תוכן 3">
            <a:extLst>
              <a:ext uri="{FF2B5EF4-FFF2-40B4-BE49-F238E27FC236}">
                <a16:creationId xmlns:a16="http://schemas.microsoft.com/office/drawing/2014/main" id="{0B316AE5-EB12-44EB-81C8-04CB4AF02D31}"/>
              </a:ext>
            </a:extLst>
          </p:cNvPr>
          <p:cNvSpPr>
            <a:spLocks noGrp="1"/>
          </p:cNvSpPr>
          <p:nvPr>
            <p:ph sz="quarter" idx="4"/>
          </p:nvPr>
        </p:nvSpPr>
        <p:spPr/>
        <p:txBody>
          <a:bodyPr/>
          <a:lstStyle/>
          <a:p>
            <a:r>
              <a:rPr lang="ar-SA" dirty="0"/>
              <a:t>عن طريق الفتحات بالجسم (الجهاز الهضمي, الجهاز التنفسي, الجهاز التناسلي).</a:t>
            </a:r>
          </a:p>
          <a:p>
            <a:r>
              <a:rPr lang="ar-SA" dirty="0"/>
              <a:t>عن طريق الجروح.</a:t>
            </a:r>
          </a:p>
          <a:p>
            <a:r>
              <a:rPr lang="ar-SA" dirty="0"/>
              <a:t>عن طريق أكل طعام ملوث</a:t>
            </a:r>
            <a:r>
              <a:rPr lang="he-IL" dirty="0"/>
              <a:t> </a:t>
            </a:r>
            <a:r>
              <a:rPr lang="ar-SA" dirty="0"/>
              <a:t>أو شرب مياه ملوثة.</a:t>
            </a:r>
          </a:p>
          <a:p>
            <a:endParaRPr lang="en-US" dirty="0"/>
          </a:p>
        </p:txBody>
      </p:sp>
      <p:pic>
        <p:nvPicPr>
          <p:cNvPr id="5" name="תמונה 4">
            <a:extLst>
              <a:ext uri="{FF2B5EF4-FFF2-40B4-BE49-F238E27FC236}">
                <a16:creationId xmlns:a16="http://schemas.microsoft.com/office/drawing/2014/main" id="{3095A9B5-E184-40DB-8AAD-6065F3B8ED96}"/>
              </a:ext>
            </a:extLst>
          </p:cNvPr>
          <p:cNvPicPr>
            <a:picLocks noChangeAspect="1"/>
          </p:cNvPicPr>
          <p:nvPr/>
        </p:nvPicPr>
        <p:blipFill>
          <a:blip r:embed="rId2"/>
          <a:stretch>
            <a:fillRect/>
          </a:stretch>
        </p:blipFill>
        <p:spPr>
          <a:xfrm>
            <a:off x="515206" y="1185681"/>
            <a:ext cx="2883877" cy="2162908"/>
          </a:xfrm>
          <a:prstGeom prst="rect">
            <a:avLst/>
          </a:prstGeom>
        </p:spPr>
      </p:pic>
      <p:pic>
        <p:nvPicPr>
          <p:cNvPr id="6" name="תמונה 5">
            <a:extLst>
              <a:ext uri="{FF2B5EF4-FFF2-40B4-BE49-F238E27FC236}">
                <a16:creationId xmlns:a16="http://schemas.microsoft.com/office/drawing/2014/main" id="{38BBC7FE-EE26-4E15-A4E3-5875394CE57E}"/>
              </a:ext>
            </a:extLst>
          </p:cNvPr>
          <p:cNvPicPr>
            <a:picLocks noChangeAspect="1"/>
          </p:cNvPicPr>
          <p:nvPr/>
        </p:nvPicPr>
        <p:blipFill>
          <a:blip r:embed="rId3"/>
          <a:stretch>
            <a:fillRect/>
          </a:stretch>
        </p:blipFill>
        <p:spPr>
          <a:xfrm>
            <a:off x="3853754" y="3348589"/>
            <a:ext cx="3252043" cy="2218758"/>
          </a:xfrm>
          <a:prstGeom prst="rect">
            <a:avLst/>
          </a:prstGeom>
        </p:spPr>
      </p:pic>
    </p:spTree>
    <p:extLst>
      <p:ext uri="{BB962C8B-B14F-4D97-AF65-F5344CB8AC3E}">
        <p14:creationId xmlns:p14="http://schemas.microsoft.com/office/powerpoint/2010/main" val="307711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84FB1A-F089-4DB0-85E8-A3E6CB39AE3A}"/>
              </a:ext>
            </a:extLst>
          </p:cNvPr>
          <p:cNvSpPr>
            <a:spLocks noGrp="1"/>
          </p:cNvSpPr>
          <p:nvPr>
            <p:ph type="title"/>
          </p:nvPr>
        </p:nvSpPr>
        <p:spPr>
          <a:xfrm>
            <a:off x="500158" y="487432"/>
            <a:ext cx="11160000" cy="540000"/>
          </a:xfrm>
        </p:spPr>
        <p:txBody>
          <a:bodyPr/>
          <a:lstStyle/>
          <a:p>
            <a:r>
              <a:rPr lang="ar-AE" sz="3600" dirty="0"/>
              <a:t>البكتيريا المسببة للأمراض</a:t>
            </a:r>
            <a:br>
              <a:rPr lang="ar-AE" dirty="0">
                <a:solidFill>
                  <a:schemeClr val="tx1"/>
                </a:solidFill>
              </a:rPr>
            </a:br>
            <a:endParaRPr lang="en-US" dirty="0"/>
          </a:p>
        </p:txBody>
      </p:sp>
      <p:sp>
        <p:nvSpPr>
          <p:cNvPr id="3" name="מציין מיקום טקסט 2">
            <a:extLst>
              <a:ext uri="{FF2B5EF4-FFF2-40B4-BE49-F238E27FC236}">
                <a16:creationId xmlns:a16="http://schemas.microsoft.com/office/drawing/2014/main" id="{33FE02F7-2BE1-4D26-B576-87F53A7E862E}"/>
              </a:ext>
            </a:extLst>
          </p:cNvPr>
          <p:cNvSpPr>
            <a:spLocks noGrp="1"/>
          </p:cNvSpPr>
          <p:nvPr>
            <p:ph type="body" sz="quarter" idx="3"/>
          </p:nvPr>
        </p:nvSpPr>
        <p:spPr/>
        <p:txBody>
          <a:bodyPr/>
          <a:lstStyle/>
          <a:p>
            <a:r>
              <a:rPr lang="ar-AE" dirty="0">
                <a:solidFill>
                  <a:schemeClr val="tx1"/>
                </a:solidFill>
              </a:rPr>
              <a:t>متطفل-حاضن</a:t>
            </a:r>
            <a:endParaRPr lang="en-US" dirty="0"/>
          </a:p>
        </p:txBody>
      </p:sp>
      <p:sp>
        <p:nvSpPr>
          <p:cNvPr id="4" name="מציין מיקום תוכן 3">
            <a:extLst>
              <a:ext uri="{FF2B5EF4-FFF2-40B4-BE49-F238E27FC236}">
                <a16:creationId xmlns:a16="http://schemas.microsoft.com/office/drawing/2014/main" id="{10AF4852-E844-4EE8-98EC-ADF2AF46997D}"/>
              </a:ext>
            </a:extLst>
          </p:cNvPr>
          <p:cNvSpPr>
            <a:spLocks noGrp="1"/>
          </p:cNvSpPr>
          <p:nvPr>
            <p:ph sz="quarter" idx="4"/>
          </p:nvPr>
        </p:nvSpPr>
        <p:spPr/>
        <p:txBody>
          <a:bodyPr/>
          <a:lstStyle/>
          <a:p>
            <a:pPr>
              <a:defRPr/>
            </a:pPr>
            <a:r>
              <a:rPr lang="ar-AE" b="1" dirty="0"/>
              <a:t>تتميز البكتيريا المسببة للأمراض بقدرتها على العيش والتكاثر بالشروط البيئية الموجودة بجسمنا وهي بدورها تستغل هذه الموارد وتضر</a:t>
            </a:r>
            <a:r>
              <a:rPr lang="he-IL" b="1" dirty="0"/>
              <a:t> </a:t>
            </a:r>
            <a:r>
              <a:rPr lang="ar-AE" b="1" dirty="0"/>
              <a:t>الجسم وتمنعه من أداء </a:t>
            </a:r>
            <a:r>
              <a:rPr lang="ar-AE" b="1" dirty="0" err="1"/>
              <a:t>وظ</a:t>
            </a:r>
            <a:r>
              <a:rPr lang="ar-SA" b="1" dirty="0" err="1"/>
              <a:t>ائفه</a:t>
            </a:r>
            <a:r>
              <a:rPr lang="ar-AE" b="1" dirty="0"/>
              <a:t> بشكل سليم</a:t>
            </a:r>
            <a:r>
              <a:rPr lang="ar-SA" b="1" dirty="0"/>
              <a:t>.</a:t>
            </a:r>
            <a:endParaRPr lang="he-IL" b="1" dirty="0"/>
          </a:p>
          <a:p>
            <a:pPr>
              <a:defRPr/>
            </a:pPr>
            <a:r>
              <a:rPr lang="ar-AE" b="1" dirty="0"/>
              <a:t>ينقسم الضرر الى نوعين</a:t>
            </a:r>
            <a:r>
              <a:rPr lang="he-IL" b="1" dirty="0"/>
              <a:t>:</a:t>
            </a:r>
          </a:p>
          <a:p>
            <a:pPr>
              <a:defRPr/>
            </a:pPr>
            <a:endParaRPr lang="he-IL" b="1" dirty="0"/>
          </a:p>
          <a:p>
            <a:pPr marL="285750" indent="-285750">
              <a:buFont typeface="Wingdings" panose="05000000000000000000" pitchFamily="2" charset="2"/>
              <a:buChar char="§"/>
              <a:defRPr/>
            </a:pPr>
            <a:r>
              <a:rPr lang="ar-AE" b="1" dirty="0"/>
              <a:t>ضرر مباشر للأنسجة التي تتكاثر فيها الخلايا البكتيرية.</a:t>
            </a:r>
            <a:endParaRPr lang="he-IL" b="1" dirty="0"/>
          </a:p>
          <a:p>
            <a:pPr marL="0" indent="0">
              <a:buNone/>
              <a:defRPr/>
            </a:pPr>
            <a:endParaRPr lang="ar-SA" b="1" dirty="0"/>
          </a:p>
          <a:p>
            <a:pPr marL="0" indent="0">
              <a:buNone/>
              <a:defRPr/>
            </a:pPr>
            <a:endParaRPr lang="he-IL" b="1" dirty="0"/>
          </a:p>
          <a:p>
            <a:pPr marL="285750" indent="-285750">
              <a:buFont typeface="Wingdings" panose="05000000000000000000" pitchFamily="2" charset="2"/>
              <a:buChar char="§"/>
              <a:defRPr/>
            </a:pPr>
            <a:r>
              <a:rPr lang="ar-AE" b="1" dirty="0"/>
              <a:t>ضرر غير مباشر بسبب المواد السامة التي تنتجها هذه الخلايا البكتيرية</a:t>
            </a:r>
            <a:r>
              <a:rPr lang="ar-SA" b="1" dirty="0"/>
              <a:t>.</a:t>
            </a:r>
            <a:endParaRPr lang="he-IL" b="1" dirty="0"/>
          </a:p>
          <a:p>
            <a:pPr marL="285750" indent="-285750">
              <a:buFont typeface="Wingdings" panose="05000000000000000000" pitchFamily="2" charset="2"/>
              <a:buChar char="§"/>
              <a:defRPr/>
            </a:pPr>
            <a:endParaRPr lang="he-IL" b="1" dirty="0"/>
          </a:p>
          <a:p>
            <a:endParaRPr lang="en-US" dirty="0"/>
          </a:p>
        </p:txBody>
      </p:sp>
      <p:pic>
        <p:nvPicPr>
          <p:cNvPr id="5" name="תמונה 4">
            <a:extLst>
              <a:ext uri="{FF2B5EF4-FFF2-40B4-BE49-F238E27FC236}">
                <a16:creationId xmlns:a16="http://schemas.microsoft.com/office/drawing/2014/main" id="{4CCF625C-475B-438F-9F52-2E13B61475A8}"/>
              </a:ext>
            </a:extLst>
          </p:cNvPr>
          <p:cNvPicPr>
            <a:picLocks noChangeAspect="1"/>
          </p:cNvPicPr>
          <p:nvPr/>
        </p:nvPicPr>
        <p:blipFill>
          <a:blip r:embed="rId2"/>
          <a:stretch>
            <a:fillRect/>
          </a:stretch>
        </p:blipFill>
        <p:spPr>
          <a:xfrm>
            <a:off x="359481" y="2715576"/>
            <a:ext cx="3811477" cy="2172726"/>
          </a:xfrm>
          <a:prstGeom prst="rect">
            <a:avLst/>
          </a:prstGeom>
        </p:spPr>
      </p:pic>
    </p:spTree>
    <p:extLst>
      <p:ext uri="{BB962C8B-B14F-4D97-AF65-F5344CB8AC3E}">
        <p14:creationId xmlns:p14="http://schemas.microsoft.com/office/powerpoint/2010/main" val="316663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15EE87-F406-4737-BBFB-43F2064FC81C}"/>
              </a:ext>
            </a:extLst>
          </p:cNvPr>
          <p:cNvSpPr>
            <a:spLocks noGrp="1"/>
          </p:cNvSpPr>
          <p:nvPr>
            <p:ph type="title"/>
          </p:nvPr>
        </p:nvSpPr>
        <p:spPr/>
        <p:txBody>
          <a:bodyPr/>
          <a:lstStyle/>
          <a:p>
            <a:r>
              <a:rPr lang="ar-AE" sz="3600"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6C119D0A-9305-4D47-B089-55C306070C7F}"/>
              </a:ext>
            </a:extLst>
          </p:cNvPr>
          <p:cNvSpPr>
            <a:spLocks noGrp="1"/>
          </p:cNvSpPr>
          <p:nvPr>
            <p:ph type="body" sz="quarter" idx="3"/>
          </p:nvPr>
        </p:nvSpPr>
        <p:spPr/>
        <p:txBody>
          <a:bodyPr/>
          <a:lstStyle/>
          <a:p>
            <a:r>
              <a:rPr lang="ar-AE" sz="3600" dirty="0">
                <a:cs typeface="+mn-cs"/>
              </a:rPr>
              <a:t>رد فعل الجسم</a:t>
            </a:r>
            <a:endParaRPr lang="en-US" sz="3600" dirty="0">
              <a:cs typeface="+mn-cs"/>
            </a:endParaRPr>
          </a:p>
        </p:txBody>
      </p:sp>
      <p:sp>
        <p:nvSpPr>
          <p:cNvPr id="4" name="מציין מיקום תוכן 3">
            <a:extLst>
              <a:ext uri="{FF2B5EF4-FFF2-40B4-BE49-F238E27FC236}">
                <a16:creationId xmlns:a16="http://schemas.microsoft.com/office/drawing/2014/main" id="{60F8EC2B-8A8D-4812-9B2D-7DE5AC9653A4}"/>
              </a:ext>
            </a:extLst>
          </p:cNvPr>
          <p:cNvSpPr>
            <a:spLocks noGrp="1"/>
          </p:cNvSpPr>
          <p:nvPr>
            <p:ph sz="quarter" idx="4"/>
          </p:nvPr>
        </p:nvSpPr>
        <p:spPr/>
        <p:txBody>
          <a:bodyPr>
            <a:normAutofit lnSpcReduction="10000"/>
          </a:bodyPr>
          <a:lstStyle/>
          <a:p>
            <a:pPr>
              <a:defRPr/>
            </a:pPr>
            <a:r>
              <a:rPr lang="ar-AE" b="1" dirty="0"/>
              <a:t>أن جهاز المناعة بالجسم يعمل على القضاء على هذه الخلايا البكتيرية والشفاء من المرض</a:t>
            </a:r>
            <a:r>
              <a:rPr lang="ar-SA" b="1" dirty="0"/>
              <a:t>.</a:t>
            </a:r>
            <a:endParaRPr lang="he-IL" b="1" dirty="0"/>
          </a:p>
          <a:p>
            <a:pPr>
              <a:defRPr/>
            </a:pPr>
            <a:endParaRPr lang="he-IL" b="1" dirty="0"/>
          </a:p>
          <a:p>
            <a:pPr>
              <a:defRPr/>
            </a:pPr>
            <a:r>
              <a:rPr lang="ar-SA" b="1" dirty="0"/>
              <a:t>ا</a:t>
            </a:r>
            <a:r>
              <a:rPr lang="ar-AE" b="1" dirty="0"/>
              <a:t>ن جزء من عوارض المرض ناتجة من عمل جهاز المناعة بمحاربة المرض والعارض الأكثر شيوعا هو الالتهاب والذي يتميز بانتفاخ النسيج المصاب والذي بدوره يؤدي للضغط على أطراف الاعصاب ويؤدي للشعور بالألم</a:t>
            </a:r>
            <a:r>
              <a:rPr lang="ar-SA" b="1" dirty="0"/>
              <a:t>.</a:t>
            </a:r>
            <a:endParaRPr lang="he-IL" b="1" dirty="0"/>
          </a:p>
          <a:p>
            <a:pPr>
              <a:defRPr/>
            </a:pPr>
            <a:endParaRPr lang="he-IL" b="1" dirty="0"/>
          </a:p>
          <a:p>
            <a:pPr>
              <a:defRPr/>
            </a:pPr>
            <a:r>
              <a:rPr lang="ar-AE" b="1" dirty="0"/>
              <a:t>ارتفاع درجة حرارة النسيج المصاب وأحيانا كل الجسم محاولة لقتل البكتيريا المسببة للمرض</a:t>
            </a:r>
            <a:r>
              <a:rPr lang="ar-SA" b="1" dirty="0"/>
              <a:t>.</a:t>
            </a:r>
            <a:endParaRPr lang="he-IL" b="1" dirty="0"/>
          </a:p>
          <a:p>
            <a:pPr>
              <a:defRPr/>
            </a:pPr>
            <a:endParaRPr lang="he-IL" b="1" dirty="0"/>
          </a:p>
          <a:p>
            <a:pPr>
              <a:defRPr/>
            </a:pPr>
            <a:r>
              <a:rPr lang="ar-AE" b="1" dirty="0"/>
              <a:t>أحيانا يكون هناك رد فعل تحسسي (مبالغ) من جهاز المناعة بالجسم والذي يؤدي لظهور صعوبات عند المريض </a:t>
            </a:r>
            <a:r>
              <a:rPr lang="ar-SA" b="1" dirty="0"/>
              <a:t>ويمنعه </a:t>
            </a:r>
            <a:r>
              <a:rPr lang="ar-AE" b="1" dirty="0"/>
              <a:t>من ممارسة حياته اليومية.</a:t>
            </a:r>
            <a:endParaRPr lang="en-GB" dirty="0"/>
          </a:p>
          <a:p>
            <a:endParaRPr lang="en-US" dirty="0"/>
          </a:p>
        </p:txBody>
      </p:sp>
    </p:spTree>
    <p:extLst>
      <p:ext uri="{BB962C8B-B14F-4D97-AF65-F5344CB8AC3E}">
        <p14:creationId xmlns:p14="http://schemas.microsoft.com/office/powerpoint/2010/main" val="285146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874310-C7C0-4463-8904-1068D0155D79}"/>
              </a:ext>
            </a:extLst>
          </p:cNvPr>
          <p:cNvSpPr>
            <a:spLocks noGrp="1"/>
          </p:cNvSpPr>
          <p:nvPr>
            <p:ph type="title"/>
          </p:nvPr>
        </p:nvSpPr>
        <p:spPr/>
        <p:txBody>
          <a:bodyPr/>
          <a:lstStyle/>
          <a:p>
            <a:r>
              <a:rPr lang="ar-AE" sz="3600" dirty="0"/>
              <a:t>البكتيريا المسببة للأمراض</a:t>
            </a:r>
            <a:endParaRPr lang="en-US" dirty="0"/>
          </a:p>
        </p:txBody>
      </p:sp>
      <p:sp>
        <p:nvSpPr>
          <p:cNvPr id="3" name="מציין מיקום טקסט 2">
            <a:extLst>
              <a:ext uri="{FF2B5EF4-FFF2-40B4-BE49-F238E27FC236}">
                <a16:creationId xmlns:a16="http://schemas.microsoft.com/office/drawing/2014/main" id="{EDB9C43D-9779-497B-95EB-A475CE9CB94C}"/>
              </a:ext>
            </a:extLst>
          </p:cNvPr>
          <p:cNvSpPr>
            <a:spLocks noGrp="1"/>
          </p:cNvSpPr>
          <p:nvPr>
            <p:ph type="body" sz="quarter" idx="3"/>
          </p:nvPr>
        </p:nvSpPr>
        <p:spPr/>
        <p:txBody>
          <a:bodyPr/>
          <a:lstStyle/>
          <a:p>
            <a:r>
              <a:rPr lang="ar-AE" dirty="0"/>
              <a:t>الافكار العلمية</a:t>
            </a:r>
            <a:endParaRPr lang="en-US" dirty="0"/>
          </a:p>
        </p:txBody>
      </p:sp>
      <p:sp>
        <p:nvSpPr>
          <p:cNvPr id="4" name="מציין מיקום תוכן 3">
            <a:extLst>
              <a:ext uri="{FF2B5EF4-FFF2-40B4-BE49-F238E27FC236}">
                <a16:creationId xmlns:a16="http://schemas.microsoft.com/office/drawing/2014/main" id="{E73ACD94-4EF1-47C5-8236-988ED18FF1F0}"/>
              </a:ext>
            </a:extLst>
          </p:cNvPr>
          <p:cNvSpPr>
            <a:spLocks noGrp="1"/>
          </p:cNvSpPr>
          <p:nvPr>
            <p:ph sz="quarter" idx="4"/>
          </p:nvPr>
        </p:nvSpPr>
        <p:spPr/>
        <p:txBody>
          <a:bodyPr/>
          <a:lstStyle/>
          <a:p>
            <a:r>
              <a:rPr lang="ar-SA" dirty="0"/>
              <a:t>الانحراف عن سلامة أجهزة الجسم يدل</a:t>
            </a:r>
            <a:r>
              <a:rPr lang="ar-AE" dirty="0"/>
              <a:t> على مرض</a:t>
            </a:r>
            <a:r>
              <a:rPr lang="ar-SA" dirty="0"/>
              <a:t>. يمكن أن تتسب</a:t>
            </a:r>
            <a:r>
              <a:rPr lang="ar-AE" dirty="0"/>
              <a:t>ب الامراض من</a:t>
            </a:r>
            <a:r>
              <a:rPr lang="ar-SA" dirty="0"/>
              <a:t> عوامل خارجية (مخلوقات حي</a:t>
            </a:r>
            <a:r>
              <a:rPr lang="ar-AE" dirty="0"/>
              <a:t>ة, عوامل كيميائية</a:t>
            </a:r>
            <a:r>
              <a:rPr lang="ar-SA" dirty="0"/>
              <a:t> أو فيزيائية) أو لأسباب وراثية.</a:t>
            </a:r>
            <a:endParaRPr lang="en-GB" dirty="0"/>
          </a:p>
          <a:p>
            <a:pPr marL="0" indent="0">
              <a:buNone/>
            </a:pPr>
            <a:endParaRPr lang="ar-AE" dirty="0"/>
          </a:p>
          <a:p>
            <a:pPr marL="0" indent="0">
              <a:buNone/>
            </a:pPr>
            <a:endParaRPr lang="ar-AE" dirty="0"/>
          </a:p>
          <a:p>
            <a:r>
              <a:rPr lang="ar-SA" dirty="0"/>
              <a:t>تستطيع المخلوقات العمل على أفضل وجه في مجال من الشروط.  فيما يتعد</a:t>
            </a:r>
            <a:r>
              <a:rPr lang="ar-AE" dirty="0"/>
              <a:t>ى</a:t>
            </a:r>
            <a:r>
              <a:rPr lang="ar-SA" dirty="0"/>
              <a:t> هذا المجال يطرأ انخفاض على الأداء الوظيفي</a:t>
            </a:r>
            <a:r>
              <a:rPr lang="ar-AE" dirty="0"/>
              <a:t>  </a:t>
            </a:r>
            <a:r>
              <a:rPr lang="ar-SA" dirty="0"/>
              <a:t>للخلايا </a:t>
            </a:r>
            <a:r>
              <a:rPr lang="ar-AE" dirty="0"/>
              <a:t>وحتى أنها</a:t>
            </a:r>
            <a:r>
              <a:rPr lang="ar-SA" dirty="0"/>
              <a:t> تموت (الخلايا أ</a:t>
            </a:r>
            <a:r>
              <a:rPr lang="ar-AE" dirty="0"/>
              <a:t>و</a:t>
            </a:r>
            <a:r>
              <a:rPr lang="ar-SA" dirty="0"/>
              <a:t> المخلوقات).</a:t>
            </a:r>
            <a:endParaRPr lang="en-GB" dirty="0"/>
          </a:p>
          <a:p>
            <a:endParaRPr lang="en-US" dirty="0"/>
          </a:p>
        </p:txBody>
      </p:sp>
    </p:spTree>
    <p:extLst>
      <p:ext uri="{BB962C8B-B14F-4D97-AF65-F5344CB8AC3E}">
        <p14:creationId xmlns:p14="http://schemas.microsoft.com/office/powerpoint/2010/main" val="420774209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1018</Words>
  <Application>Microsoft Office PowerPoint</Application>
  <PresentationFormat>מותאם אישית</PresentationFormat>
  <Paragraphs>121</Paragraphs>
  <Slides>28</Slides>
  <Notes>6</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28</vt:i4>
      </vt:variant>
    </vt:vector>
  </HeadingPairs>
  <TitlesOfParts>
    <vt:vector size="33" baseType="lpstr">
      <vt:lpstr>Arial</vt:lpstr>
      <vt:lpstr>Calibri</vt:lpstr>
      <vt:lpstr>Varela Round</vt:lpstr>
      <vt:lpstr>Wingdings</vt:lpstr>
      <vt:lpstr>ערכת נושא Office</vt:lpstr>
      <vt:lpstr>מערכת שידורים לאומית</vt:lpstr>
      <vt:lpstr>البكتيريا المسببة للأمراض</vt:lpstr>
      <vt:lpstr>البكتيريا المسببة للأمراض</vt:lpstr>
      <vt:lpstr>البكتيريا المسببة للأمراض</vt:lpstr>
      <vt:lpstr>البكتيريا المسببة للأمراض</vt:lpstr>
      <vt:lpstr>البكتيريا المسببة للأمراض</vt:lpstr>
      <vt:lpstr>البكتيريا المسببة للأمراض </vt:lpstr>
      <vt:lpstr>البكتيريا المسببة للأمراض</vt:lpstr>
      <vt:lpstr>البكتيريا المسببة للأمراض</vt:lpstr>
      <vt:lpstr>البكتيريا المسببة للأمراض</vt:lpstr>
      <vt:lpstr>البكتيريا المسببة للأمراض</vt:lpstr>
      <vt:lpstr>البكتيريا المسببة للأمراض</vt:lpstr>
      <vt:lpstr>מצגת של PowerPoint‏</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المضادات الحيوية</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windows 10</cp:lastModifiedBy>
  <cp:revision>50</cp:revision>
  <dcterms:created xsi:type="dcterms:W3CDTF">2020-03-15T19:13:03Z</dcterms:created>
  <dcterms:modified xsi:type="dcterms:W3CDTF">2020-09-22T11:42:03Z</dcterms:modified>
</cp:coreProperties>
</file>