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1"/>
  </p:notesMasterIdLst>
  <p:sldIdLst>
    <p:sldId id="257" r:id="rId2"/>
    <p:sldId id="262" r:id="rId3"/>
    <p:sldId id="263" r:id="rId4"/>
    <p:sldId id="309" r:id="rId5"/>
    <p:sldId id="322" r:id="rId6"/>
    <p:sldId id="323" r:id="rId7"/>
    <p:sldId id="325" r:id="rId8"/>
    <p:sldId id="326" r:id="rId9"/>
    <p:sldId id="367" r:id="rId10"/>
    <p:sldId id="327" r:id="rId11"/>
    <p:sldId id="328" r:id="rId12"/>
    <p:sldId id="329" r:id="rId13"/>
    <p:sldId id="330" r:id="rId14"/>
    <p:sldId id="331" r:id="rId15"/>
    <p:sldId id="333" r:id="rId16"/>
    <p:sldId id="335" r:id="rId17"/>
    <p:sldId id="368" r:id="rId18"/>
    <p:sldId id="336" r:id="rId19"/>
    <p:sldId id="337" r:id="rId20"/>
    <p:sldId id="339" r:id="rId21"/>
    <p:sldId id="334" r:id="rId22"/>
    <p:sldId id="342" r:id="rId23"/>
    <p:sldId id="343" r:id="rId24"/>
    <p:sldId id="344" r:id="rId25"/>
    <p:sldId id="345" r:id="rId26"/>
    <p:sldId id="346" r:id="rId27"/>
    <p:sldId id="347" r:id="rId28"/>
    <p:sldId id="350" r:id="rId29"/>
    <p:sldId id="369" r:id="rId30"/>
    <p:sldId id="351" r:id="rId31"/>
    <p:sldId id="349" r:id="rId32"/>
    <p:sldId id="358" r:id="rId33"/>
    <p:sldId id="355" r:id="rId34"/>
    <p:sldId id="356" r:id="rId35"/>
    <p:sldId id="357" r:id="rId36"/>
    <p:sldId id="353" r:id="rId37"/>
    <p:sldId id="359" r:id="rId38"/>
    <p:sldId id="360" r:id="rId39"/>
    <p:sldId id="361" r:id="rId40"/>
    <p:sldId id="362" r:id="rId41"/>
    <p:sldId id="370" r:id="rId42"/>
    <p:sldId id="338" r:id="rId43"/>
    <p:sldId id="354" r:id="rId44"/>
    <p:sldId id="364" r:id="rId45"/>
    <p:sldId id="365" r:id="rId46"/>
    <p:sldId id="366" r:id="rId47"/>
    <p:sldId id="363" r:id="rId48"/>
    <p:sldId id="371" r:id="rId49"/>
    <p:sldId id="291" r:id="rId5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userDrawn="1">
          <p15:clr>
            <a:srgbClr val="A4A3A4"/>
          </p15:clr>
        </p15:guide>
        <p15:guide id="2" pos="63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y BK" initials="SB" lastIdx="1" clrIdx="0">
    <p:extLst>
      <p:ext uri="{19B8F6BF-5375-455C-9EA6-DF929625EA0E}">
        <p15:presenceInfo xmlns:p15="http://schemas.microsoft.com/office/powerpoint/2012/main" userId="1a5c3551c41f0b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a:srgbClr val="92D050"/>
    <a:srgbClr val="6CF0FF"/>
    <a:srgbClr val="E0E0E0"/>
    <a:srgbClr val="E6E6E6"/>
    <a:srgbClr val="11A4AB"/>
    <a:srgbClr val="12B4BC"/>
    <a:srgbClr val="8DD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796" autoAdjust="0"/>
    <p:restoredTop sz="94660"/>
  </p:normalViewPr>
  <p:slideViewPr>
    <p:cSldViewPr snapToGrid="0" snapToObjects="1">
      <p:cViewPr varScale="1">
        <p:scale>
          <a:sx n="58" d="100"/>
          <a:sy n="58" d="100"/>
        </p:scale>
        <p:origin x="1230" y="18"/>
      </p:cViewPr>
      <p:guideLst>
        <p:guide orient="horz" pos="981"/>
        <p:guide pos="635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28T12:40:49.178" idx="1">
    <p:pos x="7670" y="10"/>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68B59-71A0-43AA-9673-C3DFAF3A96C8}" type="doc">
      <dgm:prSet loTypeId="urn:microsoft.com/office/officeart/2005/8/layout/gear1" loCatId="process" qsTypeId="urn:microsoft.com/office/officeart/2005/8/quickstyle/simple1" qsCatId="simple" csTypeId="urn:microsoft.com/office/officeart/2005/8/colors/accent1_2" csCatId="accent1" phldr="1"/>
      <dgm:spPr/>
    </dgm:pt>
    <dgm:pt modelId="{9E582F6D-4FB4-45FC-B215-ABE669EDBFF6}">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תהליך העבודה</a:t>
          </a:r>
          <a:endParaRPr lang="he-IL" dirty="0"/>
        </a:p>
      </dgm:t>
    </dgm:pt>
    <dgm:pt modelId="{7400D4AF-A4B3-46CE-B198-869A5A911922}" type="parTrans" cxnId="{B10FF92D-C144-4854-AB34-312DBE6DC084}">
      <dgm:prSet/>
      <dgm:spPr/>
      <dgm:t>
        <a:bodyPr/>
        <a:lstStyle/>
        <a:p>
          <a:pPr rtl="1"/>
          <a:endParaRPr lang="he-IL"/>
        </a:p>
      </dgm:t>
    </dgm:pt>
    <dgm:pt modelId="{2D527594-F37C-4BA6-8CE0-322CA8F774F3}" type="sibTrans" cxnId="{B10FF92D-C144-4854-AB34-312DBE6DC084}">
      <dgm:prSet/>
      <dgm:spPr/>
      <dgm:t>
        <a:bodyPr/>
        <a:lstStyle/>
        <a:p>
          <a:pPr rtl="1"/>
          <a:endParaRPr lang="he-IL"/>
        </a:p>
      </dgm:t>
    </dgm:pt>
    <dgm:pt modelId="{AA2E4DFF-A03A-4E2D-BA63-68148179DE1A}">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הרכב הקשר</a:t>
          </a:r>
          <a:endParaRPr lang="he-IL" dirty="0"/>
        </a:p>
      </dgm:t>
    </dgm:pt>
    <dgm:pt modelId="{BA79EE72-64A4-4060-A54B-BCC5D6236A47}" type="parTrans" cxnId="{3C044863-A037-4F51-833B-D3D40864B74C}">
      <dgm:prSet/>
      <dgm:spPr/>
      <dgm:t>
        <a:bodyPr/>
        <a:lstStyle/>
        <a:p>
          <a:pPr rtl="1"/>
          <a:endParaRPr lang="he-IL"/>
        </a:p>
      </dgm:t>
    </dgm:pt>
    <dgm:pt modelId="{5F56A996-CDCF-49D5-A80B-3F20EFF2201F}" type="sibTrans" cxnId="{3C044863-A037-4F51-833B-D3D40864B74C}">
      <dgm:prSet/>
      <dgm:spPr/>
      <dgm:t>
        <a:bodyPr/>
        <a:lstStyle/>
        <a:p>
          <a:pPr rtl="1"/>
          <a:endParaRPr lang="he-IL"/>
        </a:p>
      </dgm:t>
    </dgm:pt>
    <dgm:pt modelId="{29362E10-5DF3-4D1B-8C20-93E7B24D4209}">
      <dgm:prSet phldrT="[טקסט]"/>
      <dgm:spPr/>
      <dgm:t>
        <a:bodyPr/>
        <a:lstStyle/>
        <a:p>
          <a:pPr rtl="1">
            <a:buFont typeface="+mj-cs"/>
            <a:buAutoNum type="hebrew2Minus"/>
          </a:pPr>
          <a:r>
            <a:rPr lang="he-IL" b="1" dirty="0">
              <a:solidFill>
                <a:schemeClr val="tx1">
                  <a:lumMod val="90000"/>
                  <a:lumOff val="10000"/>
                </a:schemeClr>
              </a:solidFill>
              <a:ea typeface="+mj-ea"/>
              <a:sym typeface="Varela Round"/>
            </a:rPr>
            <a:t>גורמי הקשר</a:t>
          </a:r>
          <a:endParaRPr lang="he-IL" dirty="0"/>
        </a:p>
      </dgm:t>
    </dgm:pt>
    <dgm:pt modelId="{3E6EF44C-82A3-4712-94F0-815AA7C1C22A}" type="parTrans" cxnId="{6DB33FCA-0210-4492-9459-1C67AC6DE40C}">
      <dgm:prSet/>
      <dgm:spPr/>
      <dgm:t>
        <a:bodyPr/>
        <a:lstStyle/>
        <a:p>
          <a:pPr rtl="1"/>
          <a:endParaRPr lang="he-IL"/>
        </a:p>
      </dgm:t>
    </dgm:pt>
    <dgm:pt modelId="{7AB5881A-C750-4FF2-8AB3-4397C36E03B1}" type="sibTrans" cxnId="{6DB33FCA-0210-4492-9459-1C67AC6DE40C}">
      <dgm:prSet/>
      <dgm:spPr/>
      <dgm:t>
        <a:bodyPr/>
        <a:lstStyle/>
        <a:p>
          <a:pPr rtl="1"/>
          <a:endParaRPr lang="he-IL"/>
        </a:p>
      </dgm:t>
    </dgm:pt>
    <dgm:pt modelId="{F909DD53-13DD-4E7C-82E3-0A58E9E69F8E}" type="pres">
      <dgm:prSet presAssocID="{73768B59-71A0-43AA-9673-C3DFAF3A96C8}" presName="composite" presStyleCnt="0">
        <dgm:presLayoutVars>
          <dgm:chMax val="3"/>
          <dgm:animLvl val="lvl"/>
          <dgm:resizeHandles val="exact"/>
        </dgm:presLayoutVars>
      </dgm:prSet>
      <dgm:spPr/>
    </dgm:pt>
    <dgm:pt modelId="{2267AAE0-A276-4BA9-BDAD-ED209C6EBAFC}" type="pres">
      <dgm:prSet presAssocID="{9E582F6D-4FB4-45FC-B215-ABE669EDBFF6}" presName="gear1" presStyleLbl="node1" presStyleIdx="0" presStyleCnt="3" custScaleX="80640" custScaleY="72942">
        <dgm:presLayoutVars>
          <dgm:chMax val="1"/>
          <dgm:bulletEnabled val="1"/>
        </dgm:presLayoutVars>
      </dgm:prSet>
      <dgm:spPr/>
    </dgm:pt>
    <dgm:pt modelId="{8AD4A47B-60C3-41B3-9404-4C2BD0A98C56}" type="pres">
      <dgm:prSet presAssocID="{9E582F6D-4FB4-45FC-B215-ABE669EDBFF6}" presName="gear1srcNode" presStyleLbl="node1" presStyleIdx="0" presStyleCnt="3"/>
      <dgm:spPr/>
    </dgm:pt>
    <dgm:pt modelId="{3B6C1D57-9C92-41EE-9E58-5F18EF469F90}" type="pres">
      <dgm:prSet presAssocID="{9E582F6D-4FB4-45FC-B215-ABE669EDBFF6}" presName="gear1dstNode" presStyleLbl="node1" presStyleIdx="0" presStyleCnt="3"/>
      <dgm:spPr/>
    </dgm:pt>
    <dgm:pt modelId="{05C80402-BC2D-4079-97FB-AAC70A92A989}" type="pres">
      <dgm:prSet presAssocID="{AA2E4DFF-A03A-4E2D-BA63-68148179DE1A}" presName="gear2" presStyleLbl="node1" presStyleIdx="1" presStyleCnt="3" custLinFactNeighborX="4323" custLinFactNeighborY="4665">
        <dgm:presLayoutVars>
          <dgm:chMax val="1"/>
          <dgm:bulletEnabled val="1"/>
        </dgm:presLayoutVars>
      </dgm:prSet>
      <dgm:spPr/>
    </dgm:pt>
    <dgm:pt modelId="{59455F0D-7B9B-405F-AA67-3D7D439DCB93}" type="pres">
      <dgm:prSet presAssocID="{AA2E4DFF-A03A-4E2D-BA63-68148179DE1A}" presName="gear2srcNode" presStyleLbl="node1" presStyleIdx="1" presStyleCnt="3"/>
      <dgm:spPr/>
    </dgm:pt>
    <dgm:pt modelId="{73B8A011-62B3-47B4-9667-D10A00CBC01C}" type="pres">
      <dgm:prSet presAssocID="{AA2E4DFF-A03A-4E2D-BA63-68148179DE1A}" presName="gear2dstNode" presStyleLbl="node1" presStyleIdx="1" presStyleCnt="3"/>
      <dgm:spPr/>
    </dgm:pt>
    <dgm:pt modelId="{BF3FC6A0-6251-432F-8311-0FE8A688BA36}" type="pres">
      <dgm:prSet presAssocID="{29362E10-5DF3-4D1B-8C20-93E7B24D4209}" presName="gear3" presStyleLbl="node1" presStyleIdx="2" presStyleCnt="3"/>
      <dgm:spPr/>
    </dgm:pt>
    <dgm:pt modelId="{B504D30A-F91F-4E1C-A8FC-CFEEDD963F41}" type="pres">
      <dgm:prSet presAssocID="{29362E10-5DF3-4D1B-8C20-93E7B24D4209}" presName="gear3tx" presStyleLbl="node1" presStyleIdx="2" presStyleCnt="3">
        <dgm:presLayoutVars>
          <dgm:chMax val="1"/>
          <dgm:bulletEnabled val="1"/>
        </dgm:presLayoutVars>
      </dgm:prSet>
      <dgm:spPr/>
    </dgm:pt>
    <dgm:pt modelId="{67F57A49-AF89-4CE3-B236-0D4D9C9D4B01}" type="pres">
      <dgm:prSet presAssocID="{29362E10-5DF3-4D1B-8C20-93E7B24D4209}" presName="gear3srcNode" presStyleLbl="node1" presStyleIdx="2" presStyleCnt="3"/>
      <dgm:spPr/>
    </dgm:pt>
    <dgm:pt modelId="{1649AB30-90AE-43A9-937D-225F5903A688}" type="pres">
      <dgm:prSet presAssocID="{29362E10-5DF3-4D1B-8C20-93E7B24D4209}" presName="gear3dstNode" presStyleLbl="node1" presStyleIdx="2" presStyleCnt="3"/>
      <dgm:spPr/>
    </dgm:pt>
    <dgm:pt modelId="{8560380A-B590-4809-BB0F-C73026BFADFE}" type="pres">
      <dgm:prSet presAssocID="{2D527594-F37C-4BA6-8CE0-322CA8F774F3}" presName="connector1" presStyleLbl="sibTrans2D1" presStyleIdx="0" presStyleCnt="3"/>
      <dgm:spPr/>
    </dgm:pt>
    <dgm:pt modelId="{37A71008-D706-4F2B-A465-FBDC9CF5E0F0}" type="pres">
      <dgm:prSet presAssocID="{5F56A996-CDCF-49D5-A80B-3F20EFF2201F}" presName="connector2" presStyleLbl="sibTrans2D1" presStyleIdx="1" presStyleCnt="3"/>
      <dgm:spPr/>
    </dgm:pt>
    <dgm:pt modelId="{89AEA288-10E3-45A3-B20F-F73268F4FDD1}" type="pres">
      <dgm:prSet presAssocID="{7AB5881A-C750-4FF2-8AB3-4397C36E03B1}" presName="connector3" presStyleLbl="sibTrans2D1" presStyleIdx="2" presStyleCnt="3"/>
      <dgm:spPr/>
    </dgm:pt>
  </dgm:ptLst>
  <dgm:cxnLst>
    <dgm:cxn modelId="{DFC08505-083E-4330-9FF9-C1408FE8934D}" type="presOf" srcId="{29362E10-5DF3-4D1B-8C20-93E7B24D4209}" destId="{67F57A49-AF89-4CE3-B236-0D4D9C9D4B01}" srcOrd="2" destOrd="0" presId="urn:microsoft.com/office/officeart/2005/8/layout/gear1"/>
    <dgm:cxn modelId="{EDF29D08-7FA9-4B6B-8586-FA14F056A784}" type="presOf" srcId="{AA2E4DFF-A03A-4E2D-BA63-68148179DE1A}" destId="{05C80402-BC2D-4079-97FB-AAC70A92A989}" srcOrd="0" destOrd="0" presId="urn:microsoft.com/office/officeart/2005/8/layout/gear1"/>
    <dgm:cxn modelId="{7DA73A0B-7D44-4547-AE4F-F68CFB1A39B4}" type="presOf" srcId="{9E582F6D-4FB4-45FC-B215-ABE669EDBFF6}" destId="{2267AAE0-A276-4BA9-BDAD-ED209C6EBAFC}" srcOrd="0" destOrd="0" presId="urn:microsoft.com/office/officeart/2005/8/layout/gear1"/>
    <dgm:cxn modelId="{C6523912-280B-4DF0-82B0-EE0213D47D5E}" type="presOf" srcId="{29362E10-5DF3-4D1B-8C20-93E7B24D4209}" destId="{B504D30A-F91F-4E1C-A8FC-CFEEDD963F41}" srcOrd="1" destOrd="0" presId="urn:microsoft.com/office/officeart/2005/8/layout/gear1"/>
    <dgm:cxn modelId="{9720F72D-1E8E-47CD-8CED-16D4D66E6319}" type="presOf" srcId="{9E582F6D-4FB4-45FC-B215-ABE669EDBFF6}" destId="{8AD4A47B-60C3-41B3-9404-4C2BD0A98C56}" srcOrd="1" destOrd="0" presId="urn:microsoft.com/office/officeart/2005/8/layout/gear1"/>
    <dgm:cxn modelId="{B10FF92D-C144-4854-AB34-312DBE6DC084}" srcId="{73768B59-71A0-43AA-9673-C3DFAF3A96C8}" destId="{9E582F6D-4FB4-45FC-B215-ABE669EDBFF6}" srcOrd="0" destOrd="0" parTransId="{7400D4AF-A4B3-46CE-B198-869A5A911922}" sibTransId="{2D527594-F37C-4BA6-8CE0-322CA8F774F3}"/>
    <dgm:cxn modelId="{038C235B-2A79-4896-A182-37256087AD5F}" type="presOf" srcId="{29362E10-5DF3-4D1B-8C20-93E7B24D4209}" destId="{BF3FC6A0-6251-432F-8311-0FE8A688BA36}" srcOrd="0" destOrd="0" presId="urn:microsoft.com/office/officeart/2005/8/layout/gear1"/>
    <dgm:cxn modelId="{3C044863-A037-4F51-833B-D3D40864B74C}" srcId="{73768B59-71A0-43AA-9673-C3DFAF3A96C8}" destId="{AA2E4DFF-A03A-4E2D-BA63-68148179DE1A}" srcOrd="1" destOrd="0" parTransId="{BA79EE72-64A4-4060-A54B-BCC5D6236A47}" sibTransId="{5F56A996-CDCF-49D5-A80B-3F20EFF2201F}"/>
    <dgm:cxn modelId="{63AA2F8A-C7BF-41CE-AF86-0E5F3AC5AB33}" type="presOf" srcId="{AA2E4DFF-A03A-4E2D-BA63-68148179DE1A}" destId="{59455F0D-7B9B-405F-AA67-3D7D439DCB93}" srcOrd="1" destOrd="0" presId="urn:microsoft.com/office/officeart/2005/8/layout/gear1"/>
    <dgm:cxn modelId="{8B55B997-6B6C-4774-955B-E380F5716574}" type="presOf" srcId="{5F56A996-CDCF-49D5-A80B-3F20EFF2201F}" destId="{37A71008-D706-4F2B-A465-FBDC9CF5E0F0}" srcOrd="0" destOrd="0" presId="urn:microsoft.com/office/officeart/2005/8/layout/gear1"/>
    <dgm:cxn modelId="{1A7C49AD-3AFD-405B-91B0-1347571610A7}" type="presOf" srcId="{AA2E4DFF-A03A-4E2D-BA63-68148179DE1A}" destId="{73B8A011-62B3-47B4-9667-D10A00CBC01C}" srcOrd="2" destOrd="0" presId="urn:microsoft.com/office/officeart/2005/8/layout/gear1"/>
    <dgm:cxn modelId="{910991B0-379B-4A56-B1CD-04417397D77D}" type="presOf" srcId="{29362E10-5DF3-4D1B-8C20-93E7B24D4209}" destId="{1649AB30-90AE-43A9-937D-225F5903A688}" srcOrd="3" destOrd="0" presId="urn:microsoft.com/office/officeart/2005/8/layout/gear1"/>
    <dgm:cxn modelId="{EBC9AFB6-646D-40C7-8E53-AADC94DEC057}" type="presOf" srcId="{2D527594-F37C-4BA6-8CE0-322CA8F774F3}" destId="{8560380A-B590-4809-BB0F-C73026BFADFE}" srcOrd="0" destOrd="0" presId="urn:microsoft.com/office/officeart/2005/8/layout/gear1"/>
    <dgm:cxn modelId="{4FE4A7B7-77F1-41AF-A02C-2C3B6ED9F2C8}" type="presOf" srcId="{73768B59-71A0-43AA-9673-C3DFAF3A96C8}" destId="{F909DD53-13DD-4E7C-82E3-0A58E9E69F8E}" srcOrd="0" destOrd="0" presId="urn:microsoft.com/office/officeart/2005/8/layout/gear1"/>
    <dgm:cxn modelId="{6DB33FCA-0210-4492-9459-1C67AC6DE40C}" srcId="{73768B59-71A0-43AA-9673-C3DFAF3A96C8}" destId="{29362E10-5DF3-4D1B-8C20-93E7B24D4209}" srcOrd="2" destOrd="0" parTransId="{3E6EF44C-82A3-4712-94F0-815AA7C1C22A}" sibTransId="{7AB5881A-C750-4FF2-8AB3-4397C36E03B1}"/>
    <dgm:cxn modelId="{60006DFC-2B36-43C7-A309-D462B5C11119}" type="presOf" srcId="{9E582F6D-4FB4-45FC-B215-ABE669EDBFF6}" destId="{3B6C1D57-9C92-41EE-9E58-5F18EF469F90}" srcOrd="2" destOrd="0" presId="urn:microsoft.com/office/officeart/2005/8/layout/gear1"/>
    <dgm:cxn modelId="{0275C4FD-6656-43EF-9F65-1B513EA4A73F}" type="presOf" srcId="{7AB5881A-C750-4FF2-8AB3-4397C36E03B1}" destId="{89AEA288-10E3-45A3-B20F-F73268F4FDD1}" srcOrd="0" destOrd="0" presId="urn:microsoft.com/office/officeart/2005/8/layout/gear1"/>
    <dgm:cxn modelId="{733577A4-4BC4-46EE-B8E9-AE45135F79B2}" type="presParOf" srcId="{F909DD53-13DD-4E7C-82E3-0A58E9E69F8E}" destId="{2267AAE0-A276-4BA9-BDAD-ED209C6EBAFC}" srcOrd="0" destOrd="0" presId="urn:microsoft.com/office/officeart/2005/8/layout/gear1"/>
    <dgm:cxn modelId="{9865ED0B-1C9A-4A92-B390-C30683065BD3}" type="presParOf" srcId="{F909DD53-13DD-4E7C-82E3-0A58E9E69F8E}" destId="{8AD4A47B-60C3-41B3-9404-4C2BD0A98C56}" srcOrd="1" destOrd="0" presId="urn:microsoft.com/office/officeart/2005/8/layout/gear1"/>
    <dgm:cxn modelId="{77F8B3F2-823F-4F9C-B021-3565B13C2252}" type="presParOf" srcId="{F909DD53-13DD-4E7C-82E3-0A58E9E69F8E}" destId="{3B6C1D57-9C92-41EE-9E58-5F18EF469F90}" srcOrd="2" destOrd="0" presId="urn:microsoft.com/office/officeart/2005/8/layout/gear1"/>
    <dgm:cxn modelId="{AE785DD7-3F8F-4D4C-BDA7-9B9561B542D5}" type="presParOf" srcId="{F909DD53-13DD-4E7C-82E3-0A58E9E69F8E}" destId="{05C80402-BC2D-4079-97FB-AAC70A92A989}" srcOrd="3" destOrd="0" presId="urn:microsoft.com/office/officeart/2005/8/layout/gear1"/>
    <dgm:cxn modelId="{0EFEB22E-2BBA-456E-A1A0-CE4F4B8356C1}" type="presParOf" srcId="{F909DD53-13DD-4E7C-82E3-0A58E9E69F8E}" destId="{59455F0D-7B9B-405F-AA67-3D7D439DCB93}" srcOrd="4" destOrd="0" presId="urn:microsoft.com/office/officeart/2005/8/layout/gear1"/>
    <dgm:cxn modelId="{A13FF0F9-24E1-4DE8-9374-3017D4149D4D}" type="presParOf" srcId="{F909DD53-13DD-4E7C-82E3-0A58E9E69F8E}" destId="{73B8A011-62B3-47B4-9667-D10A00CBC01C}" srcOrd="5" destOrd="0" presId="urn:microsoft.com/office/officeart/2005/8/layout/gear1"/>
    <dgm:cxn modelId="{F6034F3E-68EA-4403-B6FF-7169F5941846}" type="presParOf" srcId="{F909DD53-13DD-4E7C-82E3-0A58E9E69F8E}" destId="{BF3FC6A0-6251-432F-8311-0FE8A688BA36}" srcOrd="6" destOrd="0" presId="urn:microsoft.com/office/officeart/2005/8/layout/gear1"/>
    <dgm:cxn modelId="{D1577D75-B63B-4955-965B-2FEB8CBC0350}" type="presParOf" srcId="{F909DD53-13DD-4E7C-82E3-0A58E9E69F8E}" destId="{B504D30A-F91F-4E1C-A8FC-CFEEDD963F41}" srcOrd="7" destOrd="0" presId="urn:microsoft.com/office/officeart/2005/8/layout/gear1"/>
    <dgm:cxn modelId="{B501B474-9046-4F82-93C2-2090BE55360B}" type="presParOf" srcId="{F909DD53-13DD-4E7C-82E3-0A58E9E69F8E}" destId="{67F57A49-AF89-4CE3-B236-0D4D9C9D4B01}" srcOrd="8" destOrd="0" presId="urn:microsoft.com/office/officeart/2005/8/layout/gear1"/>
    <dgm:cxn modelId="{7A2D9FA0-C917-4A92-B9A7-6911D11EE891}" type="presParOf" srcId="{F909DD53-13DD-4E7C-82E3-0A58E9E69F8E}" destId="{1649AB30-90AE-43A9-937D-225F5903A688}" srcOrd="9" destOrd="0" presId="urn:microsoft.com/office/officeart/2005/8/layout/gear1"/>
    <dgm:cxn modelId="{4FE081B3-99F9-48CA-AA50-6EA1EC875DE8}" type="presParOf" srcId="{F909DD53-13DD-4E7C-82E3-0A58E9E69F8E}" destId="{8560380A-B590-4809-BB0F-C73026BFADFE}" srcOrd="10" destOrd="0" presId="urn:microsoft.com/office/officeart/2005/8/layout/gear1"/>
    <dgm:cxn modelId="{7731224E-3F0E-4A12-8C80-AEA610C5E712}" type="presParOf" srcId="{F909DD53-13DD-4E7C-82E3-0A58E9E69F8E}" destId="{37A71008-D706-4F2B-A465-FBDC9CF5E0F0}" srcOrd="11" destOrd="0" presId="urn:microsoft.com/office/officeart/2005/8/layout/gear1"/>
    <dgm:cxn modelId="{2541793C-3567-4B2C-90DA-4DD0F7B315C4}" type="presParOf" srcId="{F909DD53-13DD-4E7C-82E3-0A58E9E69F8E}" destId="{89AEA288-10E3-45A3-B20F-F73268F4FDD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3453935" y="2589026"/>
          <a:ext cx="2104565" cy="190366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1">
            <a:lnSpc>
              <a:spcPct val="90000"/>
            </a:lnSpc>
            <a:spcBef>
              <a:spcPct val="0"/>
            </a:spcBef>
            <a:spcAft>
              <a:spcPct val="35000"/>
            </a:spcAft>
            <a:buFont typeface="+mj-cs"/>
            <a:buNone/>
          </a:pPr>
          <a:r>
            <a:rPr lang="he-IL" sz="2600" b="1" kern="1200" dirty="0">
              <a:solidFill>
                <a:schemeClr val="tx1">
                  <a:lumMod val="90000"/>
                  <a:lumOff val="10000"/>
                </a:schemeClr>
              </a:solidFill>
              <a:ea typeface="+mj-ea"/>
              <a:sym typeface="Varela Round"/>
            </a:rPr>
            <a:t>תהליך העבודה</a:t>
          </a:r>
          <a:endParaRPr lang="he-IL" sz="2600" kern="1200" dirty="0"/>
        </a:p>
      </dsp:txBody>
      <dsp:txXfrm>
        <a:off x="3862031" y="3034950"/>
        <a:ext cx="1288373" cy="978521"/>
      </dsp:txXfrm>
    </dsp:sp>
    <dsp:sp modelId="{05C80402-BC2D-4079-97FB-AAC70A92A989}">
      <dsp:nvSpPr>
        <dsp:cNvPr id="0" name=""/>
        <dsp:cNvSpPr/>
      </dsp:nvSpPr>
      <dsp:spPr>
        <a:xfrm>
          <a:off x="1764911" y="1707618"/>
          <a:ext cx="1898057" cy="189805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1">
            <a:lnSpc>
              <a:spcPct val="90000"/>
            </a:lnSpc>
            <a:spcBef>
              <a:spcPct val="0"/>
            </a:spcBef>
            <a:spcAft>
              <a:spcPct val="35000"/>
            </a:spcAft>
            <a:buFont typeface="+mj-cs"/>
            <a:buNone/>
          </a:pPr>
          <a:r>
            <a:rPr lang="he-IL" sz="2600" b="1" kern="1200" dirty="0">
              <a:solidFill>
                <a:schemeClr val="tx1">
                  <a:lumMod val="90000"/>
                  <a:lumOff val="10000"/>
                </a:schemeClr>
              </a:solidFill>
              <a:ea typeface="+mj-ea"/>
              <a:sym typeface="Varela Round"/>
            </a:rPr>
            <a:t>הרכב הקשר</a:t>
          </a:r>
          <a:endParaRPr lang="he-IL" sz="2600" kern="1200" dirty="0"/>
        </a:p>
      </dsp:txBody>
      <dsp:txXfrm>
        <a:off x="2242753" y="2188348"/>
        <a:ext cx="942373" cy="936597"/>
      </dsp:txXfrm>
    </dsp:sp>
    <dsp:sp modelId="{BF3FC6A0-6251-432F-8311-0FE8A688BA36}">
      <dsp:nvSpPr>
        <dsp:cNvPr id="0" name=""/>
        <dsp:cNvSpPr/>
      </dsp:nvSpPr>
      <dsp:spPr>
        <a:xfrm rot="20700000">
          <a:off x="2745963" y="309608"/>
          <a:ext cx="1859708" cy="185970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1">
            <a:lnSpc>
              <a:spcPct val="90000"/>
            </a:lnSpc>
            <a:spcBef>
              <a:spcPct val="0"/>
            </a:spcBef>
            <a:spcAft>
              <a:spcPct val="35000"/>
            </a:spcAft>
            <a:buFont typeface="+mj-cs"/>
            <a:buNone/>
          </a:pPr>
          <a:r>
            <a:rPr lang="he-IL" sz="2600" b="1" kern="1200" dirty="0">
              <a:solidFill>
                <a:schemeClr val="tx1">
                  <a:lumMod val="90000"/>
                  <a:lumOff val="10000"/>
                </a:schemeClr>
              </a:solidFill>
              <a:ea typeface="+mj-ea"/>
              <a:sym typeface="Varela Round"/>
            </a:rPr>
            <a:t>גורמי הקשר</a:t>
          </a:r>
          <a:endParaRPr lang="he-IL" sz="2600" kern="1200" dirty="0"/>
        </a:p>
      </dsp:txBody>
      <dsp:txXfrm rot="-20700000">
        <a:off x="3153852" y="717497"/>
        <a:ext cx="1043931" cy="1043931"/>
      </dsp:txXfrm>
    </dsp:sp>
    <dsp:sp modelId="{8560380A-B590-4809-BB0F-C73026BFADFE}">
      <dsp:nvSpPr>
        <dsp:cNvPr id="0" name=""/>
        <dsp:cNvSpPr/>
      </dsp:nvSpPr>
      <dsp:spPr>
        <a:xfrm>
          <a:off x="3006717" y="1838651"/>
          <a:ext cx="3340580" cy="3340580"/>
        </a:xfrm>
        <a:prstGeom prst="circularArrow">
          <a:avLst>
            <a:gd name="adj1" fmla="val 4687"/>
            <a:gd name="adj2" fmla="val 299029"/>
            <a:gd name="adj3" fmla="val 2527917"/>
            <a:gd name="adj4" fmla="val 158361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46715" y="1196742"/>
          <a:ext cx="2427140" cy="242714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2315793" y="-100101"/>
          <a:ext cx="2616946" cy="261694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051051" y="1156312"/>
          <a:ext cx="947983" cy="857487"/>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1">
            <a:lnSpc>
              <a:spcPct val="90000"/>
            </a:lnSpc>
            <a:spcBef>
              <a:spcPct val="0"/>
            </a:spcBef>
            <a:spcAft>
              <a:spcPct val="35000"/>
            </a:spcAft>
            <a:buFont typeface="+mj-cs"/>
            <a:buNone/>
          </a:pPr>
          <a:r>
            <a:rPr lang="he-IL" sz="1100" b="1" kern="1200" dirty="0">
              <a:solidFill>
                <a:schemeClr val="tx1">
                  <a:lumMod val="90000"/>
                  <a:lumOff val="10000"/>
                </a:schemeClr>
              </a:solidFill>
              <a:ea typeface="+mj-ea"/>
              <a:sym typeface="Varela Round"/>
            </a:rPr>
            <a:t>תהליך העבודה</a:t>
          </a:r>
          <a:endParaRPr lang="he-IL" sz="1100" kern="1200" dirty="0"/>
        </a:p>
      </dsp:txBody>
      <dsp:txXfrm>
        <a:off x="2234874" y="1357174"/>
        <a:ext cx="580337" cy="440766"/>
      </dsp:txXfrm>
    </dsp:sp>
    <dsp:sp modelId="{05C80402-BC2D-4079-97FB-AAC70A92A989}">
      <dsp:nvSpPr>
        <dsp:cNvPr id="0" name=""/>
        <dsp:cNvSpPr/>
      </dsp:nvSpPr>
      <dsp:spPr>
        <a:xfrm>
          <a:off x="1290244" y="759290"/>
          <a:ext cx="854963" cy="85496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1">
            <a:lnSpc>
              <a:spcPct val="90000"/>
            </a:lnSpc>
            <a:spcBef>
              <a:spcPct val="0"/>
            </a:spcBef>
            <a:spcAft>
              <a:spcPct val="35000"/>
            </a:spcAft>
            <a:buFont typeface="+mj-cs"/>
            <a:buNone/>
          </a:pPr>
          <a:r>
            <a:rPr lang="he-IL" sz="1100" b="1" kern="1200" dirty="0">
              <a:solidFill>
                <a:schemeClr val="tx1">
                  <a:lumMod val="90000"/>
                  <a:lumOff val="10000"/>
                </a:schemeClr>
              </a:solidFill>
              <a:ea typeface="+mj-ea"/>
              <a:sym typeface="Varela Round"/>
            </a:rPr>
            <a:t>הרכב הקשר</a:t>
          </a:r>
          <a:endParaRPr lang="he-IL" sz="1100" kern="1200" dirty="0"/>
        </a:p>
      </dsp:txBody>
      <dsp:txXfrm>
        <a:off x="1505484" y="975830"/>
        <a:ext cx="424483" cy="421883"/>
      </dsp:txXfrm>
    </dsp:sp>
    <dsp:sp modelId="{BF3FC6A0-6251-432F-8311-0FE8A688BA36}">
      <dsp:nvSpPr>
        <dsp:cNvPr id="0" name=""/>
        <dsp:cNvSpPr/>
      </dsp:nvSpPr>
      <dsp:spPr>
        <a:xfrm rot="20700000">
          <a:off x="1732151" y="129568"/>
          <a:ext cx="837689" cy="83768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1">
            <a:lnSpc>
              <a:spcPct val="90000"/>
            </a:lnSpc>
            <a:spcBef>
              <a:spcPct val="0"/>
            </a:spcBef>
            <a:spcAft>
              <a:spcPct val="35000"/>
            </a:spcAft>
            <a:buFont typeface="+mj-cs"/>
            <a:buNone/>
          </a:pPr>
          <a:r>
            <a:rPr lang="he-IL" sz="1100" b="1" kern="1200" dirty="0">
              <a:solidFill>
                <a:schemeClr val="tx1">
                  <a:lumMod val="90000"/>
                  <a:lumOff val="10000"/>
                </a:schemeClr>
              </a:solidFill>
              <a:ea typeface="+mj-ea"/>
              <a:sym typeface="Varela Round"/>
            </a:rPr>
            <a:t>גורמי הקשר</a:t>
          </a:r>
          <a:endParaRPr lang="he-IL" sz="1100" kern="1200" dirty="0"/>
        </a:p>
      </dsp:txBody>
      <dsp:txXfrm rot="-20700000">
        <a:off x="1915881" y="313298"/>
        <a:ext cx="470229" cy="470229"/>
      </dsp:txXfrm>
    </dsp:sp>
    <dsp:sp modelId="{8560380A-B590-4809-BB0F-C73026BFADFE}">
      <dsp:nvSpPr>
        <dsp:cNvPr id="0" name=""/>
        <dsp:cNvSpPr/>
      </dsp:nvSpPr>
      <dsp:spPr>
        <a:xfrm>
          <a:off x="1826006" y="831405"/>
          <a:ext cx="1504735" cy="1504735"/>
        </a:xfrm>
        <a:prstGeom prst="circularArrow">
          <a:avLst>
            <a:gd name="adj1" fmla="val 4687"/>
            <a:gd name="adj2" fmla="val 299029"/>
            <a:gd name="adj3" fmla="val 2431513"/>
            <a:gd name="adj4" fmla="val 1605746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101872" y="539062"/>
          <a:ext cx="1093284" cy="109328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538385" y="-45089"/>
          <a:ext cx="1178781" cy="117878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67529" y="1332311"/>
          <a:ext cx="1090061" cy="986002"/>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78902" y="1563277"/>
        <a:ext cx="667315" cy="506826"/>
      </dsp:txXfrm>
    </dsp:sp>
    <dsp:sp modelId="{05C80402-BC2D-4079-97FB-AAC70A92A989}">
      <dsp:nvSpPr>
        <dsp:cNvPr id="0" name=""/>
        <dsp:cNvSpPr/>
      </dsp:nvSpPr>
      <dsp:spPr>
        <a:xfrm>
          <a:off x="1592697" y="875785"/>
          <a:ext cx="983100" cy="98310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40195" y="1124779"/>
        <a:ext cx="488104" cy="485112"/>
      </dsp:txXfrm>
    </dsp:sp>
    <dsp:sp modelId="{BF3FC6A0-6251-432F-8311-0FE8A688BA36}">
      <dsp:nvSpPr>
        <dsp:cNvPr id="0" name=""/>
        <dsp:cNvSpPr/>
      </dsp:nvSpPr>
      <dsp:spPr>
        <a:xfrm rot="20700000">
          <a:off x="2100834" y="151685"/>
          <a:ext cx="963237" cy="96323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312101" y="362951"/>
        <a:ext cx="540705" cy="540705"/>
      </dsp:txXfrm>
    </dsp:sp>
    <dsp:sp modelId="{8560380A-B590-4809-BB0F-C73026BFADFE}">
      <dsp:nvSpPr>
        <dsp:cNvPr id="0" name=""/>
        <dsp:cNvSpPr/>
      </dsp:nvSpPr>
      <dsp:spPr>
        <a:xfrm>
          <a:off x="2214788" y="955452"/>
          <a:ext cx="1730256" cy="1730256"/>
        </a:xfrm>
        <a:prstGeom prst="circularArrow">
          <a:avLst>
            <a:gd name="adj1" fmla="val 4687"/>
            <a:gd name="adj2" fmla="val 299029"/>
            <a:gd name="adj3" fmla="val 2452126"/>
            <a:gd name="adj4" fmla="val 1600685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76093" y="619853"/>
          <a:ext cx="1257139" cy="125713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78028" y="-51847"/>
          <a:ext cx="1355449" cy="135544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67529" y="1332311"/>
          <a:ext cx="1090061" cy="986002"/>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78902" y="1563277"/>
        <a:ext cx="667315" cy="506826"/>
      </dsp:txXfrm>
    </dsp:sp>
    <dsp:sp modelId="{05C80402-BC2D-4079-97FB-AAC70A92A989}">
      <dsp:nvSpPr>
        <dsp:cNvPr id="0" name=""/>
        <dsp:cNvSpPr/>
      </dsp:nvSpPr>
      <dsp:spPr>
        <a:xfrm>
          <a:off x="1592697" y="875785"/>
          <a:ext cx="983100" cy="98310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40195" y="1124779"/>
        <a:ext cx="488104" cy="485112"/>
      </dsp:txXfrm>
    </dsp:sp>
    <dsp:sp modelId="{BF3FC6A0-6251-432F-8311-0FE8A688BA36}">
      <dsp:nvSpPr>
        <dsp:cNvPr id="0" name=""/>
        <dsp:cNvSpPr/>
      </dsp:nvSpPr>
      <dsp:spPr>
        <a:xfrm rot="20700000">
          <a:off x="2100834" y="151685"/>
          <a:ext cx="963237" cy="96323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312101" y="362951"/>
        <a:ext cx="540705" cy="540705"/>
      </dsp:txXfrm>
    </dsp:sp>
    <dsp:sp modelId="{8560380A-B590-4809-BB0F-C73026BFADFE}">
      <dsp:nvSpPr>
        <dsp:cNvPr id="0" name=""/>
        <dsp:cNvSpPr/>
      </dsp:nvSpPr>
      <dsp:spPr>
        <a:xfrm>
          <a:off x="2214788" y="955452"/>
          <a:ext cx="1730256" cy="1730256"/>
        </a:xfrm>
        <a:prstGeom prst="circularArrow">
          <a:avLst>
            <a:gd name="adj1" fmla="val 4687"/>
            <a:gd name="adj2" fmla="val 299029"/>
            <a:gd name="adj3" fmla="val 2452126"/>
            <a:gd name="adj4" fmla="val 1600685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76093" y="619853"/>
          <a:ext cx="1257139" cy="125713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78028" y="-51847"/>
          <a:ext cx="1355449" cy="135544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67529" y="1332311"/>
          <a:ext cx="1090061" cy="986002"/>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78902" y="1563277"/>
        <a:ext cx="667315" cy="506826"/>
      </dsp:txXfrm>
    </dsp:sp>
    <dsp:sp modelId="{05C80402-BC2D-4079-97FB-AAC70A92A989}">
      <dsp:nvSpPr>
        <dsp:cNvPr id="0" name=""/>
        <dsp:cNvSpPr/>
      </dsp:nvSpPr>
      <dsp:spPr>
        <a:xfrm>
          <a:off x="1592697" y="875785"/>
          <a:ext cx="983100" cy="98310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40195" y="1124779"/>
        <a:ext cx="488104" cy="485112"/>
      </dsp:txXfrm>
    </dsp:sp>
    <dsp:sp modelId="{BF3FC6A0-6251-432F-8311-0FE8A688BA36}">
      <dsp:nvSpPr>
        <dsp:cNvPr id="0" name=""/>
        <dsp:cNvSpPr/>
      </dsp:nvSpPr>
      <dsp:spPr>
        <a:xfrm rot="20700000">
          <a:off x="2100834" y="151685"/>
          <a:ext cx="963237" cy="96323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312101" y="362951"/>
        <a:ext cx="540705" cy="540705"/>
      </dsp:txXfrm>
    </dsp:sp>
    <dsp:sp modelId="{8560380A-B590-4809-BB0F-C73026BFADFE}">
      <dsp:nvSpPr>
        <dsp:cNvPr id="0" name=""/>
        <dsp:cNvSpPr/>
      </dsp:nvSpPr>
      <dsp:spPr>
        <a:xfrm>
          <a:off x="2214788" y="955452"/>
          <a:ext cx="1730256" cy="1730256"/>
        </a:xfrm>
        <a:prstGeom prst="circularArrow">
          <a:avLst>
            <a:gd name="adj1" fmla="val 4687"/>
            <a:gd name="adj2" fmla="val 299029"/>
            <a:gd name="adj3" fmla="val 2452126"/>
            <a:gd name="adj4" fmla="val 1600685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76093" y="619853"/>
          <a:ext cx="1257139" cy="125713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78028" y="-51847"/>
          <a:ext cx="1355449" cy="135544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67529" y="1332311"/>
          <a:ext cx="1090061" cy="986002"/>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78902" y="1563277"/>
        <a:ext cx="667315" cy="506826"/>
      </dsp:txXfrm>
    </dsp:sp>
    <dsp:sp modelId="{05C80402-BC2D-4079-97FB-AAC70A92A989}">
      <dsp:nvSpPr>
        <dsp:cNvPr id="0" name=""/>
        <dsp:cNvSpPr/>
      </dsp:nvSpPr>
      <dsp:spPr>
        <a:xfrm>
          <a:off x="1592697" y="875785"/>
          <a:ext cx="983100" cy="98310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40195" y="1124779"/>
        <a:ext cx="488104" cy="485112"/>
      </dsp:txXfrm>
    </dsp:sp>
    <dsp:sp modelId="{BF3FC6A0-6251-432F-8311-0FE8A688BA36}">
      <dsp:nvSpPr>
        <dsp:cNvPr id="0" name=""/>
        <dsp:cNvSpPr/>
      </dsp:nvSpPr>
      <dsp:spPr>
        <a:xfrm rot="20700000">
          <a:off x="2100834" y="151685"/>
          <a:ext cx="963237" cy="96323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312101" y="362951"/>
        <a:ext cx="540705" cy="540705"/>
      </dsp:txXfrm>
    </dsp:sp>
    <dsp:sp modelId="{8560380A-B590-4809-BB0F-C73026BFADFE}">
      <dsp:nvSpPr>
        <dsp:cNvPr id="0" name=""/>
        <dsp:cNvSpPr/>
      </dsp:nvSpPr>
      <dsp:spPr>
        <a:xfrm>
          <a:off x="2214788" y="955452"/>
          <a:ext cx="1730256" cy="1730256"/>
        </a:xfrm>
        <a:prstGeom prst="circularArrow">
          <a:avLst>
            <a:gd name="adj1" fmla="val 4687"/>
            <a:gd name="adj2" fmla="val 299029"/>
            <a:gd name="adj3" fmla="val 2452126"/>
            <a:gd name="adj4" fmla="val 1600685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76093" y="619853"/>
          <a:ext cx="1257139" cy="125713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78028" y="-51847"/>
          <a:ext cx="1355449" cy="135544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AAE0-A276-4BA9-BDAD-ED209C6EBAFC}">
      <dsp:nvSpPr>
        <dsp:cNvPr id="0" name=""/>
        <dsp:cNvSpPr/>
      </dsp:nvSpPr>
      <dsp:spPr>
        <a:xfrm>
          <a:off x="2453096" y="1365802"/>
          <a:ext cx="1117097" cy="101045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תהליך העבודה</a:t>
          </a:r>
          <a:endParaRPr lang="he-IL" sz="1300" kern="1200" dirty="0"/>
        </a:p>
      </dsp:txBody>
      <dsp:txXfrm>
        <a:off x="2669712" y="1602497"/>
        <a:ext cx="683865" cy="519396"/>
      </dsp:txXfrm>
    </dsp:sp>
    <dsp:sp modelId="{05C80402-BC2D-4079-97FB-AAC70A92A989}">
      <dsp:nvSpPr>
        <dsp:cNvPr id="0" name=""/>
        <dsp:cNvSpPr/>
      </dsp:nvSpPr>
      <dsp:spPr>
        <a:xfrm>
          <a:off x="1556566" y="897953"/>
          <a:ext cx="1007483" cy="100748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הרכב הקשר</a:t>
          </a:r>
          <a:endParaRPr lang="he-IL" sz="1300" kern="1200" dirty="0"/>
        </a:p>
      </dsp:txBody>
      <dsp:txXfrm>
        <a:off x="1810203" y="1153123"/>
        <a:ext cx="500209" cy="497143"/>
      </dsp:txXfrm>
    </dsp:sp>
    <dsp:sp modelId="{BF3FC6A0-6251-432F-8311-0FE8A688BA36}">
      <dsp:nvSpPr>
        <dsp:cNvPr id="0" name=""/>
        <dsp:cNvSpPr/>
      </dsp:nvSpPr>
      <dsp:spPr>
        <a:xfrm rot="20700000">
          <a:off x="2077306" y="155893"/>
          <a:ext cx="987128" cy="987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1">
            <a:lnSpc>
              <a:spcPct val="90000"/>
            </a:lnSpc>
            <a:spcBef>
              <a:spcPct val="0"/>
            </a:spcBef>
            <a:spcAft>
              <a:spcPct val="35000"/>
            </a:spcAft>
            <a:buFont typeface="+mj-cs"/>
            <a:buNone/>
          </a:pPr>
          <a:r>
            <a:rPr lang="he-IL" sz="1300" b="1" kern="1200" dirty="0">
              <a:solidFill>
                <a:schemeClr val="tx1">
                  <a:lumMod val="90000"/>
                  <a:lumOff val="10000"/>
                </a:schemeClr>
              </a:solidFill>
              <a:ea typeface="+mj-ea"/>
              <a:sym typeface="Varela Round"/>
            </a:rPr>
            <a:t>גורמי הקשר</a:t>
          </a:r>
          <a:endParaRPr lang="he-IL" sz="1300" kern="1200" dirty="0"/>
        </a:p>
      </dsp:txBody>
      <dsp:txXfrm rot="-20700000">
        <a:off x="2293813" y="372399"/>
        <a:ext cx="554115" cy="554115"/>
      </dsp:txXfrm>
    </dsp:sp>
    <dsp:sp modelId="{8560380A-B590-4809-BB0F-C73026BFADFE}">
      <dsp:nvSpPr>
        <dsp:cNvPr id="0" name=""/>
        <dsp:cNvSpPr/>
      </dsp:nvSpPr>
      <dsp:spPr>
        <a:xfrm>
          <a:off x="2195107" y="979040"/>
          <a:ext cx="1773171" cy="1773171"/>
        </a:xfrm>
        <a:prstGeom prst="circularArrow">
          <a:avLst>
            <a:gd name="adj1" fmla="val 4687"/>
            <a:gd name="adj2" fmla="val 299029"/>
            <a:gd name="adj3" fmla="val 2455575"/>
            <a:gd name="adj4" fmla="val 159985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71008-D706-4F2B-A465-FBDC9CF5E0F0}">
      <dsp:nvSpPr>
        <dsp:cNvPr id="0" name=""/>
        <dsp:cNvSpPr/>
      </dsp:nvSpPr>
      <dsp:spPr>
        <a:xfrm>
          <a:off x="1334589" y="635227"/>
          <a:ext cx="1288319" cy="12883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EA288-10E3-45A3-B20F-F73268F4FDD1}">
      <dsp:nvSpPr>
        <dsp:cNvPr id="0" name=""/>
        <dsp:cNvSpPr/>
      </dsp:nvSpPr>
      <dsp:spPr>
        <a:xfrm>
          <a:off x="1848973" y="-53133"/>
          <a:ext cx="1389068" cy="1389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ז'/תמוז/תש"ף</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hutterstock.com/image-photo/customer-experience-concept-happy-businessman-holding-714872176?id=714872176&amp;irclickid=zzaUWUTG-xyORdZwUx0Mo3EUUkiy5ES8Pyn9Xk0&amp;irgwc=1&amp;utm_medium=Affiliate&amp;utm_campaign=Elevated%20Logic%2C%20LLC&amp;utm_source=426523&amp;utm_term=STOCKSNAP_SEARCH-NORMAL_API"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2.bp.blogspot.com/-K3TPSTaiQE0/WFBoLTQokKI/AAAAAAAADVM/NpM9yKWBJfYXfn-DWfg_Zlb-k10twsMeQCEw/s1600/%25D7%25A9%25D7%25A7%25D7%2595%25D7%25A4%25D7%2599%25D7%25AA4.PN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port5.co.il/articles.aspx?FolderID=9864&amp;docID=320064"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youtube.com/watch?v=jLud5XYfY_c"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reshet.tv/posts/1015343080827037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ites.google.com/a/shaz1.tzafonet.org.il/nemanim/muezet?tmpl=%2Fsystem%2Fapp%2Ftemplates%2Fprint%2F&amp;showPrintDialog=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lixrmkEXvZ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lixrmkEXvZg"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Conflict&amp;order=relevance&amp;safe_search=1&amp;search_page=1&amp;search_type=usertyped&amp;acp=&amp;aco=Team+Conflict&amp;limit=100&amp;get_facets=0&amp;asset_id=314695870" TargetMode="External"/><Relationship Id="rId4" Type="http://schemas.openxmlformats.org/officeDocument/2006/relationships/hyperlink" Target="https://vimeo.com/37221609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stockphoto.com/il/photo/business-people-analyzing-statistics-financial-concept-gm669853862-122438361?irgwc=1&amp;esource=AFF_IS_IR_SP_FreeImages_246195_&amp;asid=FreeImages&amp;cid=IS&amp;utm_medium=affiliate_SP&amp;utm_source=FreeImages&amp;utm_content=246195&amp;clickid=VDJyd2RapxyOUk3wUx0Mo3ERUki1pOQcPyneW8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37221337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photos/i4ABHj811N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hutterstock.com/image-photo/customer-experience-concept-happy-businessman-holding-714872176?id=714872176&amp;irclickid=zzaUWUTG-xyORdZwUx0Mo3EUUkiy5ES8Pyn9Xk0&amp;irgwc=1&amp;utm_medium=Affiliate&amp;utm_campaign=Elevated%20Logic%2C%20LLC&amp;utm_source=426523&amp;utm_term=STOCKSNAP_SEARCH-NORMAL_API"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WYlH9KhTY10&amp;list=PLtF9yZzSdfBAdcTBfSQYZJLr6z4YCdSz5&amp;index=3"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internet-mom.com/diy-fair-booth-idea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hutterstock.com/image-photo/general-manager-presenting-envelope-premium-bonus-712765798?id=712765798&amp;irclickid=zzaUWUTG-xyORdZwUx0Mo3EUUkiy5ay4Pyn9Xk0&amp;irgwc=1&amp;utm_medium=Affiliate&amp;utm_campaign=Elevated%20Logic%2C%20LLC&amp;utm_source=426523&amp;utm_term=STOCKSNAP_SEARCH-NORMAL_API"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business&amp;order=relevance&amp;safe_search=1&amp;search_page=1&amp;search_type=autosuggest&amp;acp=1&amp;aco=TEAM+&amp;get_facets=0&amp;asset_id=101170533"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PEPOLE&amp;order=relevance&amp;safe_search=1&amp;search_page=1&amp;search_type=usertyped&amp;acp=&amp;aco=team+PEPOLE&amp;limit=100&amp;get_facets=0&amp;asset_id=204549849"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besame.co.il/%D7%9C%D7%94%D7%A7%D7%94-%D7%9C%D7%91%D7%A8-%D7%9E%D7%A6%D7%95%D7%95%D7%94-3/" TargetMode="External"/><Relationship Id="rId4" Type="http://schemas.openxmlformats.org/officeDocument/2006/relationships/hyperlink" Target="https://he.wikipedia.org/wiki/%D7%A7%D7%95%D7%91%D7%A5:Soc-4-3-3.png"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PEPOLE&amp;order=relevance&amp;safe_search=1&amp;search_page=1&amp;search_type=usertyped&amp;acp=&amp;aco=team+PEPOLE&amp;limit=100&amp;get_facets=0&amp;asset_id=12275672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hutterstock.com/image-photo/horizontal-shot-people-different-races-being-77194194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hutterstock.com/image-photo/group-doctors-isolated-white-176644028"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shutterstock.com/image-photo/top-view-successful-medical-doctors-discussing-582888754"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vimeo.com/372213373"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vimeo.com/372216093"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content_type%3Aimage%5D=1&amp;k=bad+work&amp;order=relevance&amp;safe_search=1&amp;search_page=1&amp;search_type=usertyped&amp;acp=&amp;aco=bad+work&amp;limit=100&amp;get_facets=0&amp;asset_id=303768661"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content_type%3Aimage%5D=1&amp;k=bad+work&amp;order=relevance&amp;safe_search=1&amp;search_page=1&amp;search_type=usertyped&amp;acp=&amp;aco=bad+work&amp;limit=100&amp;get_facets=0&amp;asset_id=303768661"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work+&amp;order=relevance&amp;safe_search=1&amp;search_page=1&amp;search_type=usertyped&amp;acp=&amp;aco=team+work+&amp;limit=100&amp;get_facets=0&amp;asset_id=316153772"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watch?v=Ojp7jLcb6eY"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reepik.com/search?dates=any&amp;format=search&amp;page=1&amp;query=Teams%20in%20the%20organization&amp;sort=popula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akorrishon.co.il/nrg/online/3/ART2/229/136.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content_type%3Aimage%5D=1&amp;k=Purpose+of+team&amp;order=relevance&amp;safe_search=1&amp;search_page=1&amp;search_type=usertyped&amp;acp=&amp;aco=Purpose+of+team&amp;limit=100&amp;get_facets=0&amp;asset_id=31876155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hutterstock.com/image-photo/manager-giving-feedback-young-intern-1077395216?id=1077395216&amp;irclickid=zzaUWUTG-xyORdZwUx0Mo3EUUkiy5HVMPyn9Xk0&amp;irgwc=1&amp;utm_medium=Affiliate&amp;utm_campaign=Elevated%20Logic%2C%20LLC&amp;utm_source=426523&amp;utm_term=STOCKSNAP_SEARCH-NORMAL_AP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a:t>
            </a:fld>
            <a:endParaRPr lang="he-IL"/>
          </a:p>
        </p:txBody>
      </p:sp>
    </p:spTree>
    <p:extLst>
      <p:ext uri="{BB962C8B-B14F-4D97-AF65-F5344CB8AC3E}">
        <p14:creationId xmlns:p14="http://schemas.microsoft.com/office/powerpoint/2010/main" val="3220841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kern="1200" dirty="0">
                <a:solidFill>
                  <a:schemeClr val="tx1">
                    <a:lumMod val="90000"/>
                    <a:lumOff val="10000"/>
                  </a:schemeClr>
                </a:solidFill>
                <a:latin typeface="+mn-lt"/>
                <a:ea typeface="+mn-ea"/>
                <a:cs typeface="+mn-cs"/>
                <a:sym typeface="Varela Round"/>
              </a:rPr>
              <a:t>מכוונות להצלחה – חברי הצוות צריכים לדעת עד כמה עבודתם תורמת  למטרות הארגון  - בעצם אם אני כעובד יפרפר , ישקיע יעבוד שעות נוספות –האם זה ישנה משהו במטרה הסופית , האם יש משפיע על איכות ה מוצר ? יש מצבים שבאופן חד משמעי כן ויש מצבים שלא בהכרח ירגישו זאת </a:t>
            </a:r>
          </a:p>
          <a:p>
            <a:r>
              <a:rPr lang="he-IL" sz="1200" b="1" kern="1200" dirty="0">
                <a:solidFill>
                  <a:schemeClr val="tx1">
                    <a:lumMod val="90000"/>
                    <a:lumOff val="10000"/>
                  </a:schemeClr>
                </a:solidFill>
                <a:latin typeface="+mn-lt"/>
                <a:ea typeface="+mn-ea"/>
                <a:cs typeface="+mn-cs"/>
                <a:sym typeface="Varela Round"/>
              </a:rPr>
              <a:t>בחברת תרופות ומזון לדוגמא – אם עובד עולה על תקלה כבר בפס הייצור או אפילו לפני כן רק בערבוב המוצרים , והוא מדווח על כך בזמן הוא מונע בזבוז של כסף וזמן  וכמובן  החזרות של לקוחות .</a:t>
            </a:r>
          </a:p>
          <a:p>
            <a:r>
              <a:rPr lang="he-IL" sz="1200" b="1" kern="1200" dirty="0">
                <a:solidFill>
                  <a:schemeClr val="tx1">
                    <a:lumMod val="90000"/>
                    <a:lumOff val="10000"/>
                  </a:schemeClr>
                </a:solidFill>
                <a:latin typeface="+mn-lt"/>
                <a:ea typeface="+mn-ea"/>
                <a:cs typeface="+mn-cs"/>
                <a:sym typeface="Varela Round"/>
              </a:rPr>
              <a:t>הם זקוקים להתייחסויות , משובים  על תוצר או השירות שהצוות נועד לבצעו  - אם זה שיחות צוות פעם בשבוע , </a:t>
            </a:r>
          </a:p>
          <a:p>
            <a:r>
              <a:rPr lang="he-IL" sz="1200" b="1" kern="1200" dirty="0">
                <a:solidFill>
                  <a:schemeClr val="tx1">
                    <a:lumMod val="90000"/>
                    <a:lumOff val="10000"/>
                  </a:schemeClr>
                </a:solidFill>
                <a:latin typeface="+mn-lt"/>
                <a:ea typeface="+mn-ea"/>
                <a:cs typeface="+mn-cs"/>
                <a:sym typeface="Varela Round"/>
              </a:rPr>
              <a:t>בבית ספר – יש שיחות חודשיות עם המחנכת , יש ערב הורים באמצע מחצית כדי לעדכן על המצב ויש עוד זמן לשפר עד לציוני התעודה </a:t>
            </a:r>
          </a:p>
          <a:p>
            <a:endParaRPr lang="he-IL" dirty="0"/>
          </a:p>
          <a:p>
            <a:r>
              <a:rPr lang="he-IL" dirty="0"/>
              <a:t>תמונה - </a:t>
            </a:r>
            <a:r>
              <a:rPr lang="en-US" dirty="0">
                <a:hlinkClick r:id="rId3"/>
              </a:rPr>
              <a:t>https://www.shutterstock.com/image-photo/customer-experience-concept-happy-businessman-holding-714872176?id=714872176&amp;irclickid=zzaUWUTG-xyORdZwUx0Mo3EUUkiy5ES8Pyn9Xk0&amp;irgwc=1&amp;utm_medium=Affiliate&amp;utm_campaign=Elevated%20Logic%2C%20LLC&amp;utm_source=426523&amp;utm_term=STOCKSNAP_SEARCH-NORMAL_API</a:t>
            </a:r>
            <a:endParaRPr lang="he-IL" dirty="0"/>
          </a:p>
          <a:p>
            <a:endParaRPr lang="he-IL" dirty="0"/>
          </a:p>
          <a:p>
            <a:r>
              <a:rPr lang="he-IL" dirty="0"/>
              <a:t>תמונה - </a:t>
            </a:r>
            <a:r>
              <a:rPr lang="en-US" dirty="0">
                <a:hlinkClick r:id="rId4"/>
              </a:rPr>
              <a:t>https://2.bp.blogspot.com/-K3TPSTaiQE0/WFBoLTQokKI/AAAAAAAADVM/NpM9yKWBJfYXfn-DWfg_Zlb-k10twsMeQCEw/s1600/%25D7%25A9%25D7%25A7%25D7%2595%25D7%25A4%25D7%2599%25D7%25AA4.PNG</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10</a:t>
            </a:fld>
            <a:endParaRPr lang="he-IL"/>
          </a:p>
        </p:txBody>
      </p:sp>
    </p:spTree>
    <p:extLst>
      <p:ext uri="{BB962C8B-B14F-4D97-AF65-F5344CB8AC3E}">
        <p14:creationId xmlns:p14="http://schemas.microsoft.com/office/powerpoint/2010/main" val="3451487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זמן 5:00 הצגה עד לפה לא כולל סרטון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אני רוצה לתת כדוגמא את נבחרת העתודה של ישראל בכדורסל שזכו באליפות אירופה עד גיל 20 בפעם השנייה ברציפות, עם כדורסל קבוצתי סוחף ו-84:92 ענק על ספרד בגמר. הגביע נשאר בארץ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endParaRPr lang="he-IL" dirty="0"/>
          </a:p>
          <a:p>
            <a:endParaRPr lang="he-IL" dirty="0"/>
          </a:p>
          <a:p>
            <a:r>
              <a:rPr lang="he-IL" dirty="0"/>
              <a:t>אורך 5:30 דקות סרטון  - </a:t>
            </a:r>
            <a:r>
              <a:rPr lang="en-US" dirty="0">
                <a:hlinkClick r:id="rId3"/>
              </a:rPr>
              <a:t>https://www.sport5.co.il/articles.aspx?FolderID=9864&amp;docID=320064</a:t>
            </a:r>
            <a:r>
              <a:rPr lang="he-IL" dirty="0"/>
              <a:t> </a:t>
            </a:r>
          </a:p>
          <a:p>
            <a:r>
              <a:rPr lang="he-IL" dirty="0"/>
              <a:t>לבדוק זמנים במידה ואין זמן להראות את </a:t>
            </a:r>
            <a:r>
              <a:rPr lang="he-IL" dirty="0" err="1"/>
              <a:t>הכל</a:t>
            </a:r>
            <a:r>
              <a:rPr lang="he-IL" dirty="0"/>
              <a:t> </a:t>
            </a:r>
          </a:p>
          <a:p>
            <a:endParaRPr lang="he-IL" dirty="0"/>
          </a:p>
          <a:p>
            <a:endParaRPr lang="he-IL" dirty="0">
              <a:hlinkClick r:id="rId4"/>
            </a:endParaRPr>
          </a:p>
          <a:p>
            <a:r>
              <a:rPr lang="he-IL" dirty="0">
                <a:hlinkClick r:id="rId4"/>
              </a:rPr>
              <a:t> רכבי פורד – ייצור - </a:t>
            </a:r>
            <a:r>
              <a:rPr lang="en-US" dirty="0">
                <a:hlinkClick r:id="rId4"/>
              </a:rPr>
              <a:t>https://www.youtube.com/watch?v=jLud5XYfY_c</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11</a:t>
            </a:fld>
            <a:endParaRPr lang="he-IL"/>
          </a:p>
        </p:txBody>
      </p:sp>
    </p:spTree>
    <p:extLst>
      <p:ext uri="{BB962C8B-B14F-4D97-AF65-F5344CB8AC3E}">
        <p14:creationId xmlns:p14="http://schemas.microsoft.com/office/powerpoint/2010/main" val="98510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על פי זמנים – מטרת הפרויקט לדוגמא הכנת פעילות טקס סיום שנה ,  הפקת נשף סיום שנה , פורימון , תוכנית </a:t>
            </a:r>
            <a:r>
              <a:rPr lang="he-IL" dirty="0" err="1"/>
              <a:t>טלויזיה</a:t>
            </a:r>
            <a:r>
              <a:rPr lang="he-IL" dirty="0"/>
              <a:t> , </a:t>
            </a:r>
          </a:p>
          <a:p>
            <a:r>
              <a:rPr lang="he-IL" dirty="0"/>
              <a:t>על פי תקציבים – שיפוץ או בניית בית – יש תקציב לאדריכל , קבלן, נגר , מרצף , וכו' לאחר סיום התקציב והתשלומים להם – העבודה נפסקת </a:t>
            </a:r>
            <a:r>
              <a:rPr lang="en-US" dirty="0"/>
              <a:t> </a:t>
            </a:r>
            <a:r>
              <a:rPr lang="he-IL" dirty="0"/>
              <a:t>(גם הבית </a:t>
            </a:r>
            <a:r>
              <a:rPr lang="he-IL" dirty="0" err="1"/>
              <a:t>הבית</a:t>
            </a:r>
            <a:r>
              <a:rPr lang="he-IL" dirty="0"/>
              <a:t> לא מושלם)</a:t>
            </a:r>
            <a:r>
              <a:rPr lang="en-US" dirty="0"/>
              <a:t> </a:t>
            </a:r>
            <a:endParaRPr lang="he-IL" dirty="0"/>
          </a:p>
          <a:p>
            <a:r>
              <a:rPr lang="he-IL" dirty="0"/>
              <a:t>מתוך  תמונה - </a:t>
            </a:r>
            <a:r>
              <a:rPr lang="en-US" dirty="0">
                <a:hlinkClick r:id="rId3"/>
              </a:rPr>
              <a:t>https://www.facebook.com/reshet.tv/posts/10153430808270373/</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12</a:t>
            </a:fld>
            <a:endParaRPr lang="he-IL"/>
          </a:p>
        </p:txBody>
      </p:sp>
    </p:spTree>
    <p:extLst>
      <p:ext uri="{BB962C8B-B14F-4D97-AF65-F5344CB8AC3E}">
        <p14:creationId xmlns:p14="http://schemas.microsoft.com/office/powerpoint/2010/main" val="1037357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לדוגמא מועצת תלמידים – שרוצה לקדם פעילויות , </a:t>
            </a:r>
            <a:r>
              <a:rPr lang="he-IL" dirty="0" err="1"/>
              <a:t>עינין</a:t>
            </a:r>
            <a:r>
              <a:rPr lang="he-IL" dirty="0"/>
              <a:t> , </a:t>
            </a:r>
            <a:r>
              <a:rPr lang="he-IL" dirty="0" err="1"/>
              <a:t>אנג'נדות</a:t>
            </a:r>
            <a:r>
              <a:rPr lang="he-IL" dirty="0"/>
              <a:t>  בבית הספר – האם קובעים מה הם רוצים , אך הם רוצים , מתי הם רוצים וצוות ההנהלה </a:t>
            </a:r>
            <a:r>
              <a:rPr lang="he-IL" dirty="0" err="1"/>
              <a:t>עקרונת</a:t>
            </a:r>
            <a:r>
              <a:rPr lang="he-IL" dirty="0"/>
              <a:t> לא מתערב להם – אם הם שומרים על הכללים ועומדים תחת הנחיות ומועדים שאושרו להם. </a:t>
            </a:r>
          </a:p>
          <a:p>
            <a:endParaRPr lang="he-IL" dirty="0"/>
          </a:p>
          <a:p>
            <a:r>
              <a:rPr lang="he-IL" dirty="0"/>
              <a:t>בנוסף לכן גם ספורטאים על המגרש- ברגע המשחק ברגע האמת הם אלה שבוחרים כיצד להתנהל . </a:t>
            </a:r>
          </a:p>
          <a:p>
            <a:r>
              <a:rPr lang="he-IL" dirty="0"/>
              <a:t>תמומנה -</a:t>
            </a:r>
            <a:r>
              <a:rPr lang="en-US" dirty="0">
                <a:hlinkClick r:id="rId3"/>
              </a:rPr>
              <a:t>https://sites.google.com/a/shaz1.tzafonet.org.il/nemanim/muezet?tmpl=%2Fsystem%2Fapp%2Ftemplates%2Fprint%2F&amp;showPrintDialog=1</a:t>
            </a:r>
            <a:r>
              <a:rPr lang="he-IL" dirty="0"/>
              <a:t> </a:t>
            </a:r>
          </a:p>
          <a:p>
            <a:endParaRPr lang="he-IL" dirty="0"/>
          </a:p>
          <a:p>
            <a:r>
              <a:rPr lang="he-IL" dirty="0"/>
              <a:t>כאן זה 12 דקות בערך כולל </a:t>
            </a:r>
            <a:r>
              <a:rPr lang="he-IL" dirty="0" err="1"/>
              <a:t>הסרטו</a:t>
            </a:r>
            <a:r>
              <a:rPr lang="he-IL" dirty="0"/>
              <a:t> המלא של הכדורסל.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13</a:t>
            </a:fld>
            <a:endParaRPr lang="he-IL"/>
          </a:p>
        </p:txBody>
      </p:sp>
    </p:spTree>
    <p:extLst>
      <p:ext uri="{BB962C8B-B14F-4D97-AF65-F5344CB8AC3E}">
        <p14:creationId xmlns:p14="http://schemas.microsoft.com/office/powerpoint/2010/main" val="3698551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אני רק מציינת זאת כדי לעשות לתלמידים סדר – אני לא אציין את השמות של החוקרים כדי לא לבלבל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14</a:t>
            </a:fld>
            <a:endParaRPr lang="he-IL"/>
          </a:p>
        </p:txBody>
      </p:sp>
    </p:spTree>
    <p:extLst>
      <p:ext uri="{BB962C8B-B14F-4D97-AF65-F5344CB8AC3E}">
        <p14:creationId xmlns:p14="http://schemas.microsoft.com/office/powerpoint/2010/main" val="1300527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אני רק מציינת זאת כדי לעשות לתלמידים סדר – אני לא אציין את השמות של החוקרים כדי לא לבלבל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15</a:t>
            </a:fld>
            <a:endParaRPr lang="he-IL"/>
          </a:p>
        </p:txBody>
      </p:sp>
    </p:spTree>
    <p:extLst>
      <p:ext uri="{BB962C8B-B14F-4D97-AF65-F5344CB8AC3E}">
        <p14:creationId xmlns:p14="http://schemas.microsoft.com/office/powerpoint/2010/main" val="1207299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dirty="0">
                <a:solidFill>
                  <a:schemeClr val="tx1">
                    <a:lumMod val="90000"/>
                    <a:lumOff val="10000"/>
                  </a:schemeClr>
                </a:solidFill>
                <a:sym typeface="Varela Round"/>
              </a:rPr>
              <a:t>שלב ההתהוות – הוא שלב ההגדרה העצמית של הצוות בו נבחנים </a:t>
            </a:r>
            <a:br>
              <a:rPr lang="en-US" sz="1200" b="1" dirty="0">
                <a:solidFill>
                  <a:schemeClr val="tx1">
                    <a:lumMod val="90000"/>
                    <a:lumOff val="10000"/>
                  </a:schemeClr>
                </a:solidFill>
                <a:sym typeface="Varela Round"/>
              </a:rPr>
            </a:br>
            <a:r>
              <a:rPr lang="he-IL" sz="1200" b="1" dirty="0" err="1">
                <a:solidFill>
                  <a:schemeClr val="tx1">
                    <a:lumMod val="90000"/>
                    <a:lumOff val="10000"/>
                  </a:schemeClr>
                </a:solidFill>
                <a:sym typeface="Varela Round"/>
              </a:rPr>
              <a:t>הכשרונות</a:t>
            </a:r>
            <a:r>
              <a:rPr lang="he-IL" sz="1200" b="1" dirty="0">
                <a:solidFill>
                  <a:schemeClr val="tx1">
                    <a:lumMod val="90000"/>
                    <a:lumOff val="10000"/>
                  </a:schemeClr>
                </a:solidFill>
                <a:sym typeface="Varela Round"/>
              </a:rPr>
              <a:t>, היכולות ויחסי הכוחות של כל אחד מהעובדים בנפרד ועם חברי הצוות </a:t>
            </a:r>
            <a:endParaRPr lang="he-IL" dirty="0"/>
          </a:p>
          <a:p>
            <a:r>
              <a:rPr lang="he-IL" dirty="0"/>
              <a:t>התמונה הזאת – שימשה גם במצגת של </a:t>
            </a:r>
            <a:r>
              <a:rPr lang="he-IL" dirty="0" err="1"/>
              <a:t>כח</a:t>
            </a:r>
            <a:r>
              <a:rPr lang="he-IL" dirty="0"/>
              <a:t> סמכות והשפעה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16</a:t>
            </a:fld>
            <a:endParaRPr lang="he-IL"/>
          </a:p>
        </p:txBody>
      </p:sp>
    </p:spTree>
    <p:extLst>
      <p:ext uri="{BB962C8B-B14F-4D97-AF65-F5344CB8AC3E}">
        <p14:creationId xmlns:p14="http://schemas.microsoft.com/office/powerpoint/2010/main" val="2333372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13:00 בערך ואז </a:t>
            </a:r>
          </a:p>
          <a:p>
            <a:endParaRPr lang="he-IL" dirty="0"/>
          </a:p>
          <a:p>
            <a:r>
              <a:rPr lang="he-IL" dirty="0"/>
              <a:t>בואו ניקח למשל להקה או כותבת וזמרת שרוצה להצליח עם השירים שלה ואז מגיע מפיק על מנת לעזור לה להתפרסם </a:t>
            </a:r>
          </a:p>
          <a:p>
            <a:r>
              <a:rPr lang="he-IL" dirty="0"/>
              <a:t>לקטע קצר  מתוך ילדי בית העץ - </a:t>
            </a:r>
            <a:r>
              <a:rPr lang="en-US" dirty="0">
                <a:hlinkClick r:id="rId3"/>
              </a:rPr>
              <a:t>https://www.youtube.com/watch?v=lixrmkEXvZg</a:t>
            </a:r>
            <a:r>
              <a:rPr lang="he-IL" dirty="0"/>
              <a:t>  </a:t>
            </a:r>
          </a:p>
          <a:p>
            <a:r>
              <a:rPr lang="he-IL" dirty="0"/>
              <a:t>  החל מדקה 0:50  עד "אופק יסדר לכם את </a:t>
            </a:r>
            <a:r>
              <a:rPr lang="he-IL" dirty="0" err="1"/>
              <a:t>העיינינים</a:t>
            </a:r>
            <a:r>
              <a:rPr lang="he-IL" dirty="0"/>
              <a:t> "  3:02 </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ילדי בית העץ - </a:t>
            </a:r>
            <a:r>
              <a:rPr lang="en-US" dirty="0">
                <a:hlinkClick r:id="rId3"/>
              </a:rPr>
              <a:t>https://www.youtube.com/watch?v=lixrmkEXvZg</a:t>
            </a:r>
            <a:r>
              <a:rPr lang="he-IL" dirty="0"/>
              <a:t>  דקה 4:24 עד 5:22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17</a:t>
            </a:fld>
            <a:endParaRPr lang="he-IL"/>
          </a:p>
        </p:txBody>
      </p:sp>
    </p:spTree>
    <p:extLst>
      <p:ext uri="{BB962C8B-B14F-4D97-AF65-F5344CB8AC3E}">
        <p14:creationId xmlns:p14="http://schemas.microsoft.com/office/powerpoint/2010/main" val="3616291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המשך- האם אנשי הצוות רואים את המטרה המשותפת באותה צורה ?</a:t>
            </a:r>
            <a:r>
              <a:rPr lang="en-US" dirty="0"/>
              <a:t> </a:t>
            </a:r>
            <a:r>
              <a:rPr lang="he-IL" dirty="0"/>
              <a:t> או מה היא הדרך הטובה ביותר להגיע למטרה הזאת ?</a:t>
            </a:r>
            <a:r>
              <a:rPr lang="en-US" dirty="0"/>
              <a:t>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לקטע קצר  מתוך ילדי בית העץ - </a:t>
            </a:r>
            <a:r>
              <a:rPr lang="en-US" dirty="0">
                <a:hlinkClick r:id="rId3"/>
              </a:rPr>
              <a:t>https://www.youtube.com/watch?v=lixrmkEXvZg</a:t>
            </a:r>
            <a:r>
              <a:rPr lang="he-IL" dirty="0"/>
              <a:t>  </a:t>
            </a:r>
          </a:p>
          <a:p>
            <a:r>
              <a:rPr lang="he-IL" dirty="0"/>
              <a:t>אופציה נוספת דקה 4:24 עד 5:22   -עד  "תנו למפיק שלכן לסדר את העיניים+</a:t>
            </a:r>
            <a:r>
              <a:rPr lang="en-US" dirty="0"/>
              <a:t> 2</a:t>
            </a:r>
            <a:r>
              <a:rPr lang="he-IL" dirty="0"/>
              <a:t> שניות "</a:t>
            </a:r>
          </a:p>
          <a:p>
            <a:r>
              <a:rPr lang="he-IL" dirty="0"/>
              <a:t>עוד סרטון -</a:t>
            </a:r>
            <a:r>
              <a:rPr lang="en-US" dirty="0">
                <a:hlinkClick r:id="rId4"/>
              </a:rPr>
              <a:t>https://vimeo.com/372216093</a:t>
            </a:r>
            <a:endParaRPr lang="he-IL" dirty="0"/>
          </a:p>
          <a:p>
            <a:r>
              <a:rPr lang="en-US" dirty="0"/>
              <a:t> </a:t>
            </a:r>
            <a:r>
              <a:rPr lang="he-IL" dirty="0"/>
              <a:t>בערך 17 דקות עד עכשיו</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תמונה  מופיעה גם במצגת חלק ב - </a:t>
            </a:r>
            <a:r>
              <a:rPr lang="en-US" dirty="0">
                <a:hlinkClick r:id="rId5"/>
              </a:rPr>
              <a: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Conflict&amp;order=relevance&amp;safe_search=1&amp;search_page=1&amp;search_type=usertyped&amp;acp=&amp;aco=Team+Conflict&amp;limit=100&amp;get_facets=0&amp;asset_id=314695870</a:t>
            </a:r>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18</a:t>
            </a:fld>
            <a:endParaRPr lang="he-IL"/>
          </a:p>
        </p:txBody>
      </p:sp>
    </p:spTree>
    <p:extLst>
      <p:ext uri="{BB962C8B-B14F-4D97-AF65-F5344CB8AC3E}">
        <p14:creationId xmlns:p14="http://schemas.microsoft.com/office/powerpoint/2010/main" val="2885210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אני לא יודעת מאיפה התמונה – יש לי </a:t>
            </a:r>
            <a:r>
              <a:rPr lang="he-IL" dirty="0" err="1"/>
              <a:t>אותהממצגת</a:t>
            </a:r>
            <a:r>
              <a:rPr lang="he-IL" dirty="0"/>
              <a:t> אחרת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19</a:t>
            </a:fld>
            <a:endParaRPr lang="he-IL"/>
          </a:p>
        </p:txBody>
      </p:sp>
    </p:spTree>
    <p:extLst>
      <p:ext uri="{BB962C8B-B14F-4D97-AF65-F5344CB8AC3E}">
        <p14:creationId xmlns:p14="http://schemas.microsoft.com/office/powerpoint/2010/main" val="1829818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עד כאן בערך 19:00 אם שמתי את כל הסרטונים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20</a:t>
            </a:fld>
            <a:endParaRPr lang="he-IL"/>
          </a:p>
        </p:txBody>
      </p:sp>
    </p:spTree>
    <p:extLst>
      <p:ext uri="{BB962C8B-B14F-4D97-AF65-F5344CB8AC3E}">
        <p14:creationId xmlns:p14="http://schemas.microsoft.com/office/powerpoint/2010/main" val="152715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אני רק מציינת זאת כדי לעשות לתלמידים סדר – אני לא אציין את השמות של החוקרים כדי לא לבלבל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21</a:t>
            </a:fld>
            <a:endParaRPr lang="he-IL"/>
          </a:p>
        </p:txBody>
      </p:sp>
    </p:spTree>
    <p:extLst>
      <p:ext uri="{BB962C8B-B14F-4D97-AF65-F5344CB8AC3E}">
        <p14:creationId xmlns:p14="http://schemas.microsoft.com/office/powerpoint/2010/main" val="1093155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22</a:t>
            </a:fld>
            <a:endParaRPr lang="he-IL"/>
          </a:p>
        </p:txBody>
      </p:sp>
    </p:spTree>
    <p:extLst>
      <p:ext uri="{BB962C8B-B14F-4D97-AF65-F5344CB8AC3E}">
        <p14:creationId xmlns:p14="http://schemas.microsoft.com/office/powerpoint/2010/main" val="1318604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kern="1200" dirty="0">
                <a:solidFill>
                  <a:schemeClr val="tx1">
                    <a:lumMod val="90000"/>
                    <a:lumOff val="10000"/>
                  </a:schemeClr>
                </a:solidFill>
                <a:latin typeface="+mn-lt"/>
                <a:ea typeface="+mn-ea"/>
                <a:cs typeface="+mn-cs"/>
                <a:sym typeface="Varela Round"/>
              </a:rPr>
              <a:t>מערכות תמיכה  - מה הכוונה , צריך שיהיה לצוותי העבודה – תשתיות תומכות כגון – צוות תמיכה טכנית של המחשוב , הדרכה על כלי העבודה שלהם "חפיפה"</a:t>
            </a:r>
            <a:r>
              <a:rPr lang="en-US" sz="1200" b="1" kern="1200" dirty="0">
                <a:solidFill>
                  <a:schemeClr val="tx1">
                    <a:lumMod val="90000"/>
                    <a:lumOff val="10000"/>
                  </a:schemeClr>
                </a:solidFill>
                <a:latin typeface="+mn-lt"/>
                <a:ea typeface="+mn-ea"/>
                <a:cs typeface="+mn-cs"/>
                <a:sym typeface="Varela Round"/>
              </a:rPr>
              <a:t>  </a:t>
            </a:r>
            <a:r>
              <a:rPr lang="he-IL" sz="1200" b="1" kern="1200" dirty="0">
                <a:solidFill>
                  <a:schemeClr val="tx1">
                    <a:lumMod val="90000"/>
                    <a:lumOff val="10000"/>
                  </a:schemeClr>
                </a:solidFill>
                <a:latin typeface="+mn-lt"/>
                <a:ea typeface="+mn-ea"/>
                <a:cs typeface="+mn-cs"/>
                <a:sym typeface="Varela Round"/>
              </a:rPr>
              <a:t>של אנשים מנוסים מהם</a:t>
            </a:r>
          </a:p>
          <a:p>
            <a:r>
              <a:rPr lang="he-IL" sz="1200" b="1" kern="1200" dirty="0">
                <a:solidFill>
                  <a:schemeClr val="tx1">
                    <a:lumMod val="90000"/>
                    <a:lumOff val="10000"/>
                  </a:schemeClr>
                </a:solidFill>
                <a:latin typeface="+mn-lt"/>
                <a:ea typeface="+mn-ea"/>
                <a:cs typeface="+mn-cs"/>
                <a:sym typeface="Varela Round"/>
              </a:rPr>
              <a:t>מחלקת משאבי אנוש שמנחה </a:t>
            </a:r>
            <a:r>
              <a:rPr lang="he-IL" sz="1200" b="1" kern="1200" dirty="0" err="1">
                <a:solidFill>
                  <a:schemeClr val="tx1">
                    <a:lumMod val="90000"/>
                    <a:lumOff val="10000"/>
                  </a:schemeClr>
                </a:solidFill>
                <a:latin typeface="+mn-lt"/>
                <a:ea typeface="+mn-ea"/>
                <a:cs typeface="+mn-cs"/>
                <a:sym typeface="Varela Round"/>
              </a:rPr>
              <a:t>אותםודואגת</a:t>
            </a:r>
            <a:r>
              <a:rPr lang="he-IL" sz="1200" b="1" kern="1200" dirty="0">
                <a:solidFill>
                  <a:schemeClr val="tx1">
                    <a:lumMod val="90000"/>
                    <a:lumOff val="10000"/>
                  </a:schemeClr>
                </a:solidFill>
                <a:latin typeface="+mn-lt"/>
                <a:ea typeface="+mn-ea"/>
                <a:cs typeface="+mn-cs"/>
                <a:sym typeface="Varela Round"/>
              </a:rPr>
              <a:t> לתנאם </a:t>
            </a:r>
            <a:r>
              <a:rPr lang="he-IL" sz="1200" b="1" kern="1200" dirty="0" err="1">
                <a:solidFill>
                  <a:schemeClr val="tx1">
                    <a:lumMod val="90000"/>
                    <a:lumOff val="10000"/>
                  </a:schemeClr>
                </a:solidFill>
                <a:latin typeface="+mn-lt"/>
                <a:ea typeface="+mn-ea"/>
                <a:cs typeface="+mn-cs"/>
                <a:sym typeface="Varela Round"/>
              </a:rPr>
              <a:t>הסטוציאלים</a:t>
            </a:r>
            <a:r>
              <a:rPr lang="he-IL" sz="1200" b="1" kern="1200" dirty="0">
                <a:solidFill>
                  <a:schemeClr val="tx1">
                    <a:lumMod val="90000"/>
                    <a:lumOff val="10000"/>
                  </a:schemeClr>
                </a:solidFill>
                <a:latin typeface="+mn-lt"/>
                <a:ea typeface="+mn-ea"/>
                <a:cs typeface="+mn-cs"/>
                <a:sym typeface="Varela Round"/>
              </a:rPr>
              <a:t> שלהם, </a:t>
            </a:r>
            <a:endParaRPr lang="he-IL" dirty="0"/>
          </a:p>
          <a:p>
            <a:endParaRPr lang="he-IL" dirty="0"/>
          </a:p>
          <a:p>
            <a:r>
              <a:rPr lang="he-IL" dirty="0"/>
              <a:t>התמונה – </a:t>
            </a:r>
            <a:r>
              <a:rPr lang="he-IL" dirty="0" err="1"/>
              <a:t>שומשה</a:t>
            </a:r>
            <a:r>
              <a:rPr lang="he-IL" dirty="0"/>
              <a:t> במצגת </a:t>
            </a:r>
            <a:r>
              <a:rPr lang="he-IL" dirty="0" err="1"/>
              <a:t>כח</a:t>
            </a:r>
            <a:r>
              <a:rPr lang="he-IL" dirty="0"/>
              <a:t> והשפעה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23</a:t>
            </a:fld>
            <a:endParaRPr lang="he-IL"/>
          </a:p>
        </p:txBody>
      </p:sp>
    </p:spTree>
    <p:extLst>
      <p:ext uri="{BB962C8B-B14F-4D97-AF65-F5344CB8AC3E}">
        <p14:creationId xmlns:p14="http://schemas.microsoft.com/office/powerpoint/2010/main" val="694866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200" dirty="0" err="1">
                <a:solidFill>
                  <a:schemeClr val="tx1">
                    <a:lumMod val="90000"/>
                    <a:lumOff val="10000"/>
                  </a:schemeClr>
                </a:solidFill>
                <a:latin typeface="+mn-lt"/>
                <a:ea typeface="+mn-ea"/>
                <a:cs typeface="+mn-cs"/>
                <a:sym typeface="Varela Round"/>
              </a:rPr>
              <a:t>מומולץ</a:t>
            </a:r>
            <a:r>
              <a:rPr lang="he-IL" sz="1200" b="1" kern="1200" dirty="0">
                <a:solidFill>
                  <a:schemeClr val="tx1">
                    <a:lumMod val="90000"/>
                    <a:lumOff val="10000"/>
                  </a:schemeClr>
                </a:solidFill>
                <a:latin typeface="+mn-lt"/>
                <a:ea typeface="+mn-ea"/>
                <a:cs typeface="+mn-cs"/>
                <a:sym typeface="Varela Round"/>
              </a:rPr>
              <a:t> שהמנהל שלהם  יעבור הדרכת מנהלים  כדי לתקשר עם עובדיו טוב יותר    - זה בהמשך לסביבה תומכת </a:t>
            </a:r>
            <a:endParaRPr lang="he-IL" dirty="0"/>
          </a:p>
          <a:p>
            <a:endParaRPr lang="he-IL" dirty="0"/>
          </a:p>
          <a:p>
            <a:r>
              <a:rPr lang="he-IL" dirty="0"/>
              <a:t>התמונה – </a:t>
            </a:r>
            <a:r>
              <a:rPr lang="he-IL" dirty="0" err="1"/>
              <a:t>שומשה</a:t>
            </a:r>
            <a:r>
              <a:rPr lang="he-IL" dirty="0"/>
              <a:t> במצגת </a:t>
            </a:r>
            <a:r>
              <a:rPr lang="he-IL" dirty="0" err="1"/>
              <a:t>כח</a:t>
            </a:r>
            <a:r>
              <a:rPr lang="he-IL" dirty="0"/>
              <a:t> והשפעה </a:t>
            </a:r>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hlinkClick r:id="rId3"/>
              </a:rPr>
              <a:t>https://www.istockphoto.com/il/photo/business-people-analyzing-statistics-financial-concept-gm669853862-122438361?irgwc=1&amp;esource=AFF_IS_IR_SP_FreeImages_246195_&amp;asid=FreeImages&amp;cid=IS&amp;utm_medium=affiliate_SP&amp;utm_source=FreeImages&amp;utm_content=246195&amp;clickid=VDJyd2RapxyOUk3wUx0Mo3ERUki1pOQcPyneW80</a:t>
            </a:r>
            <a:endParaRPr lang="en-US"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24</a:t>
            </a:fld>
            <a:endParaRPr lang="he-IL"/>
          </a:p>
        </p:txBody>
      </p:sp>
    </p:spTree>
    <p:extLst>
      <p:ext uri="{BB962C8B-B14F-4D97-AF65-F5344CB8AC3E}">
        <p14:creationId xmlns:p14="http://schemas.microsoft.com/office/powerpoint/2010/main" val="2221567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]פיתוח הצוות – הכוונה להדרכה שלו , חפיפה שלו , </a:t>
            </a:r>
          </a:p>
          <a:p>
            <a:r>
              <a:rPr lang="he-IL" dirty="0"/>
              <a:t>תפקידים – מהם הסמכויות של כל אחד ואחד </a:t>
            </a:r>
          </a:p>
          <a:p>
            <a:r>
              <a:rPr lang="he-IL" dirty="0"/>
              <a:t>תהליכי תקשורת בצוות – מי מדווח למי, מי אחראי על מי </a:t>
            </a:r>
          </a:p>
          <a:p>
            <a:r>
              <a:rPr lang="en-US" dirty="0"/>
              <a:t> </a:t>
            </a:r>
            <a:r>
              <a:rPr lang="he-IL" dirty="0"/>
              <a:t>סרטון - </a:t>
            </a:r>
            <a:r>
              <a:rPr lang="en-US" dirty="0">
                <a:hlinkClick r:id="rId3"/>
              </a:rPr>
              <a:t>https://vimeo.com/372213373</a:t>
            </a:r>
            <a:r>
              <a:rPr lang="he-IL" dirty="0"/>
              <a:t>  אפשר להתחיל מ חצי דקה – היזם </a:t>
            </a:r>
            <a:r>
              <a:rPr lang="he-IL" dirty="0" err="1"/>
              <a:t>סטרטפיסט</a:t>
            </a:r>
            <a:r>
              <a:rPr lang="he-IL" dirty="0"/>
              <a:t> עם משלוש הזהב</a:t>
            </a:r>
          </a:p>
          <a:p>
            <a:r>
              <a:rPr lang="he-IL" dirty="0"/>
              <a:t> אפשר גם דרך 1:54 של "זיקית" -  יש שם מונחים שיהיו פחות מובנים לתלמידים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25</a:t>
            </a:fld>
            <a:endParaRPr lang="he-IL"/>
          </a:p>
        </p:txBody>
      </p:sp>
    </p:spTree>
    <p:extLst>
      <p:ext uri="{BB962C8B-B14F-4D97-AF65-F5344CB8AC3E}">
        <p14:creationId xmlns:p14="http://schemas.microsoft.com/office/powerpoint/2010/main" val="2477017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תמונה- </a:t>
            </a:r>
            <a:r>
              <a:rPr lang="en-US" dirty="0">
                <a:hlinkClick r:id="rId3"/>
              </a:rPr>
              <a:t>https://unsplash.com/photos/i4ABHj811N0</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26</a:t>
            </a:fld>
            <a:endParaRPr lang="he-IL"/>
          </a:p>
        </p:txBody>
      </p:sp>
    </p:spTree>
    <p:extLst>
      <p:ext uri="{BB962C8B-B14F-4D97-AF65-F5344CB8AC3E}">
        <p14:creationId xmlns:p14="http://schemas.microsoft.com/office/powerpoint/2010/main" val="266075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כפי שאמרתי במאפיינים – </a:t>
            </a:r>
            <a:r>
              <a:rPr lang="he-IL" sz="1200" b="1" kern="1200" dirty="0">
                <a:solidFill>
                  <a:schemeClr val="tx1">
                    <a:lumMod val="90000"/>
                    <a:lumOff val="10000"/>
                  </a:schemeClr>
                </a:solidFill>
                <a:latin typeface="+mn-lt"/>
                <a:ea typeface="+mn-ea"/>
                <a:cs typeface="+mn-cs"/>
                <a:sym typeface="Varela Round"/>
              </a:rPr>
              <a:t>עובדים  זקוקים להתייחסויות , משובים  על תוצר או השירות שהצוות נועד לבצעו  - אם זה שיחות צוות פעם בשבוע , </a:t>
            </a:r>
          </a:p>
          <a:p>
            <a:r>
              <a:rPr lang="he-IL" sz="1200" b="1" kern="1200" dirty="0">
                <a:solidFill>
                  <a:schemeClr val="tx1">
                    <a:lumMod val="90000"/>
                    <a:lumOff val="10000"/>
                  </a:schemeClr>
                </a:solidFill>
                <a:latin typeface="+mn-lt"/>
                <a:ea typeface="+mn-ea"/>
                <a:cs typeface="+mn-cs"/>
                <a:sym typeface="Varela Round"/>
              </a:rPr>
              <a:t>בבית ספר – יש שיחות חודשיות עם המחנכת , יש ערב הורים באמצע מחצית כדי לעדכן על המצב ויש עוד זמן לשפר עד לציוני התעודה </a:t>
            </a:r>
          </a:p>
          <a:p>
            <a:endParaRPr lang="he-IL" dirty="0"/>
          </a:p>
          <a:p>
            <a:endParaRPr lang="he-IL" dirty="0"/>
          </a:p>
          <a:p>
            <a:r>
              <a:rPr lang="he-IL" dirty="0"/>
              <a:t>תמונה - </a:t>
            </a:r>
            <a:r>
              <a:rPr lang="en-US" dirty="0">
                <a:hlinkClick r:id="rId3"/>
              </a:rPr>
              <a:t>https://www.shutterstock.com/image-photo/customer-experience-concept-happy-businessman-holding-714872176?id=714872176&amp;irclickid=zzaUWUTG-xyORdZwUx0Mo3EUUkiy5ES8Pyn9Xk0&amp;irgwc=1&amp;utm_medium=Affiliate&amp;utm_campaign=Elevated%20Logic%2C%20LLC&amp;utm_source=426523&amp;utm_term=STOCKSNAP_SEARCH-NORMAL_API</a:t>
            </a:r>
            <a:endParaRPr lang="he-IL" dirty="0"/>
          </a:p>
          <a:p>
            <a:endParaRPr lang="he-IL" dirty="0"/>
          </a:p>
          <a:p>
            <a:endParaRPr lang="he-IL" dirty="0"/>
          </a:p>
          <a:p>
            <a:r>
              <a:rPr lang="he-IL" dirty="0"/>
              <a:t>אני לא יודעת מאיפה התמונה של העיגול – היא ממצגת אחרת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27</a:t>
            </a:fld>
            <a:endParaRPr lang="he-IL"/>
          </a:p>
        </p:txBody>
      </p:sp>
    </p:spTree>
    <p:extLst>
      <p:ext uri="{BB962C8B-B14F-4D97-AF65-F5344CB8AC3E}">
        <p14:creationId xmlns:p14="http://schemas.microsoft.com/office/powerpoint/2010/main" val="1648543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עד כאן בערך 22 דקות- 23 דקות לא כולל הסרטון הזה לפני ההפסקה </a:t>
            </a:r>
          </a:p>
          <a:p>
            <a:r>
              <a:rPr lang="he-IL" dirty="0"/>
              <a:t>קישו לסרטון – עדיף על מסך מלא </a:t>
            </a:r>
            <a:r>
              <a:rPr lang="en-US" dirty="0">
                <a:hlinkClick r:id="rId3"/>
              </a:rPr>
              <a:t>https://www.youtube.com/watch?v=WYlH9KhTY10&amp;list=PLtF9yZzSdfBAdcTBfSQYZJLr6z4YCdSz5&amp;index=3</a:t>
            </a:r>
            <a:endParaRPr lang="he-IL" dirty="0"/>
          </a:p>
          <a:p>
            <a:r>
              <a:rPr lang="he-IL" dirty="0"/>
              <a:t> ב 2:16 מתחילים לשיר </a:t>
            </a:r>
          </a:p>
          <a:p>
            <a:r>
              <a:rPr lang="he-IL" dirty="0"/>
              <a:t>סה"כ הסרטון 6  דקות </a:t>
            </a:r>
          </a:p>
          <a:p>
            <a:r>
              <a:rPr lang="he-IL" sz="1200" dirty="0">
                <a:solidFill>
                  <a:srgbClr val="192A72"/>
                </a:solidFill>
                <a:sym typeface="Varela Round"/>
              </a:rPr>
              <a:t>הקדמה ל</a:t>
            </a:r>
          </a:p>
          <a:p>
            <a:r>
              <a:rPr lang="he-IL" sz="1200" dirty="0">
                <a:solidFill>
                  <a:srgbClr val="192A72"/>
                </a:solidFill>
                <a:sym typeface="Varela Round"/>
              </a:rPr>
              <a:t>גורמים המשפיעים</a:t>
            </a:r>
            <a:br>
              <a:rPr lang="en-US" sz="1200" dirty="0">
                <a:solidFill>
                  <a:srgbClr val="192A72"/>
                </a:solidFill>
                <a:sym typeface="Varela Round"/>
              </a:rPr>
            </a:br>
            <a:r>
              <a:rPr lang="he-IL" sz="1200" dirty="0">
                <a:solidFill>
                  <a:srgbClr val="192A72"/>
                </a:solidFill>
                <a:sym typeface="Varela Round"/>
              </a:rPr>
              <a:t> על אפקטיביות הצוות</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28</a:t>
            </a:fld>
            <a:endParaRPr lang="he-IL"/>
          </a:p>
        </p:txBody>
      </p:sp>
    </p:spTree>
    <p:extLst>
      <p:ext uri="{BB962C8B-B14F-4D97-AF65-F5344CB8AC3E}">
        <p14:creationId xmlns:p14="http://schemas.microsoft.com/office/powerpoint/2010/main" val="779460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עד כאן בערך 22 דקות- 23 דקות לא כולל הסרטון של המקהלה  לפני ההפסקה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29</a:t>
            </a:fld>
            <a:endParaRPr lang="he-IL"/>
          </a:p>
        </p:txBody>
      </p:sp>
    </p:spTree>
    <p:extLst>
      <p:ext uri="{BB962C8B-B14F-4D97-AF65-F5344CB8AC3E}">
        <p14:creationId xmlns:p14="http://schemas.microsoft.com/office/powerpoint/2010/main" val="2841649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1. כיצד יוצרים צוותים מועילים, המשיגים את הממטרה , מהם הגורמים המשפיעים על מידת המועילות של הצוות . ??</a:t>
            </a:r>
            <a:br>
              <a:rPr lang="en-US" dirty="0"/>
            </a:br>
            <a:r>
              <a:rPr lang="en-US" dirty="0"/>
              <a:t>2.</a:t>
            </a:r>
            <a:r>
              <a:rPr lang="he-IL" dirty="0"/>
              <a:t> מהשקף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30</a:t>
            </a:fld>
            <a:endParaRPr lang="he-IL"/>
          </a:p>
        </p:txBody>
      </p:sp>
    </p:spTree>
    <p:extLst>
      <p:ext uri="{BB962C8B-B14F-4D97-AF65-F5344CB8AC3E}">
        <p14:creationId xmlns:p14="http://schemas.microsoft.com/office/powerpoint/2010/main" val="3064553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br>
              <a:rPr lang="en-US" sz="1200" b="1" kern="1200" dirty="0">
                <a:solidFill>
                  <a:srgbClr val="FF0000"/>
                </a:solidFill>
                <a:latin typeface="+mn-lt"/>
                <a:ea typeface="+mn-ea"/>
                <a:cs typeface="+mn-cs"/>
                <a:sym typeface="Varela Round"/>
              </a:rPr>
            </a:br>
            <a:r>
              <a:rPr lang="he-IL" sz="1200" b="1" kern="1200" dirty="0">
                <a:solidFill>
                  <a:srgbClr val="FF0000"/>
                </a:solidFill>
                <a:latin typeface="+mn-lt"/>
                <a:ea typeface="+mn-ea"/>
                <a:cs typeface="+mn-cs"/>
                <a:sym typeface="Varela Round"/>
              </a:rPr>
              <a:t>בהנהלה , ביחידות עבודה אחרות , באקלים ובתרבות הארגונית – האם זה ארגון שמרגישים בו נוח לדבר , לשאול , להתלונן אפילו ?</a:t>
            </a:r>
            <a:r>
              <a:rPr lang="en-US" sz="1200" b="1" kern="1200" dirty="0">
                <a:solidFill>
                  <a:srgbClr val="FF0000"/>
                </a:solidFill>
                <a:latin typeface="+mn-lt"/>
                <a:ea typeface="+mn-ea"/>
                <a:cs typeface="+mn-cs"/>
                <a:sym typeface="Varela Round"/>
              </a:rPr>
              <a:t> </a:t>
            </a:r>
            <a:r>
              <a:rPr lang="he-IL" sz="1200" b="1" kern="1200" dirty="0">
                <a:solidFill>
                  <a:srgbClr val="FF0000"/>
                </a:solidFill>
                <a:latin typeface="+mn-lt"/>
                <a:ea typeface="+mn-ea"/>
                <a:cs typeface="+mn-cs"/>
                <a:sym typeface="Varela Round"/>
              </a:rPr>
              <a:t>! או שזה ארגון </a:t>
            </a:r>
            <a:r>
              <a:rPr lang="he-IL" sz="1200" b="1" kern="1200" dirty="0" err="1">
                <a:solidFill>
                  <a:srgbClr val="FF0000"/>
                </a:solidFill>
                <a:latin typeface="+mn-lt"/>
                <a:ea typeface="+mn-ea"/>
                <a:cs typeface="+mn-cs"/>
                <a:sym typeface="Varela Round"/>
              </a:rPr>
              <a:t>שמתחייס</a:t>
            </a:r>
            <a:r>
              <a:rPr lang="he-IL" sz="1200" b="1" kern="1200" dirty="0">
                <a:solidFill>
                  <a:srgbClr val="FF0000"/>
                </a:solidFill>
                <a:latin typeface="+mn-lt"/>
                <a:ea typeface="+mn-ea"/>
                <a:cs typeface="+mn-cs"/>
                <a:sym typeface="Varela Round"/>
              </a:rPr>
              <a:t> בצורה לא סלחנית  כלפי עובדים  "שלא בטוחים"</a:t>
            </a:r>
            <a:r>
              <a:rPr lang="en-US" sz="1200" b="1" kern="1200" dirty="0">
                <a:solidFill>
                  <a:srgbClr val="FF0000"/>
                </a:solidFill>
                <a:latin typeface="+mn-lt"/>
                <a:ea typeface="+mn-ea"/>
                <a:cs typeface="+mn-cs"/>
                <a:sym typeface="Varela Round"/>
              </a:rPr>
              <a:t> </a:t>
            </a:r>
            <a:r>
              <a:rPr lang="he-IL" sz="1200" b="1" kern="1200" dirty="0">
                <a:solidFill>
                  <a:srgbClr val="FF0000"/>
                </a:solidFill>
                <a:latin typeface="+mn-lt"/>
                <a:ea typeface="+mn-ea"/>
                <a:cs typeface="+mn-cs"/>
                <a:sym typeface="Varela Round"/>
              </a:rPr>
              <a:t> או ששואלים ?</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31</a:t>
            </a:fld>
            <a:endParaRPr lang="he-IL"/>
          </a:p>
        </p:txBody>
      </p:sp>
    </p:spTree>
    <p:extLst>
      <p:ext uri="{BB962C8B-B14F-4D97-AF65-F5344CB8AC3E}">
        <p14:creationId xmlns:p14="http://schemas.microsoft.com/office/powerpoint/2010/main" val="4235015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אם הארגון מאפשר ותומך בנו ונותן לנו – ציוד , מקום, מידע והדרכה , סיוע נוכל לייצר מחומרי גלם את המוצר הסופי שאותו אנחנו צריכים ,</a:t>
            </a:r>
          </a:p>
          <a:p>
            <a:r>
              <a:rPr lang="he-IL" dirty="0"/>
              <a:t>אם נצטרך לייצר </a:t>
            </a:r>
            <a:r>
              <a:rPr lang="he-IL" dirty="0" err="1"/>
              <a:t>הכל</a:t>
            </a:r>
            <a:r>
              <a:rPr lang="he-IL" dirty="0"/>
              <a:t> ללא תמיכה ייתן ונגיע לתוצאה פחותה או שלא יהיה תוצר</a:t>
            </a:r>
          </a:p>
          <a:p>
            <a:r>
              <a:rPr lang="he-IL" dirty="0"/>
              <a:t>לימון -</a:t>
            </a:r>
            <a:r>
              <a:rPr lang="en-US" dirty="0">
                <a:hlinkClick r:id="rId3"/>
              </a:rPr>
              <a:t>https://www.internet-mom.com/diy-fair-booth-ideas/</a:t>
            </a:r>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32</a:t>
            </a:fld>
            <a:endParaRPr lang="he-IL"/>
          </a:p>
        </p:txBody>
      </p:sp>
    </p:spTree>
    <p:extLst>
      <p:ext uri="{BB962C8B-B14F-4D97-AF65-F5344CB8AC3E}">
        <p14:creationId xmlns:p14="http://schemas.microsoft.com/office/powerpoint/2010/main" val="2751938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33</a:t>
            </a:fld>
            <a:endParaRPr lang="he-IL"/>
          </a:p>
        </p:txBody>
      </p:sp>
    </p:spTree>
    <p:extLst>
      <p:ext uri="{BB962C8B-B14F-4D97-AF65-F5344CB8AC3E}">
        <p14:creationId xmlns:p14="http://schemas.microsoft.com/office/powerpoint/2010/main" val="2270938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להראות את הסרטון ללא מוזיקה תוך כדי הסבר שלי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עדיף מ 00:15  (נקודה מעל סימון ווליום)</a:t>
            </a:r>
            <a:r>
              <a:rPr lang="en-US" dirty="0"/>
              <a:t> </a:t>
            </a:r>
            <a:endParaRPr lang="he-IL" dirty="0"/>
          </a:p>
          <a:p>
            <a:r>
              <a:rPr lang="he-IL" dirty="0"/>
              <a:t>קישור לסרטון  - </a:t>
            </a:r>
            <a:r>
              <a:rPr lang="en-US" dirty="0"/>
              <a:t>https://youtu.be/_5Eokd5TC5A</a:t>
            </a:r>
            <a:r>
              <a:rPr lang="he-IL" dirty="0"/>
              <a:t>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34</a:t>
            </a:fld>
            <a:endParaRPr lang="he-IL"/>
          </a:p>
        </p:txBody>
      </p:sp>
    </p:spTree>
    <p:extLst>
      <p:ext uri="{BB962C8B-B14F-4D97-AF65-F5344CB8AC3E}">
        <p14:creationId xmlns:p14="http://schemas.microsoft.com/office/powerpoint/2010/main" val="917776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r>
              <a:rPr lang="he-IL" dirty="0"/>
              <a:t>זה לא חייב להיות כסף –גם מילה טובה , גם אחריות נוספת וסמכות , קידום  בעבודה וכו' </a:t>
            </a:r>
          </a:p>
          <a:p>
            <a:r>
              <a:rPr lang="he-IL" dirty="0"/>
              <a:t>תמונה - </a:t>
            </a:r>
            <a:r>
              <a:rPr lang="en-US" dirty="0">
                <a:hlinkClick r:id="rId3"/>
              </a:rPr>
              <a:t>https://www.shutterstock.com/image-photo/general-manager-presenting-envelope-premium-bonus-712765798?id=712765798&amp;irclickid=zzaUWUTG-xyORdZwUx0Mo3EUUkiy5ay4Pyn9Xk0&amp;irgwc=1&amp;utm_medium=Affiliate&amp;utm_campaign=Elevated%20Logic%2C%20LLC&amp;utm_source=426523&amp;utm_term=STOCKSNAP_SEARCH-NORMAL_API</a:t>
            </a:r>
            <a:r>
              <a:rPr lang="he-IL" dirty="0"/>
              <a:t>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35</a:t>
            </a:fld>
            <a:endParaRPr lang="he-IL"/>
          </a:p>
        </p:txBody>
      </p:sp>
    </p:spTree>
    <p:extLst>
      <p:ext uri="{BB962C8B-B14F-4D97-AF65-F5344CB8AC3E}">
        <p14:creationId xmlns:p14="http://schemas.microsoft.com/office/powerpoint/2010/main" val="1523619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מקור תמונה - </a:t>
            </a:r>
            <a:r>
              <a:rPr lang="en-US" dirty="0">
                <a:hlinkClick r:id="rId3"/>
              </a:rPr>
              <a: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business&amp;order=relevance&amp;safe_search=1&amp;search_page=1&amp;search_type=autosuggest&amp;acp=1&amp;aco=TEAM+&amp;get_facets=0&amp;asset_id=101170533</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36</a:t>
            </a:fld>
            <a:endParaRPr lang="he-IL"/>
          </a:p>
        </p:txBody>
      </p:sp>
    </p:spTree>
    <p:extLst>
      <p:ext uri="{BB962C8B-B14F-4D97-AF65-F5344CB8AC3E}">
        <p14:creationId xmlns:p14="http://schemas.microsoft.com/office/powerpoint/2010/main" val="3556544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37</a:t>
            </a:fld>
            <a:endParaRPr lang="he-IL"/>
          </a:p>
        </p:txBody>
      </p:sp>
    </p:spTree>
    <p:extLst>
      <p:ext uri="{BB962C8B-B14F-4D97-AF65-F5344CB8AC3E}">
        <p14:creationId xmlns:p14="http://schemas.microsoft.com/office/powerpoint/2010/main" val="3663811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תמונה - </a:t>
            </a:r>
            <a:r>
              <a:rPr lang="en-US" dirty="0">
                <a:hlinkClick r:id="rId3"/>
              </a:rPr>
              <a: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PEPOLE&amp;order=relevance&amp;safe_search=1&amp;search_page=1&amp;search_type=usertyped&amp;acp=&amp;aco=team+PEPOLE&amp;limit=100&amp;get_facets=0&amp;asset_id=204549849</a:t>
            </a:r>
            <a:endParaRPr lang="he-IL" dirty="0"/>
          </a:p>
          <a:p>
            <a:r>
              <a:rPr lang="he-IL" dirty="0"/>
              <a:t>תמומנה - </a:t>
            </a:r>
            <a:r>
              <a:rPr lang="en-US" dirty="0">
                <a:hlinkClick r:id="rId4"/>
              </a:rPr>
              <a:t>https://he.wikipedia.org/wiki/%D7%A7%D7%95%D7%91%D7%A5:Soc-4-3-3.png</a:t>
            </a:r>
            <a:endParaRPr lang="he-IL" dirty="0"/>
          </a:p>
          <a:p>
            <a:r>
              <a:rPr lang="he-IL" dirty="0"/>
              <a:t>תמונה - </a:t>
            </a:r>
            <a:r>
              <a:rPr lang="en-US" dirty="0">
                <a:hlinkClick r:id="rId5"/>
              </a:rPr>
              <a:t>https://www.besame.co.il/%D7%9C%D7%94%D7%A7%D7%94-%D7%9C%D7%91%D7%A8-%D7%9E%D7%A6%D7%95%D7%95%D7%94-3/</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38</a:t>
            </a:fld>
            <a:endParaRPr lang="he-IL"/>
          </a:p>
        </p:txBody>
      </p:sp>
    </p:spTree>
    <p:extLst>
      <p:ext uri="{BB962C8B-B14F-4D97-AF65-F5344CB8AC3E}">
        <p14:creationId xmlns:p14="http://schemas.microsoft.com/office/powerpoint/2010/main" val="3551996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תמונה - </a:t>
            </a:r>
            <a:r>
              <a:rPr lang="en-US" dirty="0">
                <a:hlinkClick r:id="rId3"/>
              </a:rPr>
              <a: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PEPOLE&amp;order=relevance&amp;safe_search=1&amp;search_page=1&amp;search_type=usertyped&amp;acp=&amp;aco=team+PEPOLE&amp;limit=100&amp;get_facets=0&amp;asset_id=122756720</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39</a:t>
            </a:fld>
            <a:endParaRPr lang="he-IL"/>
          </a:p>
        </p:txBody>
      </p:sp>
    </p:spTree>
    <p:extLst>
      <p:ext uri="{BB962C8B-B14F-4D97-AF65-F5344CB8AC3E}">
        <p14:creationId xmlns:p14="http://schemas.microsoft.com/office/powerpoint/2010/main" val="1154524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הגדרה </a:t>
            </a:r>
          </a:p>
          <a:p>
            <a:r>
              <a:rPr lang="he-IL" dirty="0" err="1"/>
              <a:t>ותחלס</a:t>
            </a:r>
            <a:r>
              <a:rPr lang="he-IL" dirty="0"/>
              <a:t> – חיבור של מספר אנשים – לדוגמא אחד יוזם , אחד מתכנן , אחד בונה אחד משווק  - כדי להשיג מטרה אחת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a:t>
            </a:fld>
            <a:endParaRPr lang="he-IL"/>
          </a:p>
        </p:txBody>
      </p:sp>
    </p:spTree>
    <p:extLst>
      <p:ext uri="{BB962C8B-B14F-4D97-AF65-F5344CB8AC3E}">
        <p14:creationId xmlns:p14="http://schemas.microsoft.com/office/powerpoint/2010/main" val="920706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עד לפה 5 דקות ?</a:t>
            </a:r>
            <a:r>
              <a:rPr lang="en-US" dirty="0"/>
              <a:t> </a:t>
            </a:r>
            <a:endParaRPr lang="he-IL" dirty="0"/>
          </a:p>
          <a:p>
            <a:r>
              <a:rPr lang="he-IL" dirty="0"/>
              <a:t>אז צריך להבין כמה לפרט על שקף זה </a:t>
            </a:r>
          </a:p>
          <a:p>
            <a:r>
              <a:rPr lang="he-IL" dirty="0"/>
              <a:t>תמונה - </a:t>
            </a:r>
            <a:r>
              <a:rPr lang="en-US" dirty="0">
                <a:hlinkClick r:id="rId3"/>
              </a:rPr>
              <a:t>https://www.shutterstock.com/image-photo/horizontal-shot-people-different-races-being-771941941</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40</a:t>
            </a:fld>
            <a:endParaRPr lang="he-IL"/>
          </a:p>
        </p:txBody>
      </p:sp>
    </p:spTree>
    <p:extLst>
      <p:ext uri="{BB962C8B-B14F-4D97-AF65-F5344CB8AC3E}">
        <p14:creationId xmlns:p14="http://schemas.microsoft.com/office/powerpoint/2010/main" val="3516295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כאן 11 דקות בערך </a:t>
            </a:r>
          </a:p>
          <a:p>
            <a:r>
              <a:rPr lang="he-IL" dirty="0"/>
              <a:t>תמונה- </a:t>
            </a:r>
            <a:r>
              <a:rPr lang="en-US" dirty="0">
                <a:hlinkClick r:id="rId3"/>
              </a:rPr>
              <a:t>https://www.shutterstock.com/image-photo/group-doctors-isolated-white-176644028</a:t>
            </a:r>
            <a:endParaRPr lang="he-IL" dirty="0"/>
          </a:p>
          <a:p>
            <a:r>
              <a:rPr lang="he-IL" dirty="0"/>
              <a:t>תמונה - </a:t>
            </a:r>
            <a:r>
              <a:rPr lang="en-US" dirty="0">
                <a:hlinkClick r:id="rId4"/>
              </a:rPr>
              <a:t>https://www.shutterstock.com/image-photo/top-view-successful-medical-doctors-discussing-582888754</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41</a:t>
            </a:fld>
            <a:endParaRPr lang="he-IL"/>
          </a:p>
        </p:txBody>
      </p:sp>
    </p:spTree>
    <p:extLst>
      <p:ext uri="{BB962C8B-B14F-4D97-AF65-F5344CB8AC3E}">
        <p14:creationId xmlns:p14="http://schemas.microsoft.com/office/powerpoint/2010/main" val="2065115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אני אראה 0:25  ועד 1:43 "לא רוצים למצוא את אלה שדומים לנו".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צריך לשים את הסרטון באופן מקומי  מהקישור - </a:t>
            </a:r>
            <a:r>
              <a:rPr lang="en-US" dirty="0">
                <a:hlinkClick r:id="rId3"/>
              </a:rPr>
              <a:t>https://vimeo.com/372213373</a:t>
            </a:r>
            <a:r>
              <a:rPr lang="he-IL" dirty="0"/>
              <a:t> </a:t>
            </a:r>
          </a:p>
          <a:p>
            <a:endParaRPr lang="he-IL" b="1" dirty="0"/>
          </a:p>
          <a:p>
            <a:r>
              <a:rPr lang="he-IL" b="1" dirty="0"/>
              <a:t>קרדיט </a:t>
            </a:r>
            <a:r>
              <a:rPr lang="he-IL" dirty="0"/>
              <a:t>: זהו סרטון מפלטפורמת </a:t>
            </a:r>
            <a:r>
              <a:rPr lang="en-US" dirty="0" err="1"/>
              <a:t>GameChangerZ</a:t>
            </a:r>
            <a:r>
              <a:rPr lang="en-US" dirty="0"/>
              <a:t>  </a:t>
            </a:r>
            <a:r>
              <a:rPr lang="he-IL" dirty="0"/>
              <a:t>ללימוד יזמות שפותחה עי היזמת רויטל </a:t>
            </a:r>
            <a:r>
              <a:rPr lang="he-IL" dirty="0" err="1"/>
              <a:t>הנדלר</a:t>
            </a:r>
            <a:r>
              <a:rPr lang="he-IL" dirty="0"/>
              <a:t>. </a:t>
            </a:r>
          </a:p>
          <a:p>
            <a:r>
              <a:rPr lang="he-IL" b="1" dirty="0"/>
              <a:t>ולהכניס את הפתיח לשידור </a:t>
            </a:r>
          </a:p>
          <a:p>
            <a:pPr marL="0" marR="0" lvl="0" indent="0" algn="r" defTabSz="914400" rtl="1" eaLnBrk="1" fontAlgn="auto" latinLnBrk="0" hangingPunct="1">
              <a:lnSpc>
                <a:spcPct val="100000"/>
              </a:lnSpc>
              <a:spcBef>
                <a:spcPts val="0"/>
              </a:spcBef>
              <a:spcAft>
                <a:spcPts val="0"/>
              </a:spcAft>
              <a:buClrTx/>
              <a:buSzTx/>
              <a:buFontTx/>
              <a:buNone/>
              <a:tabLst/>
              <a:defRPr/>
            </a:pPr>
            <a:r>
              <a:rPr lang="en-US" sz="1200" b="1" i="0" kern="1200" dirty="0" err="1">
                <a:solidFill>
                  <a:schemeClr val="tx1"/>
                </a:solidFill>
                <a:effectLst/>
                <a:latin typeface="+mn-lt"/>
                <a:ea typeface="+mn-ea"/>
                <a:cs typeface="+mn-cs"/>
              </a:rPr>
              <a:t>GameChangerZ</a:t>
            </a:r>
            <a:r>
              <a:rPr lang="en-US" sz="1200" b="1" i="0" kern="1200" dirty="0">
                <a:solidFill>
                  <a:schemeClr val="tx1"/>
                </a:solidFill>
                <a:effectLst/>
                <a:latin typeface="+mn-lt"/>
                <a:ea typeface="+mn-ea"/>
                <a:cs typeface="+mn-cs"/>
              </a:rPr>
              <a:t>=</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כל הסרטון הוא 2:50 דקות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משולש הזהב אני אראה 0:25  ועד 1:43 "לא רוצים למצוא את אלה שדומים לנו". </a:t>
            </a:r>
          </a:p>
          <a:p>
            <a:endParaRPr lang="he-IL" dirty="0"/>
          </a:p>
          <a:p>
            <a:r>
              <a:rPr lang="he-IL" dirty="0"/>
              <a:t>ה סרטון   אך נדע לפתור ריבים  -</a:t>
            </a:r>
            <a:r>
              <a:rPr lang="en-US" dirty="0">
                <a:hlinkClick r:id="rId4"/>
              </a:rPr>
              <a:t>https://vimeo.com/372216093</a:t>
            </a:r>
            <a:endParaRPr lang="he-IL" dirty="0"/>
          </a:p>
          <a:p>
            <a:endParaRPr lang="he-IL" b="1" dirty="0"/>
          </a:p>
          <a:p>
            <a:r>
              <a:rPr lang="he-IL" b="1" dirty="0"/>
              <a:t>קרדיט </a:t>
            </a:r>
            <a:r>
              <a:rPr lang="he-IL" dirty="0"/>
              <a:t>: זהו סרטון מפלטפורמת </a:t>
            </a:r>
            <a:r>
              <a:rPr lang="en-US" dirty="0" err="1"/>
              <a:t>GameChangerZ</a:t>
            </a:r>
            <a:r>
              <a:rPr lang="en-US" dirty="0"/>
              <a:t>  </a:t>
            </a:r>
            <a:r>
              <a:rPr lang="he-IL" dirty="0"/>
              <a:t>ללימוד יזמות שפותחה עי היזמת רויטל </a:t>
            </a:r>
            <a:r>
              <a:rPr lang="he-IL" dirty="0" err="1"/>
              <a:t>הנדלר</a:t>
            </a:r>
            <a:r>
              <a:rPr lang="he-IL" dirty="0"/>
              <a:t>. </a:t>
            </a:r>
          </a:p>
          <a:p>
            <a:r>
              <a:rPr lang="he-IL" b="1" dirty="0"/>
              <a:t>ולהכניס את הפתיח </a:t>
            </a:r>
            <a:r>
              <a:rPr lang="he-IL" b="1" dirty="0" err="1"/>
              <a:t>לשידןר</a:t>
            </a: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sz="1200" b="1" i="0" kern="1200" dirty="0" err="1">
                <a:solidFill>
                  <a:schemeClr val="tx1"/>
                </a:solidFill>
                <a:effectLst/>
                <a:latin typeface="+mn-lt"/>
                <a:ea typeface="+mn-ea"/>
                <a:cs typeface="+mn-cs"/>
              </a:rPr>
              <a:t>GameChangerZ</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he-IL" sz="1200" b="0" i="0" kern="1200" dirty="0">
                <a:solidFill>
                  <a:schemeClr val="tx1"/>
                </a:solidFill>
                <a:effectLst/>
                <a:latin typeface="+mn-lt"/>
                <a:ea typeface="+mn-ea"/>
                <a:cs typeface="+mn-cs"/>
              </a:rPr>
              <a:t>קורס לימוד יזמות של רויטל </a:t>
            </a:r>
            <a:r>
              <a:rPr lang="he-IL" sz="1200" b="0" i="0" kern="1200" dirty="0" err="1">
                <a:solidFill>
                  <a:schemeClr val="tx1"/>
                </a:solidFill>
                <a:effectLst/>
                <a:latin typeface="+mn-lt"/>
                <a:ea typeface="+mn-ea"/>
                <a:cs typeface="+mn-cs"/>
              </a:rPr>
              <a:t>הנדלר</a:t>
            </a:r>
            <a:r>
              <a:rPr lang="he-IL" sz="1200" b="0" i="0" kern="1200" dirty="0">
                <a:solidFill>
                  <a:schemeClr val="tx1"/>
                </a:solidFill>
                <a:effectLst/>
                <a:latin typeface="+mn-lt"/>
                <a:ea typeface="+mn-ea"/>
                <a:cs typeface="+mn-cs"/>
              </a:rPr>
              <a:t> - איך בונים צוות טוב למיזם חדש? יעל </a:t>
            </a:r>
            <a:r>
              <a:rPr lang="he-IL" sz="1200" b="0" i="0" kern="1200" dirty="0" err="1">
                <a:solidFill>
                  <a:schemeClr val="tx1"/>
                </a:solidFill>
                <a:effectLst/>
                <a:latin typeface="+mn-lt"/>
                <a:ea typeface="+mn-ea"/>
                <a:cs typeface="+mn-cs"/>
              </a:rPr>
              <a:t>ויזל</a:t>
            </a:r>
            <a:r>
              <a:rPr lang="he-IL" sz="1200" b="0" i="0" kern="1200" dirty="0">
                <a:solidFill>
                  <a:schemeClr val="tx1"/>
                </a:solidFill>
                <a:effectLst/>
                <a:latin typeface="+mn-lt"/>
                <a:ea typeface="+mn-ea"/>
                <a:cs typeface="+mn-cs"/>
              </a:rPr>
              <a:t> עם סוד מספר 5</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42</a:t>
            </a:fld>
            <a:endParaRPr lang="he-IL"/>
          </a:p>
        </p:txBody>
      </p:sp>
    </p:spTree>
    <p:extLst>
      <p:ext uri="{BB962C8B-B14F-4D97-AF65-F5344CB8AC3E}">
        <p14:creationId xmlns:p14="http://schemas.microsoft.com/office/powerpoint/2010/main" val="1504841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בערך 14 דקות </a:t>
            </a:r>
          </a:p>
          <a:p>
            <a:r>
              <a:rPr lang="he-IL" dirty="0"/>
              <a:t>תמונה - </a:t>
            </a:r>
            <a:r>
              <a:rPr lang="en-US" dirty="0">
                <a:hlinkClick r:id="rId3"/>
              </a:rPr>
              <a:t>https://stock.adobe.com/search?filters%5Bcontent_type%3Aphoto%5D=1&amp;filters%5Bcontent_type%3Aillustration%5D=1&amp;filters%5Bcontent_type%3Azip_vector%5D=1&amp;filters%5Bcontent_type%3Avideo%5D=1&amp;filters%5Bcontent_type%3Atemplate%5D=1&amp;filters%5Bcontent_type%3A3d%5D=1&amp;filters%5Bcontent_type%3Aimage%5D=1&amp;k=bad+work&amp;order=relevance&amp;safe_search=1&amp;search_page=1&amp;search_type=usertyped&amp;acp=&amp;aco=bad+work&amp;limit=100&amp;get_facets=0&amp;asset_id=303768661</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43</a:t>
            </a:fld>
            <a:endParaRPr lang="he-IL"/>
          </a:p>
        </p:txBody>
      </p:sp>
    </p:spTree>
    <p:extLst>
      <p:ext uri="{BB962C8B-B14F-4D97-AF65-F5344CB8AC3E}">
        <p14:creationId xmlns:p14="http://schemas.microsoft.com/office/powerpoint/2010/main" val="2469531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תחשבו שיש עובדים שיודעים משהוא על לקוח גדול של החברה והוא לא משתף את חבריו ואז הם עלולים להציג לו דברים שהוא לא אוהב או לא מעריך או בעלות גבוה או נמוכה יותר והכי חשוב לפספס עסקה ,</a:t>
            </a:r>
          </a:p>
          <a:p>
            <a:r>
              <a:rPr lang="en-US" dirty="0"/>
              <a:t>,</a:t>
            </a:r>
            <a:r>
              <a:rPr lang="he-IL" dirty="0"/>
              <a:t>תמונה - </a:t>
            </a:r>
            <a:r>
              <a:rPr lang="en-US" dirty="0">
                <a:hlinkClick r:id="rId3"/>
              </a:rPr>
              <a:t>https://stock.adobe.com/search?filters%5Bcontent_type%3Aphoto%5D=1&amp;filters%5Bcontent_type%3Aillustration%5D=1&amp;filters%5Bcontent_type%3Azip_vector%5D=1&amp;filters%5Bcontent_type%3Avideo%5D=1&amp;filters%5Bcontent_type%3Atemplate%5D=1&amp;filters%5Bcontent_type%3A3d%5D=1&amp;filters%5Bcontent_type%3Aimage%5D=1&amp;k=bad+work&amp;order=relevance&amp;safe_search=1&amp;search_page=1&amp;search_type=usertyped&amp;acp=&amp;aco=bad+work&amp;limit=100&amp;get_facets=0&amp;asset_id=303768661</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44</a:t>
            </a:fld>
            <a:endParaRPr lang="he-IL"/>
          </a:p>
        </p:txBody>
      </p:sp>
    </p:spTree>
    <p:extLst>
      <p:ext uri="{BB962C8B-B14F-4D97-AF65-F5344CB8AC3E}">
        <p14:creationId xmlns:p14="http://schemas.microsoft.com/office/powerpoint/2010/main" val="315193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a:t>
            </a:r>
            <a:r>
              <a:rPr lang="he-IL" dirty="0"/>
              <a:t>תמונה - משקף אחר במצגת זאת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45</a:t>
            </a:fld>
            <a:endParaRPr lang="he-IL"/>
          </a:p>
        </p:txBody>
      </p:sp>
    </p:spTree>
    <p:extLst>
      <p:ext uri="{BB962C8B-B14F-4D97-AF65-F5344CB8AC3E}">
        <p14:creationId xmlns:p14="http://schemas.microsoft.com/office/powerpoint/2010/main" val="212248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בשקף זה – יש תמונת סרטון , </a:t>
            </a:r>
          </a:p>
          <a:p>
            <a:r>
              <a:rPr lang="he-IL" dirty="0"/>
              <a:t>הסרטון עצמו עוד 2 שקפים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46</a:t>
            </a:fld>
            <a:endParaRPr lang="he-IL"/>
          </a:p>
        </p:txBody>
      </p:sp>
    </p:spTree>
    <p:extLst>
      <p:ext uri="{BB962C8B-B14F-4D97-AF65-F5344CB8AC3E}">
        <p14:creationId xmlns:p14="http://schemas.microsoft.com/office/powerpoint/2010/main" val="4040848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kern="1200" dirty="0">
                <a:solidFill>
                  <a:schemeClr val="tx1">
                    <a:lumMod val="90000"/>
                    <a:lumOff val="10000"/>
                  </a:schemeClr>
                </a:solidFill>
                <a:latin typeface="+mn-lt"/>
                <a:ea typeface="+mn-ea"/>
                <a:cs typeface="+mn-cs"/>
                <a:sym typeface="Varela Round"/>
              </a:rPr>
              <a:t>חישבו על – </a:t>
            </a:r>
            <a:r>
              <a:rPr lang="he-IL" sz="1200" b="1" dirty="0">
                <a:solidFill>
                  <a:srgbClr val="192A72"/>
                </a:solidFill>
                <a:sym typeface="Varela Round"/>
              </a:rPr>
              <a:t>חבריכם לצוות בעבודה של הערכה חלופית 30%</a:t>
            </a:r>
            <a:r>
              <a:rPr lang="en-US" sz="1200" b="1" dirty="0">
                <a:solidFill>
                  <a:srgbClr val="192A72"/>
                </a:solidFill>
                <a:sym typeface="Varela Round"/>
              </a:rPr>
              <a:t> </a:t>
            </a:r>
            <a:r>
              <a:rPr lang="he-IL" sz="1200" b="1" dirty="0">
                <a:solidFill>
                  <a:srgbClr val="192A72"/>
                </a:solidFill>
                <a:sym typeface="Varela Round"/>
              </a:rPr>
              <a:t>בכל מקצוע,</a:t>
            </a:r>
          </a:p>
          <a:p>
            <a:r>
              <a:rPr lang="he-IL" sz="1200" b="1" dirty="0">
                <a:solidFill>
                  <a:srgbClr val="192A72"/>
                </a:solidFill>
                <a:sym typeface="Varela Round"/>
              </a:rPr>
              <a:t> על </a:t>
            </a:r>
            <a:r>
              <a:rPr lang="en-US" sz="1200" b="1" dirty="0">
                <a:solidFill>
                  <a:srgbClr val="192A72"/>
                </a:solidFill>
                <a:sym typeface="Varela Round"/>
              </a:rPr>
              <a:t>WORD</a:t>
            </a:r>
            <a:r>
              <a:rPr lang="he-IL" sz="1200" b="1" dirty="0">
                <a:solidFill>
                  <a:srgbClr val="192A72"/>
                </a:solidFill>
                <a:sym typeface="Varela Round"/>
              </a:rPr>
              <a:t> או גוגל </a:t>
            </a:r>
            <a:r>
              <a:rPr lang="en-US" sz="1200" b="1" dirty="0">
                <a:solidFill>
                  <a:srgbClr val="192A72"/>
                </a:solidFill>
                <a:sym typeface="Varela Round"/>
              </a:rPr>
              <a:t>DOC</a:t>
            </a:r>
            <a:r>
              <a:rPr lang="he-IL" sz="1200" b="1" dirty="0">
                <a:solidFill>
                  <a:srgbClr val="192A72"/>
                </a:solidFill>
                <a:sym typeface="Varela Round"/>
              </a:rPr>
              <a:t> </a:t>
            </a:r>
          </a:p>
          <a:p>
            <a:r>
              <a:rPr lang="he-IL" sz="1200" b="1" dirty="0">
                <a:solidFill>
                  <a:srgbClr val="192A72"/>
                </a:solidFill>
                <a:sym typeface="Varela Round"/>
              </a:rPr>
              <a:t>– חישבו מי  בכיתה יכול להתאים לי יותר - זה לא בהכרח החבר הכי טוב שלי!</a:t>
            </a:r>
            <a:r>
              <a:rPr lang="en-US" sz="1200" b="1" dirty="0">
                <a:solidFill>
                  <a:srgbClr val="192A72"/>
                </a:solidFill>
                <a:sym typeface="Varela Round"/>
              </a:rPr>
              <a:t> </a:t>
            </a:r>
          </a:p>
          <a:p>
            <a:r>
              <a:rPr lang="he-IL" sz="1200" b="1" dirty="0">
                <a:solidFill>
                  <a:srgbClr val="192A72"/>
                </a:solidFill>
                <a:sym typeface="Varela Round"/>
              </a:rPr>
              <a:t>תמונה  - </a:t>
            </a:r>
            <a:r>
              <a:rPr lang="en-US" dirty="0">
                <a:hlinkClick r:id="rId3"/>
              </a:rPr>
              <a:t>https://stock.adobe.com/search?filters%5Bcontent_type%3Aphoto%5D=1&amp;filters%5Bcontent_type%3Aillustration%5D=1&amp;filters%5Bcontent_type%3Azip_vector%5D=1&amp;filters%5Bcontent_type%3Avideo%5D=1&amp;filters%5Bcontent_type%3Atemplate%5D=1&amp;filters%5Bcontent_type%3A3d%5D=1&amp;filters%5Bcontent_type%3Aimage%5D=1&amp;k=team+work+&amp;order=relevance&amp;safe_search=1&amp;search_page=1&amp;search_type=usertyped&amp;acp=&amp;aco=team+work+&amp;limit=100&amp;get_facets=0&amp;asset_id=316153772</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47</a:t>
            </a:fld>
            <a:endParaRPr lang="he-IL"/>
          </a:p>
        </p:txBody>
      </p:sp>
    </p:spTree>
    <p:extLst>
      <p:ext uri="{BB962C8B-B14F-4D97-AF65-F5344CB8AC3E}">
        <p14:creationId xmlns:p14="http://schemas.microsoft.com/office/powerpoint/2010/main" val="41948770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להראות עד מקסימום אורך השידור  </a:t>
            </a:r>
          </a:p>
          <a:p>
            <a:r>
              <a:rPr lang="he-IL" dirty="0"/>
              <a:t>סרטון - </a:t>
            </a:r>
            <a:r>
              <a:rPr lang="en-US" dirty="0">
                <a:hlinkClick r:id="rId3"/>
              </a:rPr>
              <a:t>https://www.youtube.com/watch?v=Ojp7jLcb6eY</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48</a:t>
            </a:fld>
            <a:endParaRPr lang="he-IL"/>
          </a:p>
        </p:txBody>
      </p:sp>
    </p:spTree>
    <p:extLst>
      <p:ext uri="{BB962C8B-B14F-4D97-AF65-F5344CB8AC3E}">
        <p14:creationId xmlns:p14="http://schemas.microsoft.com/office/powerpoint/2010/main" val="31274273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49</a:t>
            </a:fld>
            <a:endParaRPr lang="he-IL"/>
          </a:p>
        </p:txBody>
      </p:sp>
    </p:spTree>
    <p:extLst>
      <p:ext uri="{BB962C8B-B14F-4D97-AF65-F5344CB8AC3E}">
        <p14:creationId xmlns:p14="http://schemas.microsoft.com/office/powerpoint/2010/main" val="615454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תחשבו על בית ספר – יש צוות מורות מקצועיות לאנגלית ויש צוות מחנכות ויש צוות רכזי שכבות והנהלה וכולם עובדים ביניהם לבד  ולעיתים אחד מול השני לטובת מטרה אחת – ההצלחה שלכם בקבלת תעודת בגרות והתנהגות חברית בינאישית</a:t>
            </a:r>
          </a:p>
          <a:p>
            <a:r>
              <a:rPr lang="he-IL" dirty="0"/>
              <a:t>תמונה - </a:t>
            </a:r>
            <a:r>
              <a:rPr lang="en-US" dirty="0">
                <a:hlinkClick r:id="rId3"/>
              </a:rPr>
              <a:t>https://www.freepik.com/search?dates=any&amp;format=search&amp;page=1&amp;query=Teams%20in%20the%20organization&amp;sort=popular</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5</a:t>
            </a:fld>
            <a:endParaRPr lang="he-IL"/>
          </a:p>
        </p:txBody>
      </p:sp>
    </p:spTree>
    <p:extLst>
      <p:ext uri="{BB962C8B-B14F-4D97-AF65-F5344CB8AC3E}">
        <p14:creationId xmlns:p14="http://schemas.microsoft.com/office/powerpoint/2010/main" val="3478621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hlinkClick r:id="rId3"/>
              </a:rPr>
              <a:t>מאמץ של קבוצה – מול לתוצר טוב יותר –ממשימה של עבודת כיתה , מהנדסים שמתכננים ובונים רובוטים , קבוצת ספורט שעובדת יחד ובשיתוף פעולה מלא ומובילה לניצחון </a:t>
            </a:r>
          </a:p>
          <a:p>
            <a:r>
              <a:rPr lang="he-IL" dirty="0" err="1">
                <a:hlinkClick r:id="rId3"/>
              </a:rPr>
              <a:t>תמוננה</a:t>
            </a:r>
            <a:r>
              <a:rPr lang="he-IL" dirty="0">
                <a:hlinkClick r:id="rId3"/>
              </a:rPr>
              <a:t> - </a:t>
            </a:r>
            <a:r>
              <a:rPr lang="en-US" dirty="0">
                <a:hlinkClick r:id="rId3"/>
              </a:rPr>
              <a:t>https://www.makorrishon.co.il/nrg/online/3/ART2/229/136.html</a:t>
            </a:r>
            <a:r>
              <a:rPr lang="he-IL" dirty="0"/>
              <a:t>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6</a:t>
            </a:fld>
            <a:endParaRPr lang="he-IL"/>
          </a:p>
        </p:txBody>
      </p:sp>
    </p:spTree>
    <p:extLst>
      <p:ext uri="{BB962C8B-B14F-4D97-AF65-F5344CB8AC3E}">
        <p14:creationId xmlns:p14="http://schemas.microsoft.com/office/powerpoint/2010/main" val="236980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kern="1200" dirty="0">
                <a:solidFill>
                  <a:schemeClr val="tx1">
                    <a:lumMod val="90000"/>
                    <a:lumOff val="10000"/>
                  </a:schemeClr>
                </a:solidFill>
                <a:latin typeface="+mn-lt"/>
                <a:ea typeface="+mn-ea"/>
                <a:cs typeface="+mn-cs"/>
                <a:sym typeface="Varela Round"/>
              </a:rPr>
              <a:t>צוות מנוסה – כל </a:t>
            </a:r>
            <a:r>
              <a:rPr lang="he-IL" sz="1200" b="1" kern="1200" dirty="0" err="1">
                <a:solidFill>
                  <a:schemeClr val="tx1">
                    <a:lumMod val="90000"/>
                    <a:lumOff val="10000"/>
                  </a:schemeClr>
                </a:solidFill>
                <a:latin typeface="+mn-lt"/>
                <a:ea typeface="+mn-ea"/>
                <a:cs typeface="+mn-cs"/>
                <a:sym typeface="Varela Round"/>
              </a:rPr>
              <a:t>כל</a:t>
            </a:r>
            <a:r>
              <a:rPr lang="he-IL" sz="1200" b="1" kern="1200" dirty="0">
                <a:solidFill>
                  <a:schemeClr val="tx1">
                    <a:lumMod val="90000"/>
                    <a:lumOff val="10000"/>
                  </a:schemeClr>
                </a:solidFill>
                <a:latin typeface="+mn-lt"/>
                <a:ea typeface="+mn-ea"/>
                <a:cs typeface="+mn-cs"/>
                <a:sym typeface="Varela Round"/>
              </a:rPr>
              <a:t> אדם מנוסה יודע טוב יותר אך לעשות ומה לעשות , הא כבר למד מטעויות עבר , או ימנע מעשיית טעויות ולכן יעשה עבודה טובה יותר מפעם לפעם </a:t>
            </a:r>
          </a:p>
          <a:p>
            <a:endParaRPr lang="he-IL" sz="1200" b="1" kern="1200" dirty="0">
              <a:solidFill>
                <a:schemeClr val="tx1">
                  <a:lumMod val="90000"/>
                  <a:lumOff val="10000"/>
                </a:schemeClr>
              </a:solidFill>
              <a:latin typeface="+mn-lt"/>
              <a:ea typeface="+mn-ea"/>
              <a:cs typeface="+mn-cs"/>
              <a:sym typeface="Varela Round"/>
            </a:endParaRPr>
          </a:p>
          <a:p>
            <a:r>
              <a:rPr lang="he-IL" sz="1200" b="1" kern="1200" dirty="0">
                <a:solidFill>
                  <a:schemeClr val="tx1">
                    <a:lumMod val="90000"/>
                    <a:lumOff val="10000"/>
                  </a:schemeClr>
                </a:solidFill>
                <a:latin typeface="+mn-lt"/>
                <a:ea typeface="+mn-ea"/>
                <a:cs typeface="+mn-cs"/>
                <a:sym typeface="Varela Round"/>
              </a:rPr>
              <a:t>הצוות מגיב במהירות לשינויים בסביבת הארגון </a:t>
            </a:r>
            <a:r>
              <a:rPr lang="en-US" sz="1200" b="1" kern="1200" dirty="0">
                <a:solidFill>
                  <a:schemeClr val="tx1">
                    <a:lumMod val="90000"/>
                    <a:lumOff val="10000"/>
                  </a:schemeClr>
                </a:solidFill>
                <a:latin typeface="+mn-lt"/>
                <a:ea typeface="+mn-ea"/>
                <a:cs typeface="+mn-cs"/>
                <a:sym typeface="Varela Round"/>
              </a:rPr>
              <a:t>  </a:t>
            </a:r>
            <a:r>
              <a:rPr lang="he-IL" sz="1200" b="1" kern="1200" dirty="0">
                <a:solidFill>
                  <a:schemeClr val="tx1">
                    <a:lumMod val="90000"/>
                    <a:lumOff val="10000"/>
                  </a:schemeClr>
                </a:solidFill>
                <a:latin typeface="+mn-lt"/>
                <a:ea typeface="+mn-ea"/>
                <a:cs typeface="+mn-cs"/>
                <a:sym typeface="Varela Round"/>
              </a:rPr>
              <a:t>- אם יש הוראות חדשות מהנהלה או דרישה חדשה מהלקוח שאולי הם כבר עשו בעבר ,  </a:t>
            </a:r>
          </a:p>
          <a:p>
            <a:r>
              <a:rPr lang="he-IL" sz="1200" b="1" kern="1200" dirty="0">
                <a:solidFill>
                  <a:schemeClr val="tx1">
                    <a:lumMod val="90000"/>
                    <a:lumOff val="10000"/>
                  </a:schemeClr>
                </a:solidFill>
                <a:latin typeface="+mn-lt"/>
                <a:ea typeface="+mn-ea"/>
                <a:cs typeface="+mn-cs"/>
                <a:sym typeface="Varela Round"/>
              </a:rPr>
              <a:t>זוכרים את מקורות </a:t>
            </a:r>
            <a:r>
              <a:rPr lang="he-IL" sz="1200" b="1" kern="1200" dirty="0" err="1">
                <a:solidFill>
                  <a:schemeClr val="tx1">
                    <a:lumMod val="90000"/>
                    <a:lumOff val="10000"/>
                  </a:schemeClr>
                </a:solidFill>
                <a:latin typeface="+mn-lt"/>
                <a:ea typeface="+mn-ea"/>
                <a:cs typeface="+mn-cs"/>
                <a:sym typeface="Varela Round"/>
              </a:rPr>
              <a:t>הכח</a:t>
            </a:r>
            <a:r>
              <a:rPr lang="he-IL" sz="1200" b="1" kern="1200" dirty="0">
                <a:solidFill>
                  <a:schemeClr val="tx1">
                    <a:lumMod val="90000"/>
                    <a:lumOff val="10000"/>
                  </a:schemeClr>
                </a:solidFill>
                <a:latin typeface="+mn-lt"/>
                <a:ea typeface="+mn-ea"/>
                <a:cs typeface="+mn-cs"/>
                <a:sym typeface="Varela Round"/>
              </a:rPr>
              <a:t> !?</a:t>
            </a:r>
            <a:r>
              <a:rPr lang="en-US" sz="1200" b="1" kern="1200" dirty="0">
                <a:solidFill>
                  <a:schemeClr val="tx1">
                    <a:lumMod val="90000"/>
                    <a:lumOff val="10000"/>
                  </a:schemeClr>
                </a:solidFill>
                <a:latin typeface="+mn-lt"/>
                <a:ea typeface="+mn-ea"/>
                <a:cs typeface="+mn-cs"/>
                <a:sym typeface="Varela Round"/>
              </a:rPr>
              <a:t> </a:t>
            </a:r>
            <a:endParaRPr lang="he-IL" sz="1200" b="1" kern="1200" dirty="0">
              <a:solidFill>
                <a:schemeClr val="tx1">
                  <a:lumMod val="90000"/>
                  <a:lumOff val="10000"/>
                </a:schemeClr>
              </a:solidFill>
              <a:latin typeface="+mn-lt"/>
              <a:ea typeface="+mn-ea"/>
              <a:cs typeface="+mn-cs"/>
              <a:sym typeface="Varela Round"/>
            </a:endParaRPr>
          </a:p>
          <a:p>
            <a:endParaRPr lang="he-IL" sz="1200" b="1" kern="1200" dirty="0">
              <a:solidFill>
                <a:schemeClr val="tx1">
                  <a:lumMod val="90000"/>
                  <a:lumOff val="10000"/>
                </a:schemeClr>
              </a:solidFill>
              <a:latin typeface="+mn-lt"/>
              <a:ea typeface="+mn-ea"/>
              <a:cs typeface="+mn-cs"/>
              <a:sym typeface="Varela Round"/>
            </a:endParaRPr>
          </a:p>
          <a:p>
            <a:r>
              <a:rPr lang="he-IL" sz="1200" b="1" kern="1200" dirty="0">
                <a:solidFill>
                  <a:schemeClr val="tx1">
                    <a:lumMod val="90000"/>
                    <a:lumOff val="10000"/>
                  </a:schemeClr>
                </a:solidFill>
                <a:latin typeface="+mn-lt"/>
                <a:ea typeface="+mn-ea"/>
                <a:cs typeface="+mn-cs"/>
                <a:sym typeface="Varela Round"/>
              </a:rPr>
              <a:t>כך גם המנהלים שרואים את המקצועיות והאיכות של כל עובד או צוות עובדים – כך הם יכולים לתת להם משימות מעניינות יותר, מתקדמות יותר שמעלים את </a:t>
            </a:r>
            <a:r>
              <a:rPr lang="he-IL" sz="1200" b="1" kern="1200" dirty="0" err="1">
                <a:solidFill>
                  <a:schemeClr val="tx1">
                    <a:lumMod val="90000"/>
                    <a:lumOff val="10000"/>
                  </a:schemeClr>
                </a:solidFill>
                <a:latin typeface="+mn-lt"/>
                <a:ea typeface="+mn-ea"/>
                <a:cs typeface="+mn-cs"/>
                <a:sym typeface="Varela Round"/>
              </a:rPr>
              <a:t>המוטיביציה</a:t>
            </a:r>
            <a:r>
              <a:rPr lang="he-IL" sz="1200" b="1" kern="1200" dirty="0">
                <a:solidFill>
                  <a:schemeClr val="tx1">
                    <a:lumMod val="90000"/>
                    <a:lumOff val="10000"/>
                  </a:schemeClr>
                </a:solidFill>
                <a:latin typeface="+mn-lt"/>
                <a:ea typeface="+mn-ea"/>
                <a:cs typeface="+mn-cs"/>
                <a:sym typeface="Varela Round"/>
              </a:rPr>
              <a:t> </a:t>
            </a:r>
            <a:r>
              <a:rPr lang="he-IL" sz="1200" b="1" kern="1200" dirty="0" err="1">
                <a:solidFill>
                  <a:schemeClr val="tx1">
                    <a:lumMod val="90000"/>
                    <a:lumOff val="10000"/>
                  </a:schemeClr>
                </a:solidFill>
                <a:latin typeface="+mn-lt"/>
                <a:ea typeface="+mn-ea"/>
                <a:cs typeface="+mn-cs"/>
                <a:sym typeface="Varela Round"/>
              </a:rPr>
              <a:t>והעינין</a:t>
            </a:r>
            <a:r>
              <a:rPr lang="he-IL" sz="1200" b="1" kern="1200" dirty="0">
                <a:solidFill>
                  <a:schemeClr val="tx1">
                    <a:lumMod val="90000"/>
                    <a:lumOff val="10000"/>
                  </a:schemeClr>
                </a:solidFill>
                <a:latin typeface="+mn-lt"/>
                <a:ea typeface="+mn-ea"/>
                <a:cs typeface="+mn-cs"/>
                <a:sym typeface="Varela Round"/>
              </a:rPr>
              <a:t> של אוותו עובד בעבודה שלו . </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7</a:t>
            </a:fld>
            <a:endParaRPr lang="he-IL"/>
          </a:p>
        </p:txBody>
      </p:sp>
    </p:spTree>
    <p:extLst>
      <p:ext uri="{BB962C8B-B14F-4D97-AF65-F5344CB8AC3E}">
        <p14:creationId xmlns:p14="http://schemas.microsoft.com/office/powerpoint/2010/main" val="425768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תכלית ברורה –מה מטרת הייצור שלנו לשפר את העולם או להרוויח הרבה כסף </a:t>
            </a:r>
          </a:p>
          <a:p>
            <a:r>
              <a:rPr lang="he-IL" dirty="0"/>
              <a:t> לייצר מוצר טוב יותר לסביבה או פשוט שיהיה נוח יותר למשתמשים</a:t>
            </a:r>
          </a:p>
          <a:p>
            <a:r>
              <a:rPr lang="he-IL" dirty="0"/>
              <a:t>בקבוצות ספורט האם  המטרה היא </a:t>
            </a:r>
            <a:r>
              <a:rPr lang="he-IL" dirty="0" err="1"/>
              <a:t>נצחון</a:t>
            </a:r>
            <a:r>
              <a:rPr lang="he-IL" dirty="0"/>
              <a:t> בליגה או פשוט לעלות ליגה ולהגיע למקום טוב באמצע    </a:t>
            </a:r>
          </a:p>
          <a:p>
            <a:r>
              <a:rPr lang="he-IL" dirty="0"/>
              <a:t>האם בכלל זה </a:t>
            </a:r>
            <a:r>
              <a:rPr lang="he-IL" dirty="0" err="1"/>
              <a:t>עינין</a:t>
            </a:r>
            <a:r>
              <a:rPr lang="he-IL" dirty="0"/>
              <a:t> חברתי – לעזור לחבר או קבוצה אנשים אחרת</a:t>
            </a:r>
          </a:p>
          <a:p>
            <a:r>
              <a:rPr lang="he-IL" dirty="0"/>
              <a:t>תמונה -</a:t>
            </a:r>
            <a:r>
              <a:rPr lang="en-US" dirty="0">
                <a:hlinkClick r:id="rId3"/>
              </a:rPr>
              <a:t>https://stock.adobe.com/search?filters%5Bcontent_type%3Aphoto%5D=1&amp;filters%5Bcontent_type%3Aillustration%5D=1&amp;filters%5Bcontent_type%3Azip_vector%5D=1&amp;filters%5Bcontent_type%3Avideo%5D=1&amp;filters%5Bcontent_type%3Atemplate%5D=1&amp;filters%5Bcontent_type%3A3d%5D=1&amp;filters%5Bcontent_type%3Aimage%5D=1&amp;k=Purpose+of+team&amp;order=relevance&amp;safe_search=1&amp;search_page=1&amp;search_type=usertyped&amp;acp=&amp;aco=Purpose+of+team&amp;limit=100&amp;get_facets=0&amp;asset_id=318761550</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8</a:t>
            </a:fld>
            <a:endParaRPr lang="he-IL"/>
          </a:p>
        </p:txBody>
      </p:sp>
    </p:spTree>
    <p:extLst>
      <p:ext uri="{BB962C8B-B14F-4D97-AF65-F5344CB8AC3E}">
        <p14:creationId xmlns:p14="http://schemas.microsoft.com/office/powerpoint/2010/main" val="2453015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kern="1200" dirty="0">
                <a:solidFill>
                  <a:schemeClr val="tx1">
                    <a:lumMod val="90000"/>
                    <a:lumOff val="10000"/>
                  </a:schemeClr>
                </a:solidFill>
                <a:latin typeface="+mn-lt"/>
                <a:ea typeface="+mn-ea"/>
                <a:cs typeface="+mn-cs"/>
                <a:sym typeface="Varela Round"/>
              </a:rPr>
              <a:t>מכוונות להצלחה – חברי הצוות צריכים לדעת עד כמה עבודתם תורמת  למטרות הארגון  - בעצם אם אני כעובד יפרפר , ישקיע יעבוד שעות נוספות –האם זה ישנה משהו במטרה הסופית , האם יש משפיע על איכות ה מוצר ? יש מצבים שבאופן חד משמעי כן ויש מצבים שלא בהכרח ירגישו זאת </a:t>
            </a:r>
          </a:p>
          <a:p>
            <a:r>
              <a:rPr lang="he-IL" sz="1200" b="1" kern="1200" dirty="0">
                <a:solidFill>
                  <a:schemeClr val="tx1">
                    <a:lumMod val="90000"/>
                    <a:lumOff val="10000"/>
                  </a:schemeClr>
                </a:solidFill>
                <a:latin typeface="+mn-lt"/>
                <a:ea typeface="+mn-ea"/>
                <a:cs typeface="+mn-cs"/>
                <a:sym typeface="Varela Round"/>
              </a:rPr>
              <a:t>בחברת תרופות ומזון לדוגמא – אם עובד עולה על תקלה כבר בפס הייצור או אפילו לפני כן רק בערבוב המוצרים , והוא מדווח על כך בזמן הוא מונע בזבוז של כסף וזמן  וכמובן  החזרות של לקוחות .</a:t>
            </a:r>
          </a:p>
          <a:p>
            <a:r>
              <a:rPr lang="he-IL" sz="1200" b="1" kern="1200" dirty="0">
                <a:solidFill>
                  <a:schemeClr val="tx1">
                    <a:lumMod val="90000"/>
                    <a:lumOff val="10000"/>
                  </a:schemeClr>
                </a:solidFill>
                <a:latin typeface="+mn-lt"/>
                <a:ea typeface="+mn-ea"/>
                <a:cs typeface="+mn-cs"/>
                <a:sym typeface="Varela Round"/>
              </a:rPr>
              <a:t>הם זקוקים להתייחסויות , משובים  על תוצר או השירות שהצוות נועד לבצעו  - אם זה שיחות צוות פעם בשבוע , </a:t>
            </a:r>
          </a:p>
          <a:p>
            <a:r>
              <a:rPr lang="he-IL" sz="1200" b="1" kern="1200" dirty="0">
                <a:solidFill>
                  <a:schemeClr val="tx1">
                    <a:lumMod val="90000"/>
                    <a:lumOff val="10000"/>
                  </a:schemeClr>
                </a:solidFill>
                <a:latin typeface="+mn-lt"/>
                <a:ea typeface="+mn-ea"/>
                <a:cs typeface="+mn-cs"/>
                <a:sym typeface="Varela Round"/>
              </a:rPr>
              <a:t>בבית ספר – יש שיחות חודשיות עם המחנכת , יש ערב הורים באמצע מחצית כדי לעדכן על המצב ויש עוד זמן לשפר עד לציוני התעודה </a:t>
            </a:r>
          </a:p>
          <a:p>
            <a:endParaRPr lang="he-IL" dirty="0"/>
          </a:p>
          <a:p>
            <a:r>
              <a:rPr lang="he-IL" dirty="0"/>
              <a:t>תמונה </a:t>
            </a:r>
            <a:r>
              <a:rPr lang="en-US" dirty="0">
                <a:hlinkClick r:id="rId3"/>
              </a:rPr>
              <a:t>https://www.shutterstock.com/image-photo/manager-giving-feedback-young-intern-1077395216?id=1077395216&amp;irclickid=zzaUWUTG-xyORdZwUx0Mo3EUUkiy5HVMPyn9Xk0&amp;irgwc=1&amp;utm_medium=Affiliate&amp;utm_campaign=Elevated%20Logic%2C%20LLC&amp;utm_source=426523&amp;utm_term=STOCKSNAP_SEARCH-NORMAL_API</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9</a:t>
            </a:fld>
            <a:endParaRPr lang="he-IL"/>
          </a:p>
        </p:txBody>
      </p:sp>
    </p:spTree>
    <p:extLst>
      <p:ext uri="{BB962C8B-B14F-4D97-AF65-F5344CB8AC3E}">
        <p14:creationId xmlns:p14="http://schemas.microsoft.com/office/powerpoint/2010/main" val="3647118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 מערכת שידורים לאומית">
    <p:spTree>
      <p:nvGrpSpPr>
        <p:cNvPr id="1" name=""/>
        <p:cNvGrpSpPr/>
        <p:nvPr/>
      </p:nvGrpSpPr>
      <p:grpSpPr>
        <a:xfrm>
          <a:off x="0" y="0"/>
          <a:ext cx="0" cy="0"/>
          <a:chOff x="0" y="0"/>
          <a:chExt cx="0" cy="0"/>
        </a:xfrm>
      </p:grpSpPr>
      <p:sp>
        <p:nvSpPr>
          <p:cNvPr id="2" name="כותרת 1"/>
          <p:cNvSpPr>
            <a:spLocks noGrp="1"/>
          </p:cNvSpPr>
          <p:nvPr>
            <p:ph type="ctrTitle"/>
          </p:nvPr>
        </p:nvSpPr>
        <p:spPr>
          <a:xfrm>
            <a:off x="516000" y="2693989"/>
            <a:ext cx="11160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
        <p:nvSpPr>
          <p:cNvPr id="3" name="Rectangle 2">
            <a:extLst>
              <a:ext uri="{FF2B5EF4-FFF2-40B4-BE49-F238E27FC236}">
                <a16:creationId xmlns:a16="http://schemas.microsoft.com/office/drawing/2014/main" id="{6F2D798A-D3EB-4AD6-BA0D-6AF5A272CB65}"/>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61D397-1081-475E-877E-2C0275DD9CD7}"/>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C9C924-5BCF-44F6-9D2C-C85E4D329EC9}"/>
              </a:ext>
            </a:extLst>
          </p:cNvPr>
          <p:cNvSpPr/>
          <p:nvPr userDrawn="1"/>
        </p:nvSpPr>
        <p:spPr>
          <a:xfrm rot="5400000">
            <a:off x="10129568" y="1977381"/>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B07856-A797-4811-9A80-36465708097A}"/>
              </a:ext>
            </a:extLst>
          </p:cNvPr>
          <p:cNvSpPr/>
          <p:nvPr userDrawn="1"/>
        </p:nvSpPr>
        <p:spPr>
          <a:xfrm>
            <a:off x="-3261642" y="347118"/>
            <a:ext cx="3246401"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פרטי השיעור, מקצוע ו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4000014" cy="2978963"/>
          </a:xfrm>
          <a:prstGeom prst="roundRect">
            <a:avLst>
              <a:gd name="adj" fmla="val 50000"/>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7" name="מלבן מעוגל 6"/>
          <p:cNvSpPr/>
          <p:nvPr userDrawn="1"/>
        </p:nvSpPr>
        <p:spPr>
          <a:xfrm>
            <a:off x="7329949" y="6240593"/>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872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5" name="מלבן מעוגל 7">
            <a:extLst>
              <a:ext uri="{FF2B5EF4-FFF2-40B4-BE49-F238E27FC236}">
                <a16:creationId xmlns:a16="http://schemas.microsoft.com/office/drawing/2014/main" id="{F6801116-CC43-4B2A-8C30-E06B51438E5F}"/>
              </a:ext>
            </a:extLst>
          </p:cNvPr>
          <p:cNvSpPr/>
          <p:nvPr userDrawn="1"/>
        </p:nvSpPr>
        <p:spPr>
          <a:xfrm>
            <a:off x="9066088" y="5930032"/>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Rectangle 15">
            <a:extLst>
              <a:ext uri="{FF2B5EF4-FFF2-40B4-BE49-F238E27FC236}">
                <a16:creationId xmlns:a16="http://schemas.microsoft.com/office/drawing/2014/main" id="{083851AC-7C39-4D24-80F3-E23F47BEFFD4}"/>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AEE328-D2C3-444A-8724-BDAF608C4860}"/>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D96B898-2CF0-49F5-BBD6-BB8ACC47A495}"/>
              </a:ext>
            </a:extLst>
          </p:cNvPr>
          <p:cNvSpPr/>
          <p:nvPr userDrawn="1"/>
        </p:nvSpPr>
        <p:spPr>
          <a:xfrm rot="5400000">
            <a:off x="10107939"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EA7E53-F4C8-4E78-8841-55D753889071}"/>
              </a:ext>
            </a:extLst>
          </p:cNvPr>
          <p:cNvSpPr/>
          <p:nvPr userDrawn="1"/>
        </p:nvSpPr>
        <p:spPr>
          <a:xfrm>
            <a:off x="-3246402" y="-426720"/>
            <a:ext cx="3246401" cy="80785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כותרת 1">
            <a:extLst>
              <a:ext uri="{FF2B5EF4-FFF2-40B4-BE49-F238E27FC236}">
                <a16:creationId xmlns:a16="http://schemas.microsoft.com/office/drawing/2014/main" id="{6AF90618-5011-488D-8577-8090B2BE5488}"/>
              </a:ext>
            </a:extLst>
          </p:cNvPr>
          <p:cNvSpPr>
            <a:spLocks noGrp="1"/>
          </p:cNvSpPr>
          <p:nvPr>
            <p:ph type="ctrTitle"/>
          </p:nvPr>
        </p:nvSpPr>
        <p:spPr>
          <a:xfrm>
            <a:off x="696000" y="1400768"/>
            <a:ext cx="10800000"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23" name="Google Shape;11;p2">
            <a:extLst>
              <a:ext uri="{FF2B5EF4-FFF2-40B4-BE49-F238E27FC236}">
                <a16:creationId xmlns:a16="http://schemas.microsoft.com/office/drawing/2014/main" id="{60774046-55DB-47C4-8731-49E4A217CD42}"/>
              </a:ext>
            </a:extLst>
          </p:cNvPr>
          <p:cNvSpPr txBox="1">
            <a:spLocks noGrp="1"/>
          </p:cNvSpPr>
          <p:nvPr>
            <p:ph type="subTitle" idx="1"/>
          </p:nvPr>
        </p:nvSpPr>
        <p:spPr>
          <a:xfrm>
            <a:off x="696000" y="2798300"/>
            <a:ext cx="10800000" cy="720000"/>
          </a:xfrm>
          <a:prstGeom prst="rect">
            <a:avLst/>
          </a:prstGeom>
        </p:spPr>
        <p:txBody>
          <a:bodyPr spcFirstLastPara="1" wrap="square" lIns="36000" tIns="36000" rIns="36000" bIns="36000" anchor="ctr"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24" name="מציין מיקום תוכן 2">
            <a:extLst>
              <a:ext uri="{FF2B5EF4-FFF2-40B4-BE49-F238E27FC236}">
                <a16:creationId xmlns:a16="http://schemas.microsoft.com/office/drawing/2014/main" id="{4EE53297-C04D-4B07-99F8-BCEC4E3B9EB8}"/>
              </a:ext>
            </a:extLst>
          </p:cNvPr>
          <p:cNvSpPr>
            <a:spLocks noGrp="1"/>
          </p:cNvSpPr>
          <p:nvPr>
            <p:ph idx="10"/>
          </p:nvPr>
        </p:nvSpPr>
        <p:spPr>
          <a:xfrm>
            <a:off x="696000" y="3655832"/>
            <a:ext cx="10800000" cy="720000"/>
          </a:xfrm>
        </p:spPr>
        <p:txBody>
          <a:bodyPr anchor="ct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20" name="מציין מיקום של מספר שקופית 22">
            <a:extLst>
              <a:ext uri="{FF2B5EF4-FFF2-40B4-BE49-F238E27FC236}">
                <a16:creationId xmlns:a16="http://schemas.microsoft.com/office/drawing/2014/main" id="{58C13A1B-004E-44B4-BBDC-E08548A96B81}"/>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כותרת ותוכן פריסה 1">
    <p:spTree>
      <p:nvGrpSpPr>
        <p:cNvPr id="1" name=""/>
        <p:cNvGrpSpPr/>
        <p:nvPr/>
      </p:nvGrpSpPr>
      <p:grpSpPr>
        <a:xfrm>
          <a:off x="0" y="0"/>
          <a:ext cx="0" cy="0"/>
          <a:chOff x="0" y="0"/>
          <a:chExt cx="0" cy="0"/>
        </a:xfrm>
      </p:grpSpPr>
      <p:sp>
        <p:nvSpPr>
          <p:cNvPr id="11" name="מלבן מעוגל 10">
            <a:extLst>
              <a:ext uri="{FF2B5EF4-FFF2-40B4-BE49-F238E27FC236}">
                <a16:creationId xmlns:a16="http://schemas.microsoft.com/office/drawing/2014/main" id="{EAE132D4-D270-4859-A0A8-0EABA938935B}"/>
              </a:ext>
            </a:extLst>
          </p:cNvPr>
          <p:cNvSpPr/>
          <p:nvPr userDrawn="1"/>
        </p:nvSpPr>
        <p:spPr>
          <a:xfrm>
            <a:off x="6581228" y="6447542"/>
            <a:ext cx="5993234"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6">
            <a:extLst>
              <a:ext uri="{FF2B5EF4-FFF2-40B4-BE49-F238E27FC236}">
                <a16:creationId xmlns:a16="http://schemas.microsoft.com/office/drawing/2014/main" id="{8A467694-CC08-4C30-BF05-885FCBD4CAB0}"/>
              </a:ext>
            </a:extLst>
          </p:cNvPr>
          <p:cNvSpPr/>
          <p:nvPr userDrawn="1"/>
        </p:nvSpPr>
        <p:spPr>
          <a:xfrm>
            <a:off x="9704146" y="5381191"/>
            <a:ext cx="3496396" cy="442359"/>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6" name="מציין מיקום תוכן 5"/>
          <p:cNvSpPr>
            <a:spLocks noGrp="1"/>
          </p:cNvSpPr>
          <p:nvPr>
            <p:ph sz="quarter" idx="4"/>
          </p:nvPr>
        </p:nvSpPr>
        <p:spPr>
          <a:xfrm>
            <a:off x="515273" y="998859"/>
            <a:ext cx="11161453" cy="4062435"/>
          </a:xfrm>
        </p:spPr>
        <p:txBody>
          <a:bodyPr>
            <a:normAutofit/>
          </a:bodyPr>
          <a:lstStyle>
            <a:lvl1pPr marL="268288" indent="-268288">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2" name="כותרת 1"/>
          <p:cNvSpPr>
            <a:spLocks noGrp="1"/>
          </p:cNvSpPr>
          <p:nvPr>
            <p:ph type="title"/>
          </p:nvPr>
        </p:nvSpPr>
        <p:spPr>
          <a:xfrm>
            <a:off x="1024128" y="155448"/>
            <a:ext cx="9802206"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226982" y="101748"/>
            <a:ext cx="2160598" cy="21681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2054055" y="390797"/>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0" name="מלבן מעוגל 6">
            <a:extLst>
              <a:ext uri="{FF2B5EF4-FFF2-40B4-BE49-F238E27FC236}">
                <a16:creationId xmlns:a16="http://schemas.microsoft.com/office/drawing/2014/main" id="{53219EEB-A406-4AC2-B87E-54A955D7D483}"/>
              </a:ext>
            </a:extLst>
          </p:cNvPr>
          <p:cNvSpPr/>
          <p:nvPr userDrawn="1"/>
        </p:nvSpPr>
        <p:spPr>
          <a:xfrm>
            <a:off x="7978665" y="5944772"/>
            <a:ext cx="4766811" cy="38154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2" name="Rectangle 11">
            <a:extLst>
              <a:ext uri="{FF2B5EF4-FFF2-40B4-BE49-F238E27FC236}">
                <a16:creationId xmlns:a16="http://schemas.microsoft.com/office/drawing/2014/main" id="{DB5BA376-F667-4A43-9264-CB356AE2FBF1}"/>
              </a:ext>
            </a:extLst>
          </p:cNvPr>
          <p:cNvSpPr/>
          <p:nvPr userDrawn="1"/>
        </p:nvSpPr>
        <p:spPr>
          <a:xfrm rot="5400000">
            <a:off x="9936561" y="2157343"/>
            <a:ext cx="735717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מציין מיקום של מספר שקופית 22">
            <a:extLst>
              <a:ext uri="{FF2B5EF4-FFF2-40B4-BE49-F238E27FC236}">
                <a16:creationId xmlns:a16="http://schemas.microsoft.com/office/drawing/2014/main" id="{CE73A552-D52C-4EE0-9E7A-557CEB6CE479}"/>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
        <p:nvSpPr>
          <p:cNvPr id="16" name="Rectangle 15">
            <a:extLst>
              <a:ext uri="{FF2B5EF4-FFF2-40B4-BE49-F238E27FC236}">
                <a16:creationId xmlns:a16="http://schemas.microsoft.com/office/drawing/2014/main" id="{45208D21-C13C-48D3-8634-05FCD1520B3D}"/>
              </a:ext>
            </a:extLst>
          </p:cNvPr>
          <p:cNvSpPr/>
          <p:nvPr userDrawn="1"/>
        </p:nvSpPr>
        <p:spPr>
          <a:xfrm>
            <a:off x="5903744" y="6876112"/>
            <a:ext cx="6894095" cy="149330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FFA872-60FE-48B4-B509-3F90F2F53575}"/>
              </a:ext>
            </a:extLst>
          </p:cNvPr>
          <p:cNvSpPr/>
          <p:nvPr userDrawn="1"/>
        </p:nvSpPr>
        <p:spPr>
          <a:xfrm>
            <a:off x="-2191928" y="-31850"/>
            <a:ext cx="2165034"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025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כותרת ותוכן פריסה 2">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5448"/>
            <a:ext cx="9802368"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3" y="1024128"/>
            <a:ext cx="11161453" cy="457200"/>
          </a:xfrm>
        </p:spPr>
        <p:txBody>
          <a:bodyPr lIns="0" tIns="0" rIns="0" bIns="0" anchor="ctr">
            <a:noAutofit/>
          </a:bodyPr>
          <a:lstStyle>
            <a:lvl1pPr marL="0" indent="0" algn="r">
              <a:buNone/>
              <a:defRPr sz="3000" b="1">
                <a:solidFill>
                  <a:srgbClr val="12B4BC"/>
                </a:solidFill>
                <a:latin typeface="Varela Round" pitchFamily="2" charset="-79"/>
                <a:cs typeface="Varela Round" panose="00000500000000000000"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567973"/>
            <a:ext cx="11161453" cy="3522187"/>
          </a:xfrm>
        </p:spPr>
        <p:txBody>
          <a:bodyPr>
            <a:normAutofit/>
          </a:bodyPr>
          <a:lstStyle>
            <a:lvl1pPr marL="268288" indent="-268288">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377633" y="110284"/>
            <a:ext cx="2105524"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1729189" y="435139"/>
            <a:ext cx="2615798" cy="321877"/>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0" name="מלבן מעוגל 6">
            <a:extLst>
              <a:ext uri="{FF2B5EF4-FFF2-40B4-BE49-F238E27FC236}">
                <a16:creationId xmlns:a16="http://schemas.microsoft.com/office/drawing/2014/main" id="{8A91BCC4-EC47-43E2-9595-B89F757E1A7A}"/>
              </a:ext>
            </a:extLst>
          </p:cNvPr>
          <p:cNvSpPr/>
          <p:nvPr userDrawn="1"/>
        </p:nvSpPr>
        <p:spPr>
          <a:xfrm>
            <a:off x="9323387" y="5555326"/>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a:extLst>
              <a:ext uri="{FF2B5EF4-FFF2-40B4-BE49-F238E27FC236}">
                <a16:creationId xmlns:a16="http://schemas.microsoft.com/office/drawing/2014/main" id="{238EE3F7-5012-4191-9ABD-A8E69370622E}"/>
              </a:ext>
            </a:extLst>
          </p:cNvPr>
          <p:cNvSpPr/>
          <p:nvPr userDrawn="1"/>
        </p:nvSpPr>
        <p:spPr>
          <a:xfrm>
            <a:off x="8679109" y="6024163"/>
            <a:ext cx="4127100"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5" name="מציין מיקום של מספר שקופית 22">
            <a:extLst>
              <a:ext uri="{FF2B5EF4-FFF2-40B4-BE49-F238E27FC236}">
                <a16:creationId xmlns:a16="http://schemas.microsoft.com/office/drawing/2014/main" id="{31BF6EDC-D21A-4961-802C-6C57056DED88}"/>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
        <p:nvSpPr>
          <p:cNvPr id="14" name="מלבן מעוגל 6">
            <a:extLst>
              <a:ext uri="{FF2B5EF4-FFF2-40B4-BE49-F238E27FC236}">
                <a16:creationId xmlns:a16="http://schemas.microsoft.com/office/drawing/2014/main" id="{09765D6C-4312-45BD-AEDC-93B641915820}"/>
              </a:ext>
            </a:extLst>
          </p:cNvPr>
          <p:cNvSpPr/>
          <p:nvPr userDrawn="1"/>
        </p:nvSpPr>
        <p:spPr>
          <a:xfrm>
            <a:off x="11005702" y="5213334"/>
            <a:ext cx="2372591" cy="25130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Rectangle 11">
            <a:extLst>
              <a:ext uri="{FF2B5EF4-FFF2-40B4-BE49-F238E27FC236}">
                <a16:creationId xmlns:a16="http://schemas.microsoft.com/office/drawing/2014/main" id="{0D0EF58C-1955-4299-80B8-7931E9453E0B}"/>
              </a:ext>
            </a:extLst>
          </p:cNvPr>
          <p:cNvSpPr/>
          <p:nvPr userDrawn="1"/>
        </p:nvSpPr>
        <p:spPr>
          <a:xfrm rot="5400000">
            <a:off x="10107939" y="1954539"/>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CE651A-F01C-47F6-93CB-FED077AFFFB4}"/>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99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כותרת ותוכן פריסה 3">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2134"/>
            <a:ext cx="9802368" cy="720000"/>
          </a:xfrm>
        </p:spPr>
        <p:txBody>
          <a:bodyPr lIns="36000" tIns="0" rIns="36000" bIns="0">
            <a:noAutofit/>
          </a:bodyPr>
          <a:lstStyle>
            <a:lvl1pPr marL="0" indent="0">
              <a:tabLst>
                <a:tab pos="11659766" algn="l"/>
              </a:tabLst>
              <a:defRPr sz="44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1024128" y="1049185"/>
            <a:ext cx="8031962" cy="4611559"/>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234936" y="5807316"/>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11218431" y="239177"/>
            <a:ext cx="1706880" cy="45839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388620" y="6235866"/>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10" name="Rectangle 9">
            <a:extLst>
              <a:ext uri="{FF2B5EF4-FFF2-40B4-BE49-F238E27FC236}">
                <a16:creationId xmlns:a16="http://schemas.microsoft.com/office/drawing/2014/main" id="{FFC6E834-92B3-4A32-920C-9FA2D6987411}"/>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D60292-D9F7-4A35-9D0A-68A9095BDE1E}"/>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53CA14-A360-48A3-A071-94DFC2B62EDC}"/>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536A81-6863-4B7C-BB9A-6F6DBBAB87E2}"/>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מציין מיקום של מספר שקופית 22">
            <a:extLst>
              <a:ext uri="{FF2B5EF4-FFF2-40B4-BE49-F238E27FC236}">
                <a16:creationId xmlns:a16="http://schemas.microsoft.com/office/drawing/2014/main" id="{6A93F88D-0694-4107-9D3A-245864065D84}"/>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85000"/>
                  </a:schemeClr>
                </a:solidFill>
                <a:latin typeface="Varela Round" panose="00000500000000000000" pitchFamily="2" charset="-79"/>
                <a:cs typeface="Varela Round" panose="00000500000000000000" pitchFamily="2" charset="-79"/>
              </a:rPr>
              <a:pPr/>
              <a:t>‹#›</a:t>
            </a:fld>
            <a:endParaRPr lang="he-IL" sz="1800" b="0" dirty="0">
              <a:solidFill>
                <a:schemeClr val="bg1">
                  <a:lumMod val="85000"/>
                </a:schemeClr>
              </a:solidFill>
              <a:latin typeface="Varela Round" panose="00000500000000000000" pitchFamily="2" charset="-79"/>
              <a:cs typeface="Varela Round" panose="00000500000000000000" pitchFamily="2" charset="-79"/>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כותרת בלבד פריסה 4">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5448"/>
            <a:ext cx="9802368"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1497481" y="487099"/>
            <a:ext cx="1576672" cy="289443"/>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11150538" y="127099"/>
            <a:ext cx="1879662" cy="28944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7" name="מלבן מעוגל 6">
            <a:extLst>
              <a:ext uri="{FF2B5EF4-FFF2-40B4-BE49-F238E27FC236}">
                <a16:creationId xmlns:a16="http://schemas.microsoft.com/office/drawing/2014/main" id="{469E9F25-935E-4A65-8AF2-C1B8F105C612}"/>
              </a:ext>
            </a:extLst>
          </p:cNvPr>
          <p:cNvSpPr/>
          <p:nvPr userDrawn="1"/>
        </p:nvSpPr>
        <p:spPr>
          <a:xfrm>
            <a:off x="-487680" y="5923581"/>
            <a:ext cx="3133018"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10">
            <a:extLst>
              <a:ext uri="{FF2B5EF4-FFF2-40B4-BE49-F238E27FC236}">
                <a16:creationId xmlns:a16="http://schemas.microsoft.com/office/drawing/2014/main" id="{DD33049F-8FB3-46DC-B84B-8E763BCBCAC1}"/>
              </a:ext>
            </a:extLst>
          </p:cNvPr>
          <p:cNvSpPr/>
          <p:nvPr userDrawn="1"/>
        </p:nvSpPr>
        <p:spPr>
          <a:xfrm>
            <a:off x="-976438" y="6359813"/>
            <a:ext cx="7301038" cy="65808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Rectangle 11">
            <a:extLst>
              <a:ext uri="{FF2B5EF4-FFF2-40B4-BE49-F238E27FC236}">
                <a16:creationId xmlns:a16="http://schemas.microsoft.com/office/drawing/2014/main" id="{761EC8D2-662F-4FBE-BF29-06100D51DE7E}"/>
              </a:ext>
            </a:extLst>
          </p:cNvPr>
          <p:cNvSpPr/>
          <p:nvPr userDrawn="1"/>
        </p:nvSpPr>
        <p:spPr>
          <a:xfrm rot="5400000">
            <a:off x="9360283" y="2733622"/>
            <a:ext cx="6987520" cy="129719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מציין מיקום של מספר שקופית 22">
            <a:extLst>
              <a:ext uri="{FF2B5EF4-FFF2-40B4-BE49-F238E27FC236}">
                <a16:creationId xmlns:a16="http://schemas.microsoft.com/office/drawing/2014/main" id="{23075256-456E-41D8-BDFD-8C3A8EA654D2}"/>
              </a:ext>
            </a:extLst>
          </p:cNvPr>
          <p:cNvSpPr txBox="1">
            <a:spLocks/>
          </p:cNvSpPr>
          <p:nvPr userDrawn="1"/>
        </p:nvSpPr>
        <p:spPr>
          <a:xfrm>
            <a:off x="-131730" y="6361368"/>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85000"/>
                  </a:schemeClr>
                </a:solidFill>
                <a:latin typeface="Varela Round" panose="00000500000000000000" pitchFamily="2" charset="-79"/>
                <a:cs typeface="Varela Round" panose="00000500000000000000" pitchFamily="2" charset="-79"/>
              </a:rPr>
              <a:pPr/>
              <a:t>‹#›</a:t>
            </a:fld>
            <a:endParaRPr lang="he-IL" sz="1800" b="0" dirty="0">
              <a:solidFill>
                <a:schemeClr val="bg1">
                  <a:lumMod val="85000"/>
                </a:schemeClr>
              </a:solidFill>
              <a:latin typeface="Varela Round" panose="00000500000000000000" pitchFamily="2" charset="-79"/>
              <a:cs typeface="Varela Round" panose="00000500000000000000" pitchFamily="2" charset="-79"/>
            </a:endParaRPr>
          </a:p>
        </p:txBody>
      </p:sp>
      <p:sp>
        <p:nvSpPr>
          <p:cNvPr id="15" name="Rectangle 14">
            <a:extLst>
              <a:ext uri="{FF2B5EF4-FFF2-40B4-BE49-F238E27FC236}">
                <a16:creationId xmlns:a16="http://schemas.microsoft.com/office/drawing/2014/main" id="{4FB42163-9C8B-4AEB-9C50-F5529BD5C36B}"/>
              </a:ext>
            </a:extLst>
          </p:cNvPr>
          <p:cNvSpPr/>
          <p:nvPr userDrawn="1"/>
        </p:nvSpPr>
        <p:spPr>
          <a:xfrm rot="16200000">
            <a:off x="5821949" y="1027133"/>
            <a:ext cx="521207" cy="12218895"/>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26CB3A-BCA5-4171-BE99-1D6F46911786}"/>
              </a:ext>
            </a:extLst>
          </p:cNvPr>
          <p:cNvSpPr/>
          <p:nvPr userDrawn="1"/>
        </p:nvSpPr>
        <p:spPr>
          <a:xfrm rot="5400000">
            <a:off x="5683838" y="-6805249"/>
            <a:ext cx="947627" cy="1263971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964ABF-EE59-4E45-BC5F-A3665732FD21}"/>
              </a:ext>
            </a:extLst>
          </p:cNvPr>
          <p:cNvSpPr/>
          <p:nvPr userDrawn="1"/>
        </p:nvSpPr>
        <p:spPr>
          <a:xfrm>
            <a:off x="-2001567" y="-416688"/>
            <a:ext cx="1974672" cy="806853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4596A93-68B7-48E8-8354-9EAE3F8183B0}"/>
              </a:ext>
            </a:extLst>
          </p:cNvPr>
          <p:cNvSpPr>
            <a:spLocks noGrp="1"/>
          </p:cNvSpPr>
          <p:nvPr>
            <p:ph type="body" sz="quarter" idx="10"/>
          </p:nvPr>
        </p:nvSpPr>
        <p:spPr>
          <a:xfrm>
            <a:off x="2951578" y="1212161"/>
            <a:ext cx="7885112" cy="4090988"/>
          </a:xfrm>
        </p:spPr>
        <p:txBody>
          <a:bodyPr>
            <a:normAutofit/>
          </a:bodyPr>
          <a:lstStyle>
            <a:lvl1pPr>
              <a:defRPr sz="2800"/>
            </a:lvl1pPr>
          </a:lstStyle>
          <a:p>
            <a:pPr lvl="0"/>
            <a:r>
              <a:rPr lang="en-US" dirty="0"/>
              <a:t>Click to edit Master text styles</a:t>
            </a:r>
          </a:p>
        </p:txBody>
      </p:sp>
    </p:spTree>
    <p:extLst>
      <p:ext uri="{BB962C8B-B14F-4D97-AF65-F5344CB8AC3E}">
        <p14:creationId xmlns:p14="http://schemas.microsoft.com/office/powerpoint/2010/main" val="1651043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כותרת ותוכן פריסה 5">
    <p:spTree>
      <p:nvGrpSpPr>
        <p:cNvPr id="1" name=""/>
        <p:cNvGrpSpPr/>
        <p:nvPr/>
      </p:nvGrpSpPr>
      <p:grpSpPr>
        <a:xfrm>
          <a:off x="0" y="0"/>
          <a:ext cx="0" cy="0"/>
          <a:chOff x="0" y="0"/>
          <a:chExt cx="0" cy="0"/>
        </a:xfrm>
      </p:grpSpPr>
      <p:sp>
        <p:nvSpPr>
          <p:cNvPr id="17" name="מלבן מעוגל 8">
            <a:extLst>
              <a:ext uri="{FF2B5EF4-FFF2-40B4-BE49-F238E27FC236}">
                <a16:creationId xmlns:a16="http://schemas.microsoft.com/office/drawing/2014/main" id="{820BD794-101C-426F-8015-9C33A0E995FA}"/>
              </a:ext>
            </a:extLst>
          </p:cNvPr>
          <p:cNvSpPr/>
          <p:nvPr userDrawn="1"/>
        </p:nvSpPr>
        <p:spPr>
          <a:xfrm>
            <a:off x="-2429707" y="195047"/>
            <a:ext cx="2969302" cy="247597"/>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2" name="כותרת 1"/>
          <p:cNvSpPr>
            <a:spLocks noGrp="1"/>
          </p:cNvSpPr>
          <p:nvPr>
            <p:ph type="title"/>
          </p:nvPr>
        </p:nvSpPr>
        <p:spPr>
          <a:xfrm>
            <a:off x="1026926" y="155448"/>
            <a:ext cx="9802368"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1026926" y="1025601"/>
            <a:ext cx="9802368" cy="431447"/>
          </a:xfrm>
        </p:spPr>
        <p:txBody>
          <a:bodyPr anchor="ctr">
            <a:noAutofit/>
          </a:bodyPr>
          <a:lstStyle>
            <a:lvl1pPr marL="185757" indent="0" algn="r">
              <a:buNone/>
              <a:defRPr sz="30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1026927" y="1710442"/>
            <a:ext cx="8212766"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974795" y="5878199"/>
            <a:ext cx="4766811" cy="35766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2017472" y="518276"/>
            <a:ext cx="2969302" cy="36951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8144699" y="6307826"/>
            <a:ext cx="5175721"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Rectangle 9">
            <a:extLst>
              <a:ext uri="{FF2B5EF4-FFF2-40B4-BE49-F238E27FC236}">
                <a16:creationId xmlns:a16="http://schemas.microsoft.com/office/drawing/2014/main" id="{8084947B-AFA4-410D-A793-689C573D144E}"/>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D4F41F-EAD8-495C-A662-C4F40F404DB3}"/>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A1181A-6B49-4EE5-AE44-1B5B124FA758}"/>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13178B-7D7E-4A10-9724-453DF758F663}"/>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מציין מיקום של מספר שקופית 22">
            <a:extLst>
              <a:ext uri="{FF2B5EF4-FFF2-40B4-BE49-F238E27FC236}">
                <a16:creationId xmlns:a16="http://schemas.microsoft.com/office/drawing/2014/main" id="{7947FE0C-D7CF-4209-91A5-93564F2C3543}"/>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8" name="מלבן מעוגל 7"/>
          <p:cNvSpPr/>
          <p:nvPr userDrawn="1"/>
        </p:nvSpPr>
        <p:spPr>
          <a:xfrm>
            <a:off x="8667715" y="-161750"/>
            <a:ext cx="5300119" cy="38235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
        <p:nvSpPr>
          <p:cNvPr id="10" name="Rectangle 9">
            <a:extLst>
              <a:ext uri="{FF2B5EF4-FFF2-40B4-BE49-F238E27FC236}">
                <a16:creationId xmlns:a16="http://schemas.microsoft.com/office/drawing/2014/main" id="{90226196-3340-4F6C-9B09-34934599BAD7}"/>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91965B-48C3-4AD9-9066-E67195630BFD}"/>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CB16E1-D93B-440E-81F5-6366FDB428B8}"/>
              </a:ext>
            </a:extLst>
          </p:cNvPr>
          <p:cNvSpPr/>
          <p:nvPr userDrawn="1"/>
        </p:nvSpPr>
        <p:spPr>
          <a:xfrm rot="5400000">
            <a:off x="10129568" y="1977381"/>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20DF7-29CF-4A0A-BC0A-7568981BF8AD}"/>
              </a:ext>
            </a:extLst>
          </p:cNvPr>
          <p:cNvSpPr/>
          <p:nvPr userDrawn="1"/>
        </p:nvSpPr>
        <p:spPr>
          <a:xfrm>
            <a:off x="-3948180" y="347118"/>
            <a:ext cx="3246401"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F0C566-C47D-446F-9E8E-EC9B0F5F1BF0}"/>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63A8D2-0547-47E3-84C0-5D60CFDB7CB1}"/>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0104F3-C98B-4790-842F-F7B1B2FBDE13}"/>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07C576E-38DA-426A-9C16-921DE9A0835B}"/>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מציין מיקום של מספר שקופית 22">
            <a:extLst>
              <a:ext uri="{FF2B5EF4-FFF2-40B4-BE49-F238E27FC236}">
                <a16:creationId xmlns:a16="http://schemas.microsoft.com/office/drawing/2014/main" id="{5F1A13CD-CEB6-4958-B99A-46020ADA9375}"/>
              </a:ext>
            </a:extLst>
          </p:cNvPr>
          <p:cNvSpPr txBox="1">
            <a:spLocks/>
          </p:cNvSpPr>
          <p:nvPr userDrawn="1"/>
        </p:nvSpPr>
        <p:spPr>
          <a:xfrm>
            <a:off x="-231414" y="6409126"/>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6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600" b="0" dirty="0">
              <a:solidFill>
                <a:schemeClr val="bg1">
                  <a:lumMod val="65000"/>
                </a:schemeClr>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687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ראשית ושתי תמונות">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EA3643-4251-43C2-A891-4C9664978EA8}"/>
              </a:ext>
            </a:extLst>
          </p:cNvPr>
          <p:cNvSpPr>
            <a:spLocks noGrp="1"/>
          </p:cNvSpPr>
          <p:nvPr>
            <p:ph type="pic" sz="quarter" idx="13"/>
          </p:nvPr>
        </p:nvSpPr>
        <p:spPr>
          <a:xfrm>
            <a:off x="594360" y="1310640"/>
            <a:ext cx="4511040" cy="4267200"/>
          </a:xfrm>
        </p:spPr>
        <p:txBody>
          <a:bodyPr/>
          <a:lstStyle/>
          <a:p>
            <a:endParaRPr lang="en-US"/>
          </a:p>
        </p:txBody>
      </p:sp>
      <p:sp>
        <p:nvSpPr>
          <p:cNvPr id="8" name="כותרת 1">
            <a:extLst>
              <a:ext uri="{FF2B5EF4-FFF2-40B4-BE49-F238E27FC236}">
                <a16:creationId xmlns:a16="http://schemas.microsoft.com/office/drawing/2014/main" id="{C304FB8B-5E14-469F-8BA4-BF0F011B94E4}"/>
              </a:ext>
            </a:extLst>
          </p:cNvPr>
          <p:cNvSpPr>
            <a:spLocks noGrp="1"/>
          </p:cNvSpPr>
          <p:nvPr>
            <p:ph type="title"/>
          </p:nvPr>
        </p:nvSpPr>
        <p:spPr>
          <a:xfrm>
            <a:off x="1026926" y="155448"/>
            <a:ext cx="9802368"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8">
            <a:extLst>
              <a:ext uri="{FF2B5EF4-FFF2-40B4-BE49-F238E27FC236}">
                <a16:creationId xmlns:a16="http://schemas.microsoft.com/office/drawing/2014/main" id="{B712628B-0991-4441-8324-4563256F9B32}"/>
              </a:ext>
            </a:extLst>
          </p:cNvPr>
          <p:cNvSpPr/>
          <p:nvPr userDrawn="1"/>
        </p:nvSpPr>
        <p:spPr>
          <a:xfrm>
            <a:off x="-2429707" y="195047"/>
            <a:ext cx="2969302" cy="247597"/>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6">
            <a:extLst>
              <a:ext uri="{FF2B5EF4-FFF2-40B4-BE49-F238E27FC236}">
                <a16:creationId xmlns:a16="http://schemas.microsoft.com/office/drawing/2014/main" id="{26E72AF6-8AD0-4AAD-B906-30424D022CD1}"/>
              </a:ext>
            </a:extLst>
          </p:cNvPr>
          <p:cNvSpPr/>
          <p:nvPr userDrawn="1"/>
        </p:nvSpPr>
        <p:spPr>
          <a:xfrm>
            <a:off x="9974795" y="5878199"/>
            <a:ext cx="4766811" cy="35766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1" name="מלבן מעוגל 8">
            <a:extLst>
              <a:ext uri="{FF2B5EF4-FFF2-40B4-BE49-F238E27FC236}">
                <a16:creationId xmlns:a16="http://schemas.microsoft.com/office/drawing/2014/main" id="{68D073A7-D8C0-45AA-A5E4-B6122A52E8F5}"/>
              </a:ext>
            </a:extLst>
          </p:cNvPr>
          <p:cNvSpPr/>
          <p:nvPr userDrawn="1"/>
        </p:nvSpPr>
        <p:spPr>
          <a:xfrm>
            <a:off x="-2017472" y="518276"/>
            <a:ext cx="2969302" cy="36951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0">
            <a:extLst>
              <a:ext uri="{FF2B5EF4-FFF2-40B4-BE49-F238E27FC236}">
                <a16:creationId xmlns:a16="http://schemas.microsoft.com/office/drawing/2014/main" id="{DF89C8AF-9EDF-46EF-BAB7-2D35F683552B}"/>
              </a:ext>
            </a:extLst>
          </p:cNvPr>
          <p:cNvSpPr/>
          <p:nvPr userDrawn="1"/>
        </p:nvSpPr>
        <p:spPr>
          <a:xfrm>
            <a:off x="8144699" y="6307826"/>
            <a:ext cx="5175721"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Picture Placeholder 6">
            <a:extLst>
              <a:ext uri="{FF2B5EF4-FFF2-40B4-BE49-F238E27FC236}">
                <a16:creationId xmlns:a16="http://schemas.microsoft.com/office/drawing/2014/main" id="{52FC1393-B378-4A8A-8716-61E038E3D631}"/>
              </a:ext>
            </a:extLst>
          </p:cNvPr>
          <p:cNvSpPr>
            <a:spLocks noGrp="1"/>
          </p:cNvSpPr>
          <p:nvPr>
            <p:ph type="pic" sz="quarter" idx="14"/>
          </p:nvPr>
        </p:nvSpPr>
        <p:spPr>
          <a:xfrm>
            <a:off x="5372315" y="1310640"/>
            <a:ext cx="4511040" cy="4267200"/>
          </a:xfrm>
        </p:spPr>
        <p:txBody>
          <a:bodyPr/>
          <a:lstStyle/>
          <a:p>
            <a:endParaRPr lang="en-US"/>
          </a:p>
        </p:txBody>
      </p:sp>
      <p:sp>
        <p:nvSpPr>
          <p:cNvPr id="14" name="Rectangle 13">
            <a:extLst>
              <a:ext uri="{FF2B5EF4-FFF2-40B4-BE49-F238E27FC236}">
                <a16:creationId xmlns:a16="http://schemas.microsoft.com/office/drawing/2014/main" id="{BEA01DEB-EE2D-463E-B92D-20469AC2DACB}"/>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DC8B5D-6FF7-4E76-819C-95A4A6017B9C}"/>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0F30E8-13B7-4C55-A126-67529F765268}"/>
              </a:ext>
            </a:extLst>
          </p:cNvPr>
          <p:cNvSpPr/>
          <p:nvPr userDrawn="1"/>
        </p:nvSpPr>
        <p:spPr>
          <a:xfrm rot="5400000">
            <a:off x="10092700" y="2084060"/>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7D38CE-7F73-4533-B25A-F628D3EBA7C1}"/>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44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ז'/תמוז/תש"ף</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
        <p:nvSpPr>
          <p:cNvPr id="7" name="Rectangle 6">
            <a:extLst>
              <a:ext uri="{FF2B5EF4-FFF2-40B4-BE49-F238E27FC236}">
                <a16:creationId xmlns:a16="http://schemas.microsoft.com/office/drawing/2014/main" id="{7D1A36FD-4A58-4EC2-B769-2CB4558CD860}"/>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A89C66-91F2-409B-AE3C-970820728814}"/>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AF9B00-5AF6-47AB-81E5-2BE048851E3E}"/>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3C55C6-DFDE-44BF-BB37-E582014C2D44}"/>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74" r:id="rId3"/>
    <p:sldLayoutId id="2147483675" r:id="rId4"/>
    <p:sldLayoutId id="2147483650" r:id="rId5"/>
    <p:sldLayoutId id="2147483676" r:id="rId6"/>
    <p:sldLayoutId id="2147483653" r:id="rId7"/>
    <p:sldLayoutId id="2147483666" r:id="rId8"/>
    <p:sldLayoutId id="2147483677" r:id="rId9"/>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outu.be/NN9IgGTwbF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drive.google.com/open?id=1825Jnh59ECpyLkwk_TBAzvosMxiEoCGv" TargetMode="External"/><Relationship Id="rId4" Type="http://schemas.openxmlformats.org/officeDocument/2006/relationships/hyperlink" Target="https://www.youtube.com/watch?v=NN9IgGTwbF0&amp;feature=youtu.b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lixrmkEXvZg?feature=oembed" TargetMode="External"/><Relationship Id="rId5" Type="http://schemas.openxmlformats.org/officeDocument/2006/relationships/image" Target="../media/image20.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lixrmkEXvZg?feature=oembed" TargetMode="External"/><Relationship Id="rId5" Type="http://schemas.openxmlformats.org/officeDocument/2006/relationships/image" Target="../media/image20.jpe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www.youtube.com/embed/videoseries?list=PLtF9yZzSdfBAdcTBfSQYZJLr6z4YCdSz5" TargetMode="Externa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4.xml"/><Relationship Id="rId7" Type="http://schemas.openxmlformats.org/officeDocument/2006/relationships/diagramColors" Target="../diagrams/colors5.xml"/><Relationship Id="rId2" Type="http://schemas.openxmlformats.org/officeDocument/2006/relationships/slideLayout" Target="../slideLayouts/slideLayout7.xml"/><Relationship Id="rId1" Type="http://schemas.openxmlformats.org/officeDocument/2006/relationships/video" Target="https://www.youtube.com/embed/_5Eokd5TC5A?feature=oembed" TargetMode="Externa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jpeg"/></Relationships>
</file>

<file path=ppt/slides/_rels/slide3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6.jpe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ideo" Target="https://www.youtube.com/embed/Ojp7jLcb6eY?feature=oembed" TargetMode="Externa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videoseries?list=PLtF9yZzSdfBAdcTBfSQYZJLr6z4YCdSz5" TargetMode="Externa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
        <p:nvSpPr>
          <p:cNvPr id="3" name="Rectangle 2">
            <a:extLst>
              <a:ext uri="{FF2B5EF4-FFF2-40B4-BE49-F238E27FC236}">
                <a16:creationId xmlns:a16="http://schemas.microsoft.com/office/drawing/2014/main" id="{6D096B80-AF29-435E-8795-1A387C87F6BD}"/>
              </a:ext>
            </a:extLst>
          </p:cNvPr>
          <p:cNvSpPr/>
          <p:nvPr/>
        </p:nvSpPr>
        <p:spPr>
          <a:xfrm>
            <a:off x="12279398" y="6653"/>
            <a:ext cx="2404790" cy="663867"/>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שקופית זו היא חובה</a:t>
            </a:r>
            <a:endParaRPr lang="en-US" dirty="0">
              <a:solidFill>
                <a:srgbClr val="002060"/>
              </a:solidFill>
            </a:endParaRPr>
          </a:p>
        </p:txBody>
      </p:sp>
      <p:sp>
        <p:nvSpPr>
          <p:cNvPr id="4" name="Rectangle 4">
            <a:extLst>
              <a:ext uri="{FF2B5EF4-FFF2-40B4-BE49-F238E27FC236}">
                <a16:creationId xmlns:a16="http://schemas.microsoft.com/office/drawing/2014/main" id="{4494B9A1-1541-45E7-9ACE-02721554E39F}"/>
              </a:ext>
            </a:extLst>
          </p:cNvPr>
          <p:cNvSpPr/>
          <p:nvPr/>
        </p:nvSpPr>
        <p:spPr>
          <a:xfrm>
            <a:off x="12279398" y="746985"/>
            <a:ext cx="2404790" cy="423968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dirty="0">
              <a:solidFill>
                <a:srgbClr val="002060"/>
              </a:solidFill>
            </a:endParaRPr>
          </a:p>
          <a:p>
            <a:pPr algn="ctr"/>
            <a:r>
              <a:rPr lang="he-IL" b="1" dirty="0">
                <a:solidFill>
                  <a:srgbClr val="002060"/>
                </a:solidFill>
              </a:rPr>
              <a:t>עליכם להתקין את הפונט </a:t>
            </a:r>
            <a:r>
              <a:rPr lang="en-US" b="1" dirty="0">
                <a:solidFill>
                  <a:srgbClr val="002060"/>
                </a:solidFill>
              </a:rPr>
              <a:t>Varela</a:t>
            </a:r>
            <a:r>
              <a:rPr lang="he-IL" b="1" dirty="0">
                <a:solidFill>
                  <a:srgbClr val="002060"/>
                </a:solidFill>
              </a:rPr>
              <a:t> </a:t>
            </a:r>
            <a:r>
              <a:rPr lang="en-US" b="1" dirty="0">
                <a:solidFill>
                  <a:srgbClr val="002060"/>
                </a:solidFill>
              </a:rPr>
              <a:t>Round</a:t>
            </a:r>
            <a:r>
              <a:rPr lang="he-IL" b="1" dirty="0">
                <a:solidFill>
                  <a:srgbClr val="002060"/>
                </a:solidFill>
              </a:rPr>
              <a:t> לפני תחילת העבודה.</a:t>
            </a:r>
          </a:p>
          <a:p>
            <a:pPr algn="ctr"/>
            <a:r>
              <a:rPr lang="he-IL" dirty="0">
                <a:solidFill>
                  <a:srgbClr val="002060"/>
                </a:solidFill>
              </a:rPr>
              <a:t>אם ברצונכם לצפות בהנחיות להתקנת פונט </a:t>
            </a:r>
            <a:r>
              <a:rPr lang="en-US" dirty="0">
                <a:solidFill>
                  <a:srgbClr val="002060"/>
                </a:solidFill>
              </a:rPr>
              <a:t>Varela Round</a:t>
            </a:r>
            <a:r>
              <a:rPr lang="he-IL" dirty="0">
                <a:solidFill>
                  <a:srgbClr val="002060"/>
                </a:solidFill>
              </a:rPr>
              <a:t>, תוכלו לעשות זאת בקלות. </a:t>
            </a:r>
          </a:p>
          <a:p>
            <a:pPr algn="ctr"/>
            <a:r>
              <a:rPr lang="he-IL" dirty="0">
                <a:solidFill>
                  <a:srgbClr val="002060"/>
                </a:solidFill>
              </a:rPr>
              <a:t>צפו בסרטון הבא:</a:t>
            </a:r>
            <a:r>
              <a:rPr lang="en-US" dirty="0">
                <a:solidFill>
                  <a:srgbClr val="002060"/>
                </a:solidFill>
              </a:rPr>
              <a:t> </a:t>
            </a:r>
            <a:endParaRPr lang="he-IL" dirty="0">
              <a:solidFill>
                <a:srgbClr val="002060"/>
              </a:solidFill>
            </a:endParaRPr>
          </a:p>
          <a:p>
            <a:pPr algn="ctr"/>
            <a:br>
              <a:rPr lang="en-US" dirty="0">
                <a:solidFill>
                  <a:srgbClr val="002060"/>
                </a:solidFill>
                <a:hlinkClick r:id="rId3"/>
              </a:rPr>
            </a:br>
            <a:r>
              <a:rPr lang="en-US" dirty="0">
                <a:solidFill>
                  <a:srgbClr val="002060"/>
                </a:solidFill>
                <a:hlinkClick r:id="rId4"/>
              </a:rPr>
              <a:t>https://www.youtube.com/watch?v=NN9IgGTwbF0&amp;feature=youtu.be</a:t>
            </a:r>
            <a:endParaRPr lang="en-US" dirty="0">
              <a:solidFill>
                <a:srgbClr val="002060"/>
              </a:solidFill>
            </a:endParaRPr>
          </a:p>
        </p:txBody>
      </p:sp>
      <p:sp>
        <p:nvSpPr>
          <p:cNvPr id="5" name="Rectangle 2">
            <a:extLst>
              <a:ext uri="{FF2B5EF4-FFF2-40B4-BE49-F238E27FC236}">
                <a16:creationId xmlns:a16="http://schemas.microsoft.com/office/drawing/2014/main" id="{07336567-3BEF-48E7-A00C-1582E175DD05}"/>
              </a:ext>
            </a:extLst>
          </p:cNvPr>
          <p:cNvSpPr/>
          <p:nvPr/>
        </p:nvSpPr>
        <p:spPr>
          <a:xfrm>
            <a:off x="12279398" y="5063135"/>
            <a:ext cx="2404790" cy="115691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hlinkClick r:id="rId5"/>
              </a:rPr>
              <a:t>קישור</a:t>
            </a:r>
            <a:r>
              <a:rPr lang="he-IL" dirty="0">
                <a:solidFill>
                  <a:srgbClr val="002060"/>
                </a:solidFill>
              </a:rPr>
              <a:t> להורדת הפונט</a:t>
            </a:r>
            <a:br>
              <a:rPr lang="en-US" dirty="0">
                <a:solidFill>
                  <a:srgbClr val="002060"/>
                </a:solidFill>
              </a:rPr>
            </a:br>
            <a:r>
              <a:rPr lang="he-IL" dirty="0">
                <a:solidFill>
                  <a:srgbClr val="002060"/>
                </a:solidFill>
              </a:rPr>
              <a:t>(אשרו את הודעת האבטחה) </a:t>
            </a:r>
            <a:endParaRPr lang="en-US" dirty="0">
              <a:solidFill>
                <a:srgbClr val="002060"/>
              </a:solidFill>
            </a:endParaRP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025601"/>
            <a:ext cx="9802368" cy="431447"/>
          </a:xfrm>
        </p:spPr>
        <p:txBody>
          <a:bodyPr/>
          <a:lstStyle/>
          <a:p>
            <a:r>
              <a:rPr lang="he-IL" sz="3200" dirty="0">
                <a:solidFill>
                  <a:srgbClr val="192A72"/>
                </a:solidFill>
                <a:sym typeface="Varela Round"/>
              </a:rPr>
              <a:t>מאפייני הצוות</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ea typeface="+mj-ea"/>
                <a:sym typeface="Varela Round"/>
              </a:rPr>
              <a:t>מכוונות להצלחה – חברי הצוות צריכים לדעת עד כמה עבודתם תורמת  למטרות הארגון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ולכן הם זקוקים להתייחסויות , משובים  על תוצר או השירות שהצוות נועד לבצעו</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2" name="AutoShape 4">
            <a:extLst>
              <a:ext uri="{FF2B5EF4-FFF2-40B4-BE49-F238E27FC236}">
                <a16:creationId xmlns:a16="http://schemas.microsoft.com/office/drawing/2014/main" id="{1C60882D-A090-4943-9DC4-2E9054D500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3" name="תמונה 2">
            <a:extLst>
              <a:ext uri="{FF2B5EF4-FFF2-40B4-BE49-F238E27FC236}">
                <a16:creationId xmlns:a16="http://schemas.microsoft.com/office/drawing/2014/main" id="{0096DCD0-E967-42F1-8098-286410EF0D3C}"/>
              </a:ext>
            </a:extLst>
          </p:cNvPr>
          <p:cNvPicPr>
            <a:picLocks noChangeAspect="1"/>
          </p:cNvPicPr>
          <p:nvPr/>
        </p:nvPicPr>
        <p:blipFill>
          <a:blip r:embed="rId3"/>
          <a:stretch>
            <a:fillRect/>
          </a:stretch>
        </p:blipFill>
        <p:spPr>
          <a:xfrm>
            <a:off x="3471570" y="3429000"/>
            <a:ext cx="2624430" cy="3429000"/>
          </a:xfrm>
          <a:prstGeom prst="rect">
            <a:avLst/>
          </a:prstGeom>
        </p:spPr>
      </p:pic>
      <p:pic>
        <p:nvPicPr>
          <p:cNvPr id="4098" name="Picture 2" descr="Redmine Checklists: create &quot;to dos&quot; in Redmine tasks">
            <a:extLst>
              <a:ext uri="{FF2B5EF4-FFF2-40B4-BE49-F238E27FC236}">
                <a16:creationId xmlns:a16="http://schemas.microsoft.com/office/drawing/2014/main" id="{DCF6F657-4939-4A88-B621-48BC2F39AC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2" y="3236043"/>
            <a:ext cx="3307652" cy="219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92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025601"/>
            <a:ext cx="9802368" cy="431447"/>
          </a:xfrm>
        </p:spPr>
        <p:txBody>
          <a:bodyPr/>
          <a:lstStyle/>
          <a:p>
            <a:r>
              <a:rPr lang="he-IL" sz="3200" dirty="0">
                <a:solidFill>
                  <a:srgbClr val="192A72"/>
                </a:solidFill>
                <a:sym typeface="Varela Round"/>
              </a:rPr>
              <a:t>מאפייני הצוות</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ea typeface="+mj-ea"/>
                <a:sym typeface="Varela Round"/>
              </a:rPr>
              <a:t>תלות הדדית – בין חברי הצוות קיימת תלות הדדית מקצועית, ולכן הם חייבים שיתוף פעולה ביניהם וזאת על מנת להשיג את מטרות הצוות במלואן </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pic>
        <p:nvPicPr>
          <p:cNvPr id="3" name="תמונה 2">
            <a:extLst>
              <a:ext uri="{FF2B5EF4-FFF2-40B4-BE49-F238E27FC236}">
                <a16:creationId xmlns:a16="http://schemas.microsoft.com/office/drawing/2014/main" id="{BAB0771B-1A9D-4D16-BF3B-B4CEC8EF06FA}"/>
              </a:ext>
            </a:extLst>
          </p:cNvPr>
          <p:cNvPicPr>
            <a:picLocks noChangeAspect="1"/>
          </p:cNvPicPr>
          <p:nvPr/>
        </p:nvPicPr>
        <p:blipFill>
          <a:blip r:embed="rId3"/>
          <a:stretch>
            <a:fillRect/>
          </a:stretch>
        </p:blipFill>
        <p:spPr>
          <a:xfrm>
            <a:off x="1687710" y="3011469"/>
            <a:ext cx="5761054" cy="3240593"/>
          </a:xfrm>
          <a:prstGeom prst="rect">
            <a:avLst/>
          </a:prstGeom>
        </p:spPr>
      </p:pic>
    </p:spTree>
    <p:extLst>
      <p:ext uri="{BB962C8B-B14F-4D97-AF65-F5344CB8AC3E}">
        <p14:creationId xmlns:p14="http://schemas.microsoft.com/office/powerpoint/2010/main" val="3943912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025601"/>
            <a:ext cx="9802368" cy="431447"/>
          </a:xfrm>
        </p:spPr>
        <p:txBody>
          <a:bodyPr/>
          <a:lstStyle/>
          <a:p>
            <a:r>
              <a:rPr lang="he-IL" sz="3200" dirty="0">
                <a:solidFill>
                  <a:srgbClr val="192A72"/>
                </a:solidFill>
                <a:sym typeface="Varela Round"/>
              </a:rPr>
              <a:t>מאפייני הצוות</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ea typeface="+mj-ea"/>
                <a:sym typeface="Varela Round"/>
              </a:rPr>
              <a:t>אורך חיי הצוות – יש להגדיר אורך זמן לכל צוות על פי המטרה לשמה הוא הוקם.</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הקצאת זמן מינימלית או מקסימלית או בהתאם למשימות או בהתאם לתקציב </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pic>
        <p:nvPicPr>
          <p:cNvPr id="1026" name="Picture 2" descr="השף - #הנבחרתהאדומה 🔴⚀ משחקי השף עונה 3 רשת 13... | Facebook">
            <a:extLst>
              <a:ext uri="{FF2B5EF4-FFF2-40B4-BE49-F238E27FC236}">
                <a16:creationId xmlns:a16="http://schemas.microsoft.com/office/drawing/2014/main" id="{CC7930D1-9910-407C-9091-7E6C5F8EF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805" y="4801854"/>
            <a:ext cx="2656418" cy="1707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גילתה את האמת: השפית מ&quot;משחקי השף&quot; סוגרת את המסעדה בשבת - כיפה">
            <a:extLst>
              <a:ext uri="{FF2B5EF4-FFF2-40B4-BE49-F238E27FC236}">
                <a16:creationId xmlns:a16="http://schemas.microsoft.com/office/drawing/2014/main" id="{E418FE4D-0B5A-456E-A0F5-24EAA729E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465" y="3829768"/>
            <a:ext cx="3014610" cy="169914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צילומי פורטרטים לטלביזיה">
            <a:extLst>
              <a:ext uri="{FF2B5EF4-FFF2-40B4-BE49-F238E27FC236}">
                <a16:creationId xmlns:a16="http://schemas.microsoft.com/office/drawing/2014/main" id="{A2704CFA-EFAC-4719-B943-ED22D3A5F7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 name="AutoShape 12" descr="צילומים מובילים משחקי השף">
            <a:extLst>
              <a:ext uri="{FF2B5EF4-FFF2-40B4-BE49-F238E27FC236}">
                <a16:creationId xmlns:a16="http://schemas.microsoft.com/office/drawing/2014/main" id="{7CF6A0BF-F8FE-4C01-A3BF-073BD94345E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9" name="תמונה 8">
            <a:extLst>
              <a:ext uri="{FF2B5EF4-FFF2-40B4-BE49-F238E27FC236}">
                <a16:creationId xmlns:a16="http://schemas.microsoft.com/office/drawing/2014/main" id="{4775680B-503C-4E2A-A9BE-B5F0200CFEBF}"/>
              </a:ext>
            </a:extLst>
          </p:cNvPr>
          <p:cNvPicPr>
            <a:picLocks noChangeAspect="1"/>
          </p:cNvPicPr>
          <p:nvPr/>
        </p:nvPicPr>
        <p:blipFill>
          <a:blip r:embed="rId5"/>
          <a:stretch>
            <a:fillRect/>
          </a:stretch>
        </p:blipFill>
        <p:spPr>
          <a:xfrm>
            <a:off x="1026926" y="3094158"/>
            <a:ext cx="3420832" cy="3415393"/>
          </a:xfrm>
          <a:prstGeom prst="rect">
            <a:avLst/>
          </a:prstGeom>
        </p:spPr>
      </p:pic>
      <p:pic>
        <p:nvPicPr>
          <p:cNvPr id="8" name="תמונה 7">
            <a:extLst>
              <a:ext uri="{FF2B5EF4-FFF2-40B4-BE49-F238E27FC236}">
                <a16:creationId xmlns:a16="http://schemas.microsoft.com/office/drawing/2014/main" id="{6C1BEC31-1498-43DF-9742-42FEE6612C0A}"/>
              </a:ext>
            </a:extLst>
          </p:cNvPr>
          <p:cNvPicPr>
            <a:picLocks noChangeAspect="1"/>
          </p:cNvPicPr>
          <p:nvPr/>
        </p:nvPicPr>
        <p:blipFill>
          <a:blip r:embed="rId6"/>
          <a:stretch>
            <a:fillRect/>
          </a:stretch>
        </p:blipFill>
        <p:spPr>
          <a:xfrm>
            <a:off x="128537" y="4823169"/>
            <a:ext cx="2560006" cy="1699144"/>
          </a:xfrm>
          <a:prstGeom prst="rect">
            <a:avLst/>
          </a:prstGeom>
        </p:spPr>
      </p:pic>
    </p:spTree>
    <p:extLst>
      <p:ext uri="{BB962C8B-B14F-4D97-AF65-F5344CB8AC3E}">
        <p14:creationId xmlns:p14="http://schemas.microsoft.com/office/powerpoint/2010/main" val="2220921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025601"/>
            <a:ext cx="9802368" cy="431447"/>
          </a:xfrm>
        </p:spPr>
        <p:txBody>
          <a:bodyPr/>
          <a:lstStyle/>
          <a:p>
            <a:r>
              <a:rPr lang="he-IL" sz="3200" dirty="0">
                <a:solidFill>
                  <a:srgbClr val="192A72"/>
                </a:solidFill>
                <a:sym typeface="Varela Round"/>
              </a:rPr>
              <a:t>מאפייני הצוות</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ea typeface="+mj-ea"/>
                <a:sym typeface="Varela Round"/>
              </a:rPr>
              <a:t>אוטונומיה מסוימת – הנהלת הארגון מעניקה למנהל וחברי הצוות סמכות לנהל את עבודתם כפי שהם רואים לנכון, אך הם צריכים לפעול על פי הנורמות והחוקים   של הארגון </a:t>
            </a: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pic>
        <p:nvPicPr>
          <p:cNvPr id="5122" name="Picture 2">
            <a:extLst>
              <a:ext uri="{FF2B5EF4-FFF2-40B4-BE49-F238E27FC236}">
                <a16:creationId xmlns:a16="http://schemas.microsoft.com/office/drawing/2014/main" id="{FBC25999-CCA4-45D3-AE94-9271D9DB9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63" y="2971073"/>
            <a:ext cx="3191174" cy="23933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jumping in the water&#10;&#10;Description automatically generated">
            <a:extLst>
              <a:ext uri="{FF2B5EF4-FFF2-40B4-BE49-F238E27FC236}">
                <a16:creationId xmlns:a16="http://schemas.microsoft.com/office/drawing/2014/main" id="{CE5CDFB4-77D0-447F-8233-619A48D5E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343" y="3320816"/>
            <a:ext cx="4299921" cy="2866614"/>
          </a:xfrm>
          <a:prstGeom prst="rect">
            <a:avLst/>
          </a:prstGeom>
        </p:spPr>
      </p:pic>
    </p:spTree>
    <p:extLst>
      <p:ext uri="{BB962C8B-B14F-4D97-AF65-F5344CB8AC3E}">
        <p14:creationId xmlns:p14="http://schemas.microsoft.com/office/powerpoint/2010/main" val="3944759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ea typeface="+mj-ea"/>
                <a:sym typeface="Varela Round"/>
              </a:rPr>
              <a:t>בתוכנית הלימוד שלנו נציג שני מודלים להתפתחות צוות עבודה בתוך ארגון </a:t>
            </a:r>
          </a:p>
          <a:p>
            <a:endParaRPr lang="he-IL" sz="2000" b="1" dirty="0">
              <a:solidFill>
                <a:schemeClr val="tx1">
                  <a:lumMod val="90000"/>
                  <a:lumOff val="10000"/>
                </a:schemeClr>
              </a:solidFill>
              <a:ea typeface="+mj-ea"/>
              <a:sym typeface="Varela Round"/>
            </a:endParaRPr>
          </a:p>
          <a:p>
            <a:pPr lvl="1"/>
            <a:r>
              <a:rPr lang="he-IL" sz="1600" b="1" dirty="0">
                <a:solidFill>
                  <a:schemeClr val="tx1">
                    <a:lumMod val="90000"/>
                    <a:lumOff val="10000"/>
                  </a:schemeClr>
                </a:solidFill>
                <a:ea typeface="+mj-ea"/>
                <a:sym typeface="Varela Round"/>
              </a:rPr>
              <a:t>הראשון על פי </a:t>
            </a:r>
            <a:r>
              <a:rPr lang="he-IL" sz="1600" b="1" dirty="0" err="1">
                <a:solidFill>
                  <a:schemeClr val="tx1">
                    <a:lumMod val="90000"/>
                    <a:lumOff val="10000"/>
                  </a:schemeClr>
                </a:solidFill>
                <a:ea typeface="+mj-ea"/>
                <a:sym typeface="Varela Round"/>
              </a:rPr>
              <a:t>טוקמן</a:t>
            </a:r>
            <a:r>
              <a:rPr lang="he-IL" sz="1600" b="1" dirty="0">
                <a:solidFill>
                  <a:schemeClr val="tx1">
                    <a:lumMod val="90000"/>
                    <a:lumOff val="10000"/>
                  </a:schemeClr>
                </a:solidFill>
                <a:ea typeface="+mj-ea"/>
                <a:sym typeface="Varela Round"/>
              </a:rPr>
              <a:t> </a:t>
            </a:r>
            <a:r>
              <a:rPr lang="he-IL" sz="1600" b="1" dirty="0" err="1">
                <a:solidFill>
                  <a:schemeClr val="tx1">
                    <a:lumMod val="90000"/>
                    <a:lumOff val="10000"/>
                  </a:schemeClr>
                </a:solidFill>
                <a:ea typeface="+mj-ea"/>
                <a:sym typeface="Varela Round"/>
              </a:rPr>
              <a:t>וג'נסן</a:t>
            </a:r>
            <a:r>
              <a:rPr lang="he-IL" sz="1600" b="1" dirty="0">
                <a:solidFill>
                  <a:schemeClr val="tx1">
                    <a:lumMod val="90000"/>
                    <a:lumOff val="10000"/>
                  </a:schemeClr>
                </a:solidFill>
                <a:ea typeface="+mj-ea"/>
                <a:sym typeface="Varela Round"/>
              </a:rPr>
              <a:t> ב 4 שלבים</a:t>
            </a:r>
          </a:p>
          <a:p>
            <a:pPr lvl="1"/>
            <a:r>
              <a:rPr lang="he-IL" sz="1600" b="1" dirty="0">
                <a:solidFill>
                  <a:schemeClr val="tx1">
                    <a:lumMod val="90000"/>
                    <a:lumOff val="10000"/>
                  </a:schemeClr>
                </a:solidFill>
                <a:ea typeface="+mj-ea"/>
                <a:sym typeface="Varela Round"/>
              </a:rPr>
              <a:t>השני על פי  וסט ב 6 שלבים   </a:t>
            </a: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Tree>
    <p:extLst>
      <p:ext uri="{BB962C8B-B14F-4D97-AF65-F5344CB8AC3E}">
        <p14:creationId xmlns:p14="http://schemas.microsoft.com/office/powerpoint/2010/main" val="1864925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sym typeface="Varela Round"/>
              </a:rPr>
              <a:t>מודל על פי </a:t>
            </a:r>
            <a:r>
              <a:rPr lang="he-IL" sz="2000" b="1" dirty="0" err="1">
                <a:solidFill>
                  <a:schemeClr val="tx1">
                    <a:lumMod val="90000"/>
                    <a:lumOff val="10000"/>
                  </a:schemeClr>
                </a:solidFill>
                <a:sym typeface="Varela Round"/>
              </a:rPr>
              <a:t>טוקמן</a:t>
            </a:r>
            <a:r>
              <a:rPr lang="he-IL" sz="2000" b="1" dirty="0">
                <a:solidFill>
                  <a:schemeClr val="tx1">
                    <a:lumMod val="90000"/>
                    <a:lumOff val="10000"/>
                  </a:schemeClr>
                </a:solidFill>
                <a:sym typeface="Varela Round"/>
              </a:rPr>
              <a:t> </a:t>
            </a:r>
            <a:r>
              <a:rPr lang="he-IL" sz="2000" b="1" dirty="0" err="1">
                <a:solidFill>
                  <a:schemeClr val="tx1">
                    <a:lumMod val="90000"/>
                    <a:lumOff val="10000"/>
                  </a:schemeClr>
                </a:solidFill>
                <a:sym typeface="Varela Round"/>
              </a:rPr>
              <a:t>וג'נסן</a:t>
            </a:r>
            <a:endParaRPr lang="he-IL" sz="2000" b="1" dirty="0">
              <a:solidFill>
                <a:schemeClr val="tx1">
                  <a:lumMod val="90000"/>
                  <a:lumOff val="10000"/>
                </a:schemeClr>
              </a:solidFill>
              <a:sym typeface="Varela Round"/>
            </a:endParaRPr>
          </a:p>
          <a:p>
            <a:r>
              <a:rPr lang="he-IL" sz="2000" b="1" dirty="0">
                <a:solidFill>
                  <a:schemeClr val="tx1">
                    <a:lumMod val="90000"/>
                    <a:lumOff val="10000"/>
                  </a:schemeClr>
                </a:solidFill>
                <a:sym typeface="Varela Round"/>
              </a:rPr>
              <a:t>צוות עבודה מתפתח ומתבגר בתהליך דינמי הכולל 4 שלבים </a:t>
            </a:r>
          </a:p>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pic>
        <p:nvPicPr>
          <p:cNvPr id="2" name="תמונה 1">
            <a:extLst>
              <a:ext uri="{FF2B5EF4-FFF2-40B4-BE49-F238E27FC236}">
                <a16:creationId xmlns:a16="http://schemas.microsoft.com/office/drawing/2014/main" id="{413DAEA2-A521-4E1F-9472-7B2277740550}"/>
              </a:ext>
            </a:extLst>
          </p:cNvPr>
          <p:cNvPicPr>
            <a:picLocks noChangeAspect="1"/>
          </p:cNvPicPr>
          <p:nvPr/>
        </p:nvPicPr>
        <p:blipFill>
          <a:blip r:embed="rId3"/>
          <a:stretch>
            <a:fillRect/>
          </a:stretch>
        </p:blipFill>
        <p:spPr>
          <a:xfrm>
            <a:off x="385641" y="3139794"/>
            <a:ext cx="5476875" cy="3333750"/>
          </a:xfrm>
          <a:prstGeom prst="rect">
            <a:avLst/>
          </a:prstGeom>
        </p:spPr>
      </p:pic>
      <p:sp>
        <p:nvSpPr>
          <p:cNvPr id="14" name="מציין מיקום טקסט 13">
            <a:extLst>
              <a:ext uri="{FF2B5EF4-FFF2-40B4-BE49-F238E27FC236}">
                <a16:creationId xmlns:a16="http://schemas.microsoft.com/office/drawing/2014/main" id="{50AC84FE-8BD6-4777-BA40-9579DF397FAC}"/>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spTree>
    <p:extLst>
      <p:ext uri="{BB962C8B-B14F-4D97-AF65-F5344CB8AC3E}">
        <p14:creationId xmlns:p14="http://schemas.microsoft.com/office/powerpoint/2010/main" val="2983546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a:pPr>
            <a:r>
              <a:rPr lang="he-IL" sz="2000" b="1" dirty="0">
                <a:solidFill>
                  <a:schemeClr val="tx1">
                    <a:lumMod val="90000"/>
                    <a:lumOff val="10000"/>
                  </a:schemeClr>
                </a:solidFill>
                <a:sym typeface="Varela Round"/>
              </a:rPr>
              <a:t>שלב ההתהוות – הוא שלב ההגדרה העצמית של הצוות בו נבחנים </a:t>
            </a:r>
            <a:br>
              <a:rPr lang="en-US" sz="2000" b="1" dirty="0">
                <a:solidFill>
                  <a:schemeClr val="tx1">
                    <a:lumMod val="90000"/>
                    <a:lumOff val="10000"/>
                  </a:schemeClr>
                </a:solidFill>
                <a:sym typeface="Varela Round"/>
              </a:rPr>
            </a:br>
            <a:r>
              <a:rPr lang="he-IL" sz="2000" b="1" dirty="0">
                <a:solidFill>
                  <a:schemeClr val="tx1">
                    <a:lumMod val="90000"/>
                    <a:lumOff val="10000"/>
                  </a:schemeClr>
                </a:solidFill>
                <a:sym typeface="Varela Round"/>
              </a:rPr>
              <a:t>הכישרונות, היכולות ויחסי הכוחות .</a:t>
            </a:r>
          </a:p>
          <a:p>
            <a:pPr marL="400090" lvl="1" indent="0">
              <a:buNone/>
            </a:pPr>
            <a:r>
              <a:rPr lang="he-IL" sz="1600" b="1" dirty="0">
                <a:solidFill>
                  <a:schemeClr val="tx1">
                    <a:lumMod val="90000"/>
                    <a:lumOff val="10000"/>
                  </a:schemeClr>
                </a:solidFill>
                <a:sym typeface="Varela Round"/>
              </a:rPr>
              <a:t>הצוות מגדיר את המטרות המשותפות למשימות ושיטות עבודה מקובלות  </a:t>
            </a:r>
          </a:p>
          <a:p>
            <a:pPr marL="400090" lvl="1" indent="0">
              <a:buNone/>
            </a:pPr>
            <a:r>
              <a:rPr lang="he-IL" sz="1600" b="1" dirty="0">
                <a:solidFill>
                  <a:schemeClr val="tx1">
                    <a:lumMod val="90000"/>
                    <a:lumOff val="10000"/>
                  </a:schemeClr>
                </a:solidFill>
                <a:sym typeface="Varela Round"/>
              </a:rPr>
              <a:t>אחר כך הוא מבסס את תפקידו האישי של כל אחד מחברי הצוות ומיקומו </a:t>
            </a:r>
            <a:br>
              <a:rPr lang="en-US" sz="1600" b="1" dirty="0">
                <a:solidFill>
                  <a:schemeClr val="tx1">
                    <a:lumMod val="90000"/>
                    <a:lumOff val="10000"/>
                  </a:schemeClr>
                </a:solidFill>
                <a:sym typeface="Varela Round"/>
              </a:rPr>
            </a:b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pic>
        <p:nvPicPr>
          <p:cNvPr id="2" name="תמונה 1">
            <a:extLst>
              <a:ext uri="{FF2B5EF4-FFF2-40B4-BE49-F238E27FC236}">
                <a16:creationId xmlns:a16="http://schemas.microsoft.com/office/drawing/2014/main" id="{413DAEA2-A521-4E1F-9472-7B2277740550}"/>
              </a:ext>
            </a:extLst>
          </p:cNvPr>
          <p:cNvPicPr>
            <a:picLocks noChangeAspect="1"/>
          </p:cNvPicPr>
          <p:nvPr/>
        </p:nvPicPr>
        <p:blipFill>
          <a:blip r:embed="rId3"/>
          <a:stretch>
            <a:fillRect/>
          </a:stretch>
        </p:blipFill>
        <p:spPr>
          <a:xfrm>
            <a:off x="-1" y="197033"/>
            <a:ext cx="2604415" cy="1585296"/>
          </a:xfrm>
          <a:prstGeom prst="rect">
            <a:avLst/>
          </a:prstGeom>
        </p:spPr>
      </p:pic>
      <p:pic>
        <p:nvPicPr>
          <p:cNvPr id="14" name="תמונה 13" descr="תמונה שמכילה שלג, חוץ, סקי, גבעה&#10;&#10;התיאור נוצר באופן אוטומטי">
            <a:extLst>
              <a:ext uri="{FF2B5EF4-FFF2-40B4-BE49-F238E27FC236}">
                <a16:creationId xmlns:a16="http://schemas.microsoft.com/office/drawing/2014/main" id="{0DA78796-2CF6-444D-B8DD-6EC9D8C8C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719" y="3579778"/>
            <a:ext cx="4404519" cy="3046165"/>
          </a:xfrm>
          <a:prstGeom prst="rect">
            <a:avLst/>
          </a:prstGeom>
        </p:spPr>
      </p:pic>
      <p:sp>
        <p:nvSpPr>
          <p:cNvPr id="16" name="מציין מיקום טקסט 13">
            <a:extLst>
              <a:ext uri="{FF2B5EF4-FFF2-40B4-BE49-F238E27FC236}">
                <a16:creationId xmlns:a16="http://schemas.microsoft.com/office/drawing/2014/main" id="{6C60D9BC-45B3-44BC-B5E7-485765590261}"/>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spTree>
    <p:extLst>
      <p:ext uri="{BB962C8B-B14F-4D97-AF65-F5344CB8AC3E}">
        <p14:creationId xmlns:p14="http://schemas.microsoft.com/office/powerpoint/2010/main" val="3130012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212975" y="1409767"/>
            <a:ext cx="3834007"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a:pPr>
            <a:r>
              <a:rPr lang="he-IL" sz="2000" b="1" dirty="0">
                <a:solidFill>
                  <a:schemeClr val="tx1">
                    <a:lumMod val="90000"/>
                    <a:lumOff val="10000"/>
                  </a:schemeClr>
                </a:solidFill>
                <a:sym typeface="Varela Round"/>
              </a:rPr>
              <a:t>שלב ההתהוות – הוא שלב ההגדרה העצמית של הצוות בו נבחנים </a:t>
            </a:r>
            <a:br>
              <a:rPr lang="en-US" sz="2000" b="1" dirty="0">
                <a:solidFill>
                  <a:schemeClr val="tx1">
                    <a:lumMod val="90000"/>
                    <a:lumOff val="10000"/>
                  </a:schemeClr>
                </a:solidFill>
                <a:sym typeface="Varela Round"/>
              </a:rPr>
            </a:br>
            <a:r>
              <a:rPr lang="he-IL" sz="2000" b="1" dirty="0">
                <a:solidFill>
                  <a:schemeClr val="tx1">
                    <a:lumMod val="90000"/>
                    <a:lumOff val="10000"/>
                  </a:schemeClr>
                </a:solidFill>
                <a:sym typeface="Varela Round"/>
              </a:rPr>
              <a:t>הכישרונות, היכולות ויחסי הכוחות .</a:t>
            </a:r>
          </a:p>
          <a:p>
            <a:pPr marL="400090" lvl="1" indent="0">
              <a:buNone/>
            </a:pPr>
            <a:r>
              <a:rPr lang="he-IL" sz="1600" b="1" dirty="0">
                <a:solidFill>
                  <a:schemeClr val="tx1">
                    <a:lumMod val="90000"/>
                    <a:lumOff val="10000"/>
                  </a:schemeClr>
                </a:solidFill>
                <a:sym typeface="Varela Round"/>
              </a:rPr>
              <a:t>הצוות מגדיר את המטרות המשותפות למשימות ושיטות עבודה מקובלות  </a:t>
            </a:r>
          </a:p>
          <a:p>
            <a:pPr marL="400090" lvl="1" indent="0">
              <a:buNone/>
            </a:pPr>
            <a:r>
              <a:rPr lang="he-IL" sz="1600" b="1" dirty="0">
                <a:solidFill>
                  <a:schemeClr val="tx1">
                    <a:lumMod val="90000"/>
                    <a:lumOff val="10000"/>
                  </a:schemeClr>
                </a:solidFill>
                <a:sym typeface="Varela Round"/>
              </a:rPr>
              <a:t>אחר כך הוא מבסס את תפקידו האישי של כל אחד מחברי הצוות ומיקומו </a:t>
            </a:r>
            <a:br>
              <a:rPr lang="en-US" sz="1600" b="1" dirty="0">
                <a:solidFill>
                  <a:schemeClr val="tx1">
                    <a:lumMod val="90000"/>
                    <a:lumOff val="10000"/>
                  </a:schemeClr>
                </a:solidFill>
                <a:sym typeface="Varela Round"/>
              </a:rPr>
            </a:b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pic>
        <p:nvPicPr>
          <p:cNvPr id="2" name="תמונה 1">
            <a:extLst>
              <a:ext uri="{FF2B5EF4-FFF2-40B4-BE49-F238E27FC236}">
                <a16:creationId xmlns:a16="http://schemas.microsoft.com/office/drawing/2014/main" id="{413DAEA2-A521-4E1F-9472-7B2277740550}"/>
              </a:ext>
            </a:extLst>
          </p:cNvPr>
          <p:cNvPicPr>
            <a:picLocks noChangeAspect="1"/>
          </p:cNvPicPr>
          <p:nvPr/>
        </p:nvPicPr>
        <p:blipFill>
          <a:blip r:embed="rId4"/>
          <a:stretch>
            <a:fillRect/>
          </a:stretch>
        </p:blipFill>
        <p:spPr>
          <a:xfrm>
            <a:off x="-1" y="197033"/>
            <a:ext cx="2604415" cy="1585296"/>
          </a:xfrm>
          <a:prstGeom prst="rect">
            <a:avLst/>
          </a:prstGeom>
        </p:spPr>
      </p:pic>
      <p:sp>
        <p:nvSpPr>
          <p:cNvPr id="16" name="מציין מיקום טקסט 13">
            <a:extLst>
              <a:ext uri="{FF2B5EF4-FFF2-40B4-BE49-F238E27FC236}">
                <a16:creationId xmlns:a16="http://schemas.microsoft.com/office/drawing/2014/main" id="{6C60D9BC-45B3-44BC-B5E7-485765590261}"/>
              </a:ext>
            </a:extLst>
          </p:cNvPr>
          <p:cNvSpPr>
            <a:spLocks noGrp="1"/>
          </p:cNvSpPr>
          <p:nvPr>
            <p:ph type="body" sz="quarter" idx="3"/>
          </p:nvPr>
        </p:nvSpPr>
        <p:spPr>
          <a:xfrm>
            <a:off x="2366535" y="882299"/>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3" name="מדיה מקוונת 2" title="ￗﾙￗﾜￗﾓￗﾙ ￗﾑￗﾙￗﾪ ￗﾔￗﾢￗﾥ ￗﾢￗﾕￗﾠￗﾔ 3 | ￗﾤￗﾨￗﾧ 5 - ￗﾐￗﾕￗﾤￗﾧ ￗﾔￗﾞￗﾤￗﾙￗﾧ | ￗﾩￗﾙￗﾓￗﾕￗﾨￗﾙ ￗﾑￗﾛￗﾕￗﾨￗﾔ ￗﾑￗﾙￗﾕￗﾘￗﾙￗﾕￗﾑ ￰ﾟﾔﾥ">
            <a:hlinkClick r:id="" action="ppaction://media"/>
            <a:extLst>
              <a:ext uri="{FF2B5EF4-FFF2-40B4-BE49-F238E27FC236}">
                <a16:creationId xmlns:a16="http://schemas.microsoft.com/office/drawing/2014/main" id="{BE8A4926-E63F-49B5-8010-EC6190D25883}"/>
              </a:ext>
            </a:extLst>
          </p:cNvPr>
          <p:cNvPicPr>
            <a:picLocks noRot="1" noChangeAspect="1"/>
          </p:cNvPicPr>
          <p:nvPr>
            <a:videoFile r:link="rId1"/>
          </p:nvPr>
        </p:nvPicPr>
        <p:blipFill>
          <a:blip r:embed="rId5"/>
          <a:stretch>
            <a:fillRect/>
          </a:stretch>
        </p:blipFill>
        <p:spPr>
          <a:xfrm>
            <a:off x="346496" y="2192867"/>
            <a:ext cx="7866479" cy="4424894"/>
          </a:xfrm>
          <a:prstGeom prst="rect">
            <a:avLst/>
          </a:prstGeom>
        </p:spPr>
      </p:pic>
    </p:spTree>
    <p:extLst>
      <p:ext uri="{BB962C8B-B14F-4D97-AF65-F5344CB8AC3E}">
        <p14:creationId xmlns:p14="http://schemas.microsoft.com/office/powerpoint/2010/main" val="223747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329353" y="1213795"/>
            <a:ext cx="3757241" cy="4520046"/>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startAt="2"/>
            </a:pPr>
            <a:r>
              <a:rPr lang="he-IL" sz="2000" b="1" dirty="0">
                <a:solidFill>
                  <a:schemeClr val="tx1">
                    <a:lumMod val="90000"/>
                    <a:lumOff val="10000"/>
                  </a:schemeClr>
                </a:solidFill>
                <a:sym typeface="Varela Round"/>
              </a:rPr>
              <a:t>שלב הסערה – העבודה המשותפת מעוררים וויכוחים, ניגודי אינטרסים, </a:t>
            </a:r>
            <a:br>
              <a:rPr lang="en-US" sz="2000" b="1" dirty="0">
                <a:solidFill>
                  <a:schemeClr val="tx1">
                    <a:lumMod val="90000"/>
                    <a:lumOff val="10000"/>
                  </a:schemeClr>
                </a:solidFill>
                <a:sym typeface="Varela Round"/>
              </a:rPr>
            </a:br>
            <a:r>
              <a:rPr lang="he-IL" sz="2000" b="1" dirty="0">
                <a:solidFill>
                  <a:schemeClr val="tx1">
                    <a:lumMod val="90000"/>
                    <a:lumOff val="10000"/>
                  </a:schemeClr>
                </a:solidFill>
                <a:sym typeface="Varela Round"/>
              </a:rPr>
              <a:t>עימותים לגבי שליטה והשפעה וכמובן תקציב.</a:t>
            </a:r>
            <a:br>
              <a:rPr lang="en-US" sz="2000" b="1" dirty="0">
                <a:solidFill>
                  <a:schemeClr val="tx1">
                    <a:lumMod val="90000"/>
                    <a:lumOff val="10000"/>
                  </a:schemeClr>
                </a:solidFill>
                <a:sym typeface="Varela Round"/>
              </a:rPr>
            </a:br>
            <a:r>
              <a:rPr lang="he-IL" sz="1600" b="1" dirty="0">
                <a:solidFill>
                  <a:schemeClr val="tx1">
                    <a:lumMod val="90000"/>
                    <a:lumOff val="10000"/>
                  </a:schemeClr>
                </a:solidFill>
                <a:sym typeface="Varela Round"/>
              </a:rPr>
              <a:t> </a:t>
            </a:r>
            <a:br>
              <a:rPr lang="en-US" sz="1600" b="1" dirty="0">
                <a:solidFill>
                  <a:schemeClr val="tx1">
                    <a:lumMod val="90000"/>
                    <a:lumOff val="10000"/>
                  </a:schemeClr>
                </a:solidFill>
                <a:sym typeface="Varela Round"/>
              </a:rPr>
            </a:b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6" name="מציין מיקום טקסט 13">
            <a:extLst>
              <a:ext uri="{FF2B5EF4-FFF2-40B4-BE49-F238E27FC236}">
                <a16:creationId xmlns:a16="http://schemas.microsoft.com/office/drawing/2014/main" id="{6C60D9BC-45B3-44BC-B5E7-485765590261}"/>
              </a:ext>
            </a:extLst>
          </p:cNvPr>
          <p:cNvSpPr>
            <a:spLocks noGrp="1"/>
          </p:cNvSpPr>
          <p:nvPr>
            <p:ph type="body" sz="quarter" idx="3"/>
          </p:nvPr>
        </p:nvSpPr>
        <p:spPr>
          <a:xfrm>
            <a:off x="2284226" y="782348"/>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13" name="תמונה 12">
            <a:extLst>
              <a:ext uri="{FF2B5EF4-FFF2-40B4-BE49-F238E27FC236}">
                <a16:creationId xmlns:a16="http://schemas.microsoft.com/office/drawing/2014/main" id="{51E1399F-2A6C-4361-A671-6FFA46DB3C24}"/>
              </a:ext>
            </a:extLst>
          </p:cNvPr>
          <p:cNvPicPr>
            <a:picLocks noChangeAspect="1"/>
          </p:cNvPicPr>
          <p:nvPr/>
        </p:nvPicPr>
        <p:blipFill>
          <a:blip r:embed="rId4"/>
          <a:stretch>
            <a:fillRect/>
          </a:stretch>
        </p:blipFill>
        <p:spPr>
          <a:xfrm>
            <a:off x="-1" y="197033"/>
            <a:ext cx="2604415" cy="1585296"/>
          </a:xfrm>
          <a:prstGeom prst="rect">
            <a:avLst/>
          </a:prstGeom>
        </p:spPr>
      </p:pic>
      <p:pic>
        <p:nvPicPr>
          <p:cNvPr id="17" name="מדיה מקוונת 2" title="ￗﾙￗﾜￗﾓￗﾙ ￗﾑￗﾙￗﾪ ￗﾔￗﾢￗﾥ ￗﾢￗﾕￗﾠￗﾔ 3 | ￗﾤￗﾨￗﾧ 5 - ￗﾐￗﾕￗﾤￗﾧ ￗﾔￗﾞￗﾤￗﾙￗﾧ | ￗﾩￗﾙￗﾓￗﾕￗﾨￗﾙ ￗﾑￗﾛￗﾕￗﾨￗﾔ ￗﾑￗﾙￗﾕￗﾘￗﾙￗﾕￗﾑ ￰ﾟﾔﾥ">
            <a:hlinkClick r:id="" action="ppaction://media"/>
            <a:extLst>
              <a:ext uri="{FF2B5EF4-FFF2-40B4-BE49-F238E27FC236}">
                <a16:creationId xmlns:a16="http://schemas.microsoft.com/office/drawing/2014/main" id="{0D90B8A9-A120-4DDD-A529-413501A71BA6}"/>
              </a:ext>
            </a:extLst>
          </p:cNvPr>
          <p:cNvPicPr>
            <a:picLocks noRot="1" noChangeAspect="1"/>
          </p:cNvPicPr>
          <p:nvPr>
            <a:videoFile r:link="rId1"/>
          </p:nvPr>
        </p:nvPicPr>
        <p:blipFill>
          <a:blip r:embed="rId5"/>
          <a:stretch>
            <a:fillRect/>
          </a:stretch>
        </p:blipFill>
        <p:spPr>
          <a:xfrm>
            <a:off x="496124" y="2120676"/>
            <a:ext cx="8280299" cy="4657668"/>
          </a:xfrm>
          <a:prstGeom prst="rect">
            <a:avLst/>
          </a:prstGeom>
        </p:spPr>
      </p:pic>
    </p:spTree>
    <p:extLst>
      <p:ext uri="{BB962C8B-B14F-4D97-AF65-F5344CB8AC3E}">
        <p14:creationId xmlns:p14="http://schemas.microsoft.com/office/powerpoint/2010/main" val="388361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startAt="3"/>
            </a:pPr>
            <a:r>
              <a:rPr lang="he-IL" sz="2000" b="1" dirty="0">
                <a:solidFill>
                  <a:schemeClr val="tx1">
                    <a:lumMod val="90000"/>
                    <a:lumOff val="10000"/>
                  </a:schemeClr>
                </a:solidFill>
                <a:sym typeface="Varela Round"/>
              </a:rPr>
              <a:t>שלב הגיבוש הנורמטיבי</a:t>
            </a:r>
            <a:r>
              <a:rPr lang="en-US" sz="2000" b="1" dirty="0">
                <a:solidFill>
                  <a:schemeClr val="tx1">
                    <a:lumMod val="90000"/>
                    <a:lumOff val="10000"/>
                  </a:schemeClr>
                </a:solidFill>
                <a:sym typeface="Varela Round"/>
              </a:rPr>
              <a:t> –</a:t>
            </a:r>
            <a:r>
              <a:rPr lang="he-IL" sz="2000" b="1" dirty="0">
                <a:solidFill>
                  <a:schemeClr val="tx1">
                    <a:lumMod val="90000"/>
                    <a:lumOff val="10000"/>
                  </a:schemeClr>
                </a:solidFill>
                <a:sym typeface="Varela Round"/>
              </a:rPr>
              <a:t> מתחילות </a:t>
            </a:r>
            <a:r>
              <a:rPr lang="he-IL" sz="2000" b="1" dirty="0" err="1">
                <a:solidFill>
                  <a:schemeClr val="tx1">
                    <a:lumMod val="90000"/>
                    <a:lumOff val="10000"/>
                  </a:schemeClr>
                </a:solidFill>
                <a:sym typeface="Varela Round"/>
              </a:rPr>
              <a:t>להווצר</a:t>
            </a:r>
            <a:r>
              <a:rPr lang="he-IL" sz="2000" b="1" dirty="0">
                <a:solidFill>
                  <a:schemeClr val="tx1">
                    <a:lumMod val="90000"/>
                    <a:lumOff val="10000"/>
                  </a:schemeClr>
                </a:solidFill>
                <a:sym typeface="Varela Round"/>
              </a:rPr>
              <a:t> לכידות קבוצתית , תמיכה ועזרה הדדית. כך גם פוחתת ההתנגדות כלפי המנהל הממונה או \ ו בין החברי הצוות </a:t>
            </a:r>
            <a:br>
              <a:rPr lang="en-US" sz="1600" b="1" dirty="0">
                <a:solidFill>
                  <a:schemeClr val="tx1">
                    <a:lumMod val="90000"/>
                    <a:lumOff val="10000"/>
                  </a:schemeClr>
                </a:solidFill>
                <a:sym typeface="Varela Round"/>
              </a:rPr>
            </a:b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6" name="מציין מיקום טקסט 13">
            <a:extLst>
              <a:ext uri="{FF2B5EF4-FFF2-40B4-BE49-F238E27FC236}">
                <a16:creationId xmlns:a16="http://schemas.microsoft.com/office/drawing/2014/main" id="{6C60D9BC-45B3-44BC-B5E7-485765590261}"/>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13" name="תמונה 12">
            <a:extLst>
              <a:ext uri="{FF2B5EF4-FFF2-40B4-BE49-F238E27FC236}">
                <a16:creationId xmlns:a16="http://schemas.microsoft.com/office/drawing/2014/main" id="{51E1399F-2A6C-4361-A671-6FFA46DB3C24}"/>
              </a:ext>
            </a:extLst>
          </p:cNvPr>
          <p:cNvPicPr>
            <a:picLocks noChangeAspect="1"/>
          </p:cNvPicPr>
          <p:nvPr/>
        </p:nvPicPr>
        <p:blipFill>
          <a:blip r:embed="rId3"/>
          <a:stretch>
            <a:fillRect/>
          </a:stretch>
        </p:blipFill>
        <p:spPr>
          <a:xfrm>
            <a:off x="-1" y="197033"/>
            <a:ext cx="2604415" cy="1585296"/>
          </a:xfrm>
          <a:prstGeom prst="rect">
            <a:avLst/>
          </a:prstGeom>
        </p:spPr>
      </p:pic>
      <p:pic>
        <p:nvPicPr>
          <p:cNvPr id="14" name="Picture 6" descr="×ª××¦××ª ×ª××× × ×¢×××¨ ×××¢">
            <a:extLst>
              <a:ext uri="{FF2B5EF4-FFF2-40B4-BE49-F238E27FC236}">
                <a16:creationId xmlns:a16="http://schemas.microsoft.com/office/drawing/2014/main" id="{CF26E3BE-5ED2-4EC9-966A-87B90D865BDD}"/>
              </a:ext>
            </a:extLst>
          </p:cNvPr>
          <p:cNvPicPr>
            <a:picLocks noChangeAspect="1" noChangeArrowheads="1"/>
          </p:cNvPicPr>
          <p:nvPr/>
        </p:nvPicPr>
        <p:blipFill>
          <a:blip r:embed="rId4"/>
          <a:srcRect/>
          <a:stretch>
            <a:fillRect/>
          </a:stretch>
        </p:blipFill>
        <p:spPr bwMode="auto">
          <a:xfrm>
            <a:off x="214282" y="3143248"/>
            <a:ext cx="3317554" cy="1785950"/>
          </a:xfrm>
          <a:prstGeom prst="rect">
            <a:avLst/>
          </a:prstGeom>
          <a:noFill/>
        </p:spPr>
      </p:pic>
      <p:pic>
        <p:nvPicPr>
          <p:cNvPr id="7170" name="Picture 2" descr="People, Girls, Women, Students, Friends, Talking">
            <a:extLst>
              <a:ext uri="{FF2B5EF4-FFF2-40B4-BE49-F238E27FC236}">
                <a16:creationId xmlns:a16="http://schemas.microsoft.com/office/drawing/2014/main" id="{C78E7CF1-B241-48B0-924B-434098654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673" y="3661999"/>
            <a:ext cx="4217317" cy="281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823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p:txBody>
          <a:bodyPr/>
          <a:lstStyle/>
          <a:p>
            <a:r>
              <a:rPr lang="he-IL" dirty="0">
                <a:sym typeface="Varela Round"/>
              </a:rPr>
              <a:t>ניהול צוותים</a:t>
            </a:r>
            <a:endParaRPr lang="he-IL" dirty="0"/>
          </a:p>
        </p:txBody>
      </p:sp>
      <p:sp>
        <p:nvSpPr>
          <p:cNvPr id="7" name="כותרת משנה 6"/>
          <p:cNvSpPr>
            <a:spLocks noGrp="1"/>
          </p:cNvSpPr>
          <p:nvPr>
            <p:ph type="subTitle" idx="1"/>
          </p:nvPr>
        </p:nvSpPr>
        <p:spPr/>
        <p:txBody>
          <a:bodyPr/>
          <a:lstStyle/>
          <a:p>
            <a:r>
              <a:rPr lang="he-IL" dirty="0">
                <a:sym typeface="Varela Round"/>
              </a:rPr>
              <a:t>מנהל וכלכלה</a:t>
            </a:r>
          </a:p>
        </p:txBody>
      </p:sp>
      <p:sp>
        <p:nvSpPr>
          <p:cNvPr id="4" name="מציין מיקום תוכן 3"/>
          <p:cNvSpPr>
            <a:spLocks noGrp="1"/>
          </p:cNvSpPr>
          <p:nvPr>
            <p:ph idx="10"/>
          </p:nvPr>
        </p:nvSpPr>
        <p:spPr/>
        <p:txBody>
          <a:bodyPr/>
          <a:lstStyle/>
          <a:p>
            <a:r>
              <a:rPr lang="he-IL" dirty="0">
                <a:sym typeface="Varela Round"/>
              </a:rPr>
              <a:t>שם המורה: שרי </a:t>
            </a:r>
            <a:r>
              <a:rPr lang="he-IL" dirty="0" err="1">
                <a:sym typeface="Varela Round"/>
              </a:rPr>
              <a:t>קרומר</a:t>
            </a:r>
            <a:endParaRPr lang="he-IL" dirty="0">
              <a:sym typeface="Varela Round"/>
            </a:endParaRPr>
          </a:p>
        </p:txBody>
      </p:sp>
      <p:sp>
        <p:nvSpPr>
          <p:cNvPr id="6" name="Rectangle 5">
            <a:extLst>
              <a:ext uri="{FF2B5EF4-FFF2-40B4-BE49-F238E27FC236}">
                <a16:creationId xmlns:a16="http://schemas.microsoft.com/office/drawing/2014/main" id="{B2280C11-EEDB-487A-98F6-634F6A554FCC}"/>
              </a:ext>
            </a:extLst>
          </p:cNvPr>
          <p:cNvSpPr/>
          <p:nvPr/>
        </p:nvSpPr>
        <p:spPr>
          <a:xfrm>
            <a:off x="12279398" y="634420"/>
            <a:ext cx="2277745" cy="663867"/>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שקופית זו היא חובה</a:t>
            </a:r>
            <a:endParaRPr lang="en-US" dirty="0">
              <a:solidFill>
                <a:srgbClr val="002060"/>
              </a:solidFill>
            </a:endParaRPr>
          </a:p>
        </p:txBody>
      </p:sp>
      <p:sp>
        <p:nvSpPr>
          <p:cNvPr id="8" name="Rectangle 7">
            <a:extLst>
              <a:ext uri="{FF2B5EF4-FFF2-40B4-BE49-F238E27FC236}">
                <a16:creationId xmlns:a16="http://schemas.microsoft.com/office/drawing/2014/main" id="{2C6F7BCA-4B13-4E9D-B292-F022F48139C2}"/>
              </a:ext>
            </a:extLst>
          </p:cNvPr>
          <p:cNvSpPr/>
          <p:nvPr/>
        </p:nvSpPr>
        <p:spPr>
          <a:xfrm>
            <a:off x="12279397" y="1400768"/>
            <a:ext cx="2277745" cy="297506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מלאו את פרטי השיעור, המקצוע והמורה .</a:t>
            </a:r>
          </a:p>
          <a:p>
            <a:pPr algn="ctr"/>
            <a:r>
              <a:rPr lang="he-IL" dirty="0">
                <a:solidFill>
                  <a:srgbClr val="002060"/>
                </a:solidFill>
              </a:rPr>
              <a:t>(אין צורך להשאיר את הכיתובים "שם השיעור" , "המקצוע", מחקו אותם וכתבו רק את הפרטים עצמם). </a:t>
            </a:r>
            <a:endParaRPr lang="en-US" dirty="0">
              <a:solidFill>
                <a:srgbClr val="00206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startAt="4"/>
            </a:pPr>
            <a:r>
              <a:rPr lang="he-IL" sz="2000" b="1" dirty="0">
                <a:solidFill>
                  <a:schemeClr val="tx1">
                    <a:lumMod val="90000"/>
                    <a:lumOff val="10000"/>
                  </a:schemeClr>
                </a:solidFill>
                <a:sym typeface="Varela Round"/>
              </a:rPr>
              <a:t>הביצוע האפקטיבי  - קבוצות אלו מתאפיינות  ברמת תפוקה (מסוגלות)</a:t>
            </a:r>
            <a:r>
              <a:rPr lang="en-US" sz="2000" b="1" dirty="0">
                <a:solidFill>
                  <a:schemeClr val="tx1">
                    <a:lumMod val="90000"/>
                    <a:lumOff val="10000"/>
                  </a:schemeClr>
                </a:solidFill>
                <a:sym typeface="Varela Round"/>
              </a:rPr>
              <a:t> </a:t>
            </a:r>
            <a:r>
              <a:rPr lang="he-IL" sz="2000" b="1" dirty="0">
                <a:solidFill>
                  <a:schemeClr val="tx1">
                    <a:lumMod val="90000"/>
                    <a:lumOff val="10000"/>
                  </a:schemeClr>
                </a:solidFill>
                <a:sym typeface="Varela Round"/>
              </a:rPr>
              <a:t> גבוהה וברמת שביעות רצון גבוהה.</a:t>
            </a:r>
            <a:br>
              <a:rPr lang="en-US" sz="2000" b="1" dirty="0">
                <a:solidFill>
                  <a:schemeClr val="tx1">
                    <a:lumMod val="90000"/>
                    <a:lumOff val="10000"/>
                  </a:schemeClr>
                </a:solidFill>
                <a:sym typeface="Varela Round"/>
              </a:rPr>
            </a:br>
            <a:r>
              <a:rPr lang="he-IL" sz="2000" b="1" dirty="0">
                <a:solidFill>
                  <a:schemeClr val="tx1">
                    <a:lumMod val="90000"/>
                    <a:lumOff val="10000"/>
                  </a:schemeClr>
                </a:solidFill>
                <a:sym typeface="Varela Round"/>
              </a:rPr>
              <a:t>כאשר קיימת בצוות מחויבות למשימה משותפת, מתקיימת הבנה לצרכיו וציפיותיו של היחיד בקבוצה .</a:t>
            </a:r>
          </a:p>
          <a:p>
            <a:pPr marL="0" indent="0">
              <a:buNone/>
            </a:pPr>
            <a:br>
              <a:rPr lang="en-US" sz="1600" b="1" dirty="0">
                <a:solidFill>
                  <a:schemeClr val="tx1">
                    <a:lumMod val="90000"/>
                    <a:lumOff val="10000"/>
                  </a:schemeClr>
                </a:solidFill>
                <a:sym typeface="Varela Round"/>
              </a:rPr>
            </a:b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6" name="מציין מיקום טקסט 13">
            <a:extLst>
              <a:ext uri="{FF2B5EF4-FFF2-40B4-BE49-F238E27FC236}">
                <a16:creationId xmlns:a16="http://schemas.microsoft.com/office/drawing/2014/main" id="{6C60D9BC-45B3-44BC-B5E7-485765590261}"/>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13" name="תמונה 12">
            <a:extLst>
              <a:ext uri="{FF2B5EF4-FFF2-40B4-BE49-F238E27FC236}">
                <a16:creationId xmlns:a16="http://schemas.microsoft.com/office/drawing/2014/main" id="{51E1399F-2A6C-4361-A671-6FFA46DB3C24}"/>
              </a:ext>
            </a:extLst>
          </p:cNvPr>
          <p:cNvPicPr>
            <a:picLocks noChangeAspect="1"/>
          </p:cNvPicPr>
          <p:nvPr/>
        </p:nvPicPr>
        <p:blipFill>
          <a:blip r:embed="rId3"/>
          <a:stretch>
            <a:fillRect/>
          </a:stretch>
        </p:blipFill>
        <p:spPr>
          <a:xfrm>
            <a:off x="-1" y="197033"/>
            <a:ext cx="2604415" cy="1585296"/>
          </a:xfrm>
          <a:prstGeom prst="rect">
            <a:avLst/>
          </a:prstGeom>
        </p:spPr>
      </p:pic>
    </p:spTree>
    <p:extLst>
      <p:ext uri="{BB962C8B-B14F-4D97-AF65-F5344CB8AC3E}">
        <p14:creationId xmlns:p14="http://schemas.microsoft.com/office/powerpoint/2010/main" val="2447779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sym typeface="Varela Round"/>
              </a:rPr>
              <a:t>וסט</a:t>
            </a:r>
            <a:r>
              <a:rPr lang="en-US" sz="2000" b="1" dirty="0">
                <a:solidFill>
                  <a:schemeClr val="tx1">
                    <a:lumMod val="90000"/>
                    <a:lumOff val="10000"/>
                  </a:schemeClr>
                </a:solidFill>
                <a:sym typeface="Varela Round"/>
              </a:rPr>
              <a:t>WEST </a:t>
            </a:r>
            <a:r>
              <a:rPr lang="he-IL" sz="2000" b="1" dirty="0">
                <a:solidFill>
                  <a:schemeClr val="tx1">
                    <a:lumMod val="90000"/>
                    <a:lumOff val="10000"/>
                  </a:schemeClr>
                </a:solidFill>
                <a:sym typeface="Varela Round"/>
              </a:rPr>
              <a:t>  מציע מודל מעודכן ומותאם יותר לתקופתנו על פני ב 6 שלבים</a:t>
            </a:r>
          </a:p>
          <a:p>
            <a:endParaRPr lang="he-IL" sz="2000" b="1" dirty="0">
              <a:solidFill>
                <a:schemeClr val="tx1">
                  <a:lumMod val="90000"/>
                  <a:lumOff val="10000"/>
                </a:schemeClr>
              </a:solidFill>
              <a:ea typeface="+mj-ea"/>
              <a:sym typeface="Varela Round"/>
            </a:endParaRPr>
          </a:p>
          <a:p>
            <a:pPr marL="0" indent="0">
              <a:buNone/>
            </a:pP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spTree>
    <p:extLst>
      <p:ext uri="{BB962C8B-B14F-4D97-AF65-F5344CB8AC3E}">
        <p14:creationId xmlns:p14="http://schemas.microsoft.com/office/powerpoint/2010/main" val="1164917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a:pPr>
            <a:r>
              <a:rPr lang="he-IL" sz="2000" b="1" dirty="0">
                <a:solidFill>
                  <a:schemeClr val="tx1">
                    <a:lumMod val="90000"/>
                    <a:lumOff val="10000"/>
                  </a:schemeClr>
                </a:solidFill>
                <a:ea typeface="+mj-ea"/>
                <a:sym typeface="Varela Round"/>
              </a:rPr>
              <a:t>החלטה על הקמת צוות עבודה – הנהלת הארגון צריכה להכיר בערכה של עבודת צוות ולהחליט מה לשנות בארגון על מנת לאפשר את הקמתם של צוותי עבודה.</a:t>
            </a:r>
          </a:p>
          <a:p>
            <a:pPr marL="0" indent="0">
              <a:buNone/>
            </a:pP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9" name="תמונה 13" descr="תמונה שמכילה אדם, מקורה, איש, שולחן&#10;&#10;התיאור נוצר באופן אוטומטי">
            <a:extLst>
              <a:ext uri="{FF2B5EF4-FFF2-40B4-BE49-F238E27FC236}">
                <a16:creationId xmlns:a16="http://schemas.microsoft.com/office/drawing/2014/main" id="{BDDB8086-40C4-4102-8AEE-1D8D64F28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198" y="3345300"/>
            <a:ext cx="4292068" cy="2977678"/>
          </a:xfrm>
          <a:prstGeom prst="rect">
            <a:avLst/>
          </a:prstGeom>
        </p:spPr>
      </p:pic>
    </p:spTree>
    <p:extLst>
      <p:ext uri="{BB962C8B-B14F-4D97-AF65-F5344CB8AC3E}">
        <p14:creationId xmlns:p14="http://schemas.microsoft.com/office/powerpoint/2010/main" val="648714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startAt="2"/>
            </a:pPr>
            <a:r>
              <a:rPr lang="he-IL" sz="2000" b="1" dirty="0">
                <a:solidFill>
                  <a:schemeClr val="tx1">
                    <a:lumMod val="90000"/>
                    <a:lumOff val="10000"/>
                  </a:schemeClr>
                </a:solidFill>
                <a:ea typeface="+mj-ea"/>
                <a:sym typeface="Varela Round"/>
              </a:rPr>
              <a:t>פיתוח מערכות תמיכה – נדרשת בחינה של מערכות תמיכה בארגון הרלוונטיות לצוותי העבודה:</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	כוח אדם, תגמולים, תקשורת, הכשרת מנהלי צוותים </a:t>
            </a:r>
            <a:r>
              <a:rPr lang="he-IL" sz="2000" b="1" dirty="0" err="1">
                <a:solidFill>
                  <a:schemeClr val="tx1">
                    <a:lumMod val="90000"/>
                    <a:lumOff val="10000"/>
                  </a:schemeClr>
                </a:solidFill>
                <a:ea typeface="+mj-ea"/>
                <a:sym typeface="Varela Round"/>
              </a:rPr>
              <a:t>וכו</a:t>
            </a:r>
            <a:endParaRPr lang="he-IL" sz="2000" b="1" dirty="0">
              <a:solidFill>
                <a:schemeClr val="tx1">
                  <a:lumMod val="90000"/>
                  <a:lumOff val="10000"/>
                </a:schemeClr>
              </a:solidFill>
              <a:ea typeface="+mj-ea"/>
              <a:sym typeface="Varela Round"/>
            </a:endParaRPr>
          </a:p>
          <a:p>
            <a:pPr marL="0" indent="0">
              <a:buNone/>
            </a:pP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9" name="תמונה 8" descr="תמונה שמכילה אדם, איש, אחזקה, עמידה&#10;&#10;התיאור נוצר באופן אוטומטי">
            <a:extLst>
              <a:ext uri="{FF2B5EF4-FFF2-40B4-BE49-F238E27FC236}">
                <a16:creationId xmlns:a16="http://schemas.microsoft.com/office/drawing/2014/main" id="{D52282FF-CF37-4AF6-95C0-675999C5E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302" y="3429000"/>
            <a:ext cx="3823653" cy="2549102"/>
          </a:xfrm>
          <a:prstGeom prst="rect">
            <a:avLst/>
          </a:prstGeom>
        </p:spPr>
      </p:pic>
    </p:spTree>
    <p:extLst>
      <p:ext uri="{BB962C8B-B14F-4D97-AF65-F5344CB8AC3E}">
        <p14:creationId xmlns:p14="http://schemas.microsoft.com/office/powerpoint/2010/main" val="3517983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startAt="3"/>
            </a:pPr>
            <a:r>
              <a:rPr lang="he-IL" sz="2000" b="1" dirty="0">
                <a:solidFill>
                  <a:schemeClr val="tx1">
                    <a:lumMod val="90000"/>
                    <a:lumOff val="10000"/>
                  </a:schemeClr>
                </a:solidFill>
                <a:ea typeface="+mj-ea"/>
                <a:sym typeface="Varela Round"/>
              </a:rPr>
              <a:t>בחירת מנהיג וחברים לצוות – הארגון צריך לקבוע קריטריונים למיון חברים המתאימים להיכלל בצוות</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מנהיג הצוות צריך להיות בעל הכשרה וידע בניהול צוותים </a:t>
            </a:r>
          </a:p>
          <a:p>
            <a:pPr marL="0" indent="0">
              <a:buNone/>
            </a:pP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9" name="Picture 2" descr="Target Group, Advertising, Buyer">
            <a:extLst>
              <a:ext uri="{FF2B5EF4-FFF2-40B4-BE49-F238E27FC236}">
                <a16:creationId xmlns:a16="http://schemas.microsoft.com/office/drawing/2014/main" id="{1DF5DB10-A9A6-4CEC-A281-0006E7679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926" y="3235044"/>
            <a:ext cx="726757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709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startAt="4"/>
            </a:pPr>
            <a:r>
              <a:rPr lang="he-IL" sz="2000" b="1" dirty="0">
                <a:solidFill>
                  <a:schemeClr val="tx1">
                    <a:lumMod val="90000"/>
                    <a:lumOff val="10000"/>
                  </a:schemeClr>
                </a:solidFill>
                <a:ea typeface="+mj-ea"/>
                <a:sym typeface="Varela Round"/>
              </a:rPr>
              <a:t>פיתוח צוותים </a:t>
            </a:r>
            <a:r>
              <a:rPr lang="he-IL" sz="2000" b="1" dirty="0" err="1">
                <a:solidFill>
                  <a:schemeClr val="tx1">
                    <a:lumMod val="90000"/>
                    <a:lumOff val="10000"/>
                  </a:schemeClr>
                </a:solidFill>
                <a:ea typeface="+mj-ea"/>
                <a:sym typeface="Varela Round"/>
              </a:rPr>
              <a:t>אפקטיבים</a:t>
            </a:r>
            <a:r>
              <a:rPr lang="he-IL" sz="2000" b="1" dirty="0">
                <a:solidFill>
                  <a:schemeClr val="tx1">
                    <a:lumMod val="90000"/>
                    <a:lumOff val="10000"/>
                  </a:schemeClr>
                </a:solidFill>
                <a:ea typeface="+mj-ea"/>
                <a:sym typeface="Varela Round"/>
              </a:rPr>
              <a:t> – מחייב יכולת של תהליכי פיתוח צוות, הכוללים הגדרת מטרות , תפקידים , תהליכי תקשורת בצוות  וקביעת דרכי קבלת החלטות</a:t>
            </a:r>
          </a:p>
          <a:p>
            <a:pPr marL="0" indent="0">
              <a:buNone/>
            </a:pP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2" name="תמונה 1">
            <a:extLst>
              <a:ext uri="{FF2B5EF4-FFF2-40B4-BE49-F238E27FC236}">
                <a16:creationId xmlns:a16="http://schemas.microsoft.com/office/drawing/2014/main" id="{28DDD3E4-9556-4F80-B09B-2BED335BB172}"/>
              </a:ext>
            </a:extLst>
          </p:cNvPr>
          <p:cNvPicPr>
            <a:picLocks noChangeAspect="1"/>
          </p:cNvPicPr>
          <p:nvPr/>
        </p:nvPicPr>
        <p:blipFill>
          <a:blip r:embed="rId3"/>
          <a:stretch>
            <a:fillRect/>
          </a:stretch>
        </p:blipFill>
        <p:spPr>
          <a:xfrm>
            <a:off x="385053" y="4041577"/>
            <a:ext cx="4576053" cy="2584367"/>
          </a:xfrm>
          <a:prstGeom prst="rect">
            <a:avLst/>
          </a:prstGeom>
        </p:spPr>
      </p:pic>
    </p:spTree>
    <p:extLst>
      <p:ext uri="{BB962C8B-B14F-4D97-AF65-F5344CB8AC3E}">
        <p14:creationId xmlns:p14="http://schemas.microsoft.com/office/powerpoint/2010/main" val="444754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startAt="5"/>
            </a:pPr>
            <a:r>
              <a:rPr lang="he-IL" sz="2000" b="1" dirty="0">
                <a:solidFill>
                  <a:schemeClr val="tx1">
                    <a:lumMod val="90000"/>
                    <a:lumOff val="10000"/>
                  </a:schemeClr>
                </a:solidFill>
                <a:ea typeface="+mj-ea"/>
                <a:sym typeface="Varela Round"/>
              </a:rPr>
              <a:t>בחינת מידת האפקטיביות של הצוות – יש צורך להחליט בצוות על קריטריונים להערכת עבודת הצוות וזיהוי השינויים הנדרשים לשיפורה.</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מנהיגי הצוות חייבים לבחון ביצועים, חידושים, ואת מידת שביעות הרצון של חברי הצוות</a:t>
            </a:r>
          </a:p>
          <a:p>
            <a:pPr marL="0" indent="0">
              <a:buNone/>
            </a:pP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8194" name="Picture 2" descr="man in gray long-sleeved shirt wearing white safety hat">
            <a:extLst>
              <a:ext uri="{FF2B5EF4-FFF2-40B4-BE49-F238E27FC236}">
                <a16:creationId xmlns:a16="http://schemas.microsoft.com/office/drawing/2014/main" id="{471F0389-1E12-4C15-8471-58AD0B4F86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817" y="3563870"/>
            <a:ext cx="3477876" cy="23927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n in white chef uniform holding purple plastic bottle">
            <a:extLst>
              <a:ext uri="{FF2B5EF4-FFF2-40B4-BE49-F238E27FC236}">
                <a16:creationId xmlns:a16="http://schemas.microsoft.com/office/drawing/2014/main" id="{4BE95060-D971-440B-BE3D-F3FD761547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752" y="3563870"/>
            <a:ext cx="2483182" cy="305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860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arenR" startAt="6"/>
            </a:pPr>
            <a:r>
              <a:rPr lang="he-IL" sz="2000" b="1" dirty="0">
                <a:solidFill>
                  <a:schemeClr val="tx1">
                    <a:lumMod val="90000"/>
                    <a:lumOff val="10000"/>
                  </a:schemeClr>
                </a:solidFill>
                <a:ea typeface="+mj-ea"/>
                <a:sym typeface="Varela Round"/>
              </a:rPr>
              <a:t>הערכת עבודת הצוות – </a:t>
            </a:r>
            <a:r>
              <a:rPr lang="he-IL" sz="2000" b="1" dirty="0" err="1">
                <a:solidFill>
                  <a:schemeClr val="tx1">
                    <a:lumMod val="90000"/>
                    <a:lumOff val="10000"/>
                  </a:schemeClr>
                </a:solidFill>
                <a:ea typeface="+mj-ea"/>
                <a:sym typeface="Varela Round"/>
              </a:rPr>
              <a:t>נעשת</a:t>
            </a:r>
            <a:r>
              <a:rPr lang="he-IL" sz="2000" b="1" dirty="0">
                <a:solidFill>
                  <a:schemeClr val="tx1">
                    <a:lumMod val="90000"/>
                    <a:lumOff val="10000"/>
                  </a:schemeClr>
                </a:solidFill>
                <a:ea typeface="+mj-ea"/>
                <a:sym typeface="Varela Round"/>
              </a:rPr>
              <a:t> הערכה של תרומת צוותי העבודה ושל מידת האפקטיביות שלהם להצלחת הארגון </a:t>
            </a:r>
          </a:p>
          <a:p>
            <a:pPr marL="0" indent="0">
              <a:buNone/>
            </a:pP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9" name="Picture 4" descr="×ª××× × ×§×©××¨×">
            <a:extLst>
              <a:ext uri="{FF2B5EF4-FFF2-40B4-BE49-F238E27FC236}">
                <a16:creationId xmlns:a16="http://schemas.microsoft.com/office/drawing/2014/main" id="{053E6E99-AD0B-49DD-B3A9-6209F4440097}"/>
              </a:ext>
            </a:extLst>
          </p:cNvPr>
          <p:cNvPicPr>
            <a:picLocks noChangeAspect="1" noChangeArrowheads="1"/>
          </p:cNvPicPr>
          <p:nvPr/>
        </p:nvPicPr>
        <p:blipFill>
          <a:blip r:embed="rId3"/>
          <a:srcRect/>
          <a:stretch>
            <a:fillRect/>
          </a:stretch>
        </p:blipFill>
        <p:spPr bwMode="auto">
          <a:xfrm>
            <a:off x="896283" y="2855685"/>
            <a:ext cx="3695172" cy="3695172"/>
          </a:xfrm>
          <a:prstGeom prst="rect">
            <a:avLst/>
          </a:prstGeom>
          <a:noFill/>
        </p:spPr>
      </p:pic>
    </p:spTree>
    <p:extLst>
      <p:ext uri="{BB962C8B-B14F-4D97-AF65-F5344CB8AC3E}">
        <p14:creationId xmlns:p14="http://schemas.microsoft.com/office/powerpoint/2010/main" val="1234460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5121943" y="-64804"/>
            <a:ext cx="9802368" cy="720000"/>
          </a:xfrm>
        </p:spPr>
        <p:txBody>
          <a:bodyPr/>
          <a:lstStyle/>
          <a:p>
            <a:r>
              <a:rPr lang="he-IL" sz="3600" dirty="0">
                <a:solidFill>
                  <a:srgbClr val="192A72"/>
                </a:solidFill>
                <a:sym typeface="Varela Round"/>
              </a:rPr>
              <a:t>בניית צוותי עבודה </a:t>
            </a:r>
            <a:endParaRPr lang="he-IL" sz="3600"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e-IL" sz="2000" b="1" dirty="0">
                <a:solidFill>
                  <a:schemeClr val="tx1">
                    <a:lumMod val="90000"/>
                    <a:lumOff val="10000"/>
                  </a:schemeClr>
                </a:solidFill>
                <a:ea typeface="+mj-ea"/>
                <a:sym typeface="Varela Round"/>
              </a:rPr>
              <a:t>:</a:t>
            </a: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7884160" y="1027985"/>
            <a:ext cx="4202434" cy="1258015"/>
          </a:xfrm>
        </p:spPr>
        <p:txBody>
          <a:bodyPr/>
          <a:lstStyle/>
          <a:p>
            <a:endParaRPr lang="he-IL" dirty="0"/>
          </a:p>
        </p:txBody>
      </p:sp>
      <p:sp>
        <p:nvSpPr>
          <p:cNvPr id="3" name="Rectangle 2">
            <a:extLst>
              <a:ext uri="{FF2B5EF4-FFF2-40B4-BE49-F238E27FC236}">
                <a16:creationId xmlns:a16="http://schemas.microsoft.com/office/drawing/2014/main" id="{1B970629-97FF-437C-B1FE-3D0B887574F3}"/>
              </a:ext>
            </a:extLst>
          </p:cNvPr>
          <p:cNvSpPr/>
          <p:nvPr/>
        </p:nvSpPr>
        <p:spPr>
          <a:xfrm>
            <a:off x="6245817" y="5300420"/>
            <a:ext cx="6054453" cy="2311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מדיה מקוונת 1" title="ￗﾑￗﾙￗﾦￗﾕￗﾢ ￗﾞￗﾓￗﾔￗﾙￗﾝ ￗﾩￗﾜ ￗﾔￗﾩￗﾙￗﾨ ￗﾐￗﾤￗﾨￗﾙￗﾧￗﾔ">
            <a:hlinkClick r:id="" action="ppaction://media"/>
            <a:extLst>
              <a:ext uri="{FF2B5EF4-FFF2-40B4-BE49-F238E27FC236}">
                <a16:creationId xmlns:a16="http://schemas.microsoft.com/office/drawing/2014/main" id="{DC491F03-8B68-4091-BD2B-4DD6C7125ABC}"/>
              </a:ext>
            </a:extLst>
          </p:cNvPr>
          <p:cNvPicPr>
            <a:picLocks noRot="1" noChangeAspect="1"/>
          </p:cNvPicPr>
          <p:nvPr>
            <a:videoFile r:link="rId1"/>
          </p:nvPr>
        </p:nvPicPr>
        <p:blipFill>
          <a:blip r:embed="rId4"/>
          <a:stretch>
            <a:fillRect/>
          </a:stretch>
        </p:blipFill>
        <p:spPr>
          <a:xfrm>
            <a:off x="496443" y="540657"/>
            <a:ext cx="8349954" cy="6257917"/>
          </a:xfrm>
          <a:prstGeom prst="rect">
            <a:avLst/>
          </a:prstGeom>
        </p:spPr>
      </p:pic>
    </p:spTree>
    <p:extLst>
      <p:ext uri="{BB962C8B-B14F-4D97-AF65-F5344CB8AC3E}">
        <p14:creationId xmlns:p14="http://schemas.microsoft.com/office/powerpoint/2010/main" val="645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D20F44-26DD-4BD5-B171-BFF53AD95A5E}"/>
              </a:ext>
            </a:extLst>
          </p:cNvPr>
          <p:cNvSpPr>
            <a:spLocks noGrp="1"/>
          </p:cNvSpPr>
          <p:nvPr>
            <p:ph type="title"/>
          </p:nvPr>
        </p:nvSpPr>
        <p:spPr/>
        <p:txBody>
          <a:bodyPr/>
          <a:lstStyle/>
          <a:p>
            <a:r>
              <a:rPr lang="he-IL" dirty="0"/>
              <a:t>הפסקה</a:t>
            </a:r>
          </a:p>
        </p:txBody>
      </p:sp>
      <p:sp>
        <p:nvSpPr>
          <p:cNvPr id="3" name="מציין מיקום תוכן 2">
            <a:extLst>
              <a:ext uri="{FF2B5EF4-FFF2-40B4-BE49-F238E27FC236}">
                <a16:creationId xmlns:a16="http://schemas.microsoft.com/office/drawing/2014/main" id="{1659FAAC-F310-435E-A13D-C09A340836CB}"/>
              </a:ext>
            </a:extLst>
          </p:cNvPr>
          <p:cNvSpPr>
            <a:spLocks noGrp="1"/>
          </p:cNvSpPr>
          <p:nvPr>
            <p:ph idx="1"/>
          </p:nvPr>
        </p:nvSpPr>
        <p:spPr/>
        <p:txBody>
          <a:bodyPr/>
          <a:lstStyle/>
          <a:p>
            <a:endParaRPr lang="he-IL"/>
          </a:p>
        </p:txBody>
      </p:sp>
    </p:spTree>
    <p:extLst>
      <p:ext uri="{BB962C8B-B14F-4D97-AF65-F5344CB8AC3E}">
        <p14:creationId xmlns:p14="http://schemas.microsoft.com/office/powerpoint/2010/main" val="1683481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t>מה נלמד היום </a:t>
            </a:r>
          </a:p>
        </p:txBody>
      </p:sp>
      <p:sp>
        <p:nvSpPr>
          <p:cNvPr id="3" name="מציין מיקום טקסט 2"/>
          <p:cNvSpPr>
            <a:spLocks noGrp="1"/>
          </p:cNvSpPr>
          <p:nvPr>
            <p:ph idx="1"/>
          </p:nvPr>
        </p:nvSpPr>
        <p:spPr/>
        <p:txBody>
          <a:bodyPr>
            <a:normAutofit/>
          </a:bodyPr>
          <a:lstStyle/>
          <a:p>
            <a:r>
              <a:rPr lang="he-IL" sz="2000" b="1" dirty="0">
                <a:solidFill>
                  <a:srgbClr val="192A72"/>
                </a:solidFill>
              </a:rPr>
              <a:t>חלק א- </a:t>
            </a:r>
          </a:p>
          <a:p>
            <a:pPr lvl="1"/>
            <a:r>
              <a:rPr lang="he-IL" sz="2000" b="1" dirty="0">
                <a:solidFill>
                  <a:srgbClr val="192A72"/>
                </a:solidFill>
              </a:rPr>
              <a:t>מאפייני צוות עובדים</a:t>
            </a:r>
          </a:p>
          <a:p>
            <a:pPr lvl="1"/>
            <a:r>
              <a:rPr lang="he-IL" sz="2000" b="1" dirty="0">
                <a:solidFill>
                  <a:srgbClr val="192A72"/>
                </a:solidFill>
              </a:rPr>
              <a:t>כיצד בונים ומפתחים צוותי עבודה </a:t>
            </a:r>
          </a:p>
          <a:p>
            <a:pPr lvl="1"/>
            <a:r>
              <a:rPr lang="he-IL" sz="2000" b="1" dirty="0">
                <a:solidFill>
                  <a:srgbClr val="192A72"/>
                </a:solidFill>
              </a:rPr>
              <a:t>הגורמים המשפיעים על אפקטיביות הצוות</a:t>
            </a:r>
          </a:p>
          <a:p>
            <a:r>
              <a:rPr lang="he-IL" sz="2000" b="1" dirty="0">
                <a:solidFill>
                  <a:srgbClr val="192A72"/>
                </a:solidFill>
              </a:rPr>
              <a:t>חלק ב – </a:t>
            </a:r>
            <a:endParaRPr lang="en-US" sz="2000" b="1" dirty="0">
              <a:solidFill>
                <a:srgbClr val="192A72"/>
              </a:solidFill>
            </a:endParaRPr>
          </a:p>
          <a:p>
            <a:pPr lvl="1"/>
            <a:r>
              <a:rPr lang="he-IL" sz="2000" b="1" dirty="0">
                <a:solidFill>
                  <a:srgbClr val="192A72"/>
                </a:solidFill>
              </a:rPr>
              <a:t>תפקידי מנהיגות הצוות  וניהול קונפליקטים</a:t>
            </a:r>
          </a:p>
          <a:p>
            <a:endParaRPr lang="he-IL" sz="2000" b="1" dirty="0">
              <a:solidFill>
                <a:srgbClr val="192A72"/>
              </a:solidFill>
              <a:ea typeface="+mj-ea"/>
              <a:sym typeface="Varela Round"/>
            </a:endParaRPr>
          </a:p>
          <a:p>
            <a:endParaRPr lang="he-IL" sz="2000" b="1" dirty="0">
              <a:solidFill>
                <a:srgbClr val="192A72"/>
              </a:solidFill>
              <a:ea typeface="+mj-ea"/>
              <a:sym typeface="Varela Round"/>
            </a:endParaRPr>
          </a:p>
          <a:p>
            <a:endParaRPr lang="he-IL" sz="2000" b="1" dirty="0">
              <a:solidFill>
                <a:srgbClr val="192A72"/>
              </a:solidFill>
              <a:ea typeface="+mj-ea"/>
            </a:endParaRPr>
          </a:p>
        </p:txBody>
      </p:sp>
      <p:sp>
        <p:nvSpPr>
          <p:cNvPr id="6" name="Rectangle 5">
            <a:extLst>
              <a:ext uri="{FF2B5EF4-FFF2-40B4-BE49-F238E27FC236}">
                <a16:creationId xmlns:a16="http://schemas.microsoft.com/office/drawing/2014/main" id="{4558C303-E198-483E-A262-922AC5C18CB4}"/>
              </a:ext>
            </a:extLst>
          </p:cNvPr>
          <p:cNvSpPr/>
          <p:nvPr/>
        </p:nvSpPr>
        <p:spPr>
          <a:xfrm>
            <a:off x="12281852" y="0"/>
            <a:ext cx="2150428"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פרטו בשקופית זו את נושאי הלימוד של השיעור</a:t>
            </a:r>
            <a:endParaRPr lang="en-US" dirty="0">
              <a:solidFill>
                <a:srgbClr val="00206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2114641" y="1964786"/>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66759" y="183150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e-IL" sz="2000" b="1" dirty="0">
                <a:solidFill>
                  <a:schemeClr val="tx1">
                    <a:lumMod val="90000"/>
                    <a:lumOff val="10000"/>
                  </a:schemeClr>
                </a:solidFill>
                <a:ea typeface="+mj-ea"/>
                <a:sym typeface="Varela Round"/>
              </a:rPr>
              <a:t>יש לנו שלוש קטגוריות של גורמים המשפיעים על איכותו עבודתו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של הצוות ועל מידת האפקטיביות שלו : </a:t>
            </a:r>
          </a:p>
          <a:p>
            <a:pPr marL="0" indent="0">
              <a:buNone/>
            </a:pPr>
            <a:endParaRPr lang="he-IL" sz="2000" b="1" dirty="0">
              <a:solidFill>
                <a:schemeClr val="tx1">
                  <a:lumMod val="90000"/>
                  <a:lumOff val="10000"/>
                </a:schemeClr>
              </a:solidFill>
              <a:ea typeface="+mj-ea"/>
              <a:sym typeface="Varela Round"/>
            </a:endParaRPr>
          </a:p>
          <a:p>
            <a:pPr marL="0" indent="0">
              <a:buNone/>
            </a:pPr>
            <a:endParaRPr lang="he-IL" sz="2000" b="1" dirty="0">
              <a:solidFill>
                <a:schemeClr val="tx1">
                  <a:lumMod val="90000"/>
                  <a:lumOff val="10000"/>
                </a:schemeClr>
              </a:solidFill>
              <a:ea typeface="+mj-ea"/>
              <a:sym typeface="Varela Round"/>
            </a:endParaRPr>
          </a:p>
          <a:p>
            <a:pPr marL="0" indent="0">
              <a:buNone/>
            </a:pPr>
            <a:endParaRPr lang="he-IL" sz="2000" b="1" dirty="0">
              <a:solidFill>
                <a:schemeClr val="tx1">
                  <a:lumMod val="90000"/>
                  <a:lumOff val="10000"/>
                </a:schemeClr>
              </a:solidFill>
              <a:ea typeface="+mj-ea"/>
              <a:sym typeface="Varela Round"/>
            </a:endParaRPr>
          </a:p>
          <a:p>
            <a:pPr marL="0" indent="0">
              <a:buNone/>
            </a:pPr>
            <a:r>
              <a:rPr lang="he-IL" sz="2000" b="1" dirty="0">
                <a:solidFill>
                  <a:schemeClr val="tx1">
                    <a:lumMod val="90000"/>
                    <a:lumOff val="10000"/>
                  </a:schemeClr>
                </a:solidFill>
                <a:ea typeface="+mj-ea"/>
                <a:sym typeface="Varela Round"/>
              </a:rPr>
              <a:t>שילוב של הגורמים הללו יוצר מודל אחוד של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עבודת צוות אפקטיבי</a:t>
            </a: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2" name="דיאגרמה 1">
            <a:extLst>
              <a:ext uri="{FF2B5EF4-FFF2-40B4-BE49-F238E27FC236}">
                <a16:creationId xmlns:a16="http://schemas.microsoft.com/office/drawing/2014/main" id="{691A30C1-FF9A-4C0C-93AC-AFF87AE43C79}"/>
              </a:ext>
            </a:extLst>
          </p:cNvPr>
          <p:cNvGraphicFramePr/>
          <p:nvPr/>
        </p:nvGraphicFramePr>
        <p:xfrm>
          <a:off x="-1344457" y="1957409"/>
          <a:ext cx="6782219" cy="4745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8415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769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a:pPr>
            <a:r>
              <a:rPr lang="he-IL" sz="2000" b="1" dirty="0">
                <a:solidFill>
                  <a:schemeClr val="tx1">
                    <a:lumMod val="90000"/>
                    <a:lumOff val="10000"/>
                  </a:schemeClr>
                </a:solidFill>
                <a:ea typeface="+mj-ea"/>
                <a:sym typeface="Varela Round"/>
              </a:rPr>
              <a:t>גורמי הקשר :</a:t>
            </a:r>
          </a:p>
          <a:p>
            <a:pPr marL="400090" lvl="1" indent="0">
              <a:buNone/>
            </a:pPr>
            <a:br>
              <a:rPr lang="en-US" sz="2000" b="1" dirty="0">
                <a:solidFill>
                  <a:srgbClr val="FF0000"/>
                </a:solidFill>
                <a:ea typeface="+mj-ea"/>
                <a:sym typeface="Varela Round"/>
              </a:rPr>
            </a:br>
            <a:r>
              <a:rPr lang="he-IL" sz="2000" b="1" dirty="0">
                <a:solidFill>
                  <a:schemeClr val="tx1">
                    <a:lumMod val="90000"/>
                    <a:lumOff val="10000"/>
                  </a:schemeClr>
                </a:solidFill>
                <a:ea typeface="+mj-ea"/>
                <a:sym typeface="Varela Round"/>
              </a:rPr>
              <a:t>לצוותי עבודה יש סיכוי טוב יותר להיות </a:t>
            </a:r>
            <a:r>
              <a:rPr lang="he-IL" sz="2000" b="1" dirty="0" err="1">
                <a:solidFill>
                  <a:schemeClr val="tx1">
                    <a:lumMod val="90000"/>
                    <a:lumOff val="10000"/>
                  </a:schemeClr>
                </a:solidFill>
                <a:ea typeface="+mj-ea"/>
                <a:sym typeface="Varela Round"/>
              </a:rPr>
              <a:t>אפקטיבים</a:t>
            </a:r>
            <a:r>
              <a:rPr lang="he-IL" sz="2000" b="1" dirty="0">
                <a:solidFill>
                  <a:schemeClr val="tx1">
                    <a:lumMod val="90000"/>
                    <a:lumOff val="10000"/>
                  </a:schemeClr>
                </a:solidFill>
                <a:ea typeface="+mj-ea"/>
                <a:sym typeface="Varela Round"/>
              </a:rPr>
              <a:t> ויצרנים טובים יותר ,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אם הם  מסתייעים ונעזרים בתשתיות בארגון :</a:t>
            </a:r>
            <a:r>
              <a:rPr lang="en-US" sz="2000" b="1" dirty="0">
                <a:solidFill>
                  <a:schemeClr val="tx1">
                    <a:lumMod val="90000"/>
                    <a:lumOff val="10000"/>
                  </a:schemeClr>
                </a:solidFill>
                <a:ea typeface="+mj-ea"/>
                <a:sym typeface="Varela Round"/>
              </a:rPr>
              <a:t>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בהנהלה , ביחידות עבודה אחרות , באקלים ובתרבות הארגונית.</a:t>
            </a: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2" name="דיאגרמה 1">
            <a:extLst>
              <a:ext uri="{FF2B5EF4-FFF2-40B4-BE49-F238E27FC236}">
                <a16:creationId xmlns:a16="http://schemas.microsoft.com/office/drawing/2014/main" id="{691A30C1-FF9A-4C0C-93AC-AFF87AE43C79}"/>
              </a:ext>
            </a:extLst>
          </p:cNvPr>
          <p:cNvGraphicFramePr/>
          <p:nvPr>
            <p:extLst>
              <p:ext uri="{D42A27DB-BD31-4B8C-83A1-F6EECF244321}">
                <p14:modId xmlns:p14="http://schemas.microsoft.com/office/powerpoint/2010/main" val="1256971971"/>
              </p:ext>
            </p:extLst>
          </p:nvPr>
        </p:nvGraphicFramePr>
        <p:xfrm>
          <a:off x="-1039657" y="-39669"/>
          <a:ext cx="4869977" cy="24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2975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769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a:pPr>
            <a:r>
              <a:rPr lang="he-IL" sz="2000" b="1" dirty="0">
                <a:solidFill>
                  <a:schemeClr val="tx1">
                    <a:lumMod val="90000"/>
                    <a:lumOff val="10000"/>
                  </a:schemeClr>
                </a:solidFill>
                <a:ea typeface="+mj-ea"/>
                <a:sym typeface="Varela Round"/>
              </a:rPr>
              <a:t>גורמי הקשר :</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pPr marL="400090" lvl="1" indent="0">
              <a:buNone/>
            </a:pPr>
            <a:r>
              <a:rPr lang="he-IL" sz="2000" b="1" dirty="0">
                <a:solidFill>
                  <a:schemeClr val="tx1">
                    <a:lumMod val="90000"/>
                    <a:lumOff val="10000"/>
                  </a:schemeClr>
                </a:solidFill>
                <a:ea typeface="+mj-ea"/>
                <a:sym typeface="Varela Round"/>
              </a:rPr>
              <a:t>1. משאבים  מספיקים המשפיעים על היכולת של הצוות לבצע את עבודתו בצורה אפקטיבית ולהשיג את מטרותיו.</a:t>
            </a:r>
            <a:br>
              <a:rPr lang="en-US" sz="2000" b="1" dirty="0">
                <a:solidFill>
                  <a:schemeClr val="tx1">
                    <a:lumMod val="90000"/>
                    <a:lumOff val="10000"/>
                  </a:schemeClr>
                </a:solidFill>
                <a:ea typeface="+mj-ea"/>
                <a:sym typeface="Varela Round"/>
              </a:rPr>
            </a:b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תמיכה מהארגון כוללת מתן ציוד מתאים , מתן מידע, סיוע מנהלי וכו' </a:t>
            </a:r>
          </a:p>
          <a:p>
            <a:pPr marL="0" indent="0">
              <a:buNone/>
            </a:pP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2" name="דיאגרמה 1">
            <a:extLst>
              <a:ext uri="{FF2B5EF4-FFF2-40B4-BE49-F238E27FC236}">
                <a16:creationId xmlns:a16="http://schemas.microsoft.com/office/drawing/2014/main" id="{691A30C1-FF9A-4C0C-93AC-AFF87AE43C79}"/>
              </a:ext>
            </a:extLst>
          </p:cNvPr>
          <p:cNvGraphicFramePr/>
          <p:nvPr/>
        </p:nvGraphicFramePr>
        <p:xfrm>
          <a:off x="-1039657" y="-39669"/>
          <a:ext cx="4869977" cy="24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דוכן מנצח ליריד בית הספר! | Internet Mom אמא אינטרנט">
            <a:extLst>
              <a:ext uri="{FF2B5EF4-FFF2-40B4-BE49-F238E27FC236}">
                <a16:creationId xmlns:a16="http://schemas.microsoft.com/office/drawing/2014/main" id="{E4A4E020-280F-4CDA-9A27-BAAAA227CA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240" y="4284221"/>
            <a:ext cx="2919097" cy="2189323"/>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6C43DBFF-98D6-42DE-902C-5E51A0C9D5B7}"/>
              </a:ext>
            </a:extLst>
          </p:cNvPr>
          <p:cNvPicPr>
            <a:picLocks noChangeAspect="1"/>
          </p:cNvPicPr>
          <p:nvPr/>
        </p:nvPicPr>
        <p:blipFill>
          <a:blip r:embed="rId9"/>
          <a:stretch>
            <a:fillRect/>
          </a:stretch>
        </p:blipFill>
        <p:spPr>
          <a:xfrm>
            <a:off x="3089250" y="4165727"/>
            <a:ext cx="1904726" cy="2536825"/>
          </a:xfrm>
          <a:prstGeom prst="rect">
            <a:avLst/>
          </a:prstGeom>
        </p:spPr>
      </p:pic>
    </p:spTree>
    <p:extLst>
      <p:ext uri="{BB962C8B-B14F-4D97-AF65-F5344CB8AC3E}">
        <p14:creationId xmlns:p14="http://schemas.microsoft.com/office/powerpoint/2010/main" val="862062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769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a:pPr>
            <a:r>
              <a:rPr lang="he-IL" sz="2000" b="1" dirty="0">
                <a:solidFill>
                  <a:schemeClr val="tx1">
                    <a:lumMod val="90000"/>
                    <a:lumOff val="10000"/>
                  </a:schemeClr>
                </a:solidFill>
                <a:ea typeface="+mj-ea"/>
                <a:sym typeface="Varela Round"/>
              </a:rPr>
              <a:t>גורמי הקשר :</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pPr marL="400090" lvl="1" indent="0">
              <a:buNone/>
            </a:pPr>
            <a:r>
              <a:rPr lang="he-IL" sz="2000" b="1" dirty="0">
                <a:solidFill>
                  <a:schemeClr val="tx1">
                    <a:lumMod val="90000"/>
                    <a:lumOff val="10000"/>
                  </a:schemeClr>
                </a:solidFill>
                <a:ea typeface="+mj-ea"/>
                <a:sym typeface="Varela Round"/>
              </a:rPr>
              <a:t>2. מנהיגות ומבנה – המנהלים מגדירים את המטרות המצופות מכל עובד ועובד בצוות באופן ברור </a:t>
            </a:r>
          </a:p>
          <a:p>
            <a:pPr marL="400090" lvl="1" indent="0">
              <a:buNone/>
            </a:pPr>
            <a:r>
              <a:rPr lang="he-IL" sz="2000" b="1" dirty="0">
                <a:solidFill>
                  <a:schemeClr val="tx1">
                    <a:lumMod val="90000"/>
                    <a:lumOff val="10000"/>
                  </a:schemeClr>
                </a:solidFill>
                <a:ea typeface="+mj-ea"/>
                <a:sym typeface="Varela Round"/>
              </a:rPr>
              <a:t>על מנת להבטיח חלוקה הוגנת בעומס וכדי למנוע סכסוכים על סמכויות </a:t>
            </a:r>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2" name="דיאגרמה 1">
            <a:extLst>
              <a:ext uri="{FF2B5EF4-FFF2-40B4-BE49-F238E27FC236}">
                <a16:creationId xmlns:a16="http://schemas.microsoft.com/office/drawing/2014/main" id="{691A30C1-FF9A-4C0C-93AC-AFF87AE43C79}"/>
              </a:ext>
            </a:extLst>
          </p:cNvPr>
          <p:cNvGraphicFramePr/>
          <p:nvPr/>
        </p:nvGraphicFramePr>
        <p:xfrm>
          <a:off x="-1039657" y="-39669"/>
          <a:ext cx="4869977" cy="24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תמונה 13" descr="תמונה שמכילה אדם, מקורה, איש, שולחן&#10;&#10;התיאור נוצר באופן אוטומטי">
            <a:extLst>
              <a:ext uri="{FF2B5EF4-FFF2-40B4-BE49-F238E27FC236}">
                <a16:creationId xmlns:a16="http://schemas.microsoft.com/office/drawing/2014/main" id="{61645504-54FB-44E7-9E75-6629D09614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84" y="3724874"/>
            <a:ext cx="4292068" cy="2977678"/>
          </a:xfrm>
          <a:prstGeom prst="rect">
            <a:avLst/>
          </a:prstGeom>
        </p:spPr>
      </p:pic>
    </p:spTree>
    <p:extLst>
      <p:ext uri="{BB962C8B-B14F-4D97-AF65-F5344CB8AC3E}">
        <p14:creationId xmlns:p14="http://schemas.microsoft.com/office/powerpoint/2010/main" val="930493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769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a:pPr>
            <a:r>
              <a:rPr lang="he-IL" sz="2000" b="1" dirty="0">
                <a:solidFill>
                  <a:schemeClr val="tx1">
                    <a:lumMod val="90000"/>
                    <a:lumOff val="10000"/>
                  </a:schemeClr>
                </a:solidFill>
                <a:ea typeface="+mj-ea"/>
                <a:sym typeface="Varela Round"/>
              </a:rPr>
              <a:t>גורמי הקשר :</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pPr marL="400090" lvl="1" indent="0">
              <a:buNone/>
            </a:pPr>
            <a:r>
              <a:rPr lang="he-IL" sz="2000" b="1" dirty="0">
                <a:solidFill>
                  <a:schemeClr val="tx1">
                    <a:lumMod val="90000"/>
                    <a:lumOff val="10000"/>
                  </a:schemeClr>
                </a:solidFill>
                <a:ea typeface="+mj-ea"/>
                <a:sym typeface="Varela Round"/>
              </a:rPr>
              <a:t>3. אקלים של אמון – אמון מקל על שיתוף פעולה, מפחית את הצורך לפקח אחד על  השני ומאפשר לקחת סיכונים</a:t>
            </a:r>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2" name="דיאגרמה 1">
            <a:extLst>
              <a:ext uri="{FF2B5EF4-FFF2-40B4-BE49-F238E27FC236}">
                <a16:creationId xmlns:a16="http://schemas.microsoft.com/office/drawing/2014/main" id="{691A30C1-FF9A-4C0C-93AC-AFF87AE43C79}"/>
              </a:ext>
            </a:extLst>
          </p:cNvPr>
          <p:cNvGraphicFramePr/>
          <p:nvPr/>
        </p:nvGraphicFramePr>
        <p:xfrm>
          <a:off x="-1039657" y="-39669"/>
          <a:ext cx="4869977" cy="2457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מדיה מקוונת 5" title="ￗﾢￗﾑￗﾕￗﾓￗﾪ ￗﾦￗﾕￗﾕￗﾪ- ￗﾑￗﾠￗﾙￗﾙￗﾪ ￗﾒￗﾩￗﾨ">
            <a:hlinkClick r:id="" action="ppaction://media"/>
            <a:extLst>
              <a:ext uri="{FF2B5EF4-FFF2-40B4-BE49-F238E27FC236}">
                <a16:creationId xmlns:a16="http://schemas.microsoft.com/office/drawing/2014/main" id="{9FDE69AF-4BC7-44AA-9CDF-C35BE4A79EBC}"/>
              </a:ext>
            </a:extLst>
          </p:cNvPr>
          <p:cNvPicPr>
            <a:picLocks noRot="1" noChangeAspect="1"/>
          </p:cNvPicPr>
          <p:nvPr>
            <a:videoFile r:link="rId1"/>
          </p:nvPr>
        </p:nvPicPr>
        <p:blipFill>
          <a:blip r:embed="rId9"/>
          <a:stretch>
            <a:fillRect/>
          </a:stretch>
        </p:blipFill>
        <p:spPr>
          <a:xfrm>
            <a:off x="957344" y="3160430"/>
            <a:ext cx="4801431" cy="3598458"/>
          </a:xfrm>
          <a:prstGeom prst="rect">
            <a:avLst/>
          </a:prstGeom>
        </p:spPr>
      </p:pic>
    </p:spTree>
    <p:extLst>
      <p:ext uri="{BB962C8B-B14F-4D97-AF65-F5344CB8AC3E}">
        <p14:creationId xmlns:p14="http://schemas.microsoft.com/office/powerpoint/2010/main" val="413450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769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a:pPr>
            <a:r>
              <a:rPr lang="he-IL" sz="2000" b="1" dirty="0">
                <a:solidFill>
                  <a:schemeClr val="tx1">
                    <a:lumMod val="90000"/>
                    <a:lumOff val="10000"/>
                  </a:schemeClr>
                </a:solidFill>
                <a:ea typeface="+mj-ea"/>
                <a:sym typeface="Varela Round"/>
              </a:rPr>
              <a:t>גורמי הקשר :</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pPr marL="400090" lvl="1" indent="0">
              <a:buNone/>
            </a:pPr>
            <a:r>
              <a:rPr lang="he-IL" sz="2000" b="1" dirty="0">
                <a:solidFill>
                  <a:schemeClr val="tx1">
                    <a:lumMod val="90000"/>
                    <a:lumOff val="10000"/>
                  </a:schemeClr>
                </a:solidFill>
                <a:ea typeface="+mj-ea"/>
                <a:sym typeface="Varela Round"/>
              </a:rPr>
              <a:t>4. הערכת ביצוע ומערכת תגמולים – על המנהל לבצע הערכה של תוצרי הצוות, לתת תמריצים וזאת כדי לחזק את רוח הצוות ולהוקיר על המאמץ שלהם . </a:t>
            </a:r>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4" name="דיאגרמה 13">
            <a:extLst>
              <a:ext uri="{FF2B5EF4-FFF2-40B4-BE49-F238E27FC236}">
                <a16:creationId xmlns:a16="http://schemas.microsoft.com/office/drawing/2014/main" id="{B4ED4A91-5A1D-4A79-A020-F37A8041D5A0}"/>
              </a:ext>
            </a:extLst>
          </p:cNvPr>
          <p:cNvGraphicFramePr/>
          <p:nvPr>
            <p:extLst>
              <p:ext uri="{D42A27DB-BD31-4B8C-83A1-F6EECF244321}">
                <p14:modId xmlns:p14="http://schemas.microsoft.com/office/powerpoint/2010/main" val="3513542185"/>
              </p:ext>
            </p:extLst>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Business brainstorming graph chart report data concept Free Photo">
            <a:extLst>
              <a:ext uri="{FF2B5EF4-FFF2-40B4-BE49-F238E27FC236}">
                <a16:creationId xmlns:a16="http://schemas.microsoft.com/office/drawing/2014/main" id="{3C931AB6-8AD0-4285-B2AD-EE9D14A7D6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7655" y="3871985"/>
            <a:ext cx="4134241" cy="275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44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198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8707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2"/>
            </a:pPr>
            <a:r>
              <a:rPr lang="he-IL" sz="2000" b="1" dirty="0">
                <a:solidFill>
                  <a:schemeClr val="tx1">
                    <a:lumMod val="90000"/>
                    <a:lumOff val="10000"/>
                  </a:schemeClr>
                </a:solidFill>
                <a:ea typeface="+mj-ea"/>
                <a:sym typeface="Varela Round"/>
              </a:rPr>
              <a:t>הרכב הצוות</a:t>
            </a:r>
            <a:br>
              <a:rPr lang="en-US" sz="2000" b="1" dirty="0">
                <a:solidFill>
                  <a:schemeClr val="tx1">
                    <a:lumMod val="90000"/>
                    <a:lumOff val="10000"/>
                  </a:schemeClr>
                </a:solidFill>
                <a:ea typeface="+mj-ea"/>
                <a:sym typeface="Varela Round"/>
              </a:rPr>
            </a:b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ההרכב החברתי הוא שילוב של היבטים סוציו – דמוגרפים, כמו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גיל, התפלגות נשים מול גברים, רמת הניסיון והוותק בעבודה של כל אחד,</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השאיפות של כל אחד וכו'  </a:t>
            </a: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13B31618-E235-46B2-91AA-D6DE1DB56AB9}"/>
              </a:ext>
            </a:extLst>
          </p:cNvPr>
          <p:cNvGraphicFramePr/>
          <p:nvPr>
            <p:extLst>
              <p:ext uri="{D42A27DB-BD31-4B8C-83A1-F6EECF244321}">
                <p14:modId xmlns:p14="http://schemas.microsoft.com/office/powerpoint/2010/main" val="3513542185"/>
              </p:ext>
            </p:extLst>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Crowd professional people team flat poster Free Vector">
            <a:extLst>
              <a:ext uri="{FF2B5EF4-FFF2-40B4-BE49-F238E27FC236}">
                <a16:creationId xmlns:a16="http://schemas.microsoft.com/office/drawing/2014/main" id="{37334CA3-559B-43EB-BB8C-13814B8159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6926" y="3348931"/>
            <a:ext cx="3244192" cy="324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917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198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8707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2"/>
            </a:pPr>
            <a:r>
              <a:rPr lang="he-IL" sz="2000" b="1" dirty="0">
                <a:solidFill>
                  <a:schemeClr val="tx1">
                    <a:lumMod val="90000"/>
                    <a:lumOff val="10000"/>
                  </a:schemeClr>
                </a:solidFill>
                <a:ea typeface="+mj-ea"/>
                <a:sym typeface="Varela Round"/>
              </a:rPr>
              <a:t>הרכב הצוות</a:t>
            </a:r>
            <a:br>
              <a:rPr lang="en-US" sz="2000" b="1" dirty="0">
                <a:solidFill>
                  <a:schemeClr val="tx1">
                    <a:lumMod val="90000"/>
                    <a:lumOff val="10000"/>
                  </a:schemeClr>
                </a:solidFill>
                <a:ea typeface="+mj-ea"/>
                <a:sym typeface="Varela Round"/>
              </a:rPr>
            </a:b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1. מספר חברי הצוות – בין 2 ל 25 , כאשר המצב האידיאלי 5-9 .</a:t>
            </a:r>
            <a:br>
              <a:rPr lang="en-US" sz="2000" b="1" dirty="0">
                <a:solidFill>
                  <a:schemeClr val="tx1">
                    <a:lumMod val="90000"/>
                    <a:lumOff val="10000"/>
                  </a:schemeClr>
                </a:solidFill>
                <a:ea typeface="+mj-ea"/>
                <a:sym typeface="Varela Round"/>
              </a:rPr>
            </a:b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36A4D43D-998E-4F23-B566-88EBD4E004DC}"/>
              </a:ext>
            </a:extLst>
          </p:cNvPr>
          <p:cNvGraphicFramePr/>
          <p:nvPr>
            <p:extLst>
              <p:ext uri="{D42A27DB-BD31-4B8C-83A1-F6EECF244321}">
                <p14:modId xmlns:p14="http://schemas.microsoft.com/office/powerpoint/2010/main" val="3513542185"/>
              </p:ext>
            </p:extLst>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4" descr="להקה לבר מצווה | להקת בסמה מיוזיק | BESAME MUSIC">
            <a:extLst>
              <a:ext uri="{FF2B5EF4-FFF2-40B4-BE49-F238E27FC236}">
                <a16:creationId xmlns:a16="http://schemas.microsoft.com/office/drawing/2014/main" id="{4682B57D-1F50-4290-8723-40C17F92D7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682" y="4180926"/>
            <a:ext cx="3764280" cy="196683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eople Discussion, Meeting, Discussion">
            <a:extLst>
              <a:ext uri="{FF2B5EF4-FFF2-40B4-BE49-F238E27FC236}">
                <a16:creationId xmlns:a16="http://schemas.microsoft.com/office/drawing/2014/main" id="{3AA76A3D-99F4-4954-8A3D-BB27CE0725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5707" y="3429000"/>
            <a:ext cx="3411072" cy="227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194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198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8707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2"/>
            </a:pPr>
            <a:r>
              <a:rPr lang="he-IL" sz="2000" b="1" dirty="0">
                <a:solidFill>
                  <a:schemeClr val="tx1">
                    <a:lumMod val="90000"/>
                    <a:lumOff val="10000"/>
                  </a:schemeClr>
                </a:solidFill>
                <a:ea typeface="+mj-ea"/>
                <a:sym typeface="Varela Round"/>
              </a:rPr>
              <a:t>גורמים הקשורים להרכב הצוות</a:t>
            </a:r>
            <a:br>
              <a:rPr lang="en-US" sz="2000" b="1" dirty="0">
                <a:solidFill>
                  <a:schemeClr val="tx1">
                    <a:lumMod val="90000"/>
                    <a:lumOff val="10000"/>
                  </a:schemeClr>
                </a:solidFill>
                <a:ea typeface="+mj-ea"/>
                <a:sym typeface="Varela Round"/>
              </a:rPr>
            </a:b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2. הקצאת תפקידים – יש לבצע חלוקת תפקידים נכונה בין חברי הצוות לביצוע משימות שונות על מנת להבטיח את ביצוען היעיל והאפקטיבי של משימות אלו </a:t>
            </a: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36A4D43D-998E-4F23-B566-88EBD4E004DC}"/>
              </a:ext>
            </a:extLst>
          </p:cNvPr>
          <p:cNvGraphicFramePr/>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2">
            <a:extLst>
              <a:ext uri="{FF2B5EF4-FFF2-40B4-BE49-F238E27FC236}">
                <a16:creationId xmlns:a16="http://schemas.microsoft.com/office/drawing/2014/main" id="{0AAEBA0C-032D-4D81-90A1-FF85BBA00E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193" y="3387047"/>
            <a:ext cx="2360468" cy="341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639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198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8707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2"/>
            </a:pPr>
            <a:r>
              <a:rPr lang="he-IL" sz="2000" b="1" dirty="0">
                <a:solidFill>
                  <a:schemeClr val="tx1">
                    <a:lumMod val="90000"/>
                    <a:lumOff val="10000"/>
                  </a:schemeClr>
                </a:solidFill>
                <a:ea typeface="+mj-ea"/>
                <a:sym typeface="Varela Round"/>
              </a:rPr>
              <a:t>הרכב הצוות</a:t>
            </a:r>
            <a:br>
              <a:rPr lang="en-US" sz="2000" b="1" dirty="0">
                <a:solidFill>
                  <a:schemeClr val="tx1">
                    <a:lumMod val="90000"/>
                    <a:lumOff val="10000"/>
                  </a:schemeClr>
                </a:solidFill>
                <a:ea typeface="+mj-ea"/>
                <a:sym typeface="Varela Round"/>
              </a:rPr>
            </a:br>
            <a:br>
              <a:rPr lang="en-US" sz="2000" b="1" dirty="0">
                <a:solidFill>
                  <a:schemeClr val="tx1">
                    <a:lumMod val="90000"/>
                    <a:lumOff val="10000"/>
                  </a:schemeClr>
                </a:solidFill>
                <a:ea typeface="+mj-ea"/>
                <a:sym typeface="Varela Round"/>
              </a:rPr>
            </a:br>
            <a:r>
              <a:rPr lang="en-US" sz="2000" b="1" dirty="0">
                <a:solidFill>
                  <a:schemeClr val="tx1">
                    <a:lumMod val="90000"/>
                    <a:lumOff val="10000"/>
                  </a:schemeClr>
                </a:solidFill>
                <a:ea typeface="+mj-ea"/>
                <a:sym typeface="Varela Round"/>
              </a:rPr>
              <a:t>3</a:t>
            </a:r>
            <a:r>
              <a:rPr lang="he-IL" sz="2000" b="1" dirty="0">
                <a:solidFill>
                  <a:schemeClr val="tx1">
                    <a:lumMod val="90000"/>
                    <a:lumOff val="10000"/>
                  </a:schemeClr>
                </a:solidFill>
                <a:ea typeface="+mj-ea"/>
                <a:sym typeface="Varela Round"/>
              </a:rPr>
              <a:t>. היכולת של חברי הצוות – ידע, מיומנות ויכולות של כל חבר צוות.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מיומנויות הנדרשות בצוות הן מומחיות טכנית, יכולות פתרון בעיות, הקשבה , מתן משוב , ניהול קונפליקטים ומיומנויות בן אישיות. </a:t>
            </a: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36A4D43D-998E-4F23-B566-88EBD4E004DC}"/>
              </a:ext>
            </a:extLst>
          </p:cNvPr>
          <p:cNvGraphicFramePr/>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Social, Media, Social Media">
            <a:extLst>
              <a:ext uri="{FF2B5EF4-FFF2-40B4-BE49-F238E27FC236}">
                <a16:creationId xmlns:a16="http://schemas.microsoft.com/office/drawing/2014/main" id="{84B96AC6-3A1F-4F9C-89F0-684D65916D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434" y="3802296"/>
            <a:ext cx="3714372" cy="24811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usiness, Search, Seo, Engine, Internet">
            <a:extLst>
              <a:ext uri="{FF2B5EF4-FFF2-40B4-BE49-F238E27FC236}">
                <a16:creationId xmlns:a16="http://schemas.microsoft.com/office/drawing/2014/main" id="{F4F20FDA-521F-4C5D-84C7-706C769B94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0230" y="5045460"/>
            <a:ext cx="2943776" cy="165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944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206465"/>
            <a:ext cx="9802368" cy="431447"/>
          </a:xfrm>
        </p:spPr>
        <p:txBody>
          <a:bodyPr/>
          <a:lstStyle/>
          <a:p>
            <a:r>
              <a:rPr lang="he-IL" sz="3200" dirty="0">
                <a:solidFill>
                  <a:srgbClr val="192A72"/>
                </a:solidFill>
                <a:sym typeface="Varela Round"/>
              </a:rPr>
              <a:t>הגדרה של צוות עבודה</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1501806" y="1861985"/>
            <a:ext cx="8031962"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rgbClr val="192A72"/>
                </a:solidFill>
                <a:ea typeface="+mj-ea"/>
                <a:sym typeface="Varela Round"/>
              </a:rPr>
              <a:t>צוות מורכב משני אנשים או יותר המקיימים ביניהם פעילות גומלין , תלות הדדית  כדי להשיג מטרות משותפות .</a:t>
            </a:r>
          </a:p>
          <a:p>
            <a:endParaRPr lang="he-IL" sz="2000" b="1" dirty="0">
              <a:solidFill>
                <a:srgbClr val="192A72"/>
              </a:solidFill>
              <a:ea typeface="+mj-ea"/>
              <a:sym typeface="Varela Round"/>
            </a:endParaRPr>
          </a:p>
        </p:txBody>
      </p:sp>
    </p:spTree>
    <p:extLst>
      <p:ext uri="{BB962C8B-B14F-4D97-AF65-F5344CB8AC3E}">
        <p14:creationId xmlns:p14="http://schemas.microsoft.com/office/powerpoint/2010/main" val="459761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198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8707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2"/>
            </a:pPr>
            <a:r>
              <a:rPr lang="he-IL" sz="2000" b="1" dirty="0">
                <a:solidFill>
                  <a:schemeClr val="tx1">
                    <a:lumMod val="90000"/>
                    <a:lumOff val="10000"/>
                  </a:schemeClr>
                </a:solidFill>
                <a:ea typeface="+mj-ea"/>
                <a:sym typeface="Varela Round"/>
              </a:rPr>
              <a:t>גורמים הקשורים להרכב הצוות</a:t>
            </a:r>
            <a:br>
              <a:rPr lang="en-US" sz="2000" b="1" dirty="0">
                <a:solidFill>
                  <a:schemeClr val="tx1">
                    <a:lumMod val="90000"/>
                    <a:lumOff val="10000"/>
                  </a:schemeClr>
                </a:solidFill>
                <a:ea typeface="+mj-ea"/>
                <a:sym typeface="Varela Round"/>
              </a:rPr>
            </a:b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4. </a:t>
            </a:r>
            <a:r>
              <a:rPr lang="en-US" sz="2000" b="1" dirty="0">
                <a:solidFill>
                  <a:schemeClr val="tx1">
                    <a:lumMod val="90000"/>
                    <a:lumOff val="10000"/>
                  </a:schemeClr>
                </a:solidFill>
                <a:ea typeface="+mj-ea"/>
                <a:sym typeface="Varela Round"/>
              </a:rPr>
              <a:t> </a:t>
            </a:r>
            <a:r>
              <a:rPr lang="he-IL" sz="2000" b="1" dirty="0">
                <a:solidFill>
                  <a:schemeClr val="tx1">
                    <a:lumMod val="90000"/>
                    <a:lumOff val="10000"/>
                  </a:schemeClr>
                </a:solidFill>
                <a:ea typeface="+mj-ea"/>
                <a:sym typeface="Varela Round"/>
              </a:rPr>
              <a:t>אישיות של חברי הצוות – תכונות האישיות של חברי הצוות משפיעות על התפקידים שהם ממלאים בצוות ועל הדרך שבה הצוות מתפקד :</a:t>
            </a:r>
            <a:br>
              <a:rPr lang="en-US" sz="2000" b="1" dirty="0">
                <a:solidFill>
                  <a:schemeClr val="tx1">
                    <a:lumMod val="90000"/>
                    <a:lumOff val="10000"/>
                  </a:schemeClr>
                </a:solidFill>
                <a:ea typeface="+mj-ea"/>
                <a:sym typeface="Varela Round"/>
              </a:rPr>
            </a:br>
            <a:r>
              <a:rPr lang="he-IL" sz="1800" b="1" dirty="0">
                <a:solidFill>
                  <a:schemeClr val="tx1">
                    <a:lumMod val="90000"/>
                    <a:lumOff val="10000"/>
                  </a:schemeClr>
                </a:solidFill>
                <a:ea typeface="+mj-ea"/>
                <a:sym typeface="Varela Round"/>
              </a:rPr>
              <a:t>	</a:t>
            </a:r>
            <a:r>
              <a:rPr lang="he-IL" sz="1800" b="1" dirty="0">
                <a:solidFill>
                  <a:schemeClr val="bg1">
                    <a:lumMod val="50000"/>
                  </a:schemeClr>
                </a:solidFill>
                <a:ea typeface="+mj-ea"/>
                <a:sym typeface="Varela Round"/>
              </a:rPr>
              <a:t>- אנשים נחמדים</a:t>
            </a:r>
            <a:br>
              <a:rPr lang="en-US" sz="1800" b="1" dirty="0">
                <a:solidFill>
                  <a:schemeClr val="bg1">
                    <a:lumMod val="50000"/>
                  </a:schemeClr>
                </a:solidFill>
                <a:ea typeface="+mj-ea"/>
                <a:sym typeface="Varela Round"/>
              </a:rPr>
            </a:br>
            <a:r>
              <a:rPr lang="he-IL" sz="1800" b="1" dirty="0">
                <a:solidFill>
                  <a:schemeClr val="bg1">
                    <a:lumMod val="50000"/>
                  </a:schemeClr>
                </a:solidFill>
                <a:ea typeface="+mj-ea"/>
                <a:sym typeface="Varela Round"/>
              </a:rPr>
              <a:t>	- אנשים מצפוניים </a:t>
            </a:r>
            <a:br>
              <a:rPr lang="en-US" sz="1800" b="1" dirty="0">
                <a:solidFill>
                  <a:schemeClr val="bg1">
                    <a:lumMod val="50000"/>
                  </a:schemeClr>
                </a:solidFill>
                <a:ea typeface="+mj-ea"/>
                <a:sym typeface="Varela Round"/>
              </a:rPr>
            </a:br>
            <a:r>
              <a:rPr lang="he-IL" sz="1800" b="1" dirty="0">
                <a:solidFill>
                  <a:schemeClr val="bg1">
                    <a:lumMod val="50000"/>
                  </a:schemeClr>
                </a:solidFill>
                <a:ea typeface="+mj-ea"/>
                <a:sym typeface="Varela Round"/>
              </a:rPr>
              <a:t>	- אנשים מוחצנים</a:t>
            </a:r>
            <a:br>
              <a:rPr lang="en-US" sz="1800" b="1" dirty="0">
                <a:solidFill>
                  <a:schemeClr val="bg1">
                    <a:lumMod val="50000"/>
                  </a:schemeClr>
                </a:solidFill>
                <a:ea typeface="+mj-ea"/>
                <a:sym typeface="Varela Round"/>
              </a:rPr>
            </a:br>
            <a:r>
              <a:rPr lang="he-IL" sz="1800" b="1" dirty="0">
                <a:solidFill>
                  <a:schemeClr val="bg1">
                    <a:lumMod val="50000"/>
                  </a:schemeClr>
                </a:solidFill>
                <a:ea typeface="+mj-ea"/>
                <a:sym typeface="Varela Round"/>
              </a:rPr>
              <a:t>	- אנשים בעלי פתיחות להתנסויות חדשות </a:t>
            </a:r>
            <a:r>
              <a:rPr lang="he-IL" sz="2000" b="1" dirty="0">
                <a:solidFill>
                  <a:schemeClr val="bg1">
                    <a:lumMod val="50000"/>
                  </a:schemeClr>
                </a:solidFill>
                <a:ea typeface="+mj-ea"/>
                <a:sym typeface="Varela Round"/>
              </a:rPr>
              <a:t> </a:t>
            </a: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36A4D43D-998E-4F23-B566-88EBD4E004DC}"/>
              </a:ext>
            </a:extLst>
          </p:cNvPr>
          <p:cNvGraphicFramePr/>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6" name="Picture 2" descr="Group Of People Staring At Camera Illustrations, Royalty-Free ...">
            <a:extLst>
              <a:ext uri="{FF2B5EF4-FFF2-40B4-BE49-F238E27FC236}">
                <a16:creationId xmlns:a16="http://schemas.microsoft.com/office/drawing/2014/main" id="{673EC0BD-CC81-4333-BF8C-769C1C3A83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881" y="3465577"/>
            <a:ext cx="4381823" cy="309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359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198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8707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2"/>
            </a:pPr>
            <a:r>
              <a:rPr lang="he-IL" sz="2000" b="1" dirty="0">
                <a:solidFill>
                  <a:schemeClr val="tx1">
                    <a:lumMod val="90000"/>
                    <a:lumOff val="10000"/>
                  </a:schemeClr>
                </a:solidFill>
                <a:ea typeface="+mj-ea"/>
                <a:sym typeface="Varela Round"/>
              </a:rPr>
              <a:t>הרכב הצוות</a:t>
            </a:r>
            <a:br>
              <a:rPr lang="en-US" sz="2000" b="1" dirty="0">
                <a:solidFill>
                  <a:schemeClr val="tx1">
                    <a:lumMod val="90000"/>
                    <a:lumOff val="10000"/>
                  </a:schemeClr>
                </a:solidFill>
                <a:ea typeface="+mj-ea"/>
                <a:sym typeface="Varela Round"/>
              </a:rPr>
            </a:br>
            <a:br>
              <a:rPr lang="en-US" sz="2000" b="1" dirty="0">
                <a:solidFill>
                  <a:schemeClr val="tx1">
                    <a:lumMod val="90000"/>
                    <a:lumOff val="10000"/>
                  </a:schemeClr>
                </a:solidFill>
                <a:ea typeface="+mj-ea"/>
                <a:sym typeface="Varela Round"/>
              </a:rPr>
            </a:br>
            <a:r>
              <a:rPr lang="en-US" sz="2000" b="1" dirty="0">
                <a:solidFill>
                  <a:schemeClr val="tx1">
                    <a:lumMod val="90000"/>
                    <a:lumOff val="10000"/>
                  </a:schemeClr>
                </a:solidFill>
                <a:ea typeface="+mj-ea"/>
                <a:sym typeface="Varela Round"/>
              </a:rPr>
              <a:t>5</a:t>
            </a:r>
            <a:r>
              <a:rPr lang="he-IL" sz="2000" b="1" dirty="0">
                <a:solidFill>
                  <a:schemeClr val="tx1">
                    <a:lumMod val="90000"/>
                    <a:lumOff val="10000"/>
                  </a:schemeClr>
                </a:solidFill>
                <a:ea typeface="+mj-ea"/>
                <a:sym typeface="Varela Round"/>
              </a:rPr>
              <a:t>. המגוון האנושי – נבנה על בסיס מקצועי וככל שהצוות מגוון יותר בחינת תחומי ידע ומומחיות של חבריו כך הוא עשיר יותר בנקודות מבט  ,ביכולת לשלבן יחד וגלות פתיחות לרעיונות חדשים. </a:t>
            </a: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36A4D43D-998E-4F23-B566-88EBD4E004DC}"/>
              </a:ext>
            </a:extLst>
          </p:cNvPr>
          <p:cNvGraphicFramePr/>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Team spirit concept illustration Free Vector">
            <a:extLst>
              <a:ext uri="{FF2B5EF4-FFF2-40B4-BE49-F238E27FC236}">
                <a16:creationId xmlns:a16="http://schemas.microsoft.com/office/drawing/2014/main" id="{B07DF6FE-0FF1-4B5B-9E38-8853E9F5BC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1130" y="3793306"/>
            <a:ext cx="2518710" cy="25187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am, Work, Building, Puzzle, Pieces, Hands, Four">
            <a:extLst>
              <a:ext uri="{FF2B5EF4-FFF2-40B4-BE49-F238E27FC236}">
                <a16:creationId xmlns:a16="http://schemas.microsoft.com/office/drawing/2014/main" id="{1B08D133-DED1-4E94-96F2-54F792DAC6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8898" y="3651320"/>
            <a:ext cx="2898424" cy="289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051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8625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6" name="מציין מיקום טקסט 13">
            <a:extLst>
              <a:ext uri="{FF2B5EF4-FFF2-40B4-BE49-F238E27FC236}">
                <a16:creationId xmlns:a16="http://schemas.microsoft.com/office/drawing/2014/main" id="{6C60D9BC-45B3-44BC-B5E7-485765590261}"/>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תהליכים בהתפתחות צוות עבודה </a:t>
            </a:r>
            <a:endParaRPr lang="he-IL" dirty="0"/>
          </a:p>
        </p:txBody>
      </p:sp>
      <p:pic>
        <p:nvPicPr>
          <p:cNvPr id="13" name="תמונה 12">
            <a:extLst>
              <a:ext uri="{FF2B5EF4-FFF2-40B4-BE49-F238E27FC236}">
                <a16:creationId xmlns:a16="http://schemas.microsoft.com/office/drawing/2014/main" id="{51E1399F-2A6C-4361-A671-6FFA46DB3C24}"/>
              </a:ext>
            </a:extLst>
          </p:cNvPr>
          <p:cNvPicPr>
            <a:picLocks noChangeAspect="1"/>
          </p:cNvPicPr>
          <p:nvPr/>
        </p:nvPicPr>
        <p:blipFill>
          <a:blip r:embed="rId3"/>
          <a:stretch>
            <a:fillRect/>
          </a:stretch>
        </p:blipFill>
        <p:spPr>
          <a:xfrm>
            <a:off x="-1" y="197033"/>
            <a:ext cx="2604415" cy="1585296"/>
          </a:xfrm>
          <a:prstGeom prst="rect">
            <a:avLst/>
          </a:prstGeom>
        </p:spPr>
      </p:pic>
      <p:pic>
        <p:nvPicPr>
          <p:cNvPr id="4" name="תמונה 3">
            <a:extLst>
              <a:ext uri="{FF2B5EF4-FFF2-40B4-BE49-F238E27FC236}">
                <a16:creationId xmlns:a16="http://schemas.microsoft.com/office/drawing/2014/main" id="{4B9EA744-C8A6-4F54-A6D2-8B6B49413BD8}"/>
              </a:ext>
            </a:extLst>
          </p:cNvPr>
          <p:cNvPicPr>
            <a:picLocks noChangeAspect="1"/>
          </p:cNvPicPr>
          <p:nvPr/>
        </p:nvPicPr>
        <p:blipFill rotWithShape="1">
          <a:blip r:embed="rId4"/>
          <a:srcRect l="19584" t="22356" r="21803" b="18668"/>
          <a:stretch/>
        </p:blipFill>
        <p:spPr>
          <a:xfrm>
            <a:off x="1157355" y="2297885"/>
            <a:ext cx="7146168" cy="4044558"/>
          </a:xfrm>
          <a:prstGeom prst="rect">
            <a:avLst/>
          </a:prstGeom>
        </p:spPr>
      </p:pic>
    </p:spTree>
    <p:extLst>
      <p:ext uri="{BB962C8B-B14F-4D97-AF65-F5344CB8AC3E}">
        <p14:creationId xmlns:p14="http://schemas.microsoft.com/office/powerpoint/2010/main" val="3864669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769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3"/>
            </a:pPr>
            <a:r>
              <a:rPr lang="he-IL" sz="2000" b="1" dirty="0">
                <a:solidFill>
                  <a:schemeClr val="tx1">
                    <a:lumMod val="90000"/>
                    <a:lumOff val="10000"/>
                  </a:schemeClr>
                </a:solidFill>
                <a:ea typeface="+mj-ea"/>
                <a:sym typeface="Varela Round"/>
              </a:rPr>
              <a:t>תהליך העבודה של הצוות</a:t>
            </a:r>
          </a:p>
          <a:p>
            <a:pPr marL="457200" indent="-457200">
              <a:buFont typeface="+mj-cs"/>
              <a:buAutoNum type="hebrew2Minus" startAt="3"/>
            </a:pPr>
            <a:endParaRPr lang="he-IL" sz="2000" b="1" dirty="0">
              <a:solidFill>
                <a:schemeClr val="tx1">
                  <a:lumMod val="90000"/>
                  <a:lumOff val="10000"/>
                </a:schemeClr>
              </a:solidFill>
              <a:ea typeface="+mj-ea"/>
              <a:sym typeface="Varela Round"/>
            </a:endParaRPr>
          </a:p>
          <a:p>
            <a:pPr marL="0" indent="0">
              <a:buNone/>
            </a:pPr>
            <a:r>
              <a:rPr lang="he-IL" sz="2000" b="1" dirty="0">
                <a:solidFill>
                  <a:schemeClr val="tx1">
                    <a:lumMod val="90000"/>
                    <a:lumOff val="10000"/>
                  </a:schemeClr>
                </a:solidFill>
                <a:ea typeface="+mj-ea"/>
                <a:sym typeface="Varela Round"/>
              </a:rPr>
              <a:t>      1. עבודה מעוררת סיפוק ורגשות חיובים – על המנהלים לוודא שחברי הצוות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      שביעות רצון ותחושת תגמול מעצם שייכותם לצוות, </a:t>
            </a:r>
          </a:p>
          <a:p>
            <a:pPr marL="0" indent="0">
              <a:buNone/>
            </a:pPr>
            <a:r>
              <a:rPr lang="he-IL" sz="2000" b="1" dirty="0">
                <a:solidFill>
                  <a:schemeClr val="tx1">
                    <a:lumMod val="90000"/>
                    <a:lumOff val="10000"/>
                  </a:schemeClr>
                </a:solidFill>
                <a:ea typeface="+mj-ea"/>
                <a:sym typeface="Varela Round"/>
              </a:rPr>
              <a:t>      אם החברים לא נהנים לעבוד יחד הצוות לא יכול להפיק תוצרים "ולספק את</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      הסחורה"</a:t>
            </a:r>
          </a:p>
          <a:p>
            <a:pPr marL="0" indent="0">
              <a:buNone/>
            </a:pP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1DA03161-DBAF-4F2E-ACC2-0ECDFEAD6956}"/>
              </a:ext>
            </a:extLst>
          </p:cNvPr>
          <p:cNvGraphicFramePr/>
          <p:nvPr>
            <p:extLst>
              <p:ext uri="{D42A27DB-BD31-4B8C-83A1-F6EECF244321}">
                <p14:modId xmlns:p14="http://schemas.microsoft.com/office/powerpoint/2010/main" val="3513542185"/>
              </p:ext>
            </p:extLst>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sometric business people in a meeting Free Vector">
            <a:extLst>
              <a:ext uri="{FF2B5EF4-FFF2-40B4-BE49-F238E27FC236}">
                <a16:creationId xmlns:a16="http://schemas.microsoft.com/office/drawing/2014/main" id="{9125F1F6-2048-45B6-9266-D723909A45B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685" y="3993284"/>
            <a:ext cx="2556460" cy="255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726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108953" y="2014385"/>
            <a:ext cx="9491615"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3"/>
            </a:pPr>
            <a:r>
              <a:rPr lang="he-IL" sz="2000" b="1" dirty="0">
                <a:solidFill>
                  <a:schemeClr val="tx1">
                    <a:lumMod val="90000"/>
                    <a:lumOff val="10000"/>
                  </a:schemeClr>
                </a:solidFill>
                <a:sym typeface="Varela Round"/>
              </a:rPr>
              <a:t>תהליך העבודה של הצוות</a:t>
            </a:r>
          </a:p>
          <a:p>
            <a:pPr marL="0" indent="0">
              <a:buNone/>
            </a:pPr>
            <a:endParaRPr lang="he-IL" sz="2000" b="1" dirty="0">
              <a:solidFill>
                <a:schemeClr val="tx1">
                  <a:lumMod val="90000"/>
                  <a:lumOff val="10000"/>
                </a:schemeClr>
              </a:solidFill>
              <a:ea typeface="+mj-ea"/>
              <a:sym typeface="Varela Round"/>
            </a:endParaRPr>
          </a:p>
          <a:p>
            <a:pPr marL="0" indent="0">
              <a:buNone/>
            </a:pPr>
            <a:r>
              <a:rPr lang="he-IL" sz="2000" b="1" dirty="0">
                <a:solidFill>
                  <a:schemeClr val="tx1">
                    <a:lumMod val="90000"/>
                    <a:lumOff val="10000"/>
                  </a:schemeClr>
                </a:solidFill>
                <a:ea typeface="+mj-ea"/>
                <a:sym typeface="Varela Round"/>
              </a:rPr>
              <a:t>      2. איסוף נתונים – גישה לנתונים מאפשרת לצוות לגבש מטרות ויעדים </a:t>
            </a:r>
            <a:r>
              <a:rPr lang="he-IL" sz="2000" b="1" dirty="0" err="1">
                <a:solidFill>
                  <a:schemeClr val="tx1">
                    <a:lumMod val="90000"/>
                    <a:lumOff val="10000"/>
                  </a:schemeClr>
                </a:solidFill>
                <a:sym typeface="Varela Round"/>
              </a:rPr>
              <a:t>אופרטיבים</a:t>
            </a:r>
            <a:r>
              <a:rPr lang="he-IL" sz="2000" b="1" dirty="0">
                <a:solidFill>
                  <a:schemeClr val="tx1">
                    <a:lumMod val="90000"/>
                    <a:lumOff val="10000"/>
                  </a:schemeClr>
                </a:solidFill>
                <a:sym typeface="Varela Round"/>
              </a:rPr>
              <a:t>,</a:t>
            </a:r>
            <a:endParaRPr lang="he-IL" sz="2000" b="1" dirty="0">
              <a:solidFill>
                <a:schemeClr val="tx1">
                  <a:lumMod val="90000"/>
                  <a:lumOff val="10000"/>
                </a:schemeClr>
              </a:solidFill>
              <a:ea typeface="+mj-ea"/>
              <a:sym typeface="Varela Round"/>
            </a:endParaRPr>
          </a:p>
          <a:p>
            <a:pPr marL="0" indent="0">
              <a:buNone/>
            </a:pPr>
            <a:r>
              <a:rPr lang="he-IL" sz="2000" b="1" dirty="0">
                <a:solidFill>
                  <a:schemeClr val="bg1">
                    <a:lumMod val="50000"/>
                  </a:schemeClr>
                </a:solidFill>
                <a:ea typeface="+mj-ea"/>
                <a:sym typeface="Varela Round"/>
              </a:rPr>
              <a:t>      </a:t>
            </a:r>
          </a:p>
          <a:p>
            <a:pPr marL="0" indent="0">
              <a:buNone/>
            </a:pPr>
            <a:r>
              <a:rPr lang="he-IL" sz="2000" b="1" dirty="0">
                <a:solidFill>
                  <a:schemeClr val="bg1">
                    <a:lumMod val="50000"/>
                  </a:schemeClr>
                </a:solidFill>
                <a:ea typeface="+mj-ea"/>
                <a:sym typeface="Varela Round"/>
              </a:rPr>
              <a:t>     </a:t>
            </a:r>
            <a:r>
              <a:rPr lang="he-IL" sz="2000" b="1" dirty="0">
                <a:solidFill>
                  <a:schemeClr val="tx1">
                    <a:lumMod val="90000"/>
                    <a:lumOff val="10000"/>
                  </a:schemeClr>
                </a:solidFill>
                <a:ea typeface="+mj-ea"/>
                <a:sym typeface="Varela Round"/>
              </a:rPr>
              <a:t> עליהם להקפיד על יחסי עבודה תקינים בניהם וגם שיהיו להם מיומנויות </a:t>
            </a:r>
            <a:r>
              <a:rPr lang="en-US" sz="2000" b="1" dirty="0">
                <a:solidFill>
                  <a:schemeClr val="tx1">
                    <a:lumMod val="90000"/>
                    <a:lumOff val="10000"/>
                  </a:schemeClr>
                </a:solidFill>
                <a:ea typeface="+mj-ea"/>
                <a:sym typeface="Varela Round"/>
              </a:rPr>
              <a:t>    </a:t>
            </a:r>
          </a:p>
          <a:p>
            <a:pPr marL="0" indent="0">
              <a:buNone/>
            </a:pPr>
            <a:r>
              <a:rPr lang="en-US" sz="2000" b="1" dirty="0">
                <a:solidFill>
                  <a:schemeClr val="tx1">
                    <a:lumMod val="90000"/>
                    <a:lumOff val="10000"/>
                  </a:schemeClr>
                </a:solidFill>
                <a:ea typeface="+mj-ea"/>
                <a:sym typeface="Varela Round"/>
              </a:rPr>
              <a:t>      </a:t>
            </a:r>
            <a:r>
              <a:rPr lang="he-IL" sz="2000" b="1" dirty="0">
                <a:solidFill>
                  <a:schemeClr val="tx1">
                    <a:lumMod val="90000"/>
                    <a:lumOff val="10000"/>
                  </a:schemeClr>
                </a:solidFill>
                <a:ea typeface="+mj-ea"/>
                <a:sym typeface="Varela Round"/>
              </a:rPr>
              <a:t>מתאימות לשיתוף פעולה עם צוותי עבודה אחרים </a:t>
            </a:r>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1DA03161-DBAF-4F2E-ACC2-0ECDFEAD6956}"/>
              </a:ext>
            </a:extLst>
          </p:cNvPr>
          <p:cNvGraphicFramePr/>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4573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769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3"/>
            </a:pPr>
            <a:r>
              <a:rPr lang="he-IL" sz="2000" b="1" dirty="0">
                <a:solidFill>
                  <a:schemeClr val="tx1">
                    <a:lumMod val="90000"/>
                    <a:lumOff val="10000"/>
                  </a:schemeClr>
                </a:solidFill>
                <a:sym typeface="Varela Round"/>
              </a:rPr>
              <a:t>תהליך העבודה של הצוות</a:t>
            </a:r>
          </a:p>
          <a:p>
            <a:pPr marL="457200" indent="-457200">
              <a:buFont typeface="+mj-cs"/>
              <a:buAutoNum type="hebrew2Minus" startAt="3"/>
            </a:pPr>
            <a:endParaRPr lang="he-IL" sz="2000" b="1" dirty="0">
              <a:solidFill>
                <a:schemeClr val="tx1">
                  <a:lumMod val="90000"/>
                  <a:lumOff val="10000"/>
                </a:schemeClr>
              </a:solidFill>
              <a:ea typeface="+mj-ea"/>
              <a:sym typeface="Varela Round"/>
            </a:endParaRPr>
          </a:p>
          <a:p>
            <a:pPr marL="0" indent="0">
              <a:buNone/>
            </a:pPr>
            <a:r>
              <a:rPr lang="he-IL" sz="2000" b="1" dirty="0">
                <a:solidFill>
                  <a:schemeClr val="tx1">
                    <a:lumMod val="90000"/>
                    <a:lumOff val="10000"/>
                  </a:schemeClr>
                </a:solidFill>
                <a:ea typeface="+mj-ea"/>
                <a:sym typeface="Varela Round"/>
              </a:rPr>
              <a:t>      3. תקשורת הוגנת-  לצוותי עבודה יש יכולת רבה ללמוד אחד מהשני משום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           שהם מהווים יחידות פעולה , הם צריכים  להתגבר על מה שמונע מהם  </a:t>
            </a:r>
            <a:br>
              <a:rPr lang="en-US" sz="2000" b="1" dirty="0">
                <a:solidFill>
                  <a:schemeClr val="tx1">
                    <a:lumMod val="90000"/>
                    <a:lumOff val="10000"/>
                  </a:schemeClr>
                </a:solidFill>
                <a:ea typeface="+mj-ea"/>
                <a:sym typeface="Varela Round"/>
              </a:rPr>
            </a:br>
            <a:r>
              <a:rPr lang="en-US" sz="2000" b="1" dirty="0">
                <a:solidFill>
                  <a:schemeClr val="tx1">
                    <a:lumMod val="90000"/>
                    <a:lumOff val="10000"/>
                  </a:schemeClr>
                </a:solidFill>
                <a:ea typeface="+mj-ea"/>
                <a:sym typeface="Varela Round"/>
              </a:rPr>
              <a:t> </a:t>
            </a:r>
            <a:r>
              <a:rPr lang="he-IL" sz="2000" b="1" dirty="0">
                <a:solidFill>
                  <a:schemeClr val="tx1">
                    <a:lumMod val="90000"/>
                    <a:lumOff val="10000"/>
                  </a:schemeClr>
                </a:solidFill>
                <a:ea typeface="+mj-ea"/>
                <a:sym typeface="Varela Round"/>
              </a:rPr>
              <a:t>          לתקשר בצורה טובה והוגנת אחד כלפי השני </a:t>
            </a:r>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1DA03161-DBAF-4F2E-ACC2-0ECDFEAD6956}"/>
              </a:ext>
            </a:extLst>
          </p:cNvPr>
          <p:cNvGraphicFramePr/>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4" descr="×ª××× × ×§×©××¨×">
            <a:extLst>
              <a:ext uri="{FF2B5EF4-FFF2-40B4-BE49-F238E27FC236}">
                <a16:creationId xmlns:a16="http://schemas.microsoft.com/office/drawing/2014/main" id="{0FB5F782-88AD-491A-A76B-B48A3BE7E4A2}"/>
              </a:ext>
            </a:extLst>
          </p:cNvPr>
          <p:cNvPicPr>
            <a:picLocks noChangeAspect="1" noChangeArrowheads="1"/>
          </p:cNvPicPr>
          <p:nvPr/>
        </p:nvPicPr>
        <p:blipFill>
          <a:blip r:embed="rId8"/>
          <a:srcRect/>
          <a:stretch>
            <a:fillRect/>
          </a:stretch>
        </p:blipFill>
        <p:spPr bwMode="auto">
          <a:xfrm>
            <a:off x="896283" y="3647299"/>
            <a:ext cx="2903557" cy="2903557"/>
          </a:xfrm>
          <a:prstGeom prst="rect">
            <a:avLst/>
          </a:prstGeom>
          <a:noFill/>
        </p:spPr>
      </p:pic>
    </p:spTree>
    <p:extLst>
      <p:ext uri="{BB962C8B-B14F-4D97-AF65-F5344CB8AC3E}">
        <p14:creationId xmlns:p14="http://schemas.microsoft.com/office/powerpoint/2010/main" val="1201310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769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cs"/>
              <a:buAutoNum type="hebrew2Minus" startAt="3"/>
            </a:pPr>
            <a:r>
              <a:rPr lang="he-IL" sz="2000" b="1" dirty="0">
                <a:solidFill>
                  <a:schemeClr val="tx1">
                    <a:lumMod val="90000"/>
                    <a:lumOff val="10000"/>
                  </a:schemeClr>
                </a:solidFill>
                <a:sym typeface="Varela Round"/>
              </a:rPr>
              <a:t>תהליך העבודה של הצוות</a:t>
            </a:r>
            <a:endParaRPr lang="he-IL" sz="2000" b="1" dirty="0">
              <a:solidFill>
                <a:schemeClr val="tx1">
                  <a:lumMod val="90000"/>
                  <a:lumOff val="10000"/>
                </a:schemeClr>
              </a:solidFill>
              <a:ea typeface="+mj-ea"/>
              <a:sym typeface="Varela Round"/>
            </a:endParaRPr>
          </a:p>
          <a:p>
            <a:pPr marL="457200" indent="-457200">
              <a:buFont typeface="+mj-cs"/>
              <a:buAutoNum type="hebrew2Minus" startAt="3"/>
            </a:pPr>
            <a:endParaRPr lang="he-IL" sz="2000" b="1" dirty="0">
              <a:solidFill>
                <a:schemeClr val="tx1">
                  <a:lumMod val="90000"/>
                  <a:lumOff val="10000"/>
                </a:schemeClr>
              </a:solidFill>
              <a:ea typeface="+mj-ea"/>
              <a:sym typeface="Varela Round"/>
            </a:endParaRPr>
          </a:p>
          <a:p>
            <a:pPr marL="0" indent="0">
              <a:buNone/>
            </a:pPr>
            <a:r>
              <a:rPr lang="he-IL" sz="2000" b="1" dirty="0">
                <a:solidFill>
                  <a:schemeClr val="tx1">
                    <a:lumMod val="90000"/>
                    <a:lumOff val="10000"/>
                  </a:schemeClr>
                </a:solidFill>
                <a:ea typeface="+mj-ea"/>
                <a:sym typeface="Varela Round"/>
              </a:rPr>
              <a:t>      4. לכידות הצוות (הרמוניה)</a:t>
            </a:r>
            <a:r>
              <a:rPr lang="en-US" sz="2000" b="1" dirty="0">
                <a:solidFill>
                  <a:schemeClr val="tx1">
                    <a:lumMod val="90000"/>
                    <a:lumOff val="10000"/>
                  </a:schemeClr>
                </a:solidFill>
                <a:ea typeface="+mj-ea"/>
                <a:sym typeface="Varela Round"/>
              </a:rPr>
              <a:t> </a:t>
            </a:r>
            <a:r>
              <a:rPr lang="he-IL" sz="2000" b="1" dirty="0">
                <a:solidFill>
                  <a:schemeClr val="tx1">
                    <a:lumMod val="90000"/>
                    <a:lumOff val="10000"/>
                  </a:schemeClr>
                </a:solidFill>
                <a:ea typeface="+mj-ea"/>
                <a:sym typeface="Varela Round"/>
              </a:rPr>
              <a:t>– תהליך שבו צומחת תחושה של "אנחנו"        </a:t>
            </a:r>
          </a:p>
          <a:p>
            <a:pPr marL="0" indent="0">
              <a:buNone/>
            </a:pPr>
            <a:r>
              <a:rPr lang="he-IL" sz="2000" b="1" dirty="0">
                <a:solidFill>
                  <a:schemeClr val="tx1">
                    <a:lumMod val="90000"/>
                    <a:lumOff val="10000"/>
                  </a:schemeClr>
                </a:solidFill>
                <a:ea typeface="+mj-ea"/>
                <a:sym typeface="Varela Round"/>
              </a:rPr>
              <a:t>      המחברת בין אנשים. החברים בקבוצה מלוכדים, זקוקים זה לזה , שבעי רצון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      ונהנים אחד מהשני. </a:t>
            </a:r>
            <a:endParaRPr lang="he-IL" sz="2000" b="1" dirty="0">
              <a:solidFill>
                <a:srgbClr val="FF0000"/>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r>
              <a:rPr lang="he-IL" sz="3200" dirty="0">
                <a:solidFill>
                  <a:srgbClr val="192A72"/>
                </a:solidFill>
                <a:sym typeface="Varela Round"/>
              </a:rPr>
              <a:t>הגורמים המשפיעים על אפקטיביות הצוות</a:t>
            </a:r>
            <a:endParaRPr lang="he-IL" dirty="0"/>
          </a:p>
        </p:txBody>
      </p:sp>
      <p:graphicFrame>
        <p:nvGraphicFramePr>
          <p:cNvPr id="16" name="דיאגרמה 15">
            <a:extLst>
              <a:ext uri="{FF2B5EF4-FFF2-40B4-BE49-F238E27FC236}">
                <a16:creationId xmlns:a16="http://schemas.microsoft.com/office/drawing/2014/main" id="{1DA03161-DBAF-4F2E-ACC2-0ECDFEAD6956}"/>
              </a:ext>
            </a:extLst>
          </p:cNvPr>
          <p:cNvGraphicFramePr/>
          <p:nvPr/>
        </p:nvGraphicFramePr>
        <p:xfrm>
          <a:off x="-1039657" y="-39669"/>
          <a:ext cx="4839497" cy="251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תמונה 2">
            <a:extLst>
              <a:ext uri="{FF2B5EF4-FFF2-40B4-BE49-F238E27FC236}">
                <a16:creationId xmlns:a16="http://schemas.microsoft.com/office/drawing/2014/main" id="{F02D60FC-5FDE-42F2-8CBC-EFDAF572B988}"/>
              </a:ext>
            </a:extLst>
          </p:cNvPr>
          <p:cNvPicPr>
            <a:picLocks noChangeAspect="1"/>
          </p:cNvPicPr>
          <p:nvPr/>
        </p:nvPicPr>
        <p:blipFill>
          <a:blip r:embed="rId8"/>
          <a:stretch>
            <a:fillRect/>
          </a:stretch>
        </p:blipFill>
        <p:spPr>
          <a:xfrm>
            <a:off x="0" y="3558498"/>
            <a:ext cx="5865779" cy="3299501"/>
          </a:xfrm>
          <a:prstGeom prst="rect">
            <a:avLst/>
          </a:prstGeom>
        </p:spPr>
      </p:pic>
    </p:spTree>
    <p:extLst>
      <p:ext uri="{BB962C8B-B14F-4D97-AF65-F5344CB8AC3E}">
        <p14:creationId xmlns:p14="http://schemas.microsoft.com/office/powerpoint/2010/main" val="934245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משימה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198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311286" y="2014385"/>
            <a:ext cx="10299444"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ea typeface="+mj-ea"/>
                <a:sym typeface="Varela Round"/>
              </a:rPr>
              <a:t>חישבו על ה</a:t>
            </a:r>
            <a:r>
              <a:rPr lang="he-IL" sz="2000" b="1" dirty="0">
                <a:solidFill>
                  <a:srgbClr val="192A72"/>
                </a:solidFill>
                <a:sym typeface="Varela Round"/>
              </a:rPr>
              <a:t>עבודה שעליכם לבנות ולכתוב לטובת הערכה חלופית שאתם עושים,</a:t>
            </a:r>
            <a:br>
              <a:rPr lang="en-US" sz="2000" b="1" dirty="0">
                <a:solidFill>
                  <a:srgbClr val="192A72"/>
                </a:solidFill>
                <a:sym typeface="Varela Round"/>
              </a:rPr>
            </a:br>
            <a:r>
              <a:rPr lang="he-IL" sz="2000" b="1" dirty="0">
                <a:solidFill>
                  <a:srgbClr val="192A72"/>
                </a:solidFill>
                <a:sym typeface="Varela Round"/>
              </a:rPr>
              <a:t> תבחנו את חברי הצוות :</a:t>
            </a:r>
            <a:r>
              <a:rPr lang="en-US" sz="2000" b="1" dirty="0">
                <a:solidFill>
                  <a:srgbClr val="192A72"/>
                </a:solidFill>
                <a:sym typeface="Varela Round"/>
              </a:rPr>
              <a:t> </a:t>
            </a:r>
            <a:r>
              <a:rPr lang="he-IL" sz="2000" b="1" dirty="0">
                <a:solidFill>
                  <a:srgbClr val="192A72"/>
                </a:solidFill>
                <a:sym typeface="Varela Round"/>
              </a:rPr>
              <a:t>מי עושה מה בעבודה, מה החוזקות של כל אחד. </a:t>
            </a:r>
          </a:p>
          <a:p>
            <a:r>
              <a:rPr lang="he-IL" sz="2000" b="1" dirty="0">
                <a:solidFill>
                  <a:srgbClr val="192A72"/>
                </a:solidFill>
                <a:sym typeface="Varela Round"/>
              </a:rPr>
              <a:t>הגדירו וכתבו בדף מסודר וברור :</a:t>
            </a:r>
          </a:p>
          <a:p>
            <a:pPr lvl="1"/>
            <a:r>
              <a:rPr lang="he-IL" sz="1600" b="1" dirty="0">
                <a:solidFill>
                  <a:srgbClr val="192A72"/>
                </a:solidFill>
                <a:sym typeface="Varela Round"/>
              </a:rPr>
              <a:t>אילו משימות מתאימות לך ואילו לחבר\ת הצוות שלך (לדוגמא מי טוב בחיפוש באינטרנט , מי טוב בכתיבה יישומית, מי מבין יותר במקצוע הנלמד ומי לעצב את התוצר. </a:t>
            </a:r>
          </a:p>
          <a:p>
            <a:pPr lvl="1"/>
            <a:r>
              <a:rPr lang="he-IL" sz="1600" b="1" dirty="0">
                <a:solidFill>
                  <a:srgbClr val="192A72"/>
                </a:solidFill>
                <a:sym typeface="Varela Round"/>
              </a:rPr>
              <a:t>רשמו מה כל אחד יכול לעשות על מנת להפיק תוצר ועבודת הגשה הטובה יותר !</a:t>
            </a:r>
          </a:p>
          <a:p>
            <a:r>
              <a:rPr lang="he-IL" sz="2000" b="1" dirty="0">
                <a:solidFill>
                  <a:srgbClr val="192A72"/>
                </a:solidFill>
                <a:sym typeface="Varela Round"/>
              </a:rPr>
              <a:t>אם עדין לא התחלקתם לזוגות\ צוותים – חישבו מי  בכיתה יכול להתאים לי יותר </a:t>
            </a:r>
          </a:p>
          <a:p>
            <a:r>
              <a:rPr lang="he-IL" sz="2000" b="1" dirty="0">
                <a:solidFill>
                  <a:srgbClr val="192A72"/>
                </a:solidFill>
                <a:sym typeface="Varela Round"/>
              </a:rPr>
              <a:t>ניתן לעשות את אותו הדבר בהכנת פעילות במועצת תלמידים או בתנועת הנוער</a:t>
            </a:r>
          </a:p>
          <a:p>
            <a:br>
              <a:rPr lang="en-US" sz="2000" b="1" dirty="0">
                <a:solidFill>
                  <a:schemeClr val="tx1">
                    <a:lumMod val="90000"/>
                    <a:lumOff val="10000"/>
                  </a:schemeClr>
                </a:solidFill>
                <a:ea typeface="+mj-ea"/>
                <a:sym typeface="Varela Round"/>
              </a:rPr>
            </a:br>
            <a:endParaRPr lang="he-IL" sz="2000" b="1" dirty="0">
              <a:solidFill>
                <a:schemeClr val="bg1">
                  <a:lumMod val="50000"/>
                </a:schemeClr>
              </a:solidFill>
              <a:ea typeface="+mj-ea"/>
              <a:sym typeface="Varela Round"/>
            </a:endParaRPr>
          </a:p>
          <a:p>
            <a:endParaRPr lang="he-IL" sz="2000" b="1" dirty="0">
              <a:solidFill>
                <a:schemeClr val="tx1">
                  <a:lumMod val="90000"/>
                  <a:lumOff val="10000"/>
                </a:schemeClr>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1118681" y="1200705"/>
            <a:ext cx="10967913" cy="431447"/>
          </a:xfrm>
        </p:spPr>
        <p:txBody>
          <a:bodyPr/>
          <a:lstStyle/>
          <a:p>
            <a:r>
              <a:rPr lang="he-IL" sz="2200" dirty="0">
                <a:solidFill>
                  <a:schemeClr val="tx1">
                    <a:lumMod val="90000"/>
                    <a:lumOff val="10000"/>
                  </a:schemeClr>
                </a:solidFill>
                <a:sym typeface="Varela Round"/>
              </a:rPr>
              <a:t>משימה בנושא </a:t>
            </a:r>
            <a:r>
              <a:rPr lang="he-IL" sz="2200" dirty="0">
                <a:solidFill>
                  <a:srgbClr val="192A72"/>
                </a:solidFill>
                <a:sym typeface="Varela Round"/>
              </a:rPr>
              <a:t>הגורמים המשפיעים על אפקטיביות הצוות</a:t>
            </a:r>
            <a:endParaRPr lang="he-IL" sz="2200" dirty="0"/>
          </a:p>
        </p:txBody>
      </p:sp>
      <p:graphicFrame>
        <p:nvGraphicFramePr>
          <p:cNvPr id="16" name="דיאגרמה 15">
            <a:extLst>
              <a:ext uri="{FF2B5EF4-FFF2-40B4-BE49-F238E27FC236}">
                <a16:creationId xmlns:a16="http://schemas.microsoft.com/office/drawing/2014/main" id="{36A4D43D-998E-4F23-B566-88EBD4E004DC}"/>
              </a:ext>
            </a:extLst>
          </p:cNvPr>
          <p:cNvGraphicFramePr/>
          <p:nvPr/>
        </p:nvGraphicFramePr>
        <p:xfrm>
          <a:off x="-1039656" y="-39669"/>
          <a:ext cx="4045504" cy="2137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730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קטע לסיום - אפקטיביות הצוות</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15" name="Rectangle 4">
            <a:extLst>
              <a:ext uri="{FF2B5EF4-FFF2-40B4-BE49-F238E27FC236}">
                <a16:creationId xmlns:a16="http://schemas.microsoft.com/office/drawing/2014/main" id="{46D7BACB-21C1-4C8B-9C5F-CB02DF582408}"/>
              </a:ext>
            </a:extLst>
          </p:cNvPr>
          <p:cNvSpPr/>
          <p:nvPr/>
        </p:nvSpPr>
        <p:spPr>
          <a:xfrm>
            <a:off x="8366760" y="4760260"/>
            <a:ext cx="3823652" cy="2097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t>זהו גודל החלון בו יוצג הוידאו שלכם בצד ימין למטה – נסו לא לשים מידע חשוב בחלק זה של השקופית  </a:t>
            </a:r>
            <a:br>
              <a:rPr lang="en-US" dirty="0"/>
            </a:br>
            <a:r>
              <a:rPr lang="he-IL" dirty="0"/>
              <a:t>(לכל אורך המצגת)</a:t>
            </a:r>
          </a:p>
          <a:p>
            <a:pPr algn="ctr"/>
            <a:r>
              <a:rPr lang="he-IL" sz="1600" dirty="0"/>
              <a:t>(תוכלו למחוק ריבוע זה לאחר הקריאה) </a:t>
            </a:r>
            <a:endParaRPr lang="en-US" sz="1600" dirty="0"/>
          </a:p>
        </p:txBody>
      </p:sp>
      <p:sp>
        <p:nvSpPr>
          <p:cNvPr id="8" name="מציין מיקום טקסט 2">
            <a:extLst>
              <a:ext uri="{FF2B5EF4-FFF2-40B4-BE49-F238E27FC236}">
                <a16:creationId xmlns:a16="http://schemas.microsoft.com/office/drawing/2014/main" id="{1C974812-48D8-4A8B-8E4E-7804E09D1F4E}"/>
              </a:ext>
            </a:extLst>
          </p:cNvPr>
          <p:cNvSpPr txBox="1">
            <a:spLocks/>
          </p:cNvSpPr>
          <p:nvPr/>
        </p:nvSpPr>
        <p:spPr>
          <a:xfrm>
            <a:off x="1776919" y="20143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e-IL" sz="2000" b="1" dirty="0">
                <a:solidFill>
                  <a:schemeClr val="tx1">
                    <a:lumMod val="90000"/>
                    <a:lumOff val="10000"/>
                  </a:schemeClr>
                </a:solidFill>
                <a:ea typeface="+mj-ea"/>
                <a:sym typeface="Varela Round"/>
              </a:rPr>
              <a:t>. </a:t>
            </a:r>
            <a:endParaRPr lang="he-IL" sz="2000" b="1" dirty="0">
              <a:solidFill>
                <a:srgbClr val="FF0000"/>
              </a:solidFill>
              <a:ea typeface="+mj-ea"/>
            </a:endParaRPr>
          </a:p>
        </p:txBody>
      </p:sp>
      <p:sp>
        <p:nvSpPr>
          <p:cNvPr id="13" name="מציין מיקום טקסט 13">
            <a:extLst>
              <a:ext uri="{FF2B5EF4-FFF2-40B4-BE49-F238E27FC236}">
                <a16:creationId xmlns:a16="http://schemas.microsoft.com/office/drawing/2014/main" id="{ED981B89-13E5-4AA1-8921-038F4EB94175}"/>
              </a:ext>
            </a:extLst>
          </p:cNvPr>
          <p:cNvSpPr>
            <a:spLocks noGrp="1"/>
          </p:cNvSpPr>
          <p:nvPr>
            <p:ph type="body" sz="quarter" idx="3"/>
          </p:nvPr>
        </p:nvSpPr>
        <p:spPr>
          <a:xfrm>
            <a:off x="2284226" y="1200705"/>
            <a:ext cx="9802368" cy="431447"/>
          </a:xfrm>
        </p:spPr>
        <p:txBody>
          <a:bodyPr/>
          <a:lstStyle/>
          <a:p>
            <a:endParaRPr lang="he-IL" dirty="0"/>
          </a:p>
        </p:txBody>
      </p:sp>
      <p:pic>
        <p:nvPicPr>
          <p:cNvPr id="3" name="מדיה מקוונת 2" title="ￗﾢￗﾑￗﾕￗﾓￗﾪ ￗﾦￗﾕￗﾕￗﾪ ￗﾞￗﾓￗﾔￗﾙￗﾞￗﾔ - ￗﾡￗﾙￗﾠￗﾨￗﾒￗﾙￗﾔ - ￗﾞￗﾜￗﾚ ￗﾔￗﾐￗﾨￗﾙￗﾕￗﾪ">
            <a:hlinkClick r:id="" action="ppaction://media"/>
            <a:extLst>
              <a:ext uri="{FF2B5EF4-FFF2-40B4-BE49-F238E27FC236}">
                <a16:creationId xmlns:a16="http://schemas.microsoft.com/office/drawing/2014/main" id="{781B8CC5-47B2-4E43-94E9-F38792BF4B6C}"/>
              </a:ext>
            </a:extLst>
          </p:cNvPr>
          <p:cNvPicPr>
            <a:picLocks noRot="1" noChangeAspect="1"/>
          </p:cNvPicPr>
          <p:nvPr>
            <a:videoFile r:link="rId1"/>
          </p:nvPr>
        </p:nvPicPr>
        <p:blipFill>
          <a:blip r:embed="rId4"/>
          <a:stretch>
            <a:fillRect/>
          </a:stretch>
        </p:blipFill>
        <p:spPr>
          <a:xfrm>
            <a:off x="524420" y="872632"/>
            <a:ext cx="10640654" cy="5985368"/>
          </a:xfrm>
          <a:prstGeom prst="rect">
            <a:avLst/>
          </a:prstGeom>
        </p:spPr>
      </p:pic>
    </p:spTree>
    <p:extLst>
      <p:ext uri="{BB962C8B-B14F-4D97-AF65-F5344CB8AC3E}">
        <p14:creationId xmlns:p14="http://schemas.microsoft.com/office/powerpoint/2010/main" val="33000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3"/>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85454" y="3016112"/>
            <a:ext cx="10436297" cy="1815882"/>
          </a:xfrm>
          <a:prstGeom prst="rect">
            <a:avLst/>
          </a:prstGeom>
          <a:noFill/>
        </p:spPr>
        <p:txBody>
          <a:bodyPr wrap="square" rtlCol="1">
            <a:spAutoFit/>
          </a:bodyPr>
          <a:lstStyle/>
          <a:p>
            <a:pPr marL="895350"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
        <p:nvSpPr>
          <p:cNvPr id="6" name="Rectangle 2">
            <a:extLst>
              <a:ext uri="{FF2B5EF4-FFF2-40B4-BE49-F238E27FC236}">
                <a16:creationId xmlns:a16="http://schemas.microsoft.com/office/drawing/2014/main" id="{E5ECEB5F-1AF1-455B-9707-912205C838FF}"/>
              </a:ext>
            </a:extLst>
          </p:cNvPr>
          <p:cNvSpPr/>
          <p:nvPr/>
        </p:nvSpPr>
        <p:spPr>
          <a:xfrm>
            <a:off x="12279398" y="302487"/>
            <a:ext cx="2277745" cy="663867"/>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שקופית זו היא חובה</a:t>
            </a:r>
            <a:endParaRPr lang="en-US" dirty="0">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206465"/>
            <a:ext cx="9802368" cy="431447"/>
          </a:xfrm>
        </p:spPr>
        <p:txBody>
          <a:bodyPr/>
          <a:lstStyle/>
          <a:p>
            <a:r>
              <a:rPr lang="he-IL" sz="3200"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rgbClr val="192A72"/>
                </a:solidFill>
                <a:ea typeface="+mj-ea"/>
                <a:sym typeface="Varela Round"/>
              </a:rPr>
              <a:t>הקמת צוותי עבודה בארגונים הוא הכרחי עקב תהליכי עבודה מורכבים, </a:t>
            </a:r>
            <a:br>
              <a:rPr lang="en-US" sz="2000" b="1" dirty="0">
                <a:solidFill>
                  <a:srgbClr val="192A72"/>
                </a:solidFill>
                <a:ea typeface="+mj-ea"/>
                <a:sym typeface="Varela Round"/>
              </a:rPr>
            </a:br>
            <a:r>
              <a:rPr lang="he-IL" sz="2000" b="1" dirty="0">
                <a:solidFill>
                  <a:srgbClr val="192A72"/>
                </a:solidFill>
                <a:ea typeface="+mj-ea"/>
                <a:sym typeface="Varela Round"/>
              </a:rPr>
              <a:t>הצורך והדרישה באינטראקציה רבה בין העובדים, שיתוף ידע מקצועי ומאמץ משותף בדרכי פתרון  בעיות </a:t>
            </a:r>
          </a:p>
          <a:p>
            <a:endParaRPr lang="he-IL" sz="2000" b="1" dirty="0">
              <a:solidFill>
                <a:srgbClr val="192A72"/>
              </a:solidFill>
              <a:ea typeface="+mj-ea"/>
              <a:sym typeface="Varela Round"/>
            </a:endParaRPr>
          </a:p>
          <a:p>
            <a:r>
              <a:rPr lang="he-IL" sz="2000" b="1" dirty="0">
                <a:solidFill>
                  <a:srgbClr val="192A72"/>
                </a:solidFill>
                <a:sym typeface="Varela Round"/>
              </a:rPr>
              <a:t>המאמצים של חברי הצוות מניבים תפוקות ברמת ביצוע גבוהה יותר יחד מאשר עבודה בנפרד </a:t>
            </a:r>
          </a:p>
          <a:p>
            <a:endParaRPr lang="he-IL" sz="2000" b="1" dirty="0">
              <a:solidFill>
                <a:srgbClr val="192A72"/>
              </a:solidFill>
              <a:ea typeface="+mj-ea"/>
            </a:endParaRPr>
          </a:p>
        </p:txBody>
      </p:sp>
      <p:pic>
        <p:nvPicPr>
          <p:cNvPr id="2050" name="Picture 2" descr="People in office during professional activity isometric multi storey composition on blue">
            <a:extLst>
              <a:ext uri="{FF2B5EF4-FFF2-40B4-BE49-F238E27FC236}">
                <a16:creationId xmlns:a16="http://schemas.microsoft.com/office/drawing/2014/main" id="{47B3992A-CCC5-4825-BB27-14B2C30BC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08" y="3615511"/>
            <a:ext cx="4059848" cy="308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87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216517"/>
            <a:ext cx="9802368" cy="431447"/>
          </a:xfrm>
        </p:spPr>
        <p:txBody>
          <a:bodyPr/>
          <a:lstStyle/>
          <a:p>
            <a:r>
              <a:rPr lang="he-IL" sz="3200" dirty="0">
                <a:solidFill>
                  <a:srgbClr val="192A72"/>
                </a:solidFill>
                <a:sym typeface="Varela Round"/>
              </a:rPr>
              <a:t>בניית צוותי עבודה </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bg1"/>
                </a:solidFill>
                <a:ea typeface="+mj-ea"/>
                <a:sym typeface="Varela Round"/>
              </a:rPr>
              <a:t>הקמת צוותי עבודה בארגונים הוא הכרחי עקב  תהליכי עבודה מורכבים. </a:t>
            </a:r>
            <a:br>
              <a:rPr lang="en-US" sz="2000" b="1" dirty="0">
                <a:solidFill>
                  <a:schemeClr val="bg1"/>
                </a:solidFill>
                <a:ea typeface="+mj-ea"/>
                <a:sym typeface="Varela Round"/>
              </a:rPr>
            </a:br>
            <a:r>
              <a:rPr lang="he-IL" sz="2000" b="1" dirty="0">
                <a:solidFill>
                  <a:schemeClr val="bg1"/>
                </a:solidFill>
                <a:ea typeface="+mj-ea"/>
                <a:sym typeface="Varela Round"/>
              </a:rPr>
              <a:t>עקב הצורך באינטראקציה רבה בין העובדים, שיתוף ידע מקצועי ומאמץ משותף בדרכי פתרון  בעיות </a:t>
            </a:r>
          </a:p>
          <a:p>
            <a:endParaRPr lang="he-IL" sz="2000" b="1" dirty="0">
              <a:solidFill>
                <a:srgbClr val="192A72"/>
              </a:solidFill>
              <a:ea typeface="+mj-ea"/>
              <a:sym typeface="Varela Round"/>
            </a:endParaRPr>
          </a:p>
          <a:p>
            <a:r>
              <a:rPr lang="he-IL" sz="2000" b="1" dirty="0">
                <a:solidFill>
                  <a:srgbClr val="192A72"/>
                </a:solidFill>
                <a:sym typeface="Varela Round"/>
              </a:rPr>
              <a:t>המאמצים של חברי הצוות מניבים תפוקות ברמת ביצוע גבוהה יותר יחד מאשר עבודה בנפרד </a:t>
            </a:r>
          </a:p>
          <a:p>
            <a:endParaRPr lang="he-IL" sz="2000" b="1" dirty="0">
              <a:solidFill>
                <a:srgbClr val="192A72"/>
              </a:solidFill>
              <a:ea typeface="+mj-ea"/>
            </a:endParaRPr>
          </a:p>
        </p:txBody>
      </p:sp>
      <p:pic>
        <p:nvPicPr>
          <p:cNvPr id="3074" name="Picture 2" descr="ניצחון חשוב לת">
            <a:extLst>
              <a:ext uri="{FF2B5EF4-FFF2-40B4-BE49-F238E27FC236}">
                <a16:creationId xmlns:a16="http://schemas.microsoft.com/office/drawing/2014/main" id="{8628FF8B-E056-48D3-A9DB-0EAEF92CE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91" y="3872376"/>
            <a:ext cx="3914043" cy="2935532"/>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A646B420-A993-4118-8844-732BF54BB32E}"/>
              </a:ext>
            </a:extLst>
          </p:cNvPr>
          <p:cNvPicPr>
            <a:picLocks noChangeAspect="1"/>
          </p:cNvPicPr>
          <p:nvPr/>
        </p:nvPicPr>
        <p:blipFill>
          <a:blip r:embed="rId4"/>
          <a:stretch>
            <a:fillRect/>
          </a:stretch>
        </p:blipFill>
        <p:spPr>
          <a:xfrm>
            <a:off x="4293834" y="6329808"/>
            <a:ext cx="3609975" cy="504825"/>
          </a:xfrm>
          <a:prstGeom prst="rect">
            <a:avLst/>
          </a:prstGeom>
        </p:spPr>
      </p:pic>
    </p:spTree>
    <p:extLst>
      <p:ext uri="{BB962C8B-B14F-4D97-AF65-F5344CB8AC3E}">
        <p14:creationId xmlns:p14="http://schemas.microsoft.com/office/powerpoint/2010/main" val="396791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025601"/>
            <a:ext cx="9802368" cy="431447"/>
          </a:xfrm>
        </p:spPr>
        <p:txBody>
          <a:bodyPr/>
          <a:lstStyle/>
          <a:p>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025601"/>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ea typeface="+mj-ea"/>
                <a:sym typeface="Varela Round"/>
              </a:rPr>
              <a:t>צוות עובדים מנוסה משפר את האפקטיביות והיעילות של תהליכי העבודה,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הצוות מגיב במהירות לשינויים בסביבת הארגון </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r>
              <a:rPr lang="he-IL" sz="2000" b="1" dirty="0">
                <a:solidFill>
                  <a:schemeClr val="tx1">
                    <a:lumMod val="90000"/>
                    <a:lumOff val="10000"/>
                  </a:schemeClr>
                </a:solidFill>
                <a:ea typeface="+mj-ea"/>
                <a:sym typeface="Varela Round"/>
              </a:rPr>
              <a:t>כישרונו של כל עובד ועובד מנוצל טוב יותר</a:t>
            </a:r>
          </a:p>
          <a:p>
            <a:pPr marL="457245" lvl="1" indent="0">
              <a:buNone/>
            </a:pPr>
            <a:r>
              <a:rPr lang="he-IL" sz="1600" b="1" dirty="0">
                <a:solidFill>
                  <a:schemeClr val="tx1">
                    <a:lumMod val="90000"/>
                    <a:lumOff val="10000"/>
                  </a:schemeClr>
                </a:solidFill>
                <a:sym typeface="Varela Round"/>
              </a:rPr>
              <a:t>ובכך המנהל מגביר את המוטיבציה של כל עובד בנפרד לטובת המאמץ המשותף </a:t>
            </a:r>
          </a:p>
          <a:p>
            <a:endParaRPr lang="he-IL" sz="2000" b="1" dirty="0">
              <a:solidFill>
                <a:schemeClr val="tx1">
                  <a:lumMod val="90000"/>
                  <a:lumOff val="10000"/>
                </a:schemeClr>
              </a:solidFill>
              <a:ea typeface="+mj-ea"/>
            </a:endParaRPr>
          </a:p>
        </p:txBody>
      </p:sp>
      <p:pic>
        <p:nvPicPr>
          <p:cNvPr id="2" name="מדיה מקוונת 1" title="ￗﾢￗﾑￗﾕￗﾓￗﾪ ￗﾦￗﾕￗﾕￗﾪ- ￗﾑￗﾠￗﾙￗﾙￗﾪ ￗﾒￗﾩￗﾨ">
            <a:hlinkClick r:id="" action="ppaction://media"/>
            <a:extLst>
              <a:ext uri="{FF2B5EF4-FFF2-40B4-BE49-F238E27FC236}">
                <a16:creationId xmlns:a16="http://schemas.microsoft.com/office/drawing/2014/main" id="{5D0B76D6-C09B-4188-9177-74CE1893F2C5}"/>
              </a:ext>
            </a:extLst>
          </p:cNvPr>
          <p:cNvPicPr>
            <a:picLocks noRot="1" noChangeAspect="1"/>
          </p:cNvPicPr>
          <p:nvPr>
            <a:videoFile r:link="rId1"/>
          </p:nvPr>
        </p:nvPicPr>
        <p:blipFill>
          <a:blip r:embed="rId4"/>
          <a:stretch>
            <a:fillRect/>
          </a:stretch>
        </p:blipFill>
        <p:spPr>
          <a:xfrm>
            <a:off x="428422" y="2731230"/>
            <a:ext cx="5445495" cy="4081155"/>
          </a:xfrm>
          <a:prstGeom prst="rect">
            <a:avLst/>
          </a:prstGeom>
        </p:spPr>
      </p:pic>
      <p:pic>
        <p:nvPicPr>
          <p:cNvPr id="9" name="Picture 5">
            <a:extLst>
              <a:ext uri="{FF2B5EF4-FFF2-40B4-BE49-F238E27FC236}">
                <a16:creationId xmlns:a16="http://schemas.microsoft.com/office/drawing/2014/main" id="{0BD5AC6A-564C-45B1-A6A6-162B099D897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6318084" y="3100132"/>
            <a:ext cx="3848469" cy="2247937"/>
          </a:xfrm>
          <a:prstGeom prst="rect">
            <a:avLst/>
          </a:prstGeom>
          <a:noFill/>
          <a:ln w="9525">
            <a:noFill/>
            <a:miter lim="800000"/>
            <a:headEnd/>
            <a:tailEnd/>
          </a:ln>
          <a:effectLst/>
        </p:spPr>
      </p:pic>
    </p:spTree>
    <p:extLst>
      <p:ext uri="{BB962C8B-B14F-4D97-AF65-F5344CB8AC3E}">
        <p14:creationId xmlns:p14="http://schemas.microsoft.com/office/powerpoint/2010/main" val="26398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025601"/>
            <a:ext cx="9802368" cy="431447"/>
          </a:xfrm>
        </p:spPr>
        <p:txBody>
          <a:bodyPr/>
          <a:lstStyle/>
          <a:p>
            <a:r>
              <a:rPr lang="he-IL" sz="3200" dirty="0">
                <a:solidFill>
                  <a:srgbClr val="192A72"/>
                </a:solidFill>
                <a:sym typeface="Varela Round"/>
              </a:rPr>
              <a:t>מאפייני הצוות</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ea typeface="+mj-ea"/>
                <a:sym typeface="Varela Round"/>
              </a:rPr>
              <a:t>תכלית ברורה -  על חברי הצוות להגדיר את המטרות המשותפות של הצוות לביצוע משימה כלשהיא</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pic>
        <p:nvPicPr>
          <p:cNvPr id="2050" name="Picture 2" descr="Team of business people stacking hands Free Photo">
            <a:extLst>
              <a:ext uri="{FF2B5EF4-FFF2-40B4-BE49-F238E27FC236}">
                <a16:creationId xmlns:a16="http://schemas.microsoft.com/office/drawing/2014/main" id="{05B2A3AD-F8B7-48B3-A234-836F74AEA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17" y="2730627"/>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36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solidFill>
                  <a:srgbClr val="192A72"/>
                </a:solidFill>
                <a:sym typeface="Varela Round"/>
              </a:rPr>
              <a:t>בניית צוותי עבודה </a:t>
            </a:r>
            <a:endParaRPr lang="he-IL" dirty="0"/>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2284226" y="1025601"/>
            <a:ext cx="9802368" cy="431447"/>
          </a:xfrm>
        </p:spPr>
        <p:txBody>
          <a:bodyPr/>
          <a:lstStyle/>
          <a:p>
            <a:r>
              <a:rPr lang="he-IL" sz="3200" dirty="0">
                <a:solidFill>
                  <a:srgbClr val="192A72"/>
                </a:solidFill>
                <a:sym typeface="Varela Round"/>
              </a:rPr>
              <a:t>מאפייני הצוות</a:t>
            </a:r>
            <a:endParaRPr lang="he-IL" dirty="0"/>
          </a:p>
        </p:txBody>
      </p:sp>
      <p:sp>
        <p:nvSpPr>
          <p:cNvPr id="10" name="Rectangle 9">
            <a:extLst>
              <a:ext uri="{FF2B5EF4-FFF2-40B4-BE49-F238E27FC236}">
                <a16:creationId xmlns:a16="http://schemas.microsoft.com/office/drawing/2014/main" id="{4DAE75ED-AA8B-4A33-A28F-0A9982630A9E}"/>
              </a:ext>
            </a:extLst>
          </p:cNvPr>
          <p:cNvSpPr/>
          <p:nvPr/>
        </p:nvSpPr>
        <p:spPr>
          <a:xfrm>
            <a:off x="12313717" y="1533283"/>
            <a:ext cx="2531836" cy="45200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את השקופית הזו תוכלו לשכפל, על מנת ליצור שקופיות נוספות הזהות לה – אליהן תוכלו להכניס את התכנים. </a:t>
            </a:r>
          </a:p>
          <a:p>
            <a:pPr algn="ctr"/>
            <a:endParaRPr lang="he-IL" dirty="0">
              <a:solidFill>
                <a:srgbClr val="002060"/>
              </a:solidFill>
            </a:endParaRPr>
          </a:p>
          <a:p>
            <a:pPr algn="ctr"/>
            <a:r>
              <a:rPr lang="he-IL" dirty="0">
                <a:solidFill>
                  <a:srgbClr val="002060"/>
                </a:solidFill>
              </a:rPr>
              <a:t>כדי לשכפל אותה, לחצו עליה </a:t>
            </a:r>
            <a:r>
              <a:rPr lang="he-IL" b="1" dirty="0">
                <a:solidFill>
                  <a:srgbClr val="002060"/>
                </a:solidFill>
              </a:rPr>
              <a:t>קליק ימיני </a:t>
            </a:r>
            <a:r>
              <a:rPr lang="he-IL" dirty="0">
                <a:solidFill>
                  <a:srgbClr val="002060"/>
                </a:solidFill>
              </a:rPr>
              <a:t>בתפריט השקופיות בצד ובחרו </a:t>
            </a:r>
            <a:br>
              <a:rPr lang="en-US" dirty="0">
                <a:solidFill>
                  <a:srgbClr val="002060"/>
                </a:solidFill>
              </a:rPr>
            </a:br>
            <a:r>
              <a:rPr lang="he-IL" dirty="0">
                <a:solidFill>
                  <a:srgbClr val="002060"/>
                </a:solidFill>
              </a:rPr>
              <a:t>"</a:t>
            </a:r>
            <a:r>
              <a:rPr lang="he-IL" b="1" dirty="0">
                <a:solidFill>
                  <a:srgbClr val="002060"/>
                </a:solidFill>
              </a:rPr>
              <a:t>שכפל שקופית</a:t>
            </a:r>
            <a:r>
              <a:rPr lang="he-IL" dirty="0">
                <a:solidFill>
                  <a:srgbClr val="002060"/>
                </a:solidFill>
              </a:rPr>
              <a:t>" או "</a:t>
            </a:r>
            <a:r>
              <a:rPr lang="en-US" b="1" dirty="0">
                <a:solidFill>
                  <a:srgbClr val="002060"/>
                </a:solidFill>
              </a:rPr>
              <a:t>Duplicate Slide</a:t>
            </a:r>
            <a:r>
              <a:rPr lang="he-IL" dirty="0">
                <a:solidFill>
                  <a:srgbClr val="002060"/>
                </a:solidFill>
              </a:rPr>
              <a:t>" </a:t>
            </a:r>
          </a:p>
          <a:p>
            <a:pPr algn="ctr"/>
            <a:r>
              <a:rPr lang="he-IL" dirty="0">
                <a:solidFill>
                  <a:srgbClr val="002060"/>
                </a:solidFill>
              </a:rPr>
              <a:t>(מחקו ריבוע זה לאחר הקריאה)</a:t>
            </a:r>
            <a:endParaRPr lang="en-US" dirty="0">
              <a:solidFill>
                <a:srgbClr val="002060"/>
              </a:solidFill>
            </a:endParaRPr>
          </a:p>
        </p:txBody>
      </p:sp>
      <p:sp>
        <p:nvSpPr>
          <p:cNvPr id="11" name="Rectangle 10">
            <a:extLst>
              <a:ext uri="{FF2B5EF4-FFF2-40B4-BE49-F238E27FC236}">
                <a16:creationId xmlns:a16="http://schemas.microsoft.com/office/drawing/2014/main" id="{123D0EF2-D682-4EA2-BF58-1A1C04EAB44D}"/>
              </a:ext>
            </a:extLst>
          </p:cNvPr>
          <p:cNvSpPr/>
          <p:nvPr/>
        </p:nvSpPr>
        <p:spPr>
          <a:xfrm>
            <a:off x="12300270" y="0"/>
            <a:ext cx="2558730" cy="143883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b="1" dirty="0">
                <a:solidFill>
                  <a:srgbClr val="002060"/>
                </a:solidFill>
              </a:rPr>
              <a:t>פריסה 3</a:t>
            </a:r>
            <a:br>
              <a:rPr lang="en-US" dirty="0">
                <a:solidFill>
                  <a:srgbClr val="002060"/>
                </a:solidFill>
              </a:rPr>
            </a:br>
            <a:r>
              <a:rPr lang="he-IL" dirty="0">
                <a:solidFill>
                  <a:srgbClr val="002060"/>
                </a:solidFill>
              </a:rPr>
              <a:t>(הפריסות שונות זו מזו במיקום תיבות הטקסט וגרפיקת הרקע, </a:t>
            </a:r>
            <a:br>
              <a:rPr lang="en-US" dirty="0">
                <a:solidFill>
                  <a:srgbClr val="002060"/>
                </a:solidFill>
              </a:rPr>
            </a:br>
            <a:r>
              <a:rPr lang="he-IL" dirty="0">
                <a:solidFill>
                  <a:srgbClr val="002060"/>
                </a:solidFill>
              </a:rPr>
              <a:t>ותוכלו לגוון ביניהן)</a:t>
            </a:r>
            <a:endParaRPr lang="en-US" dirty="0">
              <a:solidFill>
                <a:srgbClr val="002060"/>
              </a:solidFill>
            </a:endParaRPr>
          </a:p>
        </p:txBody>
      </p:sp>
      <p:sp>
        <p:nvSpPr>
          <p:cNvPr id="12" name="מציין מיקום טקסט 2">
            <a:extLst>
              <a:ext uri="{FF2B5EF4-FFF2-40B4-BE49-F238E27FC236}">
                <a16:creationId xmlns:a16="http://schemas.microsoft.com/office/drawing/2014/main" id="{BE2484AB-9175-4173-9D06-634A54FC9527}"/>
              </a:ext>
            </a:extLst>
          </p:cNvPr>
          <p:cNvSpPr txBox="1">
            <a:spLocks/>
          </p:cNvSpPr>
          <p:nvPr/>
        </p:nvSpPr>
        <p:spPr>
          <a:xfrm>
            <a:off x="710119" y="1861985"/>
            <a:ext cx="8823649" cy="4611559"/>
          </a:xfrm>
          <a:prstGeom prst="rect">
            <a:avLst/>
          </a:prstGeom>
        </p:spPr>
        <p:txBody>
          <a:bodyPr>
            <a:normAutofit/>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2000" b="1" dirty="0">
                <a:solidFill>
                  <a:schemeClr val="tx1">
                    <a:lumMod val="90000"/>
                    <a:lumOff val="10000"/>
                  </a:schemeClr>
                </a:solidFill>
                <a:ea typeface="+mj-ea"/>
                <a:sym typeface="Varela Round"/>
              </a:rPr>
              <a:t>מכוונות להצלחה – חברי הצוות צריכים לדעת עד כמה עבודתם תורמת  למטרות הארגון </a:t>
            </a:r>
            <a:br>
              <a:rPr lang="en-US" sz="2000" b="1" dirty="0">
                <a:solidFill>
                  <a:schemeClr val="tx1">
                    <a:lumMod val="90000"/>
                    <a:lumOff val="10000"/>
                  </a:schemeClr>
                </a:solidFill>
                <a:ea typeface="+mj-ea"/>
                <a:sym typeface="Varela Round"/>
              </a:rPr>
            </a:br>
            <a:r>
              <a:rPr lang="he-IL" sz="2000" b="1" dirty="0">
                <a:solidFill>
                  <a:schemeClr val="tx1">
                    <a:lumMod val="90000"/>
                    <a:lumOff val="10000"/>
                  </a:schemeClr>
                </a:solidFill>
                <a:ea typeface="+mj-ea"/>
                <a:sym typeface="Varela Round"/>
              </a:rPr>
              <a:t>ולכן הם זקוקים להתייחסויות , משובים  על תוצר או השירות שהצוות נועד לבצעו</a:t>
            </a:r>
            <a:br>
              <a:rPr lang="en-US" sz="2000" b="1" dirty="0">
                <a:solidFill>
                  <a:schemeClr val="tx1">
                    <a:lumMod val="90000"/>
                    <a:lumOff val="10000"/>
                  </a:schemeClr>
                </a:solidFill>
                <a:ea typeface="+mj-ea"/>
                <a:sym typeface="Varela Round"/>
              </a:rPr>
            </a:br>
            <a:endParaRPr lang="he-IL" sz="2000" b="1" dirty="0">
              <a:solidFill>
                <a:schemeClr val="tx1">
                  <a:lumMod val="90000"/>
                  <a:lumOff val="10000"/>
                </a:schemeClr>
              </a:solidFill>
              <a:ea typeface="+mj-ea"/>
              <a:sym typeface="Varela Round"/>
            </a:endParaRPr>
          </a:p>
          <a:p>
            <a:endParaRPr lang="he-IL" sz="1600" b="1" dirty="0">
              <a:solidFill>
                <a:schemeClr val="tx1">
                  <a:lumMod val="90000"/>
                  <a:lumOff val="10000"/>
                </a:schemeClr>
              </a:solidFill>
              <a:sym typeface="Varela Round"/>
            </a:endParaRPr>
          </a:p>
          <a:p>
            <a:endParaRPr lang="he-IL" sz="2000" b="1" dirty="0">
              <a:solidFill>
                <a:schemeClr val="tx1">
                  <a:lumMod val="90000"/>
                  <a:lumOff val="10000"/>
                </a:schemeClr>
              </a:solidFill>
              <a:ea typeface="+mj-ea"/>
            </a:endParaRPr>
          </a:p>
        </p:txBody>
      </p:sp>
      <p:sp>
        <p:nvSpPr>
          <p:cNvPr id="2" name="AutoShape 4">
            <a:extLst>
              <a:ext uri="{FF2B5EF4-FFF2-40B4-BE49-F238E27FC236}">
                <a16:creationId xmlns:a16="http://schemas.microsoft.com/office/drawing/2014/main" id="{1C60882D-A090-4943-9DC4-2E9054D500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AutoShape 2" descr="Men, Employees, Suit, Work, Greeting, Business, Office">
            <a:extLst>
              <a:ext uri="{FF2B5EF4-FFF2-40B4-BE49-F238E27FC236}">
                <a16:creationId xmlns:a16="http://schemas.microsoft.com/office/drawing/2014/main" id="{B7B147E3-E7C4-4670-9B24-0B73F8B7F819}"/>
              </a:ext>
            </a:extLst>
          </p:cNvPr>
          <p:cNvSpPr>
            <a:spLocks noChangeAspect="1" noChangeArrowheads="1"/>
          </p:cNvSpPr>
          <p:nvPr/>
        </p:nvSpPr>
        <p:spPr bwMode="auto">
          <a:xfrm>
            <a:off x="6096000" y="3429000"/>
            <a:ext cx="1676400" cy="167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7" name="Picture 6" descr="A group of people sitting at a table&#10;&#10;Description automatically generated">
            <a:extLst>
              <a:ext uri="{FF2B5EF4-FFF2-40B4-BE49-F238E27FC236}">
                <a16:creationId xmlns:a16="http://schemas.microsoft.com/office/drawing/2014/main" id="{4526BEFA-8A84-4C88-9AD0-80458A9D6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872" y="3581400"/>
            <a:ext cx="3713696" cy="2471929"/>
          </a:xfrm>
          <a:prstGeom prst="rect">
            <a:avLst/>
          </a:prstGeom>
        </p:spPr>
      </p:pic>
    </p:spTree>
    <p:extLst>
      <p:ext uri="{BB962C8B-B14F-4D97-AF65-F5344CB8AC3E}">
        <p14:creationId xmlns:p14="http://schemas.microsoft.com/office/powerpoint/2010/main" val="792804083"/>
      </p:ext>
    </p:extLst>
  </p:cSld>
  <p:clrMapOvr>
    <a:masterClrMapping/>
  </p:clrMapOvr>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התאמה אישית 1">
      <a:majorFont>
        <a:latin typeface="Varela Round"/>
        <a:ea typeface=""/>
        <a:cs typeface="Varela Round"/>
      </a:majorFont>
      <a:minorFont>
        <a:latin typeface="Varela Round"/>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23750</TotalTime>
  <Words>8491</Words>
  <Application>Microsoft Office PowerPoint</Application>
  <PresentationFormat>Widescreen</PresentationFormat>
  <Paragraphs>708</Paragraphs>
  <Slides>49</Slides>
  <Notes>49</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Varela Round</vt:lpstr>
      <vt:lpstr>ערכת נושא Office</vt:lpstr>
      <vt:lpstr>מערכת שידורים לאומית</vt:lpstr>
      <vt:lpstr>ניהול צוותים</vt:lpstr>
      <vt:lpstr>מה נלמד היום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הפסקה</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בניית צוותי עבודה </vt:lpstr>
      <vt:lpstr>משימה </vt:lpstr>
      <vt:lpstr>קטע לסיום - אפקטיביות הצוות</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Anat Mano</cp:lastModifiedBy>
  <cp:revision>266</cp:revision>
  <dcterms:created xsi:type="dcterms:W3CDTF">2020-03-15T19:13:03Z</dcterms:created>
  <dcterms:modified xsi:type="dcterms:W3CDTF">2020-06-29T18:05:53Z</dcterms:modified>
</cp:coreProperties>
</file>