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8"/>
  </p:notesMasterIdLst>
  <p:sldIdLst>
    <p:sldId id="257" r:id="rId2"/>
    <p:sldId id="262" r:id="rId3"/>
    <p:sldId id="263" r:id="rId4"/>
    <p:sldId id="364" r:id="rId5"/>
    <p:sldId id="366" r:id="rId6"/>
    <p:sldId id="359" r:id="rId7"/>
    <p:sldId id="368" r:id="rId8"/>
    <p:sldId id="331" r:id="rId9"/>
    <p:sldId id="332" r:id="rId10"/>
    <p:sldId id="337" r:id="rId11"/>
    <p:sldId id="369" r:id="rId12"/>
    <p:sldId id="334" r:id="rId13"/>
    <p:sldId id="333" r:id="rId14"/>
    <p:sldId id="370" r:id="rId15"/>
    <p:sldId id="371" r:id="rId16"/>
    <p:sldId id="339" r:id="rId17"/>
    <p:sldId id="341" r:id="rId18"/>
    <p:sldId id="317" r:id="rId19"/>
    <p:sldId id="358" r:id="rId20"/>
    <p:sldId id="311" r:id="rId21"/>
    <p:sldId id="322" r:id="rId22"/>
    <p:sldId id="372" r:id="rId23"/>
    <p:sldId id="352" r:id="rId24"/>
    <p:sldId id="342" r:id="rId25"/>
    <p:sldId id="355" r:id="rId26"/>
    <p:sldId id="343" r:id="rId27"/>
    <p:sldId id="345" r:id="rId28"/>
    <p:sldId id="351" r:id="rId29"/>
    <p:sldId id="354" r:id="rId30"/>
    <p:sldId id="346" r:id="rId31"/>
    <p:sldId id="374" r:id="rId32"/>
    <p:sldId id="357" r:id="rId33"/>
    <p:sldId id="363" r:id="rId34"/>
    <p:sldId id="375" r:id="rId35"/>
    <p:sldId id="348" r:id="rId36"/>
    <p:sldId id="291" r:id="rId37"/>
  </p:sldIdLst>
  <p:sldSz cx="12190413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מקטע ברירת מחדל" id="{05561F0C-7B5D-47C4-90E4-15997D89CCD8}">
          <p14:sldIdLst>
            <p14:sldId id="257"/>
            <p14:sldId id="262"/>
            <p14:sldId id="263"/>
            <p14:sldId id="364"/>
            <p14:sldId id="366"/>
            <p14:sldId id="359"/>
            <p14:sldId id="368"/>
            <p14:sldId id="331"/>
            <p14:sldId id="332"/>
            <p14:sldId id="337"/>
            <p14:sldId id="369"/>
            <p14:sldId id="334"/>
            <p14:sldId id="333"/>
            <p14:sldId id="370"/>
            <p14:sldId id="371"/>
            <p14:sldId id="339"/>
            <p14:sldId id="341"/>
            <p14:sldId id="317"/>
            <p14:sldId id="358"/>
            <p14:sldId id="311"/>
            <p14:sldId id="322"/>
            <p14:sldId id="372"/>
            <p14:sldId id="352"/>
            <p14:sldId id="342"/>
            <p14:sldId id="355"/>
            <p14:sldId id="343"/>
          </p14:sldIdLst>
        </p14:section>
        <p14:section name="מקטע ללא כותרת" id="{CCBFE561-4A8E-454A-9028-D554CF729D19}">
          <p14:sldIdLst>
            <p14:sldId id="345"/>
            <p14:sldId id="351"/>
            <p14:sldId id="354"/>
            <p14:sldId id="346"/>
            <p14:sldId id="374"/>
            <p14:sldId id="357"/>
            <p14:sldId id="363"/>
            <p14:sldId id="375"/>
            <p14:sldId id="348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72"/>
    <a:srgbClr val="12B4BC"/>
    <a:srgbClr val="92D05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282" y="15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9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כ"ג/ניסן/תש"פ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281" y="2693988"/>
            <a:ext cx="10361851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616" y="6410587"/>
            <a:ext cx="3245977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ריק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099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438" y="213094"/>
            <a:ext cx="9640976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8" y="1185681"/>
            <a:ext cx="8305911" cy="540000"/>
          </a:xfrm>
        </p:spPr>
        <p:txBody>
          <a:bodyPr anchor="ctr">
            <a:noAutofit/>
          </a:bodyPr>
          <a:lstStyle>
            <a:lvl1pPr marL="185738" indent="0">
              <a:buNone/>
              <a:defRPr sz="2800" b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3"/>
            <a:ext cx="8030918" cy="4152517"/>
          </a:xfrm>
        </p:spPr>
        <p:txBody>
          <a:bodyPr>
            <a:normAutofit/>
          </a:bodyPr>
          <a:lstStyle>
            <a:lvl1pPr marL="439738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663546" y="5699023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260528" y="181685"/>
            <a:ext cx="259848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488761" y="468418"/>
            <a:ext cx="2968915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9008919" y="6104088"/>
            <a:ext cx="3755104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514176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</p:spPr>
        <p:txBody>
          <a:bodyPr lIns="36000" tIns="0" rIns="36000" bIns="0">
            <a:noAutofit/>
          </a:bodyPr>
          <a:lstStyle>
            <a:lvl1pPr marL="536575" indent="0">
              <a:tabLst>
                <a:tab pos="11658600" algn="l"/>
              </a:tabLst>
              <a:defRPr sz="44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7" y="1195758"/>
            <a:ext cx="8030917" cy="461155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200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7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50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20300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738117" y="3655832"/>
            <a:ext cx="10872000" cy="720000"/>
          </a:xfrm>
        </p:spPr>
        <p:txBody>
          <a:bodyPr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 lIns="36000" tIns="0" rIns="36000" bIns="0">
            <a:noAutofit/>
          </a:bodyPr>
          <a:lstStyle>
            <a:lvl1pPr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1116000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6" y="1185681"/>
            <a:ext cx="11159999" cy="540000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1"/>
            <a:ext cx="11160000" cy="41525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10" name="מלבן מעוגל 9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כ"ג/ניסן/תש"פ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7" r:id="rId3"/>
    <p:sldLayoutId id="2147483666" r:id="rId4"/>
    <p:sldLayoutId id="2147483664" r:id="rId5"/>
    <p:sldLayoutId id="2147483650" r:id="rId6"/>
    <p:sldLayoutId id="2147483653" r:id="rId7"/>
    <p:sldLayoutId id="2147483663" r:id="rId8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e.wikisource.org/wiki/%D7%A8%D7%95%D7%AA_%D7%90_%D7%95" TargetMode="Externa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hyperlink" Target="https://unsplash.com/s/photos/fields?utm_source=unsplash&amp;utm_medium=referral&amp;utm_content=creditCopyText" TargetMode="External"/><Relationship Id="rId5" Type="http://schemas.openxmlformats.org/officeDocument/2006/relationships/hyperlink" Target="https://unsplash.com/@steve228uk?utm_source=unsplash&amp;utm_medium=referral&amp;utm_content=creditCopyText" TargetMode="Externa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teve228uk?utm_source=unsplash&amp;utm_medium=referral&amp;utm_content=creditCopyText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unsplash.com/s/photos/fields?utm_source=unsplash&amp;utm_medium=referral&amp;utm_content=creditCopyTex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e.wikisource.org/wiki/%D7%A8%D7%95%D7%AA_%D7%90_%D7%98" TargetMode="External"/><Relationship Id="rId2" Type="http://schemas.openxmlformats.org/officeDocument/2006/relationships/hyperlink" Target="https://he.wikisource.org/wiki/%D7%A8%D7%95%D7%AA_%D7%90_%D7%9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he.wikisource.org/wiki/%D7%A8%D7%95%D7%AA_%D7%90_%D7%99%D7%90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he.wikisource.org/wiki/%D7%A8%D7%95%D7%AA_%D7%90_%D7%99%D7%92" TargetMode="External"/><Relationship Id="rId2" Type="http://schemas.openxmlformats.org/officeDocument/2006/relationships/hyperlink" Target="https://he.wikisource.org/wiki/%D7%A8%D7%95%D7%AA_%D7%90_%D7%99%D7%91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Mbi5n13cgU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he.wikisource.org/wiki/%D7%A8%D7%95%D7%AA_%D7%90_%D7%99%D7%93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he.wikisource.org/wiki/%D7%A8%D7%95%D7%AA_%D7%90_%D7%98%D7%95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he.wikisource.org/wiki/%D7%A8%D7%95%D7%AA_%D7%90_%D7%99%D7%96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Eza_m0e-2gU?feature=oembed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he.wikisource.org/wiki/%D7%A8%D7%95%D7%AA_%D7%90_%D7%9B" TargetMode="External"/><Relationship Id="rId2" Type="http://schemas.openxmlformats.org/officeDocument/2006/relationships/hyperlink" Target="https://he.wikisource.org/wiki/%D7%A8%D7%95%D7%AA_%D7%90_%D7%99%D7%98" TargetMode="Externa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he.wikisource.org/wiki/%D7%A8%D7%95%D7%AA_%D7%90_%D7%9B%D7%91" TargetMode="External"/><Relationship Id="rId2" Type="http://schemas.openxmlformats.org/officeDocument/2006/relationships/hyperlink" Target="https://he.wikisource.org/wiki/%D7%A8%D7%95%D7%AA_%D7%90_%D7%9B%D7%90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efbHNsfWzHA?feature=oembed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rROZKLwxLss?feature=oembed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he.wikisource.org/wiki/%D7%A8%D7%95%D7%AA_%D7%90_%D7%91" TargetMode="External"/><Relationship Id="rId4" Type="http://schemas.openxmlformats.org/officeDocument/2006/relationships/hyperlink" Target="https://he.wikisource.org/wiki/%D7%A8%D7%95%D7%AA_%D7%90_%D7%9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23F54A12-18FB-4370-B6FD-7E5DB1ED0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446" y="1316753"/>
            <a:ext cx="7658754" cy="430245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37DC1DCB-DF6E-48F7-B9B1-5ADF07B79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/>
          <a:lstStyle/>
          <a:p>
            <a:pPr lvl="0"/>
            <a:r>
              <a:rPr lang="he-IL" sz="4400" dirty="0">
                <a:latin typeface="David" panose="020E0502060401010101" pitchFamily="34" charset="-79"/>
                <a:cs typeface="Varela Round"/>
              </a:rPr>
              <a:t>הגירתה של משפחת של אלימלך</a:t>
            </a:r>
          </a:p>
        </p:txBody>
      </p:sp>
    </p:spTree>
    <p:extLst>
      <p:ext uri="{BB962C8B-B14F-4D97-AF65-F5344CB8AC3E}">
        <p14:creationId xmlns:p14="http://schemas.microsoft.com/office/powerpoint/2010/main" val="2782501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2DE2681-DA26-41E3-A679-680A0A435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מי אתה אלימלך?</a:t>
            </a:r>
            <a:endParaRPr lang="en-IL" dirty="0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CFC01D85-3C52-486C-8B65-B2A0A5CDE9E3}"/>
              </a:ext>
            </a:extLst>
          </p:cNvPr>
          <p:cNvSpPr/>
          <p:nvPr/>
        </p:nvSpPr>
        <p:spPr>
          <a:xfrm>
            <a:off x="515206" y="1694656"/>
            <a:ext cx="11160000" cy="2811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אֱלִימֶלֶךְ הָיָה מִגְּדוֹלֵי הַדּוֹר וּמִפַּרְנְסֵי הַמְּדִינָה.</a:t>
            </a:r>
            <a:b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וּכְשֶׁבָּאוּ שְׁנֵי רְעָבוֹן אָמַר: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עַכְשָׁו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כָּל יִשְׂרָאֵל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מְסַבְּבִין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פִּתְחי, זֶה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בְּקֻפָּתו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ֹ וְזֶה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בְּקֻפָּתו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ֹ (= כָל אֶחָד מְבַקֵּשׁ מִמֶּנִּי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לִתְרֹם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לוֹ כֶּסֶף).</a:t>
            </a:r>
            <a:b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עָמַד וּבָרַח מִפְּנֵיהֶם.</a:t>
            </a:r>
            <a:endParaRPr lang="en-IL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l"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(על פי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פתיחתא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למדרש רות רבה)</a:t>
            </a:r>
          </a:p>
        </p:txBody>
      </p:sp>
    </p:spTree>
    <p:extLst>
      <p:ext uri="{BB962C8B-B14F-4D97-AF65-F5344CB8AC3E}">
        <p14:creationId xmlns:p14="http://schemas.microsoft.com/office/powerpoint/2010/main" val="2835926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B265A9B6-A710-409F-9716-0E1A1BD2CF44}"/>
              </a:ext>
            </a:extLst>
          </p:cNvPr>
          <p:cNvSpPr/>
          <p:nvPr/>
        </p:nvSpPr>
        <p:spPr>
          <a:xfrm>
            <a:off x="9199419" y="1743692"/>
            <a:ext cx="25100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אלכסנדר בידה, </a:t>
            </a:r>
            <a:br>
              <a:rPr lang="en-US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משפחת אלימלך </a:t>
            </a:r>
            <a:br>
              <a:rPr lang="en-US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בדרכה למואב, </a:t>
            </a:r>
          </a:p>
          <a:p>
            <a:pPr lvl="0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בציור "גלות מיהודה", המאה ה-19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A0A0A60F-FD60-44B2-A182-1C9F6A912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474" y="1471169"/>
            <a:ext cx="6499417" cy="4146061"/>
          </a:xfrm>
          <a:prstGeom prst="rect">
            <a:avLst/>
          </a:prstGeom>
        </p:spPr>
      </p:pic>
      <p:sp>
        <p:nvSpPr>
          <p:cNvPr id="3" name="כותרת 2">
            <a:extLst>
              <a:ext uri="{FF2B5EF4-FFF2-40B4-BE49-F238E27FC236}">
                <a16:creationId xmlns:a16="http://schemas.microsoft.com/office/drawing/2014/main" id="{7AF21B49-220A-496E-8153-FD92C5105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4400" dirty="0"/>
              <a:t>משנה מקום משנה מזל?</a:t>
            </a:r>
          </a:p>
        </p:txBody>
      </p:sp>
    </p:spTree>
    <p:extLst>
      <p:ext uri="{BB962C8B-B14F-4D97-AF65-F5344CB8AC3E}">
        <p14:creationId xmlns:p14="http://schemas.microsoft.com/office/powerpoint/2010/main" val="1810838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A56A6C4C-540B-4E0E-A9B6-B3933BF6E19A}"/>
              </a:ext>
            </a:extLst>
          </p:cNvPr>
          <p:cNvSpPr/>
          <p:nvPr/>
        </p:nvSpPr>
        <p:spPr>
          <a:xfrm>
            <a:off x="4993193" y="480191"/>
            <a:ext cx="5239591" cy="4464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000" b="1" dirty="0">
                <a:solidFill>
                  <a:srgbClr val="FF0000"/>
                </a:solidFill>
                <a:latin typeface="David" panose="020E0502060401010101" pitchFamily="34" charset="-79"/>
                <a:cs typeface="Varela Round" panose="00000500000000000000"/>
              </a:rPr>
              <a:t>ג</a:t>
            </a:r>
            <a:r>
              <a:rPr lang="he-IL" sz="2400" b="1" dirty="0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 </a:t>
            </a:r>
            <a:r>
              <a:rPr lang="he-IL" sz="2400" dirty="0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וַיָּמָת אֱלִימֶלֶךְ, אִישׁ נָעֳמִי;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 </a:t>
            </a:r>
            <a:r>
              <a:rPr lang="he-IL" sz="2400" dirty="0" err="1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וַתִּשָּׁאֵר</a:t>
            </a:r>
            <a:r>
              <a:rPr lang="he-IL" sz="2400" dirty="0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 הִיא, וּשְׁנֵי בָנֶיהָ.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 </a:t>
            </a:r>
            <a:r>
              <a:rPr lang="he-IL" sz="2000" dirty="0">
                <a:solidFill>
                  <a:srgbClr val="FF0000"/>
                </a:solidFill>
                <a:latin typeface="David" panose="020E0502060401010101" pitchFamily="34" charset="-79"/>
                <a:cs typeface="Varela Round" panose="00000500000000000000"/>
              </a:rPr>
              <a:t>ד</a:t>
            </a:r>
            <a:r>
              <a:rPr lang="he-IL" sz="2400" dirty="0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 </a:t>
            </a:r>
            <a:r>
              <a:rPr lang="he-IL" sz="2400" dirty="0" err="1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וַיִּשְׂאו</a:t>
            </a:r>
            <a:r>
              <a:rPr lang="he-IL" sz="2400" dirty="0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ּ לָהֶם, נָשִׁים </a:t>
            </a:r>
            <a:r>
              <a:rPr lang="he-IL" sz="2400" dirty="0" err="1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מֹאֲבִיּוֹת</a:t>
            </a:r>
            <a:endParaRPr lang="he-IL" sz="2400" dirty="0">
              <a:solidFill>
                <a:srgbClr val="002060"/>
              </a:solidFill>
              <a:latin typeface="David" panose="020E0502060401010101" pitchFamily="34" charset="-79"/>
              <a:cs typeface="Varela Round" panose="00000500000000000000"/>
            </a:endParaRP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שֵׁם הָאַחַת עָרְפָּה,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 וְשֵׁם הַשֵּׁנִית רוּת;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 וַיֵּשְׁבוּ שָׁם, כְּעֶשֶׂר שָׁנִים. 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FF0000"/>
                </a:solidFill>
                <a:latin typeface="David" panose="020E0502060401010101" pitchFamily="34" charset="-79"/>
                <a:cs typeface="Varela Round" panose="00000500000000000000"/>
              </a:rPr>
              <a:t> </a:t>
            </a:r>
            <a:r>
              <a:rPr lang="he-IL" sz="2000" dirty="0">
                <a:solidFill>
                  <a:srgbClr val="FF0000"/>
                </a:solidFill>
                <a:latin typeface="David" panose="020E0502060401010101" pitchFamily="34" charset="-79"/>
                <a:cs typeface="Varela Round" panose="00000500000000000000"/>
              </a:rPr>
              <a:t>ה</a:t>
            </a:r>
            <a:r>
              <a:rPr lang="he-IL" sz="2400" dirty="0">
                <a:solidFill>
                  <a:srgbClr val="FF0000"/>
                </a:solidFill>
                <a:latin typeface="David" panose="020E0502060401010101" pitchFamily="34" charset="-79"/>
                <a:cs typeface="Varela Round" panose="00000500000000000000"/>
              </a:rPr>
              <a:t> </a:t>
            </a:r>
            <a:r>
              <a:rPr lang="he-IL" sz="2400" dirty="0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וַיָּמֻתוּ גַם-שְׁנֵיהֶם, מַחְלוֹן </a:t>
            </a:r>
            <a:r>
              <a:rPr lang="he-IL" sz="2400" dirty="0" err="1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וְכִלְיוֹן</a:t>
            </a:r>
            <a:r>
              <a:rPr lang="he-IL" sz="2400" dirty="0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 </a:t>
            </a:r>
            <a:r>
              <a:rPr lang="he-IL" sz="2400" dirty="0" err="1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וַתִּשָּׁאֵר</a:t>
            </a:r>
            <a:r>
              <a:rPr lang="he-IL" sz="2400" dirty="0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, </a:t>
            </a:r>
            <a:r>
              <a:rPr lang="he-IL" sz="2400" dirty="0" err="1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הָאִשָּׁה</a:t>
            </a:r>
            <a:r>
              <a:rPr lang="he-IL" sz="2400" dirty="0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, מִשְּׁנֵי יְלָדֶיהָ, וּמֵאִישָׁהּ.</a:t>
            </a:r>
            <a:endParaRPr lang="en-IL" sz="2400" dirty="0">
              <a:solidFill>
                <a:srgbClr val="002060"/>
              </a:solidFill>
              <a:latin typeface="Corbel" panose="020B0503020204020204"/>
              <a:cs typeface="Varela Round" panose="00000500000000000000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099DB4B-2ABE-41D6-BBCB-BDE6E5CF6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25" y="440641"/>
            <a:ext cx="4114800" cy="454378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52613DE-A5BA-406E-A1A5-89FB9B848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49" y="5028280"/>
            <a:ext cx="3773751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17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0C443E9-CAE5-45A5-B764-54BD53AC0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60" y="354531"/>
            <a:ext cx="11160000" cy="720000"/>
          </a:xfrm>
        </p:spPr>
        <p:txBody>
          <a:bodyPr/>
          <a:lstStyle/>
          <a:p>
            <a:r>
              <a:rPr lang="he-IL" dirty="0"/>
              <a:t>מפני מה מתו אלימלך, מחלון </a:t>
            </a:r>
            <a:r>
              <a:rPr lang="he-IL" dirty="0" err="1"/>
              <a:t>וכליון</a:t>
            </a:r>
            <a:r>
              <a:rPr lang="he-IL" dirty="0"/>
              <a:t>?</a:t>
            </a:r>
            <a:endParaRPr lang="en-IL" dirty="0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2883653F-61FB-413F-A18D-4021066D9F56}"/>
              </a:ext>
            </a:extLst>
          </p:cNvPr>
          <p:cNvSpPr/>
          <p:nvPr/>
        </p:nvSpPr>
        <p:spPr>
          <a:xfrm>
            <a:off x="1069571" y="1346630"/>
            <a:ext cx="9001760" cy="5027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"... וְכֵן הָיָה ר' שִׁמְעוֹן בַּר יוֹחַאי אוֹמֵר: </a:t>
            </a:r>
            <a:endParaRPr lang="en-IL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אֱלִימֶלֶךְ, מַחְלוֹן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וְכִלְיוֹן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- גְּדוֹלֵי הַדּוֹר הָיוּ, וּפַרְנָסֵי הַדּוֹר הָיוּ.</a:t>
            </a:r>
            <a:endParaRPr lang="en-IL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וּמִפְּנֵי מָה נֶעֶנְשׁוּ?</a:t>
            </a:r>
            <a:endParaRPr lang="en-IL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מִפְּנֵי שֶׁיָּצְאוּ מֵאֶרֶץ לְחוּצָה לָאָרֶץ ...</a:t>
            </a:r>
            <a:endParaRPr lang="en-IL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אָמַר רַב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חַיְיָא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בַּר אַבֵּן, אָמַר ר' יְהוֹשֻׁעַ בֶּן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קַרְחָה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ּ:</a:t>
            </a:r>
            <a:endParaRPr lang="en-IL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מִפְּנֵי מָה נֶעֶנְשׁוּ? </a:t>
            </a:r>
            <a:endParaRPr lang="en-IL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שֶׁהָיָה לָהֶן לְבַקֵּשׁ רַחֲמִים עַל דּוֹרָם וְלֹא בִּקְּשׁוּ."</a:t>
            </a:r>
          </a:p>
          <a:p>
            <a:pPr>
              <a:lnSpc>
                <a:spcPct val="150000"/>
              </a:lnSpc>
            </a:pPr>
            <a:endParaRPr lang="en-IL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(בבא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בתרא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צא, א-ב)</a:t>
            </a:r>
            <a:endParaRPr lang="en-IL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87717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14C9D3-C07C-4852-A478-589B5C524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 </a:t>
            </a:r>
            <a:r>
              <a:rPr lang="he-IL" dirty="0"/>
              <a:t>הרמב"ם – מה הוא אומר? </a:t>
            </a:r>
            <a:endParaRPr lang="en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A4088A3D-C08D-4623-ABBB-F66FC56D5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2" y="1921163"/>
            <a:ext cx="3916420" cy="3148677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294A94D-CD99-4B10-A185-3BF560967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002" y="5260662"/>
            <a:ext cx="3042168" cy="493819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F16CC6ED-D648-471E-9BAF-211EC54D482C}"/>
              </a:ext>
            </a:extLst>
          </p:cNvPr>
          <p:cNvSpPr/>
          <p:nvPr/>
        </p:nvSpPr>
        <p:spPr>
          <a:xfrm>
            <a:off x="4251702" y="933094"/>
            <a:ext cx="6092825" cy="55815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"אָסוּר לָצֵאת מֵאֶרֶץ יִשְׂרָאֵל לְחוּצָה לָאָרֶץ לְעוֹלָם, אֵלָא לִלְמֹד תּוֹרָה, אוֹ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לִשָּׂא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אִשָּׁה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, אוֹ לְהַצִּיל מִיַּד הַגּוֹיִים, וְיַחְזֹר לָאָרֶץ; וְכֵן יוֹצֶא הוּא לִסְחוֹרָה.  אֲבָל לִשְׁכֹּן בְּחוּצָה לָאָרֶץ, אָסוּר אֵלָא אִם כֵּן חָזַק שָׁם הָרָעָב ... וְאַף עַל פִּי שֶׁמֻּתָּר לָצֵאת, אֵינָהּ מִדַּת חֲסִידוּת:  שֶׁהֲרֵי מַחְלוֹן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וְכִלְיוֹן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שְׁנֵי גְּדוֹלֵי הַדּוֹר הָיוּ, מִפְּנֵי צָרָה גְּדוֹלָה יָצְאוּ,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וְנִתְחַיְּבו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ּ כְּלָיָה לַמָּקוֹם."</a:t>
            </a:r>
          </a:p>
          <a:p>
            <a:pPr>
              <a:lnSpc>
                <a:spcPct val="150000"/>
              </a:lnSpc>
            </a:pPr>
            <a:endParaRPr lang="he-IL" sz="2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(הלכות מלכים ה', ט)</a:t>
            </a:r>
            <a:endParaRPr lang="en-IL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44428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8A08E76E-0A7C-4413-9A19-77C547B9B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4400" dirty="0">
                <a:latin typeface="David" panose="020E0502060401010101" pitchFamily="34" charset="-79"/>
                <a:cs typeface="Varela Round"/>
              </a:rPr>
              <a:t>משפחת אלימלך</a:t>
            </a:r>
            <a:endParaRPr lang="he-IL" sz="4400" dirty="0"/>
          </a:p>
        </p:txBody>
      </p: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AECFEE51-C8EB-4215-B9C9-92F1A8377AD3}"/>
              </a:ext>
            </a:extLst>
          </p:cNvPr>
          <p:cNvGrpSpPr/>
          <p:nvPr/>
        </p:nvGrpSpPr>
        <p:grpSpPr>
          <a:xfrm>
            <a:off x="1649781" y="1679253"/>
            <a:ext cx="8890851" cy="3224473"/>
            <a:chOff x="1289298" y="1817798"/>
            <a:chExt cx="8890851" cy="3224473"/>
          </a:xfrm>
        </p:grpSpPr>
        <p:grpSp>
          <p:nvGrpSpPr>
            <p:cNvPr id="31" name="קבוצה 30">
              <a:extLst>
                <a:ext uri="{FF2B5EF4-FFF2-40B4-BE49-F238E27FC236}">
                  <a16:creationId xmlns:a16="http://schemas.microsoft.com/office/drawing/2014/main" id="{14F1A49D-81AB-4A7F-A065-C66FFFF99CD7}"/>
                </a:ext>
              </a:extLst>
            </p:cNvPr>
            <p:cNvGrpSpPr/>
            <p:nvPr/>
          </p:nvGrpSpPr>
          <p:grpSpPr>
            <a:xfrm>
              <a:off x="3111486" y="2482611"/>
              <a:ext cx="5192168" cy="1880787"/>
              <a:chOff x="-1659456" y="4284352"/>
              <a:chExt cx="5192168" cy="1880787"/>
            </a:xfrm>
          </p:grpSpPr>
          <p:cxnSp>
            <p:nvCxnSpPr>
              <p:cNvPr id="23" name="מחבר ישר 22">
                <a:extLst>
                  <a:ext uri="{FF2B5EF4-FFF2-40B4-BE49-F238E27FC236}">
                    <a16:creationId xmlns:a16="http://schemas.microsoft.com/office/drawing/2014/main" id="{12CE4F3F-A679-4BA2-8495-F058D2AE17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5133" y="4284352"/>
                <a:ext cx="540000" cy="0"/>
              </a:xfrm>
              <a:prstGeom prst="line">
                <a:avLst/>
              </a:prstGeom>
              <a:ln w="28575">
                <a:solidFill>
                  <a:srgbClr val="192A7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מחבר ישר 35">
                <a:extLst>
                  <a:ext uri="{FF2B5EF4-FFF2-40B4-BE49-F238E27FC236}">
                    <a16:creationId xmlns:a16="http://schemas.microsoft.com/office/drawing/2014/main" id="{55911DEF-252D-4EB4-BF18-C6360D635F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139532" y="5210297"/>
                <a:ext cx="2209332" cy="0"/>
              </a:xfrm>
              <a:prstGeom prst="line">
                <a:avLst/>
              </a:prstGeom>
              <a:ln w="28575">
                <a:solidFill>
                  <a:srgbClr val="192A7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מחבר ישר 36">
                <a:extLst>
                  <a:ext uri="{FF2B5EF4-FFF2-40B4-BE49-F238E27FC236}">
                    <a16:creationId xmlns:a16="http://schemas.microsoft.com/office/drawing/2014/main" id="{E9920F9B-9759-4C97-B28B-EC97B74FE9DC}"/>
                  </a:ext>
                </a:extLst>
              </p:cNvPr>
              <p:cNvCxnSpPr/>
              <p:nvPr/>
            </p:nvCxnSpPr>
            <p:spPr>
              <a:xfrm>
                <a:off x="2069800" y="5201061"/>
                <a:ext cx="0" cy="298601"/>
              </a:xfrm>
              <a:prstGeom prst="line">
                <a:avLst/>
              </a:prstGeom>
              <a:ln w="28575">
                <a:solidFill>
                  <a:srgbClr val="192A7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מחבר ישר 37">
                <a:extLst>
                  <a:ext uri="{FF2B5EF4-FFF2-40B4-BE49-F238E27FC236}">
                    <a16:creationId xmlns:a16="http://schemas.microsoft.com/office/drawing/2014/main" id="{FEA17CEB-4F74-4E1C-BE0C-EA40D6AB9083}"/>
                  </a:ext>
                </a:extLst>
              </p:cNvPr>
              <p:cNvCxnSpPr/>
              <p:nvPr/>
            </p:nvCxnSpPr>
            <p:spPr>
              <a:xfrm>
                <a:off x="-142937" y="5210297"/>
                <a:ext cx="0" cy="298601"/>
              </a:xfrm>
              <a:prstGeom prst="line">
                <a:avLst/>
              </a:prstGeom>
              <a:ln w="28575">
                <a:solidFill>
                  <a:srgbClr val="192A7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מחבר ישר 38">
                <a:extLst>
                  <a:ext uri="{FF2B5EF4-FFF2-40B4-BE49-F238E27FC236}">
                    <a16:creationId xmlns:a16="http://schemas.microsoft.com/office/drawing/2014/main" id="{5C74A8FA-B662-4523-A284-7FDF73FC0F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5132" y="4284352"/>
                <a:ext cx="0" cy="916709"/>
              </a:xfrm>
              <a:prstGeom prst="line">
                <a:avLst/>
              </a:prstGeom>
              <a:ln w="28575">
                <a:solidFill>
                  <a:srgbClr val="192A7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מחבר ישר 39">
                <a:extLst>
                  <a:ext uri="{FF2B5EF4-FFF2-40B4-BE49-F238E27FC236}">
                    <a16:creationId xmlns:a16="http://schemas.microsoft.com/office/drawing/2014/main" id="{44DB2C96-D38F-4A8F-BF0E-8CE5005E71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92712" y="6165139"/>
                <a:ext cx="540000" cy="0"/>
              </a:xfrm>
              <a:prstGeom prst="line">
                <a:avLst/>
              </a:prstGeom>
              <a:ln w="28575">
                <a:solidFill>
                  <a:srgbClr val="192A7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מחבר ישר 40">
                <a:extLst>
                  <a:ext uri="{FF2B5EF4-FFF2-40B4-BE49-F238E27FC236}">
                    <a16:creationId xmlns:a16="http://schemas.microsoft.com/office/drawing/2014/main" id="{20E901A9-B3FF-4A45-8643-3CEF4A35DA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1659456" y="6165139"/>
                <a:ext cx="540000" cy="0"/>
              </a:xfrm>
              <a:prstGeom prst="line">
                <a:avLst/>
              </a:prstGeom>
              <a:ln w="28575">
                <a:solidFill>
                  <a:srgbClr val="192A72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" name="תרשים זרימה: תהליך חלופי 23">
              <a:extLst>
                <a:ext uri="{FF2B5EF4-FFF2-40B4-BE49-F238E27FC236}">
                  <a16:creationId xmlns:a16="http://schemas.microsoft.com/office/drawing/2014/main" id="{7BFDC69D-9869-43FE-BC82-03DEA3453074}"/>
                </a:ext>
              </a:extLst>
            </p:cNvPr>
            <p:cNvSpPr/>
            <p:nvPr/>
          </p:nvSpPr>
          <p:spPr>
            <a:xfrm>
              <a:off x="6006075" y="1817798"/>
              <a:ext cx="1948872" cy="1357746"/>
            </a:xfrm>
            <a:prstGeom prst="flowChartAlternateProcess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000" dirty="0">
                  <a:solidFill>
                    <a:srgbClr val="192A72"/>
                  </a:solidFill>
                  <a:latin typeface="Varela Round" panose="00000500000000000000" pitchFamily="2" charset="-79"/>
                  <a:cs typeface="Varela Round" panose="00000500000000000000" pitchFamily="2" charset="-79"/>
                </a:rPr>
                <a:t>נעמי</a:t>
              </a:r>
            </a:p>
          </p:txBody>
        </p:sp>
        <p:sp>
          <p:nvSpPr>
            <p:cNvPr id="25" name="תרשים זרימה: תהליך חלופי 24">
              <a:extLst>
                <a:ext uri="{FF2B5EF4-FFF2-40B4-BE49-F238E27FC236}">
                  <a16:creationId xmlns:a16="http://schemas.microsoft.com/office/drawing/2014/main" id="{6329F90E-51DC-4B36-BAE3-BAFF9B951CC6}"/>
                </a:ext>
              </a:extLst>
            </p:cNvPr>
            <p:cNvSpPr/>
            <p:nvPr/>
          </p:nvSpPr>
          <p:spPr>
            <a:xfrm>
              <a:off x="3523761" y="1817798"/>
              <a:ext cx="1948872" cy="1357746"/>
            </a:xfrm>
            <a:prstGeom prst="flowChartAlternateProcess">
              <a:avLst/>
            </a:prstGeom>
            <a:solidFill>
              <a:srgbClr val="12B4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000" dirty="0">
                  <a:solidFill>
                    <a:schemeClr val="bg1"/>
                  </a:solidFill>
                  <a:latin typeface="Varela Round" panose="00000500000000000000" pitchFamily="2" charset="-79"/>
                  <a:cs typeface="Varela Round" panose="00000500000000000000" pitchFamily="2" charset="-79"/>
                </a:rPr>
                <a:t>אלימלך</a:t>
              </a:r>
            </a:p>
          </p:txBody>
        </p:sp>
        <p:sp>
          <p:nvSpPr>
            <p:cNvPr id="29" name="תרשים זרימה: תהליך חלופי 28">
              <a:extLst>
                <a:ext uri="{FF2B5EF4-FFF2-40B4-BE49-F238E27FC236}">
                  <a16:creationId xmlns:a16="http://schemas.microsoft.com/office/drawing/2014/main" id="{15B69D95-C48E-4CF8-88A4-E687C3689503}"/>
                </a:ext>
              </a:extLst>
            </p:cNvPr>
            <p:cNvSpPr/>
            <p:nvPr/>
          </p:nvSpPr>
          <p:spPr>
            <a:xfrm>
              <a:off x="8231277" y="3684525"/>
              <a:ext cx="1948872" cy="1357746"/>
            </a:xfrm>
            <a:prstGeom prst="flowChartAlternateProcess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000" dirty="0">
                  <a:solidFill>
                    <a:srgbClr val="192A72"/>
                  </a:solidFill>
                  <a:latin typeface="Varela Round" panose="00000500000000000000" pitchFamily="2" charset="-79"/>
                  <a:cs typeface="Varela Round" panose="00000500000000000000" pitchFamily="2" charset="-79"/>
                </a:rPr>
                <a:t>ערפה</a:t>
              </a:r>
            </a:p>
          </p:txBody>
        </p:sp>
        <p:sp>
          <p:nvSpPr>
            <p:cNvPr id="30" name="תרשים זרימה: תהליך חלופי 29">
              <a:extLst>
                <a:ext uri="{FF2B5EF4-FFF2-40B4-BE49-F238E27FC236}">
                  <a16:creationId xmlns:a16="http://schemas.microsoft.com/office/drawing/2014/main" id="{B648671C-3A7A-40A7-8BF1-1B2D9610BAAA}"/>
                </a:ext>
              </a:extLst>
            </p:cNvPr>
            <p:cNvSpPr/>
            <p:nvPr/>
          </p:nvSpPr>
          <p:spPr>
            <a:xfrm>
              <a:off x="1289298" y="3684525"/>
              <a:ext cx="1948872" cy="1357746"/>
            </a:xfrm>
            <a:prstGeom prst="flowChartAlternateProcess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000" dirty="0">
                  <a:solidFill>
                    <a:srgbClr val="192A72"/>
                  </a:solidFill>
                  <a:latin typeface="Varela Round" panose="00000500000000000000" pitchFamily="2" charset="-79"/>
                  <a:cs typeface="Varela Round" panose="00000500000000000000" pitchFamily="2" charset="-79"/>
                </a:rPr>
                <a:t>רות</a:t>
              </a:r>
            </a:p>
          </p:txBody>
        </p:sp>
        <p:sp>
          <p:nvSpPr>
            <p:cNvPr id="32" name="תרשים זרימה: תהליך חלופי 31">
              <a:extLst>
                <a:ext uri="{FF2B5EF4-FFF2-40B4-BE49-F238E27FC236}">
                  <a16:creationId xmlns:a16="http://schemas.microsoft.com/office/drawing/2014/main" id="{17F27B0E-D39A-4C7F-97FC-B27737151B71}"/>
                </a:ext>
              </a:extLst>
            </p:cNvPr>
            <p:cNvSpPr/>
            <p:nvPr/>
          </p:nvSpPr>
          <p:spPr>
            <a:xfrm>
              <a:off x="5871104" y="3684525"/>
              <a:ext cx="1948872" cy="1357746"/>
            </a:xfrm>
            <a:prstGeom prst="flowChartAlternateProcess">
              <a:avLst/>
            </a:prstGeom>
            <a:solidFill>
              <a:srgbClr val="12B4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000" dirty="0">
                  <a:solidFill>
                    <a:schemeClr val="bg1"/>
                  </a:solidFill>
                  <a:latin typeface="Varela Round" panose="00000500000000000000" pitchFamily="2" charset="-79"/>
                  <a:cs typeface="Varela Round" panose="00000500000000000000" pitchFamily="2" charset="-79"/>
                </a:rPr>
                <a:t>מחלון</a:t>
              </a:r>
            </a:p>
          </p:txBody>
        </p:sp>
        <p:sp>
          <p:nvSpPr>
            <p:cNvPr id="33" name="תרשים זרימה: תהליך חלופי 32">
              <a:extLst>
                <a:ext uri="{FF2B5EF4-FFF2-40B4-BE49-F238E27FC236}">
                  <a16:creationId xmlns:a16="http://schemas.microsoft.com/office/drawing/2014/main" id="{62D22576-670E-4205-9FC8-B15400A2B242}"/>
                </a:ext>
              </a:extLst>
            </p:cNvPr>
            <p:cNvSpPr/>
            <p:nvPr/>
          </p:nvSpPr>
          <p:spPr>
            <a:xfrm>
              <a:off x="3649471" y="3684525"/>
              <a:ext cx="1948872" cy="1357746"/>
            </a:xfrm>
            <a:prstGeom prst="flowChartAlternateProcess">
              <a:avLst/>
            </a:prstGeom>
            <a:solidFill>
              <a:srgbClr val="12B4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000" dirty="0" err="1">
                  <a:solidFill>
                    <a:schemeClr val="bg1"/>
                  </a:solidFill>
                  <a:latin typeface="Varela Round" panose="00000500000000000000" pitchFamily="2" charset="-79"/>
                  <a:cs typeface="Varela Round" panose="00000500000000000000" pitchFamily="2" charset="-79"/>
                </a:rPr>
                <a:t>כליון</a:t>
              </a:r>
              <a:endParaRPr lang="he-IL" sz="20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</p:grpSp>
      <p:sp>
        <p:nvSpPr>
          <p:cNvPr id="34" name="תרשים זרימה: תהליך חלופי 33">
            <a:extLst>
              <a:ext uri="{FF2B5EF4-FFF2-40B4-BE49-F238E27FC236}">
                <a16:creationId xmlns:a16="http://schemas.microsoft.com/office/drawing/2014/main" id="{8DD0853C-2A4F-43A2-A758-595EC7FD5583}"/>
              </a:ext>
            </a:extLst>
          </p:cNvPr>
          <p:cNvSpPr/>
          <p:nvPr/>
        </p:nvSpPr>
        <p:spPr>
          <a:xfrm>
            <a:off x="208264" y="801596"/>
            <a:ext cx="1358390" cy="325106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אנשים חיים</a:t>
            </a:r>
          </a:p>
        </p:txBody>
      </p:sp>
      <p:sp>
        <p:nvSpPr>
          <p:cNvPr id="35" name="תרשים זרימה: תהליך חלופי 34">
            <a:extLst>
              <a:ext uri="{FF2B5EF4-FFF2-40B4-BE49-F238E27FC236}">
                <a16:creationId xmlns:a16="http://schemas.microsoft.com/office/drawing/2014/main" id="{092D0CDE-12A7-4E06-ADBA-43A00A619CCB}"/>
              </a:ext>
            </a:extLst>
          </p:cNvPr>
          <p:cNvSpPr/>
          <p:nvPr/>
        </p:nvSpPr>
        <p:spPr>
          <a:xfrm>
            <a:off x="208264" y="344792"/>
            <a:ext cx="1358390" cy="325106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אנשים מתים</a:t>
            </a:r>
          </a:p>
        </p:txBody>
      </p:sp>
    </p:spTree>
    <p:extLst>
      <p:ext uri="{BB962C8B-B14F-4D97-AF65-F5344CB8AC3E}">
        <p14:creationId xmlns:p14="http://schemas.microsoft.com/office/powerpoint/2010/main" val="3971823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F5F5434F-F6FD-437D-A162-FF7358B6CCDE}"/>
              </a:ext>
            </a:extLst>
          </p:cNvPr>
          <p:cNvGrpSpPr/>
          <p:nvPr/>
        </p:nvGrpSpPr>
        <p:grpSpPr>
          <a:xfrm>
            <a:off x="3315407" y="1218622"/>
            <a:ext cx="5559599" cy="3386284"/>
            <a:chOff x="2829420" y="526287"/>
            <a:chExt cx="5559599" cy="3386284"/>
          </a:xfrm>
        </p:grpSpPr>
        <p:sp>
          <p:nvSpPr>
            <p:cNvPr id="9" name="חץ: למעלה-למטה 8">
              <a:extLst>
                <a:ext uri="{FF2B5EF4-FFF2-40B4-BE49-F238E27FC236}">
                  <a16:creationId xmlns:a16="http://schemas.microsoft.com/office/drawing/2014/main" id="{96DF5A7B-B34D-49A5-BEAA-FF8874D6B9E0}"/>
                </a:ext>
              </a:extLst>
            </p:cNvPr>
            <p:cNvSpPr/>
            <p:nvPr/>
          </p:nvSpPr>
          <p:spPr>
            <a:xfrm rot="13564186">
              <a:off x="4655280" y="1444222"/>
              <a:ext cx="253497" cy="1532521"/>
            </a:xfrm>
            <a:prstGeom prst="upDownArrow">
              <a:avLst/>
            </a:prstGeom>
            <a:solidFill>
              <a:srgbClr val="192A72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e-IL" sz="5200">
                <a:solidFill>
                  <a:prstClr val="white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" name="חץ: למעלה-למטה 9">
              <a:extLst>
                <a:ext uri="{FF2B5EF4-FFF2-40B4-BE49-F238E27FC236}">
                  <a16:creationId xmlns:a16="http://schemas.microsoft.com/office/drawing/2014/main" id="{ECB05083-9612-4255-AE92-4DDF4964BCDF}"/>
                </a:ext>
              </a:extLst>
            </p:cNvPr>
            <p:cNvSpPr/>
            <p:nvPr/>
          </p:nvSpPr>
          <p:spPr>
            <a:xfrm rot="16200000">
              <a:off x="5482471" y="2649044"/>
              <a:ext cx="253497" cy="1460926"/>
            </a:xfrm>
            <a:prstGeom prst="upDownArrow">
              <a:avLst/>
            </a:prstGeom>
            <a:solidFill>
              <a:srgbClr val="192A72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e-IL" sz="5200">
                <a:solidFill>
                  <a:prstClr val="white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1" name="חץ: למעלה-למטה 10">
              <a:extLst>
                <a:ext uri="{FF2B5EF4-FFF2-40B4-BE49-F238E27FC236}">
                  <a16:creationId xmlns:a16="http://schemas.microsoft.com/office/drawing/2014/main" id="{3C8F19AE-BBD2-4950-845A-567ADC38EB9B}"/>
                </a:ext>
              </a:extLst>
            </p:cNvPr>
            <p:cNvSpPr/>
            <p:nvPr/>
          </p:nvSpPr>
          <p:spPr>
            <a:xfrm rot="18964186">
              <a:off x="6313399" y="1461107"/>
              <a:ext cx="253497" cy="1532521"/>
            </a:xfrm>
            <a:prstGeom prst="upDownArrow">
              <a:avLst/>
            </a:prstGeom>
            <a:solidFill>
              <a:srgbClr val="192A72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he-IL" sz="5200">
                <a:solidFill>
                  <a:prstClr val="white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3" name="תרשים זרימה: תהליך חלופי 12">
              <a:extLst>
                <a:ext uri="{FF2B5EF4-FFF2-40B4-BE49-F238E27FC236}">
                  <a16:creationId xmlns:a16="http://schemas.microsoft.com/office/drawing/2014/main" id="{FBED2EAB-E950-4BFA-A170-2459A75922D4}"/>
                </a:ext>
              </a:extLst>
            </p:cNvPr>
            <p:cNvSpPr/>
            <p:nvPr/>
          </p:nvSpPr>
          <p:spPr>
            <a:xfrm>
              <a:off x="4634783" y="526287"/>
              <a:ext cx="1948872" cy="1045565"/>
            </a:xfrm>
            <a:prstGeom prst="flowChartAlternateProcess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000" dirty="0">
                  <a:solidFill>
                    <a:srgbClr val="192A72"/>
                  </a:solidFill>
                  <a:latin typeface="Varela Round" panose="00000500000000000000" pitchFamily="2" charset="-79"/>
                  <a:cs typeface="Varela Round" panose="00000500000000000000" pitchFamily="2" charset="-79"/>
                </a:rPr>
                <a:t>נעמי</a:t>
              </a:r>
            </a:p>
          </p:txBody>
        </p:sp>
        <p:sp>
          <p:nvSpPr>
            <p:cNvPr id="14" name="תרשים זרימה: תהליך חלופי 13">
              <a:extLst>
                <a:ext uri="{FF2B5EF4-FFF2-40B4-BE49-F238E27FC236}">
                  <a16:creationId xmlns:a16="http://schemas.microsoft.com/office/drawing/2014/main" id="{F6ACD251-1EDB-42D0-BEB4-D2EF5C23E51B}"/>
                </a:ext>
              </a:extLst>
            </p:cNvPr>
            <p:cNvSpPr/>
            <p:nvPr/>
          </p:nvSpPr>
          <p:spPr>
            <a:xfrm>
              <a:off x="6440147" y="2867006"/>
              <a:ext cx="1948872" cy="1045565"/>
            </a:xfrm>
            <a:prstGeom prst="flowChartAlternateProcess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000" dirty="0">
                  <a:solidFill>
                    <a:srgbClr val="192A72"/>
                  </a:solidFill>
                  <a:latin typeface="Varela Round" panose="00000500000000000000" pitchFamily="2" charset="-79"/>
                  <a:cs typeface="Varela Round" panose="00000500000000000000" pitchFamily="2" charset="-79"/>
                </a:rPr>
                <a:t>ערפה</a:t>
              </a:r>
            </a:p>
          </p:txBody>
        </p:sp>
        <p:sp>
          <p:nvSpPr>
            <p:cNvPr id="15" name="תרשים זרימה: תהליך חלופי 14">
              <a:extLst>
                <a:ext uri="{FF2B5EF4-FFF2-40B4-BE49-F238E27FC236}">
                  <a16:creationId xmlns:a16="http://schemas.microsoft.com/office/drawing/2014/main" id="{4C2E217A-C7B0-4F7F-A9ED-AC192BD5BD27}"/>
                </a:ext>
              </a:extLst>
            </p:cNvPr>
            <p:cNvSpPr/>
            <p:nvPr/>
          </p:nvSpPr>
          <p:spPr>
            <a:xfrm>
              <a:off x="2829420" y="2848044"/>
              <a:ext cx="1948872" cy="1045565"/>
            </a:xfrm>
            <a:prstGeom prst="flowChartAlternateProcess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000" dirty="0">
                  <a:solidFill>
                    <a:srgbClr val="192A72"/>
                  </a:solidFill>
                  <a:latin typeface="Varela Round" panose="00000500000000000000" pitchFamily="2" charset="-79"/>
                  <a:cs typeface="Varela Round" panose="00000500000000000000" pitchFamily="2" charset="-79"/>
                </a:rPr>
                <a:t>רות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9807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F92D0E0-3557-45C5-9F47-5257EEFA6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0166"/>
            <a:ext cx="12190413" cy="720000"/>
          </a:xfrm>
        </p:spPr>
        <p:txBody>
          <a:bodyPr/>
          <a:lstStyle/>
          <a:p>
            <a:r>
              <a:rPr lang="he-IL" sz="4000" dirty="0">
                <a:latin typeface="David" panose="020E0502060401010101" pitchFamily="34" charset="-79"/>
                <a:cs typeface="Varela Round" panose="00000500000000000000"/>
              </a:rPr>
              <a:t>כיצד </a:t>
            </a:r>
            <a:r>
              <a:rPr lang="he-IL" sz="4000" dirty="0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נעמי</a:t>
            </a:r>
            <a:r>
              <a:rPr lang="he-IL" sz="4000" dirty="0">
                <a:latin typeface="David" panose="020E0502060401010101" pitchFamily="34" charset="-79"/>
                <a:cs typeface="Varela Round" panose="00000500000000000000"/>
              </a:rPr>
              <a:t> תתמודד עם הידיעה </a:t>
            </a:r>
            <a:r>
              <a:rPr lang="en-US" sz="4000" dirty="0">
                <a:latin typeface="David" panose="020E0502060401010101" pitchFamily="34" charset="-79"/>
                <a:cs typeface="Varela Round" panose="00000500000000000000"/>
              </a:rPr>
              <a:t> </a:t>
            </a:r>
            <a:r>
              <a:rPr lang="he-IL" sz="4000" dirty="0">
                <a:latin typeface="David" panose="020E0502060401010101" pitchFamily="34" charset="-79"/>
                <a:cs typeface="Varela Round" panose="00000500000000000000"/>
              </a:rPr>
              <a:t>שהרעב בכנען הסתיים?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AEC5924-EEEE-4F2E-A164-9B9880E00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e-IL" dirty="0">
                <a:solidFill>
                  <a:srgbClr val="FF0000"/>
                </a:solidFill>
                <a:latin typeface="Taamey Frank CLM"/>
                <a:hlinkClick r:id="rId3" tooltip="רות א ו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ו</a:t>
            </a:r>
            <a:r>
              <a:rPr lang="he-IL" dirty="0">
                <a:solidFill>
                  <a:srgbClr val="0B0080"/>
                </a:solidFill>
                <a:latin typeface="Taamey Frank CLM"/>
              </a:rPr>
              <a:t> </a:t>
            </a:r>
            <a:r>
              <a:rPr lang="he-IL" dirty="0" err="1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וַתָּ֤קׇם</a:t>
            </a:r>
            <a:r>
              <a:rPr lang="he-IL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 הִיא֙ </a:t>
            </a:r>
            <a:r>
              <a:rPr lang="he-IL" dirty="0" err="1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וְכַלֹּתֶ֔יה</a:t>
            </a:r>
            <a:r>
              <a:rPr lang="he-IL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ָ</a:t>
            </a:r>
          </a:p>
          <a:p>
            <a:pPr marL="0" indent="0">
              <a:buNone/>
            </a:pPr>
            <a:r>
              <a:rPr lang="he-IL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 </a:t>
            </a:r>
            <a:r>
              <a:rPr lang="he-IL" dirty="0" err="1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וַתָּ֖שׇׁב</a:t>
            </a:r>
            <a:r>
              <a:rPr lang="he-IL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 מִשְּׂדֵ֣י מוֹאָ֑ב</a:t>
            </a:r>
          </a:p>
          <a:p>
            <a:pPr marL="0" indent="0">
              <a:buNone/>
            </a:pPr>
            <a:r>
              <a:rPr lang="he-IL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 כִּ֤י שָֽׁמְעָה֙ בִּשְׂדֵ֣ה מוֹאָ֔ב</a:t>
            </a:r>
          </a:p>
          <a:p>
            <a:pPr marL="0" indent="0">
              <a:buNone/>
            </a:pPr>
            <a:r>
              <a:rPr lang="he-IL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 </a:t>
            </a:r>
            <a:r>
              <a:rPr lang="he-IL" dirty="0" err="1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כִּֽי־פָקַ֤ד</a:t>
            </a:r>
            <a:r>
              <a:rPr lang="he-IL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 יְהֹוָה֙ </a:t>
            </a:r>
            <a:r>
              <a:rPr lang="he-IL" dirty="0" err="1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אֶת־עַמּ֔ו</a:t>
            </a:r>
            <a:r>
              <a:rPr lang="he-IL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ֹ </a:t>
            </a:r>
          </a:p>
          <a:p>
            <a:pPr marL="0" indent="0">
              <a:buNone/>
            </a:pPr>
            <a:r>
              <a:rPr lang="he-IL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לָתֵ֥ת לָהֶ֖ם לָֽחֶם׃</a:t>
            </a:r>
            <a:endParaRPr lang="he-IL" b="1" dirty="0">
              <a:solidFill>
                <a:schemeClr val="tx2">
                  <a:lumMod val="75000"/>
                </a:schemeClr>
              </a:solidFill>
              <a:latin typeface="David" panose="020E0502060401010101" pitchFamily="34" charset="-79"/>
              <a:cs typeface="Varela Round" panose="00000500000000000000"/>
            </a:endParaRPr>
          </a:p>
          <a:p>
            <a:pPr marL="0" indent="0">
              <a:buNone/>
            </a:pPr>
            <a:endParaRPr lang="he-IL" b="1" dirty="0">
              <a:latin typeface="David" panose="020E0502060401010101" pitchFamily="34" charset="-79"/>
              <a:cs typeface="Varela Round" panose="00000500000000000000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1C862CB-727A-41EF-8A85-2FDE57E0B7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83" y="2177558"/>
            <a:ext cx="5093041" cy="3384301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1378523F-3468-4250-8146-358424F884CF}"/>
              </a:ext>
            </a:extLst>
          </p:cNvPr>
          <p:cNvSpPr/>
          <p:nvPr/>
        </p:nvSpPr>
        <p:spPr>
          <a:xfrm>
            <a:off x="927630" y="5561859"/>
            <a:ext cx="30812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Photo by </a:t>
            </a:r>
            <a:r>
              <a:rPr lang="en-US" sz="1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Stephen Radford</a:t>
            </a:r>
            <a:r>
              <a:rPr lang="en-US" sz="1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 on </a:t>
            </a:r>
            <a:r>
              <a:rPr lang="en-US" sz="1200" dirty="0" err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he-IL" sz="12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50937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F92D0E0-3557-45C5-9F47-5257EEFA6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0166"/>
            <a:ext cx="12190413" cy="720000"/>
          </a:xfrm>
        </p:spPr>
        <p:txBody>
          <a:bodyPr/>
          <a:lstStyle/>
          <a:p>
            <a:r>
              <a:rPr lang="he-IL" sz="4000" dirty="0">
                <a:latin typeface="David" panose="020E0502060401010101" pitchFamily="34" charset="-79"/>
                <a:cs typeface="Varela Round" panose="00000500000000000000"/>
              </a:rPr>
              <a:t>כיצד נעמי תתמודד עם הידיעה </a:t>
            </a:r>
            <a:r>
              <a:rPr lang="en-US" sz="4000" dirty="0">
                <a:latin typeface="David" panose="020E0502060401010101" pitchFamily="34" charset="-79"/>
                <a:cs typeface="Varela Round" panose="00000500000000000000"/>
              </a:rPr>
              <a:t> </a:t>
            </a:r>
            <a:r>
              <a:rPr lang="he-IL" sz="4000" dirty="0">
                <a:latin typeface="David" panose="020E0502060401010101" pitchFamily="34" charset="-79"/>
                <a:cs typeface="Varela Round" panose="00000500000000000000"/>
              </a:rPr>
              <a:t>שהרעב בכנען הסתיים?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AEC5924-EEEE-4F2E-A164-9B9880E00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he-IL" b="1" dirty="0">
                <a:latin typeface="David" panose="020E0502060401010101" pitchFamily="34" charset="-79"/>
                <a:cs typeface="Varela Round" panose="00000500000000000000"/>
              </a:rPr>
              <a:t>נעמי תישאר עם כלותיה במואב, היא כבר גרה שם והתרגלה למקום.</a:t>
            </a:r>
          </a:p>
          <a:p>
            <a:pPr marL="457200" indent="-457200">
              <a:buAutoNum type="arabicPeriod"/>
            </a:pPr>
            <a:r>
              <a:rPr lang="he-IL" b="1" dirty="0">
                <a:latin typeface="David" panose="020E0502060401010101" pitchFamily="34" charset="-79"/>
                <a:cs typeface="Varela Round" panose="00000500000000000000"/>
              </a:rPr>
              <a:t>נעמי תבקש מכלותיה לשוב עימה לבית לחם.</a:t>
            </a:r>
          </a:p>
          <a:p>
            <a:pPr marL="457200" indent="-457200">
              <a:buAutoNum type="arabicPeriod"/>
            </a:pPr>
            <a:r>
              <a:rPr lang="he-IL" b="1" dirty="0">
                <a:latin typeface="David" panose="020E0502060401010101" pitchFamily="34" charset="-79"/>
                <a:cs typeface="Varela Round" panose="00000500000000000000"/>
              </a:rPr>
              <a:t>נעמי מתכוונת לשוב לבדה לבית לחם</a:t>
            </a:r>
          </a:p>
          <a:p>
            <a:pPr marL="0" indent="0">
              <a:buNone/>
            </a:pPr>
            <a:r>
              <a:rPr lang="he-IL" b="1" dirty="0">
                <a:latin typeface="David" panose="020E0502060401010101" pitchFamily="34" charset="-79"/>
                <a:cs typeface="Varela Round" panose="00000500000000000000"/>
              </a:rPr>
              <a:t> ולעודד את כלותיה להישאר במואב.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86054F4D-5DD2-475D-A8FA-4BB784254D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83" y="2177558"/>
            <a:ext cx="5093041" cy="3384301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7E1C3A38-E41C-4C95-94B6-DE4770244496}"/>
              </a:ext>
            </a:extLst>
          </p:cNvPr>
          <p:cNvSpPr/>
          <p:nvPr/>
        </p:nvSpPr>
        <p:spPr>
          <a:xfrm>
            <a:off x="927630" y="5561859"/>
            <a:ext cx="30812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Photo by </a:t>
            </a:r>
            <a:r>
              <a:rPr lang="en-US" sz="1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Stephen Radford</a:t>
            </a:r>
            <a:r>
              <a:rPr lang="en-US" sz="1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 on </a:t>
            </a:r>
            <a:r>
              <a:rPr lang="en-US" sz="1200" dirty="0" err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he-IL" sz="12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19452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738117" y="1668618"/>
            <a:ext cx="10871177" cy="1260000"/>
          </a:xfrm>
        </p:spPr>
        <p:txBody>
          <a:bodyPr/>
          <a:lstStyle/>
          <a:p>
            <a:r>
              <a:rPr lang="he-IL" sz="5400" dirty="0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מגילת רות – כולנו זקוקים לחסד</a:t>
            </a: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737294" y="2699576"/>
            <a:ext cx="10872000" cy="720000"/>
          </a:xfrm>
        </p:spPr>
        <p:txBody>
          <a:bodyPr/>
          <a:lstStyle/>
          <a:p>
            <a:r>
              <a:rPr lang="he-IL" dirty="0">
                <a:latin typeface="David" panose="020E0502060401010101" pitchFamily="34" charset="-79"/>
                <a:cs typeface="Varela Round" panose="00000500000000000000"/>
                <a:sym typeface="Varela Round"/>
              </a:rPr>
              <a:t>תרבות יהודית-ישראלית לכתות ח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737294" y="3436916"/>
            <a:ext cx="10872000" cy="720000"/>
          </a:xfrm>
        </p:spPr>
        <p:txBody>
          <a:bodyPr/>
          <a:lstStyle/>
          <a:p>
            <a:r>
              <a:rPr lang="he-IL" dirty="0">
                <a:latin typeface="David" panose="020E0502060401010101" pitchFamily="34" charset="-79"/>
                <a:cs typeface="Varela Round" panose="00000500000000000000"/>
                <a:sym typeface="Varela Round"/>
              </a:rPr>
              <a:t>שם המורה: פאני ברזילאי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199AC20-2BD4-47B7-9A9E-6274CCC3A4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518275" y="488602"/>
            <a:ext cx="8477002" cy="415251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e-IL" sz="2200" u="sng" dirty="0">
                <a:solidFill>
                  <a:srgbClr val="FF0000"/>
                </a:solidFill>
                <a:latin typeface="Taamey Frank CLM"/>
              </a:rPr>
              <a:t>ז</a:t>
            </a:r>
            <a:r>
              <a:rPr lang="he-IL" sz="2200" dirty="0">
                <a:solidFill>
                  <a:srgbClr val="222222"/>
                </a:solidFill>
                <a:latin typeface="Taamey Frank CLM"/>
              </a:rPr>
              <a:t> </a:t>
            </a:r>
            <a:r>
              <a:rPr lang="he-IL" sz="2200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וַתֵּצֵ֗א </a:t>
            </a:r>
            <a:r>
              <a:rPr lang="he-IL" sz="2200" dirty="0" err="1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מִן־הַמָּקוֹם</a:t>
            </a:r>
            <a:r>
              <a:rPr lang="he-IL" sz="2200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֙ אֲשֶׁ֣ר </a:t>
            </a:r>
            <a:r>
              <a:rPr lang="he-IL" sz="2200" dirty="0" err="1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הָֽיְתָה־שָּׁ֔מָּה</a:t>
            </a:r>
            <a:r>
              <a:rPr lang="he-IL" sz="2200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 וּשְׁתֵּ֥י כַלּוֹתֶ֖יהָ עִמָּ֑הּ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200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וַתֵּלַ֣כְנָה ַדֶּ֔רֶךְ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200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לָשׁ֖וּב </a:t>
            </a:r>
            <a:r>
              <a:rPr lang="he-IL" sz="2200" dirty="0" err="1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אֶל־אֶ֥רֶץ</a:t>
            </a:r>
            <a:r>
              <a:rPr lang="he-IL" sz="2200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 יְהוּדָֽה</a:t>
            </a:r>
            <a:r>
              <a:rPr lang="he-IL" sz="2200" dirty="0">
                <a:solidFill>
                  <a:srgbClr val="222222"/>
                </a:solidFill>
                <a:latin typeface="Taamey Frank CLM"/>
              </a:rPr>
              <a:t>׃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200" dirty="0">
                <a:solidFill>
                  <a:srgbClr val="FF0000"/>
                </a:solidFill>
                <a:latin typeface="Taamey Frank CLM"/>
                <a:hlinkClick r:id="rId2" tooltip="רות א ח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ח</a:t>
            </a:r>
            <a:r>
              <a:rPr lang="he-IL" sz="2200" dirty="0">
                <a:solidFill>
                  <a:srgbClr val="0B0080"/>
                </a:solidFill>
                <a:latin typeface="Taamey Frank CLM"/>
              </a:rPr>
              <a:t> </a:t>
            </a:r>
            <a:r>
              <a:rPr lang="he-IL" sz="2200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וַתֹּ֤אמֶר </a:t>
            </a:r>
            <a:r>
              <a:rPr lang="he-IL" sz="2200" dirty="0" err="1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נׇעֳמִי</a:t>
            </a:r>
            <a:r>
              <a:rPr lang="he-IL" sz="2200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֙ לִשְׁתֵּ֣י </a:t>
            </a:r>
            <a:r>
              <a:rPr lang="he-IL" sz="2200" dirty="0" err="1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כַלֹּתֶ֔יה</a:t>
            </a:r>
            <a:r>
              <a:rPr lang="he-IL" sz="2200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ָ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200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לֵ֣כְנָה שֹּׁ֔בְנָה </a:t>
            </a:r>
            <a:r>
              <a:rPr lang="he-IL" sz="2200" dirty="0" err="1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אִשָּׁ֖ה</a:t>
            </a:r>
            <a:r>
              <a:rPr lang="he-IL" sz="2200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 לְבֵ֣ית אִמָּ֑הּ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200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 יַ֣עַשׂ יְהֹוָ֤ה עִמָּכֶם֙ חֶ֔סֶד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200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 כַּאֲשֶׁ֧ר עֲשִׂיתֶ֛ם </a:t>
            </a:r>
            <a:r>
              <a:rPr lang="he-IL" sz="2200" dirty="0" err="1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עִם־הַמֵּתִ֖ים</a:t>
            </a:r>
            <a:r>
              <a:rPr lang="he-IL" sz="2200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 וְעִמָּדִֽי׃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200" dirty="0">
                <a:solidFill>
                  <a:srgbClr val="FF0000"/>
                </a:solidFill>
                <a:latin typeface="Taamey Frank CLM"/>
                <a:hlinkClick r:id="rId3" tooltip="רות א ט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ט</a:t>
            </a:r>
            <a:r>
              <a:rPr lang="he-IL" sz="2200" dirty="0">
                <a:solidFill>
                  <a:srgbClr val="0B0080"/>
                </a:solidFill>
                <a:latin typeface="Taamey Frank CLM"/>
              </a:rPr>
              <a:t> </a:t>
            </a:r>
            <a:r>
              <a:rPr lang="he-IL" sz="2200" dirty="0" err="1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יִתֵּ֤ן</a:t>
            </a:r>
            <a:r>
              <a:rPr lang="he-IL" sz="2200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 יְהֹוָה֙ לָכֶ֔ם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200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 וּמְצֶ֣אןָ מְנוּחָ֔ה </a:t>
            </a:r>
            <a:r>
              <a:rPr lang="he-IL" sz="2200" dirty="0" err="1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אִשָּׁ֖ה</a:t>
            </a:r>
            <a:r>
              <a:rPr lang="he-IL" sz="2200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 בֵּ֣ית אִישָׁ֑הּ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200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 </a:t>
            </a:r>
            <a:r>
              <a:rPr lang="he-IL" sz="2200" dirty="0" err="1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וַתִּשַּׁ֣ק</a:t>
            </a:r>
            <a:r>
              <a:rPr lang="he-IL" sz="2200" dirty="0">
                <a:solidFill>
                  <a:schemeClr val="tx2">
                    <a:lumMod val="75000"/>
                  </a:schemeClr>
                </a:solidFill>
                <a:latin typeface="Taamey Frank CLM"/>
              </a:rPr>
              <a:t> לָהֶ֔ן וַתִּשֶּׂ֥אנָה קוֹלָ֖ן וַתִּבְכֶּֽינָה׃ </a:t>
            </a:r>
            <a:endParaRPr lang="en-IL" sz="2200" b="1" dirty="0">
              <a:solidFill>
                <a:schemeClr val="tx2">
                  <a:lumMod val="75000"/>
                </a:schemeClr>
              </a:solidFill>
              <a:latin typeface="David" panose="020E0502060401010101" pitchFamily="34" charset="-79"/>
              <a:cs typeface="Varela Round" panose="00000500000000000000"/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E7FD9C25-8110-4A97-9753-571214E6C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49" y="559694"/>
            <a:ext cx="2869960" cy="4587100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36659F47-70E5-4A98-ADD4-7E8FB8C1EC46}"/>
              </a:ext>
            </a:extLst>
          </p:cNvPr>
          <p:cNvSpPr/>
          <p:nvPr/>
        </p:nvSpPr>
        <p:spPr>
          <a:xfrm>
            <a:off x="-97227" y="5146794"/>
            <a:ext cx="36483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1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נעמי עומדת עם שתי כלותיה, רות ונעמי, </a:t>
            </a:r>
            <a:r>
              <a:rPr lang="he-IL" sz="1200" dirty="0" err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לצידיה</a:t>
            </a:r>
            <a:r>
              <a:rPr lang="he-IL" sz="1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  <a:p>
            <a:r>
              <a:rPr lang="he-IL" sz="1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ויליאם בלייק מוצג בגלריה לאמנות בסאות' </a:t>
            </a:r>
            <a:r>
              <a:rPr lang="he-IL" sz="1200" dirty="0" err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המפטון</a:t>
            </a:r>
            <a:r>
              <a:rPr lang="he-IL" sz="1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4180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1C210F7-8B25-4417-B72F-B793FEFE6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5307" y="1352741"/>
            <a:ext cx="8403893" cy="415251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e-IL" u="sng" dirty="0">
                <a:solidFill>
                  <a:srgbClr val="FF0000"/>
                </a:solidFill>
              </a:rPr>
              <a:t>י </a:t>
            </a:r>
            <a:r>
              <a:rPr lang="he-IL" b="1" dirty="0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 </a:t>
            </a:r>
            <a:r>
              <a:rPr lang="he-IL" b="1" dirty="0" err="1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וַתֹּאמַ֖רְנָה־לָּ֑ה</a:t>
            </a:r>
            <a:r>
              <a:rPr lang="he-IL" b="1" dirty="0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ּ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b="1" dirty="0" err="1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כִּֽי־אִתָּ֥ך</a:t>
            </a:r>
            <a:r>
              <a:rPr lang="he-IL" b="1" dirty="0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ְ נָשׁ֖וּב לְעַמֵּֽךְ׃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u="sng" dirty="0">
                <a:solidFill>
                  <a:srgbClr val="FF0000"/>
                </a:solidFill>
                <a:hlinkClick r:id="rId2" tooltip="רות א יא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יא</a:t>
            </a:r>
            <a:r>
              <a:rPr lang="he-IL" b="1" dirty="0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 וַתֹּ֤אמֶר </a:t>
            </a:r>
            <a:r>
              <a:rPr lang="he-IL" b="1" dirty="0" err="1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נׇעֳמִי</a:t>
            </a:r>
            <a:r>
              <a:rPr lang="he-IL" b="1" dirty="0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֙ שֹׁ֣בְנָה בְנֹתַ֔י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b="1" dirty="0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 לָ֥מָּה תֵלַ֖כְנָה עִמִּ֑י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b="1" dirty="0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 </a:t>
            </a:r>
            <a:r>
              <a:rPr lang="he-IL" b="1" dirty="0" err="1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הַֽעֽוֹד־לִ֤י</a:t>
            </a:r>
            <a:r>
              <a:rPr lang="he-IL" b="1" dirty="0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 בָנִים֙ בְּֽמֵעַ֔י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b="1" dirty="0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 וְהָי֥וּ לָכֶ֖ם לַאֲנָשִֽׁים׃</a:t>
            </a:r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7ECC3DE7-A33D-490C-A2C0-6EF7E64E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</p:spPr>
        <p:txBody>
          <a:bodyPr/>
          <a:lstStyle/>
          <a:p>
            <a:r>
              <a:rPr lang="he-IL" sz="4000" dirty="0">
                <a:latin typeface="David" panose="020E0502060401010101" pitchFamily="34" charset="-79"/>
                <a:cs typeface="Varela Round"/>
              </a:rPr>
              <a:t>כיצד נעמי מנסה לשכנע את כלותיה להישאר במואב?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3893102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244AF49D-1992-4A3E-879F-B5B111D06759}"/>
              </a:ext>
            </a:extLst>
          </p:cNvPr>
          <p:cNvSpPr/>
          <p:nvPr/>
        </p:nvSpPr>
        <p:spPr>
          <a:xfrm>
            <a:off x="1677987" y="919018"/>
            <a:ext cx="6092825" cy="50240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he-IL" sz="2400" dirty="0" err="1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2" tooltip="רות א יב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יב</a:t>
            </a:r>
            <a:r>
              <a:rPr lang="he-IL" sz="2400" dirty="0">
                <a:solidFill>
                  <a:srgbClr val="0B008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b="1" dirty="0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שֹׁ֤בְנָה בְנֹתַי֙ לֵ֔כְןָ </a:t>
            </a:r>
          </a:p>
          <a:p>
            <a:pPr>
              <a:lnSpc>
                <a:spcPct val="150000"/>
              </a:lnSpc>
            </a:pPr>
            <a:r>
              <a:rPr lang="he-IL" sz="2400" b="1" dirty="0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כִּ֥י זָקַ֖נְתִּי מִהְי֣וֹת לְאִ֑ישׁ</a:t>
            </a:r>
          </a:p>
          <a:p>
            <a:pPr>
              <a:lnSpc>
                <a:spcPct val="150000"/>
              </a:lnSpc>
            </a:pPr>
            <a:r>
              <a:rPr lang="he-IL" sz="2400" b="1" dirty="0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 כִּ֤י אָמַ֙רְתִּי֙ </a:t>
            </a:r>
            <a:r>
              <a:rPr lang="he-IL" sz="2400" b="1" dirty="0" err="1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יֶשׁ־לִ֣י</a:t>
            </a:r>
            <a:r>
              <a:rPr lang="he-IL" sz="2400" b="1" dirty="0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 תִקְוָ֔ה</a:t>
            </a:r>
          </a:p>
          <a:p>
            <a:pPr>
              <a:lnSpc>
                <a:spcPct val="150000"/>
              </a:lnSpc>
            </a:pPr>
            <a:r>
              <a:rPr lang="he-IL" sz="2400" b="1" dirty="0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 גַּ֣ם הָיִ֤יתִי הַלַּ֙יְלָה֙ לְאִ֔ישׁ </a:t>
            </a:r>
          </a:p>
          <a:p>
            <a:pPr>
              <a:lnSpc>
                <a:spcPct val="150000"/>
              </a:lnSpc>
            </a:pPr>
            <a:r>
              <a:rPr lang="he-IL" sz="2400" b="1" dirty="0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וְגַ֖ם יָלַ֥דְתִּי בָנִֽים</a:t>
            </a:r>
            <a:r>
              <a:rPr lang="he-IL" sz="2400" dirty="0">
                <a:solidFill>
                  <a:srgbClr val="22222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׃</a:t>
            </a:r>
          </a:p>
          <a:p>
            <a:pPr lvl="0">
              <a:lnSpc>
                <a:spcPct val="150000"/>
              </a:lnSpc>
            </a:pPr>
            <a:r>
              <a:rPr lang="he-IL" sz="2400" dirty="0">
                <a:solidFill>
                  <a:srgbClr val="22222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  <a:r>
              <a:rPr lang="he-IL" sz="2400" dirty="0" err="1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3" tooltip="רות א יג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יג</a:t>
            </a:r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b="1" dirty="0" err="1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הֲלָהֵ֣ן</a:t>
            </a:r>
            <a:r>
              <a:rPr lang="he-IL" sz="2400" b="1" dirty="0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 ׀ תְּשַׂבֵּ֗רְנָה עַ֚ד אֲשֶׁ֣ר יִגְדָּ֔לוּ </a:t>
            </a:r>
          </a:p>
          <a:p>
            <a:pPr lvl="0">
              <a:lnSpc>
                <a:spcPct val="150000"/>
              </a:lnSpc>
            </a:pPr>
            <a:r>
              <a:rPr lang="he-IL" sz="2400" b="1" dirty="0" err="1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הֲלָהֵן</a:t>
            </a:r>
            <a:r>
              <a:rPr lang="he-IL" sz="2400" b="1" dirty="0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֙ תֵּֽעָגֵ֔נָה לְבִלְתִּ֖י הֱי֣וֹת לְאִ֑ישׁ</a:t>
            </a:r>
          </a:p>
          <a:p>
            <a:pPr lvl="0">
              <a:lnSpc>
                <a:spcPct val="150000"/>
              </a:lnSpc>
            </a:pPr>
            <a:r>
              <a:rPr lang="he-IL" sz="2400" b="1" dirty="0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 אַ֣ל בְּנֹתַ֗י </a:t>
            </a:r>
            <a:r>
              <a:rPr lang="he-IL" sz="2400" b="1" dirty="0" err="1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כִּֽי־מַר־לִ֤י</a:t>
            </a:r>
            <a:r>
              <a:rPr lang="he-IL" sz="2400" b="1" dirty="0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 מְאֹד֙ מִכֶּ֔ם </a:t>
            </a:r>
            <a:r>
              <a:rPr lang="he-IL" sz="2400" b="1" dirty="0" err="1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כִּֽי־יָצְאָ֥ה</a:t>
            </a:r>
            <a:r>
              <a:rPr lang="he-IL" sz="2400" b="1" dirty="0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 בִ֖י </a:t>
            </a:r>
            <a:r>
              <a:rPr lang="he-IL" sz="2400" b="1" dirty="0" err="1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יַד־יְהֹוָֽה</a:t>
            </a:r>
            <a:r>
              <a:rPr lang="he-IL" sz="2400" b="1" dirty="0">
                <a:solidFill>
                  <a:srgbClr val="192A72"/>
                </a:solidFill>
                <a:latin typeface="David" panose="020E0502060401010101" pitchFamily="34" charset="-79"/>
                <a:cs typeface="Varela Round" panose="00000500000000000000"/>
              </a:rPr>
              <a:t>׃</a:t>
            </a:r>
            <a:endParaRPr lang="en-IL" sz="2400" b="1" dirty="0">
              <a:solidFill>
                <a:srgbClr val="192A72"/>
              </a:solidFill>
              <a:latin typeface="David" panose="020E0502060401010101" pitchFamily="34" charset="-79"/>
              <a:cs typeface="Varela Round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4083068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מדיה מקוונת 4" title="ￗﾔￗﾙￗﾔￗﾕￗﾓￗﾙￗﾝ ￗﾑￗﾐￗﾙￗﾝ - ￗﾨￗﾕￗﾪ ￗﾔￗﾞￗﾕￗﾐￗﾑￗﾙￗﾔ | ￗﾛￗﾐￗﾟ 11 ￗﾜￗﾩￗﾢￗﾑￗﾨ ￗﾨￗﾩￗﾕￗﾪ ￗﾔￗﾩￗﾙￗﾓￗﾕￗﾨ">
            <a:hlinkClick r:id="" action="ppaction://media"/>
            <a:extLst>
              <a:ext uri="{FF2B5EF4-FFF2-40B4-BE49-F238E27FC236}">
                <a16:creationId xmlns:a16="http://schemas.microsoft.com/office/drawing/2014/main" id="{26318AF3-D365-421A-AD10-8A8E5395854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55082" y="222507"/>
            <a:ext cx="9880247" cy="555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7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161214F-B3C6-4EE9-814E-918700C38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0" y="254120"/>
            <a:ext cx="12134993" cy="720000"/>
          </a:xfrm>
        </p:spPr>
        <p:txBody>
          <a:bodyPr/>
          <a:lstStyle/>
          <a:p>
            <a:r>
              <a:rPr lang="he-IL" sz="4000" dirty="0">
                <a:latin typeface="David" panose="020E0502060401010101" pitchFamily="34" charset="-79"/>
                <a:cs typeface="Varela Round"/>
              </a:rPr>
              <a:t>מדוע ערפה נשברה?</a:t>
            </a:r>
            <a:endParaRPr lang="en-IL" sz="4000" dirty="0">
              <a:latin typeface="David" panose="020E0502060401010101" pitchFamily="34" charset="-79"/>
              <a:cs typeface="Varela Round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CAFB76AB-4614-4610-A492-A326CEF49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2" y="1177635"/>
            <a:ext cx="5810227" cy="4273504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5F7BEB47-AF2D-4A9C-A38D-260A467E9EEF}"/>
              </a:ext>
            </a:extLst>
          </p:cNvPr>
          <p:cNvSpPr/>
          <p:nvPr/>
        </p:nvSpPr>
        <p:spPr>
          <a:xfrm>
            <a:off x="2911334" y="5436845"/>
            <a:ext cx="3065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1400" dirty="0">
                <a:solidFill>
                  <a:srgbClr val="002060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ויליאם בלייק, משנת 1795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2729BE44-2235-4666-82F4-A7690B2F7852}"/>
              </a:ext>
            </a:extLst>
          </p:cNvPr>
          <p:cNvSpPr/>
          <p:nvPr/>
        </p:nvSpPr>
        <p:spPr>
          <a:xfrm>
            <a:off x="6095206" y="845934"/>
            <a:ext cx="5574665" cy="3901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3" tooltip="רות א יד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יד</a:t>
            </a:r>
            <a:r>
              <a:rPr lang="he-IL" sz="2400" dirty="0">
                <a:solidFill>
                  <a:srgbClr val="0B008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וַתִּשֶּׂ֣נָה קוֹלָ֔ן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וַתִּבְכֶּ֖ינָה ע֑וֹד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dirty="0" err="1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וַתִּשַּׁ֤ק</a:t>
            </a: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dirty="0" err="1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עׇרְפָּה</a:t>
            </a: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֙ לַחֲמוֹתָ֔הּ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וְר֖וּת דָּ֥בְקָה בָּֽהּ׃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22222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4" tooltip="רות א טו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טו</a:t>
            </a:r>
            <a:r>
              <a:rPr lang="he-IL" sz="2400" dirty="0">
                <a:solidFill>
                  <a:srgbClr val="0B008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וַתֹּ֗אמֶר הִנֵּה֙ שָׁ֣בָה יְבִמְתֵּ֔ךְ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dirty="0" err="1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אֶל־עַמָּ֖ה</a:t>
            </a: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ּ </a:t>
            </a:r>
            <a:r>
              <a:rPr lang="he-IL" sz="2400" dirty="0" err="1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וְאֶל־אֱלֹהֶ֑יה</a:t>
            </a: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ָ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שׁ֖וּבִי אַחֲרֵ֥י יְבִמְתֵּֽךְ׃</a:t>
            </a:r>
            <a:endParaRPr lang="en-IL" sz="2400" dirty="0">
              <a:solidFill>
                <a:schemeClr val="tx2">
                  <a:lumMod val="7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38909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D6A5001-D1DD-412E-BA08-73D6A2235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</a:br>
            <a:b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4000" dirty="0">
                <a:latin typeface="David" panose="020E0502060401010101" pitchFamily="34" charset="-79"/>
                <a:cs typeface="Varela Round"/>
              </a:rPr>
              <a:t>נעמי ושתי כלותיה: רות וערפה</a:t>
            </a:r>
            <a:b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b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</a:br>
            <a:endParaRPr lang="en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8B5A927-5D5F-45C7-BE41-CDA880592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709" y="1133657"/>
            <a:ext cx="5853083" cy="4119397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B9EDAE26-7262-471F-86BA-8FBEE5EE9A0A}"/>
              </a:ext>
            </a:extLst>
          </p:cNvPr>
          <p:cNvSpPr/>
          <p:nvPr/>
        </p:nvSpPr>
        <p:spPr>
          <a:xfrm>
            <a:off x="4064000" y="5284907"/>
            <a:ext cx="48647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1400" dirty="0">
                <a:solidFill>
                  <a:srgbClr val="002060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ויליאם בלייק מוצג בגלריה לאמנות בסאות' </a:t>
            </a:r>
            <a:r>
              <a:rPr lang="he-IL" sz="1400" dirty="0" err="1">
                <a:solidFill>
                  <a:srgbClr val="002060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המפטון</a:t>
            </a:r>
            <a:r>
              <a:rPr lang="he-IL" sz="1400" dirty="0">
                <a:solidFill>
                  <a:srgbClr val="002060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rPr>
              <a:t> </a:t>
            </a:r>
            <a:endParaRPr lang="en-IL" sz="1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69736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975177B3-D004-4CEA-AA1F-4C1216EDC3C9}"/>
              </a:ext>
            </a:extLst>
          </p:cNvPr>
          <p:cNvSpPr/>
          <p:nvPr/>
        </p:nvSpPr>
        <p:spPr>
          <a:xfrm>
            <a:off x="-795117" y="1019365"/>
            <a:ext cx="6092825" cy="50302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he-IL" sz="2400" u="sng" dirty="0" err="1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טז</a:t>
            </a:r>
            <a:r>
              <a:rPr lang="he-IL" sz="2400" dirty="0">
                <a:solidFill>
                  <a:srgbClr val="22222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וַתֹּ֤אמֶר רוּת֙ </a:t>
            </a:r>
            <a:r>
              <a:rPr lang="he-IL" sz="2400" dirty="0" err="1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אַל־תִּפְגְּעִי־בִ֔י</a:t>
            </a:r>
            <a:endParaRPr lang="he-IL" sz="2400" dirty="0">
              <a:solidFill>
                <a:schemeClr val="tx2">
                  <a:lumMod val="7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dirty="0" err="1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לְעׇזְבֵ֖ך</a:t>
            </a: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ְ לָשׁ֣וּב </a:t>
            </a:r>
            <a:r>
              <a:rPr lang="he-IL" sz="2400" dirty="0" err="1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מֵאַחֲרָ֑יִך</a:t>
            </a: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ְ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כִּ֠י </a:t>
            </a:r>
            <a:r>
              <a:rPr lang="he-IL" sz="2400" dirty="0" err="1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אֶל־אֲשֶׁ֨ר</a:t>
            </a: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תֵּלְכִ֜י אֵלֵ֗ךְ וּבַאֲשֶׁ֤ר תָּלִ֙ינִי֙ אָלִ֔ין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עַמֵּ֣ךְ עַמִּ֔י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dirty="0" err="1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וֵאלֹהַ֖יִך</a:t>
            </a: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ְ </a:t>
            </a:r>
            <a:r>
              <a:rPr lang="he-IL" sz="2400" dirty="0" err="1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אֱלֹהָֽי</a:t>
            </a: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׃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22222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  <a:r>
              <a:rPr lang="he-IL" sz="2400" dirty="0" err="1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2" tooltip="רות א יז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יז</a:t>
            </a:r>
            <a:r>
              <a:rPr lang="he-IL" sz="2400" dirty="0">
                <a:solidFill>
                  <a:srgbClr val="0B008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dirty="0">
                <a:solidFill>
                  <a:srgbClr val="22222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בַ</a:t>
            </a: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ּאֲשֶׁ֤ר תָּמ֙וּתִי֙ אָמ֔וּת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וְשָׁ֖ם </a:t>
            </a:r>
            <a:r>
              <a:rPr lang="he-IL" sz="2400" dirty="0" err="1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אֶקָּבֵ֑ר</a:t>
            </a: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כֹּה֩ יַעֲשֶׂ֨ה יְהֹוָ֥ה לִי֙ וְכֹ֣ה יוֹסִ֔יף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כִּ֣י </a:t>
            </a:r>
            <a:r>
              <a:rPr lang="he-IL" sz="2400" dirty="0" err="1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הַמָּ֔וֶת</a:t>
            </a:r>
            <a:endParaRPr lang="he-IL" sz="2400" dirty="0">
              <a:solidFill>
                <a:schemeClr val="tx2">
                  <a:lumMod val="7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יַפְרִ֖יד בֵּינִ֥י וּבֵינֵֽךְ׃</a:t>
            </a:r>
            <a:endParaRPr lang="en-IL" sz="2400" dirty="0">
              <a:solidFill>
                <a:schemeClr val="tx2">
                  <a:lumMod val="7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50356953-3F56-4F34-8FE8-8BEEF58B87EE}"/>
              </a:ext>
            </a:extLst>
          </p:cNvPr>
          <p:cNvSpPr txBox="1"/>
          <p:nvPr/>
        </p:nvSpPr>
        <p:spPr>
          <a:xfrm>
            <a:off x="5619062" y="1120676"/>
            <a:ext cx="3420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גיור – </a:t>
            </a:r>
            <a:r>
              <a:rPr lang="he-IL" sz="24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התהליך אותו נדרש לעבור גוי שרוצה להפוך ליהודי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  <a:p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חוקי הגיור נלמדים מרות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המואביה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"עַמֵּךְ עַמִּי, </a:t>
            </a:r>
            <a:r>
              <a:rPr lang="he-IL" sz="2400" b="1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וֵאלֹהַיִך</a:t>
            </a:r>
            <a:r>
              <a:rPr lang="he-IL" sz="24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ְ </a:t>
            </a:r>
            <a:r>
              <a:rPr lang="he-IL" sz="2400" b="1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אֱלֹהָי</a:t>
            </a:r>
            <a:r>
              <a:rPr lang="he-IL" sz="24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"</a:t>
            </a:r>
            <a:endParaRPr lang="en-IL" sz="2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חץ: ימינה 3">
            <a:extLst>
              <a:ext uri="{FF2B5EF4-FFF2-40B4-BE49-F238E27FC236}">
                <a16:creationId xmlns:a16="http://schemas.microsoft.com/office/drawing/2014/main" id="{FE11A27A-7909-4ADA-BDFB-B124F133EB0E}"/>
              </a:ext>
            </a:extLst>
          </p:cNvPr>
          <p:cNvSpPr/>
          <p:nvPr/>
        </p:nvSpPr>
        <p:spPr>
          <a:xfrm flipH="1">
            <a:off x="5619061" y="3069322"/>
            <a:ext cx="1357297" cy="359678"/>
          </a:xfrm>
          <a:prstGeom prst="rightArrow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92F884A3-84C3-4054-985D-3026E7888EF8}"/>
              </a:ext>
            </a:extLst>
          </p:cNvPr>
          <p:cNvSpPr txBox="1"/>
          <p:nvPr/>
        </p:nvSpPr>
        <p:spPr>
          <a:xfrm>
            <a:off x="84841" y="6281120"/>
            <a:ext cx="7569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4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האם, לדעתכם, יש חסד בדבריה ובמעשיה של רות לנעמי?</a:t>
            </a:r>
            <a:endParaRPr lang="en-IL" sz="24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86C22E4D-61B3-4A46-A598-9D4743716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3808" y="393763"/>
            <a:ext cx="2172860" cy="3472915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DA6E89E9-76F5-40D8-87C8-30E5909DEBBD}"/>
              </a:ext>
            </a:extLst>
          </p:cNvPr>
          <p:cNvSpPr/>
          <p:nvPr/>
        </p:nvSpPr>
        <p:spPr>
          <a:xfrm>
            <a:off x="9292515" y="3866679"/>
            <a:ext cx="2562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1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נעמי עומדת עם שתי כלותיה, </a:t>
            </a:r>
            <a:br>
              <a:rPr lang="en-US" sz="1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1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רות ונעמי, </a:t>
            </a:r>
            <a:r>
              <a:rPr lang="he-IL" sz="1200" dirty="0" err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לצידיה</a:t>
            </a:r>
            <a:r>
              <a:rPr lang="he-IL" sz="1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  <a:p>
            <a:r>
              <a:rPr lang="he-IL" sz="1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ויליאם בלייק מוצג בגלריה לאמנות </a:t>
            </a:r>
            <a:br>
              <a:rPr lang="en-US" sz="1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1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בסאות' </a:t>
            </a:r>
            <a:r>
              <a:rPr lang="he-IL" sz="1200" dirty="0" err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המפטון</a:t>
            </a:r>
            <a:r>
              <a:rPr lang="he-IL" sz="1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4122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D4585542-7946-45E1-A5E1-32F9EA4B0AF3}"/>
              </a:ext>
            </a:extLst>
          </p:cNvPr>
          <p:cNvSpPr/>
          <p:nvPr/>
        </p:nvSpPr>
        <p:spPr>
          <a:xfrm>
            <a:off x="1035809" y="1147766"/>
            <a:ext cx="8734415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בזמן הצפייה בסרט חשבו על אחת מהנקודות הבאות:</a:t>
            </a:r>
            <a:b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א. מהם השיקולים שהובילו את רות לבחירה זו?</a:t>
            </a:r>
            <a:b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ב. מהם לדעתכם הקשיים הכרוכים בבחירה זו?</a:t>
            </a:r>
            <a:b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ג. אילו תכונות וכישורים נדרשים לדעתכם מאדם כדי להשתלב בחברה חדשה או זרה?</a:t>
            </a:r>
            <a:b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ד. האם לדעתך היית יכול להשתלב בחברה בה אתה חש זר\אחר.  </a:t>
            </a:r>
            <a:endParaRPr lang="en-IL" sz="28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28E5EF96-ABA0-4B14-A742-AEFBE8E5F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4400" dirty="0">
                <a:latin typeface="David" panose="020E0502060401010101" pitchFamily="34" charset="-79"/>
                <a:cs typeface="Varela Round"/>
              </a:rPr>
              <a:t>רות בחרה להשתלב בחברה הזרה לה</a:t>
            </a:r>
            <a:endParaRPr lang="he-IL" sz="4400" dirty="0"/>
          </a:p>
        </p:txBody>
      </p:sp>
    </p:spTree>
    <p:extLst>
      <p:ext uri="{BB962C8B-B14F-4D97-AF65-F5344CB8AC3E}">
        <p14:creationId xmlns:p14="http://schemas.microsoft.com/office/powerpoint/2010/main" val="2641340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דיה מקוונת 3" title="ￗﾪￗﾠￗﾚ ￗﾜￗﾛￗﾕￗﾜￗﾝ: ￗﾨￗﾕￗﾪ ￗﾞￗﾖￗﾕￗﾙￗﾪ ￗﾐￗﾙￗﾩￗﾙￗﾪ">
            <a:hlinkClick r:id="" action="ppaction://media"/>
            <a:extLst>
              <a:ext uri="{FF2B5EF4-FFF2-40B4-BE49-F238E27FC236}">
                <a16:creationId xmlns:a16="http://schemas.microsoft.com/office/drawing/2014/main" id="{98B69C38-F330-4187-96CB-92D5548705C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27619" y="452154"/>
            <a:ext cx="8135174" cy="514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1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E7105DAE-B5DA-441B-881D-07EF137B3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85" y="1109913"/>
            <a:ext cx="5535648" cy="4767485"/>
          </a:xfrm>
          <a:prstGeom prst="rect">
            <a:avLst/>
          </a:prstGeom>
        </p:spPr>
      </p:pic>
      <p:sp>
        <p:nvSpPr>
          <p:cNvPr id="5" name="כותרת 4">
            <a:extLst>
              <a:ext uri="{FF2B5EF4-FFF2-40B4-BE49-F238E27FC236}">
                <a16:creationId xmlns:a16="http://schemas.microsoft.com/office/drawing/2014/main" id="{AE94BB45-D2F0-496B-833A-EF20CF1FE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4400" dirty="0">
                <a:latin typeface="David" panose="020E0502060401010101" pitchFamily="34" charset="-79"/>
                <a:cs typeface="Varela Round"/>
              </a:rPr>
              <a:t>נעמי ורות שבות לבית לחם</a:t>
            </a:r>
            <a:endParaRPr lang="he-IL" sz="4400" dirty="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8C20F37C-CC15-46A1-933C-2DF888E5F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424" y="2415395"/>
            <a:ext cx="4730906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34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4000" dirty="0">
                <a:latin typeface="David" panose="020E0502060401010101" pitchFamily="34" charset="-79"/>
                <a:cs typeface="Varela Round"/>
              </a:rPr>
              <a:t>מה נלמד היום?</a:t>
            </a:r>
          </a:p>
        </p:txBody>
      </p:sp>
      <p:sp>
        <p:nvSpPr>
          <p:cNvPr id="8" name="מציין מיקום תוכן 7"/>
          <p:cNvSpPr>
            <a:spLocks noGrp="1"/>
          </p:cNvSpPr>
          <p:nvPr>
            <p:ph idx="1"/>
          </p:nvPr>
        </p:nvSpPr>
        <p:spPr>
          <a:xfrm>
            <a:off x="515207" y="1121869"/>
            <a:ext cx="8030917" cy="4611559"/>
          </a:xfrm>
        </p:spPr>
        <p:txBody>
          <a:bodyPr>
            <a:noAutofit/>
          </a:bodyPr>
          <a:lstStyle/>
          <a:p>
            <a:r>
              <a:rPr lang="he-IL" dirty="0"/>
              <a:t>נלמד על גלגולו של חג השבועות.</a:t>
            </a:r>
          </a:p>
          <a:p>
            <a:r>
              <a:rPr lang="he-IL" dirty="0"/>
              <a:t>נבחן את ערך החסד כפי שמשתקף במגילת רות.</a:t>
            </a:r>
          </a:p>
          <a:p>
            <a:r>
              <a:rPr lang="he-IL" dirty="0"/>
              <a:t>נעקוב אחר מעשי הגיבורים במגילת רות ונבחן את התנהגותם איש כלפי רעהו בתנ"ך ועל פי המדרשים.</a:t>
            </a:r>
          </a:p>
          <a:p>
            <a:r>
              <a:rPr lang="he-IL" dirty="0">
                <a:latin typeface="David" panose="020E0502060401010101" pitchFamily="34" charset="-79"/>
                <a:cs typeface="Varela Round" panose="00000500000000000000"/>
              </a:rPr>
              <a:t>נברר: </a:t>
            </a:r>
            <a:r>
              <a:rPr lang="he-IL" dirty="0"/>
              <a:t>מי היתה רות ? מדוע היא מכונה 'רות המואבייה'? בזכות מה נקראת מגילה על שמה?</a:t>
            </a: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EA52A746-8422-48B6-800B-E2D68B1C7727}"/>
              </a:ext>
            </a:extLst>
          </p:cNvPr>
          <p:cNvSpPr/>
          <p:nvPr/>
        </p:nvSpPr>
        <p:spPr>
          <a:xfrm>
            <a:off x="1007527" y="1090501"/>
            <a:ext cx="8201891" cy="5009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22222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  <a:r>
              <a:rPr lang="he-IL" sz="2400" dirty="0" err="1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2" tooltip="רות א יט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יט</a:t>
            </a:r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וַתֵּלַ֣כְנָה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שְׁתֵּיהֶ֔ם</a:t>
            </a:r>
            <a:endParaRPr lang="he-IL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עַד־בּוֹאָ֖נָה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בֵּ֣ית לָ֑חֶם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וַיְהִ֗י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כְּבוֹאָ֙נָה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֙ בֵּ֣ית לֶ֔חֶם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וַתֵּהֹ֤ם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כׇּל־הָעִיר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֙ עֲלֵיהֶ֔ן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וַתֹּאמַ֖רְנָה </a:t>
            </a:r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הֲזֹ֥את </a:t>
            </a:r>
            <a:r>
              <a:rPr lang="he-IL" sz="2400" dirty="0" err="1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נׇעֳמִֽי</a:t>
            </a:r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׃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3" tooltip="רות א כ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כ</a:t>
            </a:r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וַתֹּ֣אמֶר אֲלֵיהֶ֔ן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אַל־תִּקְרֶ֥אנָה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לִ֖י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נׇעֳמִ֑י</a:t>
            </a:r>
            <a:endParaRPr lang="he-IL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קְרֶ֤אןָ לִי֙ מָרָ֔א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כִּי־הֵמַ֥ר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שַׁדַּ֛י לִ֖י מְאֹֽד׃</a:t>
            </a:r>
            <a:r>
              <a:rPr lang="he-IL" sz="2400" dirty="0">
                <a:solidFill>
                  <a:srgbClr val="22222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</a:p>
        </p:txBody>
      </p:sp>
      <p:sp>
        <p:nvSpPr>
          <p:cNvPr id="6" name="כותרת 4">
            <a:extLst>
              <a:ext uri="{FF2B5EF4-FFF2-40B4-BE49-F238E27FC236}">
                <a16:creationId xmlns:a16="http://schemas.microsoft.com/office/drawing/2014/main" id="{864C5F04-2368-4801-BFC5-0037B17BD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/>
          <a:lstStyle/>
          <a:p>
            <a:r>
              <a:rPr lang="he-IL" sz="4400" dirty="0">
                <a:latin typeface="David" panose="020E0502060401010101" pitchFamily="34" charset="-79"/>
                <a:cs typeface="Varela Round"/>
              </a:rPr>
              <a:t>נעמי ורות שבות לבית לחם</a:t>
            </a:r>
            <a:endParaRPr lang="he-IL" sz="4400" dirty="0"/>
          </a:p>
        </p:txBody>
      </p:sp>
    </p:spTree>
    <p:extLst>
      <p:ext uri="{BB962C8B-B14F-4D97-AF65-F5344CB8AC3E}">
        <p14:creationId xmlns:p14="http://schemas.microsoft.com/office/powerpoint/2010/main" val="2345049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EA52A746-8422-48B6-800B-E2D68B1C7727}"/>
              </a:ext>
            </a:extLst>
          </p:cNvPr>
          <p:cNvSpPr/>
          <p:nvPr/>
        </p:nvSpPr>
        <p:spPr>
          <a:xfrm>
            <a:off x="3286500" y="1384860"/>
            <a:ext cx="6633355" cy="5024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e-IL" sz="2400" dirty="0" err="1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2" tooltip="רות א כא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כא</a:t>
            </a:r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אֲנִי֙ מְלֵאָ֣ה הָלַ֔כְתִּי</a:t>
            </a:r>
          </a:p>
          <a:p>
            <a:pPr>
              <a:lnSpc>
                <a:spcPct val="150000"/>
              </a:lnSpc>
              <a:defRPr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וְרֵיקָ֖ם הֱשִׁיבַ֣נִי יְהֹוָ֑ה</a:t>
            </a:r>
          </a:p>
          <a:p>
            <a:pPr>
              <a:lnSpc>
                <a:spcPct val="150000"/>
              </a:lnSpc>
              <a:defRPr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לָ֣מָּה תִקְרֶ֤אנָה לִי֙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נׇעֳמִ֔י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וַֽיהֹוָה֙ עָ֣נָה בִ֔י</a:t>
            </a:r>
          </a:p>
          <a:p>
            <a:pPr>
              <a:lnSpc>
                <a:spcPct val="150000"/>
              </a:lnSpc>
              <a:defRPr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וְשַׁדַּ֖י הֵ֥רַֽע לִֽי׃</a:t>
            </a:r>
          </a:p>
          <a:p>
            <a:pPr lvl="0">
              <a:lnSpc>
                <a:spcPct val="150000"/>
              </a:lnSpc>
              <a:defRPr/>
            </a:pPr>
            <a:r>
              <a:rPr lang="he-IL" sz="2400" dirty="0">
                <a:solidFill>
                  <a:srgbClr val="22222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  <a:r>
              <a:rPr lang="he-IL" sz="2400" dirty="0" err="1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3" tooltip="רות א כב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כב</a:t>
            </a:r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וַתָּ֣שׇׁב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נׇעֳמִ֗י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וְר֨וּת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הַמּוֹאֲבִיָּ֤ה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כַלָּתָהּ֙ עִמָּ֔הּ </a:t>
            </a:r>
          </a:p>
          <a:p>
            <a:pPr lvl="0">
              <a:lnSpc>
                <a:spcPct val="150000"/>
              </a:lnSpc>
              <a:defRPr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הַשָּׁ֖בָה מִשְּׂדֵ֣י מוֹאָ֑ב</a:t>
            </a:r>
          </a:p>
          <a:p>
            <a:pPr lvl="0">
              <a:lnSpc>
                <a:spcPct val="150000"/>
              </a:lnSpc>
              <a:defRPr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וְהֵ֗מָּה בָּ֚אוּ בֵּ֣ית לֶ֔חֶם</a:t>
            </a:r>
          </a:p>
          <a:p>
            <a:pPr lvl="0">
              <a:lnSpc>
                <a:spcPct val="150000"/>
              </a:lnSpc>
              <a:defRPr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בִּתְחִלַּ֖ת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קְצִ֥יר שְׂעֹרִֽים׃</a:t>
            </a:r>
            <a:endParaRPr lang="en-IL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כותרת 4">
            <a:extLst>
              <a:ext uri="{FF2B5EF4-FFF2-40B4-BE49-F238E27FC236}">
                <a16:creationId xmlns:a16="http://schemas.microsoft.com/office/drawing/2014/main" id="{864C5F04-2368-4801-BFC5-0037B17BD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/>
          <a:lstStyle/>
          <a:p>
            <a:r>
              <a:rPr lang="he-IL" sz="4400" dirty="0">
                <a:latin typeface="David" panose="020E0502060401010101" pitchFamily="34" charset="-79"/>
                <a:cs typeface="Varela Round"/>
              </a:rPr>
              <a:t>נעמי ורות שבות לבית לחם</a:t>
            </a:r>
            <a:endParaRPr lang="he-IL" sz="4400" dirty="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8C202146-AB88-4E7D-9F2D-203D48DCB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06" y="2626337"/>
            <a:ext cx="3572566" cy="28409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2C3B144-F8CC-4D5C-B79B-ABADAEADF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00" y="5404050"/>
            <a:ext cx="438340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368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0C524F22-FE8F-4AEB-9DAC-BD1A2D2EEF7E}"/>
              </a:ext>
            </a:extLst>
          </p:cNvPr>
          <p:cNvSpPr txBox="1"/>
          <p:nvPr/>
        </p:nvSpPr>
        <p:spPr>
          <a:xfrm>
            <a:off x="1294605" y="1386966"/>
            <a:ext cx="8320450" cy="502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חז"ל פרשו את משמעות התמיהה בדברי נשי העיר: 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שֶׁמעֲשיהָ נָאִים וּנְעִימִים.</a:t>
            </a:r>
            <a:endParaRPr lang="en-IL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לְשֶׁעָבַר מְהַלֶּכֶת 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בָּאסְקַפְּטֵאוֹת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(עֶגְלוֹת צָב, וְיֵשׁ אוֹמְרִים מִנְּעָלִים) שֶׁלָּהּ,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וְעַכְשָׁו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מְהַלֶּכֶת  יְחֵפָה.</a:t>
            </a:r>
            <a:endParaRPr lang="en-IL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לְשֶׁעָבַר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הָיְתָה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 מִתְכַּסה בְּבִגְדֵי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מֵילָתִין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(מֶשִׁי יָקָר),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וְעַכְשָׁו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מִתְכַּסה בְּבִגְדֵי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סְמַרְטוּטִין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...</a:t>
            </a:r>
            <a:endParaRPr lang="en-IL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לְשֶׁעָבַר הָיוּ פָּנֶיהָ מַאְדִּימוֹת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מִכֹּח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ַ מַאֲכָל  וּמִשְׁתֶּה,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וְעַכְשָׁו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פָּנֶיהָ מוֹרִיקוֹת מִן רְעָבוֹן ...</a:t>
            </a:r>
            <a:endParaRPr lang="en-IL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 (רות רבה)</a:t>
            </a:r>
            <a:endParaRPr lang="en-IL" sz="2400" dirty="0"/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71D5EE3C-9234-41B9-9C09-48361A9D6396}"/>
              </a:ext>
            </a:extLst>
          </p:cNvPr>
          <p:cNvSpPr txBox="1">
            <a:spLocks/>
          </p:cNvSpPr>
          <p:nvPr/>
        </p:nvSpPr>
        <p:spPr>
          <a:xfrm>
            <a:off x="515206" y="213094"/>
            <a:ext cx="11160000" cy="72000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sz="4400" dirty="0">
                <a:latin typeface="David" panose="020E0502060401010101" pitchFamily="34" charset="-79"/>
                <a:cs typeface="Varela Round" panose="00000500000000000000"/>
              </a:rPr>
              <a:t>הזֹאת נָעֳמִי?! </a:t>
            </a:r>
            <a:endParaRPr lang="he-IL" sz="4400" dirty="0"/>
          </a:p>
        </p:txBody>
      </p:sp>
    </p:spTree>
    <p:extLst>
      <p:ext uri="{BB962C8B-B14F-4D97-AF65-F5344CB8AC3E}">
        <p14:creationId xmlns:p14="http://schemas.microsoft.com/office/powerpoint/2010/main" val="2068791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3E9BFF3-DEEF-4877-BB16-8CF3A0687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4400" dirty="0"/>
              <a:t>לסיכום...</a:t>
            </a:r>
            <a:endParaRPr lang="en-IL" sz="4400" dirty="0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57935067-59DA-44C1-94EB-B1C601297D2E}"/>
              </a:ext>
            </a:extLst>
          </p:cNvPr>
          <p:cNvSpPr txBox="1"/>
          <p:nvPr/>
        </p:nvSpPr>
        <p:spPr>
          <a:xfrm>
            <a:off x="163027" y="933094"/>
            <a:ext cx="9969265" cy="535531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e-IL" sz="2400" dirty="0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משפחתה של נעמי, שירדה למואב מחמת הרעב בארץ בעוד האחרים עסוקים היו בפרנסה ובהגנה על הנחלות השונות.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e-IL" sz="2400" dirty="0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נעמי מציינת את כלותיה על חסדן ומצפה כי ה' יעשה איתן חסד כפי שעשו הן עימהּ : "יעש ה' עמכם חסד כאשר עשיתם עם המתים ועמדי" (רות, א', ח').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e-IL" sz="2400" dirty="0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ערפה שומעת בקולה וחוזרת למשפחתה, אך רות מתעקשת לדבוק בה, באומרה "עמך עמי ואלוהיך אלוהי".</a:t>
            </a:r>
            <a:endParaRPr lang="en-IL" sz="2400" dirty="0">
              <a:solidFill>
                <a:srgbClr val="002060"/>
              </a:solidFill>
              <a:latin typeface="David" panose="020E0502060401010101" pitchFamily="34" charset="-79"/>
              <a:cs typeface="Varela Round" panose="0000050000000000000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e-IL" sz="2400" dirty="0">
                <a:solidFill>
                  <a:srgbClr val="002060"/>
                </a:solidFill>
                <a:latin typeface="David" panose="020E0502060401010101" pitchFamily="34" charset="-79"/>
                <a:cs typeface="Varela Round" panose="00000500000000000000"/>
              </a:rPr>
              <a:t>בהמשך המגילה שאינה נלמדת בשיעור הזה נעשים מעשי חסד אחדים כלפי רות ונעמי מצד אנשי בית לחם (ובעיקר בועז).</a:t>
            </a:r>
            <a:endParaRPr lang="en-IL" sz="2400" dirty="0">
              <a:solidFill>
                <a:srgbClr val="002060"/>
              </a:solidFill>
              <a:latin typeface="David" panose="020E0502060401010101" pitchFamily="34" charset="-79"/>
              <a:cs typeface="Varela Round" panose="000005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90489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1310425-894D-4715-A27B-13E563D7B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קריאת המגילה בשבועות</a:t>
            </a:r>
            <a:endParaRPr lang="en-IL" dirty="0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56006F2C-E913-4C2D-9859-FA0795FDEDA0}"/>
              </a:ext>
            </a:extLst>
          </p:cNvPr>
          <p:cNvSpPr/>
          <p:nvPr/>
        </p:nvSpPr>
        <p:spPr>
          <a:xfrm>
            <a:off x="406400" y="1379696"/>
            <a:ext cx="11268806" cy="2257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נושא מרכזי במגילת רות הוא גמילות חסדים, מה שמתאים למגמתה של התורה שניתנה בשבועות, שחז"ל אמרו עליה שתחילתה וסופה בגמילות חסדים.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שבועות הוא חג מתן תורה ובמגילת רות מסופר על מואבייה שבחרה מרצונה לקבל על עצמה עול תורה ומצוות.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D0EA8F5-FBAF-4C9B-9AB7-56B9DB6C0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908" y="3330257"/>
            <a:ext cx="3571875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050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מדיה מקוונת 6" title="929 - ￗﾞￗﾒￗﾙￗﾜￗﾪ ￗﾨￗﾕￗﾪ">
            <a:hlinkClick r:id="" action="ppaction://media"/>
            <a:extLst>
              <a:ext uri="{FF2B5EF4-FFF2-40B4-BE49-F238E27FC236}">
                <a16:creationId xmlns:a16="http://schemas.microsoft.com/office/drawing/2014/main" id="{5F9A458E-D754-4AAC-8774-8631B99B62B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07440" y="585926"/>
            <a:ext cx="8575533" cy="4823737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7E983F10-8D14-47A5-90BB-C74A5660EC76}"/>
              </a:ext>
            </a:extLst>
          </p:cNvPr>
          <p:cNvSpPr txBox="1"/>
          <p:nvPr/>
        </p:nvSpPr>
        <p:spPr>
          <a:xfrm>
            <a:off x="0" y="226413"/>
            <a:ext cx="180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01:27</a:t>
            </a:r>
            <a:endParaRPr lang="en-IL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6494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372" y="446"/>
            <a:ext cx="3241542" cy="1838237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1348333" y="3016166"/>
            <a:ext cx="10471879" cy="181564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260" algn="just"/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794" y="1838683"/>
            <a:ext cx="12188825" cy="763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931BE5A-21D4-4FAA-8AAB-A114D9C9E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גלגולו של חג השבועות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D98DC48-F6C7-41FA-B6C3-12A6891BB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1">
            <a:noAutofit/>
          </a:bodyPr>
          <a:lstStyle/>
          <a:p>
            <a:pPr lvl="0">
              <a:spcAft>
                <a:spcPts val="1000"/>
              </a:spcAft>
            </a:pPr>
            <a:r>
              <a:rPr lang="he-IL" dirty="0"/>
              <a:t>חג השבועות עבר גלגולים רבים: מחג חקלאי של סיום עונת הקציר לחג ביכורים ועלייה לרגל, ובמיוחד אחרי החורבן לחג מתן תורה.</a:t>
            </a:r>
          </a:p>
          <a:p>
            <a:pPr lvl="0">
              <a:spcAft>
                <a:spcPts val="1000"/>
              </a:spcAft>
            </a:pPr>
            <a:r>
              <a:rPr lang="he-IL" dirty="0"/>
              <a:t>עם התחדשות ההתיישבות הציונית בארץ ישראל, התחדשו ונוספו לחג מנהגים חקלאיים עתיקים.</a:t>
            </a:r>
          </a:p>
          <a:p>
            <a:pPr lvl="0">
              <a:spcAft>
                <a:spcPts val="1000"/>
              </a:spcAft>
            </a:pPr>
            <a:r>
              <a:rPr lang="he-IL" dirty="0"/>
              <a:t>מאפיין נוסף של החג הוא החסד – הן בציווי על החג עצמו, והן במנהגים הקשורים בו, ושיאו במגילת רות, הנקראת בחג בבתי הכנסת.</a:t>
            </a:r>
          </a:p>
          <a:p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AA10236A-B809-4C00-8EB7-9847F3733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364" y="1110486"/>
            <a:ext cx="2829208" cy="18894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38E0911-4345-4B31-87AF-2F4D16C79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364" y="3162876"/>
            <a:ext cx="2825528" cy="172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85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7BAEC7FE-2238-4608-BBF3-16D2289AB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51" y="1561161"/>
            <a:ext cx="2725386" cy="3224147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68D8C1F-1D1A-47A9-A1BB-E8DDABDA6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031" y="1561161"/>
            <a:ext cx="3154493" cy="3141011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BD0A500A-E85D-481B-8BF1-79D0EEA01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618" y="1561162"/>
            <a:ext cx="3469243" cy="3141010"/>
          </a:xfrm>
          <a:prstGeom prst="rect">
            <a:avLst/>
          </a:prstGeom>
        </p:spPr>
      </p:pic>
      <p:sp>
        <p:nvSpPr>
          <p:cNvPr id="6" name="כותרת 5">
            <a:extLst>
              <a:ext uri="{FF2B5EF4-FFF2-40B4-BE49-F238E27FC236}">
                <a16:creationId xmlns:a16="http://schemas.microsoft.com/office/drawing/2014/main" id="{D7B3C69B-62F2-442E-9EF8-9C53D711B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he-IL" dirty="0">
                <a:cs typeface="Varela Round"/>
              </a:rPr>
              <a:t>חסד קטן–גדול, על חסדים שביום-יום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042755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AF1D479-8454-4258-B58D-521CCB692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כולנו זקוקים לחסד/ נתן זך</a:t>
            </a:r>
            <a:endParaRPr lang="en-IL" dirty="0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E07CB2A-454B-4830-9B9C-7944AE287F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8673" y="2320089"/>
            <a:ext cx="3858831" cy="41525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2000" dirty="0"/>
              <a:t>כּולָנּו זְקּוקִים לְחֶסֶד,</a:t>
            </a:r>
          </a:p>
          <a:p>
            <a:pPr marL="0" indent="0">
              <a:buNone/>
            </a:pPr>
            <a:r>
              <a:rPr lang="he-IL" sz="2000" dirty="0"/>
              <a:t>כּולָנּו זְקּוקִים לְמַגָע. </a:t>
            </a:r>
          </a:p>
          <a:p>
            <a:pPr marL="0" indent="0">
              <a:buNone/>
            </a:pPr>
            <a:r>
              <a:rPr lang="he-IL" sz="2000" dirty="0"/>
              <a:t>לִרְכֹוׁש חֹום לֹא בְכֶסֶף,</a:t>
            </a:r>
          </a:p>
          <a:p>
            <a:pPr marL="0" indent="0">
              <a:buNone/>
            </a:pPr>
            <a:r>
              <a:rPr lang="he-IL" sz="2000" dirty="0"/>
              <a:t> לִרְכֹוׁש מִתֹוך מַגָע.</a:t>
            </a:r>
          </a:p>
          <a:p>
            <a:pPr marL="0" indent="0">
              <a:buNone/>
            </a:pPr>
            <a:r>
              <a:rPr lang="he-IL" sz="2000" dirty="0"/>
              <a:t> לָתֵת בְלִי לִרְצֹות לָקַחַת וְלֹא מִתֹוְך הֶרְגֵל.ּ</a:t>
            </a:r>
          </a:p>
          <a:p>
            <a:pPr marL="0" indent="0">
              <a:buNone/>
            </a:pPr>
            <a:r>
              <a:rPr lang="he-IL" sz="2000" dirty="0"/>
              <a:t> כְמֹו ׁשֶמֶש ׁשֶזֹורַחַת,</a:t>
            </a:r>
          </a:p>
          <a:p>
            <a:pPr marL="0" indent="0">
              <a:buNone/>
            </a:pPr>
            <a:r>
              <a:rPr lang="he-IL" sz="2000" dirty="0"/>
              <a:t> כְֹמֹו צֵל אֲׁשֶר נֹופֵל.</a:t>
            </a:r>
          </a:p>
          <a:p>
            <a:pPr marL="0" indent="0">
              <a:buNone/>
            </a:pPr>
            <a:r>
              <a:rPr lang="he-IL" sz="2000" dirty="0"/>
              <a:t> בֹואִי וְאַרְאֶה לַך מָקֹום ׁשֶבֹו עֹוד אֶפְשָר לִנְׁשֹום ...</a:t>
            </a:r>
            <a:endParaRPr lang="en-IL" sz="2000" dirty="0"/>
          </a:p>
        </p:txBody>
      </p:sp>
      <p:pic>
        <p:nvPicPr>
          <p:cNvPr id="5" name="מדיה מקוונת 4" title="ￗﾠￗﾕￗﾨￗﾙￗﾪ ￗﾒￗﾜￗﾨￗﾕￗﾟ - ￗﾛￗﾕￗﾜￗﾠￗﾕ ￗﾖￗﾧￗﾕￗﾧￗﾙￗﾝ ￗﾜￗﾗￗﾡￗﾓ">
            <a:hlinkClick r:id="" action="ppaction://media"/>
            <a:extLst>
              <a:ext uri="{FF2B5EF4-FFF2-40B4-BE49-F238E27FC236}">
                <a16:creationId xmlns:a16="http://schemas.microsoft.com/office/drawing/2014/main" id="{98B64894-3664-4D08-B623-5F81DD5235D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95206" y="1280291"/>
            <a:ext cx="5354774" cy="397987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20183A54-5D5D-456F-B0E0-7D6E3D4E3304}"/>
              </a:ext>
            </a:extLst>
          </p:cNvPr>
          <p:cNvSpPr txBox="1"/>
          <p:nvPr/>
        </p:nvSpPr>
        <p:spPr>
          <a:xfrm>
            <a:off x="1369517" y="1083923"/>
            <a:ext cx="353505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tx2">
                    <a:lumMod val="75000"/>
                  </a:schemeClr>
                </a:solidFill>
              </a:rPr>
              <a:t>מהו חסד?</a:t>
            </a:r>
          </a:p>
          <a:p>
            <a:r>
              <a:rPr lang="he-IL" dirty="0">
                <a:solidFill>
                  <a:schemeClr val="tx2">
                    <a:lumMod val="75000"/>
                  </a:schemeClr>
                </a:solidFill>
              </a:rPr>
              <a:t>איזה חסדים אתם מכירים?</a:t>
            </a:r>
          </a:p>
          <a:p>
            <a:r>
              <a:rPr lang="he-IL" dirty="0">
                <a:solidFill>
                  <a:schemeClr val="tx2">
                    <a:lumMod val="75000"/>
                  </a:schemeClr>
                </a:solidFill>
              </a:rPr>
              <a:t>האם ניתן למדוד מעשה חסד?</a:t>
            </a:r>
          </a:p>
        </p:txBody>
      </p:sp>
    </p:spTree>
    <p:extLst>
      <p:ext uri="{BB962C8B-B14F-4D97-AF65-F5344CB8AC3E}">
        <p14:creationId xmlns:p14="http://schemas.microsoft.com/office/powerpoint/2010/main" val="294517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C4CE3980-BD43-4A77-9FEF-18CF153E2F43}"/>
              </a:ext>
            </a:extLst>
          </p:cNvPr>
          <p:cNvSpPr/>
          <p:nvPr/>
        </p:nvSpPr>
        <p:spPr>
          <a:xfrm>
            <a:off x="479395" y="424027"/>
            <a:ext cx="9477406" cy="5950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e-IL" sz="4000" dirty="0">
                <a:solidFill>
                  <a:srgbClr val="002060"/>
                </a:solidFill>
                <a:latin typeface="Almoni"/>
                <a:cs typeface="Varela Round"/>
              </a:rPr>
              <a:t>חסד – על פי הרמב"ם:</a:t>
            </a:r>
          </a:p>
          <a:p>
            <a:pPr lvl="0">
              <a:lnSpc>
                <a:spcPct val="150000"/>
              </a:lnSpc>
            </a:pPr>
            <a:endParaRPr lang="he-IL" sz="2400" dirty="0">
              <a:solidFill>
                <a:srgbClr val="333333"/>
              </a:solidFill>
              <a:latin typeface="OpenSansHebrew"/>
              <a:cs typeface="Varela Round"/>
            </a:endParaRPr>
          </a:p>
          <a:p>
            <a:pPr lvl="0"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משמעות הביטוי "חסד" היא הפרזה בעניין כל שהוא. מקובל להשתמש במילה "חסד" בהקשר של הענקה של טובה מרובה יותר מכפי שצריך או מגיע.</a:t>
            </a:r>
          </a:p>
          <a:p>
            <a:pPr lvl="0"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ידוע שלמושג "הענקת טובה גדולה" שתי משמעויות: </a:t>
            </a:r>
          </a:p>
          <a:p>
            <a:pPr lvl="0"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1. להיטיב עם מי שאינך חייב לו דבר על פי החוק,</a:t>
            </a:r>
          </a:p>
          <a:p>
            <a:pPr lvl="0"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2. להיטיב עם הראוי לכך יותר מהמגיע לו לפי הדין.</a:t>
            </a:r>
            <a:endParaRPr lang="en-US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lvl="0">
              <a:lnSpc>
                <a:spcPct val="150000"/>
              </a:lnSpc>
            </a:pPr>
            <a:endParaRPr lang="he-IL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lvl="0"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(על פי מורה נבוכים, חלק שלישי פרק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נג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58027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DC2C06B-63B8-4C03-82F5-06C369012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4400" dirty="0">
                <a:latin typeface="David" panose="020E0502060401010101" pitchFamily="34" charset="-79"/>
                <a:cs typeface="Varela Round"/>
              </a:rPr>
              <a:t>חג השבועות ומגילת רות</a:t>
            </a:r>
            <a:endParaRPr lang="en-IL" sz="4400" dirty="0">
              <a:latin typeface="David" panose="020E0502060401010101" pitchFamily="34" charset="-79"/>
              <a:cs typeface="Varela Round"/>
            </a:endParaRP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7396357D-5AC0-498B-A700-6F27D0321FD5}"/>
              </a:ext>
            </a:extLst>
          </p:cNvPr>
          <p:cNvGrpSpPr/>
          <p:nvPr/>
        </p:nvGrpSpPr>
        <p:grpSpPr>
          <a:xfrm>
            <a:off x="4756727" y="2251705"/>
            <a:ext cx="3178233" cy="3446606"/>
            <a:chOff x="3377184" y="546070"/>
            <a:chExt cx="6096000" cy="5202621"/>
          </a:xfrm>
        </p:grpSpPr>
        <p:pic>
          <p:nvPicPr>
            <p:cNvPr id="7" name="תמונה 6">
              <a:extLst>
                <a:ext uri="{FF2B5EF4-FFF2-40B4-BE49-F238E27FC236}">
                  <a16:creationId xmlns:a16="http://schemas.microsoft.com/office/drawing/2014/main" id="{F80AE087-5507-462D-BAFE-4E90FCC68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77184" y="546070"/>
              <a:ext cx="6096000" cy="5202621"/>
            </a:xfrm>
            <a:prstGeom prst="rect">
              <a:avLst/>
            </a:prstGeom>
          </p:spPr>
        </p:pic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EB133C20-AB1D-40BA-B75A-F66F938E3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96512" y="1682496"/>
              <a:ext cx="4511040" cy="3072384"/>
            </a:xfrm>
            <a:prstGeom prst="rect">
              <a:avLst/>
            </a:prstGeom>
          </p:spPr>
        </p:pic>
      </p:grp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06F89E9A-8B16-4E6E-824F-49FCE90B4E07}"/>
              </a:ext>
            </a:extLst>
          </p:cNvPr>
          <p:cNvSpPr txBox="1"/>
          <p:nvPr/>
        </p:nvSpPr>
        <p:spPr>
          <a:xfrm>
            <a:off x="6095206" y="1122934"/>
            <a:ext cx="5394960" cy="2257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"מְגִלָּה זוֹ כֻּלַּהּ חֶסֶד,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וְהַתּוֹרָה כֻּלָּהּ חֶסֶד וְנִתְּנָה בְּחַג הַשָּׁבוּעוֹת."</a:t>
            </a:r>
          </a:p>
          <a:p>
            <a:pPr>
              <a:lnSpc>
                <a:spcPct val="150000"/>
              </a:lnSpc>
            </a:pPr>
            <a:endParaRPr lang="en-IL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(מדרש לקח טוב)</a:t>
            </a:r>
            <a:endParaRPr lang="en-IL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25188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18A3F0B5-38E2-4F94-9570-4BCEA4740D65}"/>
              </a:ext>
            </a:extLst>
          </p:cNvPr>
          <p:cNvGrpSpPr/>
          <p:nvPr/>
        </p:nvGrpSpPr>
        <p:grpSpPr>
          <a:xfrm>
            <a:off x="297917" y="870945"/>
            <a:ext cx="2831782" cy="4685775"/>
            <a:chOff x="297917" y="528137"/>
            <a:chExt cx="3038954" cy="5028584"/>
          </a:xfrm>
        </p:grpSpPr>
        <p:pic>
          <p:nvPicPr>
            <p:cNvPr id="4" name="תמונה 3">
              <a:extLst>
                <a:ext uri="{FF2B5EF4-FFF2-40B4-BE49-F238E27FC236}">
                  <a16:creationId xmlns:a16="http://schemas.microsoft.com/office/drawing/2014/main" id="{13FBFBB4-70AB-4A28-A0DD-B0B37AFF9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7917" y="528137"/>
              <a:ext cx="3038954" cy="4642013"/>
            </a:xfrm>
            <a:prstGeom prst="rect">
              <a:avLst/>
            </a:prstGeom>
          </p:spPr>
        </p:pic>
        <p:pic>
          <p:nvPicPr>
            <p:cNvPr id="5" name="תמונה 4">
              <a:extLst>
                <a:ext uri="{FF2B5EF4-FFF2-40B4-BE49-F238E27FC236}">
                  <a16:creationId xmlns:a16="http://schemas.microsoft.com/office/drawing/2014/main" id="{1E921198-29CF-4525-AF9A-8474DACC9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917" y="5062902"/>
              <a:ext cx="3038954" cy="493819"/>
            </a:xfrm>
            <a:prstGeom prst="rect">
              <a:avLst/>
            </a:prstGeom>
          </p:spPr>
        </p:pic>
      </p:grpSp>
      <p:sp>
        <p:nvSpPr>
          <p:cNvPr id="7" name="כותרת 1">
            <a:extLst>
              <a:ext uri="{FF2B5EF4-FFF2-40B4-BE49-F238E27FC236}">
                <a16:creationId xmlns:a16="http://schemas.microsoft.com/office/drawing/2014/main" id="{FF2D80FA-DBAC-4934-8A22-A1FF99241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637" y="313271"/>
            <a:ext cx="9079368" cy="720000"/>
          </a:xfrm>
        </p:spPr>
        <p:txBody>
          <a:bodyPr/>
          <a:lstStyle/>
          <a:p>
            <a:pPr lvl="0" algn="r"/>
            <a:r>
              <a:rPr lang="he-IL" sz="4400" dirty="0">
                <a:latin typeface="David" panose="020E0502060401010101" pitchFamily="34" charset="-79"/>
                <a:cs typeface="Varela Round"/>
              </a:rPr>
              <a:t>ככה מתחילה המגילה...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B51BA66C-FC53-454C-BD5C-BB491B3AFE18}"/>
              </a:ext>
            </a:extLst>
          </p:cNvPr>
          <p:cNvSpPr/>
          <p:nvPr/>
        </p:nvSpPr>
        <p:spPr>
          <a:xfrm>
            <a:off x="3906180" y="1263484"/>
            <a:ext cx="6092825" cy="445583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4" tooltip="רות א א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א</a:t>
            </a:r>
            <a:r>
              <a:rPr lang="he-IL" sz="2400" dirty="0">
                <a:solidFill>
                  <a:srgbClr val="0B008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וַיְהִ֗י בִּימֵי֙ שְׁפֹ֣ט הַשֹּׁפְטִ֔ים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וַיְהִ֥י רָעָ֖ב בָּאָ֑רֶץ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וַיֵּ֨לֶךְ אִ֜ישׁ מִבֵּ֧ית לֶ֣חֶם יְהוּדָ֗ה לָגוּר֙ בִּשְׂדֵ֣י מוֹאָ֔ב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ה֥וּא </a:t>
            </a:r>
            <a:r>
              <a:rPr lang="he-IL" sz="2400" dirty="0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וְאִשְׁתּ֖וֹ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וּשְׁנֵ֥י בָנָֽיו׃</a:t>
            </a:r>
          </a:p>
          <a:p>
            <a:pPr lvl="0">
              <a:lnSpc>
                <a:spcPct val="150000"/>
              </a:lnSpc>
            </a:pPr>
            <a:r>
              <a:rPr lang="he-IL" sz="2400" dirty="0">
                <a:solidFill>
                  <a:srgbClr val="22222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5" tooltip="רות א ב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ב</a:t>
            </a:r>
            <a:r>
              <a:rPr lang="he-IL" sz="2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וְשֵׁ֣ם הָאִ֣ישׁ אֱֽלִימֶ֡לֶךְ וְשֵׁם֩ אִשְׁתּ֨וֹ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נׇעֳמִ֜י</a:t>
            </a:r>
            <a:endParaRPr lang="he-IL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lvl="0"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וְשֵׁ֥ם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שְׁנֵֽי־בָנָ֣יו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 ׀ מַחְל֤וֹן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וְכִלְיוֹן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֙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אֶפְרָתִ֔ים</a:t>
            </a:r>
            <a:endParaRPr lang="he-IL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lvl="0"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מִבֵּ֥ית לֶ֖חֶם יְהוּדָ֑ה</a:t>
            </a:r>
          </a:p>
          <a:p>
            <a:pPr lvl="0">
              <a:lnSpc>
                <a:spcPct val="150000"/>
              </a:lnSpc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וַיָּבֹ֥אוּ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שְׂדֵֽי־מוֹאָ֖ב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וַיִּֽהְיוּ־שָֽׁם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׃</a:t>
            </a:r>
            <a:endParaRPr lang="en-IL" sz="24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68085925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2029</TotalTime>
  <Words>880</Words>
  <Application>Microsoft Office PowerPoint</Application>
  <PresentationFormat>מותאם אישית</PresentationFormat>
  <Paragraphs>194</Paragraphs>
  <Slides>36</Slides>
  <Notes>2</Notes>
  <HiddenSlides>0</HiddenSlides>
  <MMClips>4</MMClips>
  <ScaleCrop>false</ScaleCrop>
  <HeadingPairs>
    <vt:vector size="6" baseType="variant">
      <vt:variant>
        <vt:lpstr>גופנים בשימוש</vt:lpstr>
      </vt:variant>
      <vt:variant>
        <vt:i4>9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36</vt:i4>
      </vt:variant>
    </vt:vector>
  </HeadingPairs>
  <TitlesOfParts>
    <vt:vector size="46" baseType="lpstr">
      <vt:lpstr>Almoni</vt:lpstr>
      <vt:lpstr>Arial</vt:lpstr>
      <vt:lpstr>Calibri</vt:lpstr>
      <vt:lpstr>Corbel</vt:lpstr>
      <vt:lpstr>David</vt:lpstr>
      <vt:lpstr>OpenSansHebrew</vt:lpstr>
      <vt:lpstr>Taamey Frank CLM</vt:lpstr>
      <vt:lpstr>Varela Round</vt:lpstr>
      <vt:lpstr>Wingdings</vt:lpstr>
      <vt:lpstr>ערכת נושא Office</vt:lpstr>
      <vt:lpstr>מערכת שידורים לאומית</vt:lpstr>
      <vt:lpstr>מגילת רות – כולנו זקוקים לחסד</vt:lpstr>
      <vt:lpstr>מה נלמד היום?</vt:lpstr>
      <vt:lpstr>גלגולו של חג השבועות</vt:lpstr>
      <vt:lpstr>חסד קטן–גדול, על חסדים שביום-יום</vt:lpstr>
      <vt:lpstr>כולנו זקוקים לחסד/ נתן זך</vt:lpstr>
      <vt:lpstr>מצגת של PowerPoint‏</vt:lpstr>
      <vt:lpstr>חג השבועות ומגילת רות</vt:lpstr>
      <vt:lpstr>ככה מתחילה המגילה...</vt:lpstr>
      <vt:lpstr>הגירתה של משפחת של אלימלך</vt:lpstr>
      <vt:lpstr>מי אתה אלימלך?</vt:lpstr>
      <vt:lpstr>משנה מקום משנה מזל?</vt:lpstr>
      <vt:lpstr>מצגת של PowerPoint‏</vt:lpstr>
      <vt:lpstr>מפני מה מתו אלימלך, מחלון וכליון?</vt:lpstr>
      <vt:lpstr> הרמב"ם – מה הוא אומר? </vt:lpstr>
      <vt:lpstr>משפחת אלימלך</vt:lpstr>
      <vt:lpstr>מצגת של PowerPoint‏</vt:lpstr>
      <vt:lpstr>כיצד נעמי תתמודד עם הידיעה  שהרעב בכנען הסתיים?</vt:lpstr>
      <vt:lpstr>כיצד נעמי תתמודד עם הידיעה  שהרעב בכנען הסתיים?</vt:lpstr>
      <vt:lpstr>מצגת של PowerPoint‏</vt:lpstr>
      <vt:lpstr>כיצד נעמי מנסה לשכנע את כלותיה להישאר במואב?</vt:lpstr>
      <vt:lpstr>מצגת של PowerPoint‏</vt:lpstr>
      <vt:lpstr>מצגת של PowerPoint‏</vt:lpstr>
      <vt:lpstr>מדוע ערפה נשברה?</vt:lpstr>
      <vt:lpstr>  נעמי ושתי כלותיה: רות וערפה   </vt:lpstr>
      <vt:lpstr>מצגת של PowerPoint‏</vt:lpstr>
      <vt:lpstr>רות בחרה להשתלב בחברה הזרה לה</vt:lpstr>
      <vt:lpstr>מצגת של PowerPoint‏</vt:lpstr>
      <vt:lpstr>נעמי ורות שבות לבית לחם</vt:lpstr>
      <vt:lpstr>נעמי ורות שבות לבית לחם</vt:lpstr>
      <vt:lpstr>נעמי ורות שבות לבית לחם</vt:lpstr>
      <vt:lpstr>מצגת של PowerPoint‏</vt:lpstr>
      <vt:lpstr>לסיכום...</vt:lpstr>
      <vt:lpstr>קריאת המגילה בשבועות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Tali Mano</cp:lastModifiedBy>
  <cp:revision>149</cp:revision>
  <dcterms:created xsi:type="dcterms:W3CDTF">2020-03-15T19:13:03Z</dcterms:created>
  <dcterms:modified xsi:type="dcterms:W3CDTF">2020-04-17T07:10:30Z</dcterms:modified>
</cp:coreProperties>
</file>