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sldIdLst>
    <p:sldId id="257" r:id="rId2"/>
    <p:sldId id="262" r:id="rId3"/>
    <p:sldId id="263" r:id="rId4"/>
    <p:sldId id="311" r:id="rId5"/>
    <p:sldId id="328" r:id="rId6"/>
    <p:sldId id="329" r:id="rId7"/>
    <p:sldId id="312" r:id="rId8"/>
    <p:sldId id="313" r:id="rId9"/>
    <p:sldId id="314" r:id="rId10"/>
    <p:sldId id="315" r:id="rId11"/>
    <p:sldId id="303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291" r:id="rId2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אסנת אנגלמן" initials="אא" lastIdx="2" clrIdx="0">
    <p:extLst>
      <p:ext uri="{19B8F6BF-5375-455C-9EA6-DF929625EA0E}">
        <p15:presenceInfo xmlns:p15="http://schemas.microsoft.com/office/powerpoint/2012/main" userId="אסנת אנגלמן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8DD3D7"/>
    <a:srgbClr val="E0E0E0"/>
    <a:srgbClr val="92D050"/>
    <a:srgbClr val="6CF0FF"/>
    <a:srgbClr val="E6E6E6"/>
    <a:srgbClr val="11A4AB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 autoAdjust="0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968" y="1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8-16T10:04:45.56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1,'3'0,"1"0,-1 1,0-1,1 1,-1 0,0 0,0 0,0 0,0 0,0 1,0 0,0-1,0 1,4 4,-1-1,-2 1,1-1,0 1,-1 0,0 0,5 10,0 5,0 0,-2 1,7 30,-10-32,-1 0,-1 0,0 22,-4-76,0 17,0 0,2 0,0-1,1 1,1 0,4-20,-6 36,0 0,0 0,1-1,-1 1,1 0,-1 0,1-1,-1 1,1 0,-1 0,1 0,0 0,0 0,0 0,0 0,0 0,0 0,0 0,0 1,0-1,0 0,0 0,0 1,0-1,1 1,-1 0,0-1,0 1,1 0,-1-1,0 1,1 0,-1 0,0 0,0 0,1 0,-1 1,0-1,1 0,-1 1,0-1,0 1,1-1,-1 1,0-1,0 1,0 0,0-1,0 1,0 0,2 2,1 1,1 0,-1 0,0 1,0-1,-1 1,1 0,-1 0,0 1,0-1,2 7,-1 8,-1-1,-1 1,0 0,-2 0,-2 26,2-24,-1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8-16T10:04:49.72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1,'6'6,"0"1,-1 1,0-1,0 1,-1 0,0 0,0 0,-1 0,0 1,-1-1,1 1,-2 0,2 11,0 15,-3 66,0-100,-2-41,0 24,1-1,1 1,0 0,1-1,1 1,4-19,-6 33,1 0,0 0,0 0,-1 1,1-1,0 0,1 0,-1 0,0 1,0-1,1 1,-1-1,1 1,-1-1,1 1,0 0,-1 0,1 0,0 0,0 0,0 0,0 0,0 1,0-1,0 1,0-1,0 1,0 0,0 0,0 0,0 0,1 0,-1 0,0 1,0-1,2 1,0 1,1-1,-1 1,0 0,0 0,-1 0,1 1,0-1,-1 1,1 0,-1 0,0 0,0 0,0 1,-1-1,1 1,2 4,2 10,-1 0,0 0,-1 0,-1 1,-1 0,0-1,-2 1,0 28,-1-23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8-16T10:05:27.80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640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N9IgGTwbF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s://www.the-qrcode-generator.com/" TargetMode="External"/><Relationship Id="rId4" Type="http://schemas.openxmlformats.org/officeDocument/2006/relationships/hyperlink" Target="https://youtu.be/xODFEFLQ8PQ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customXml" Target="../ink/ink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rights@education.gov.il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-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b="0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3ABDB6-C4A8-4F72-8ACD-FBF2E0EFD133}"/>
              </a:ext>
            </a:extLst>
          </p:cNvPr>
          <p:cNvSpPr txBox="1"/>
          <p:nvPr/>
        </p:nvSpPr>
        <p:spPr>
          <a:xfrm>
            <a:off x="5397387" y="113129"/>
            <a:ext cx="5012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דוגמא מספר </a:t>
            </a:r>
            <a:r>
              <a:rPr lang="en-US" dirty="0"/>
              <a:t>5</a:t>
            </a:r>
            <a:r>
              <a:rPr lang="he-IL" dirty="0"/>
              <a:t>: </a:t>
            </a:r>
            <a:r>
              <a:rPr lang="en-US" dirty="0"/>
              <a:t>Point</a:t>
            </a:r>
            <a:r>
              <a:rPr lang="he-IL" dirty="0"/>
              <a:t>(נקודה על מערכת צירים)</a:t>
            </a:r>
          </a:p>
          <a:p>
            <a:r>
              <a:rPr lang="he-IL" dirty="0"/>
              <a:t>(במערכת צירים סטנדרטית, ניתן להגדיר את ערכי </a:t>
            </a:r>
            <a:r>
              <a:rPr lang="en-US" dirty="0"/>
              <a:t>x</a:t>
            </a:r>
            <a:r>
              <a:rPr lang="he-IL" dirty="0"/>
              <a:t> ו-</a:t>
            </a:r>
            <a:r>
              <a:rPr lang="en-US" dirty="0"/>
              <a:t>y</a:t>
            </a:r>
            <a:r>
              <a:rPr lang="he-IL" dirty="0"/>
              <a:t> כמספרים ממשיים)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929F17-4213-4AF8-88FE-E6FA3D67E93C}"/>
              </a:ext>
            </a:extLst>
          </p:cNvPr>
          <p:cNvSpPr txBox="1"/>
          <p:nvPr/>
        </p:nvSpPr>
        <p:spPr>
          <a:xfrm>
            <a:off x="1298771" y="1003650"/>
            <a:ext cx="801920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Point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934B58-786C-4DC0-A2A7-DA77D2602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771" y="1372982"/>
            <a:ext cx="8019207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E2AD49-2423-4F90-ACA0-6674920AB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770" y="3589543"/>
            <a:ext cx="8019207" cy="326845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2AD9353-256A-D44C-B36C-0F005A3E2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372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  <a:endParaRPr lang="en-US" dirty="0"/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AB8BD618-A489-477B-BCFF-DD00331D5EA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13482" y="1109809"/>
            <a:ext cx="9671437" cy="4638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עבור כל אחת מהדוגמאות הבאות, חשבו על שם למחלקה, תכונות ופעולות רלוונטיות למחלקה וציירו עבורה את תרשים </a:t>
            </a:r>
            <a:r>
              <a:rPr lang="en-US" dirty="0"/>
              <a:t>UML</a:t>
            </a:r>
            <a:r>
              <a:rPr lang="he-IL" dirty="0"/>
              <a:t>.</a:t>
            </a:r>
          </a:p>
          <a:p>
            <a:pPr marL="1143080" lvl="2" indent="-342900"/>
            <a:r>
              <a:rPr lang="he-IL" dirty="0"/>
              <a:t>	</a:t>
            </a:r>
            <a:r>
              <a:rPr lang="he-IL" dirty="0">
                <a:solidFill>
                  <a:srgbClr val="FF0000"/>
                </a:solidFill>
              </a:rPr>
              <a:t>נבחרת כדורגל</a:t>
            </a:r>
          </a:p>
          <a:p>
            <a:pPr marL="1143080" lvl="2" indent="-342900"/>
            <a:r>
              <a:rPr lang="he-IL" dirty="0"/>
              <a:t>	</a:t>
            </a:r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סרט</a:t>
            </a:r>
          </a:p>
          <a:p>
            <a:pPr marL="1143080" lvl="2" indent="-342900"/>
            <a:r>
              <a:rPr lang="he-IL" dirty="0"/>
              <a:t>	</a:t>
            </a:r>
            <a:r>
              <a:rPr lang="he-IL" dirty="0">
                <a:solidFill>
                  <a:schemeClr val="accent2">
                    <a:lumMod val="75000"/>
                  </a:schemeClr>
                </a:solidFill>
              </a:rPr>
              <a:t>מעגל</a:t>
            </a:r>
          </a:p>
          <a:p>
            <a:pPr marL="1143080" lvl="2" indent="-342900"/>
            <a:r>
              <a:rPr lang="he-IL" dirty="0"/>
              <a:t>	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</a:rPr>
              <a:t>טיול לחו"ל</a:t>
            </a:r>
          </a:p>
          <a:p>
            <a:pPr marL="1143080" lvl="2" indent="-342900"/>
            <a:r>
              <a:rPr lang="he-IL" dirty="0"/>
              <a:t>	</a:t>
            </a:r>
            <a:r>
              <a:rPr lang="he-IL" dirty="0">
                <a:solidFill>
                  <a:srgbClr val="7030A0"/>
                </a:solidFill>
              </a:rPr>
              <a:t>שעורי בית</a:t>
            </a:r>
          </a:p>
          <a:p>
            <a:pPr marL="400090" lvl="1" indent="0">
              <a:buNone/>
            </a:pPr>
            <a:r>
              <a:rPr lang="he-IL" dirty="0"/>
              <a:t>			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835F1C-B5CB-4AC9-A596-95F0074BA572}"/>
              </a:ext>
            </a:extLst>
          </p:cNvPr>
          <p:cNvSpPr/>
          <p:nvPr/>
        </p:nvSpPr>
        <p:spPr>
          <a:xfrm>
            <a:off x="12279398" y="375222"/>
            <a:ext cx="3006322" cy="5186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לשלב במצגות  קישור לפעילות או לדפי מידע,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3"/>
              </a:rPr>
            </a:br>
            <a:r>
              <a:rPr lang="en-US" dirty="0">
                <a:solidFill>
                  <a:srgbClr val="002060"/>
                </a:solidFill>
                <a:hlinkClick r:id="rId4"/>
              </a:rPr>
              <a:t>https://youtu.be/xODFEFLQ8PQ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אתר מומלץ ליצירת </a:t>
            </a:r>
            <a:r>
              <a:rPr lang="en-US" dirty="0">
                <a:solidFill>
                  <a:srgbClr val="002060"/>
                </a:solidFill>
              </a:rPr>
              <a:t>QR</a:t>
            </a:r>
            <a:r>
              <a:rPr lang="he-IL" dirty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dirty="0">
                <a:hlinkClick r:id="rId5"/>
              </a:rPr>
              <a:t>https://www.the-qrcode-generator.com/</a:t>
            </a:r>
            <a:endParaRPr lang="he-IL" dirty="0"/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  <a:highlight>
                  <a:srgbClr val="FFFF00"/>
                </a:highlight>
              </a:rPr>
              <a:t>החליפו את הקוד בשקופית לקוד החדש שקיבלתם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sz="1600" dirty="0">
                <a:solidFill>
                  <a:srgbClr val="002060"/>
                </a:solidFill>
              </a:rPr>
              <a:t>(אם אין לכם צורך בשקופית זו, מחקו אותה)</a:t>
            </a:r>
            <a:endParaRPr lang="en-US" sz="16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Variety, Landscapes, Axis, Coffee">
            <a:extLst>
              <a:ext uri="{FF2B5EF4-FFF2-40B4-BE49-F238E27FC236}">
                <a16:creationId xmlns:a16="http://schemas.microsoft.com/office/drawing/2014/main" id="{2051FF42-3AA4-4494-887C-A942238D3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81" y="2568354"/>
            <a:ext cx="3545239" cy="24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1282365" y="223736"/>
            <a:ext cx="9802368" cy="2655651"/>
          </a:xfrm>
        </p:spPr>
        <p:txBody>
          <a:bodyPr/>
          <a:lstStyle/>
          <a:p>
            <a:r>
              <a:rPr lang="he-IL" dirty="0"/>
              <a:t>ומה נלמד כעת? </a:t>
            </a:r>
            <a:br>
              <a:rPr lang="he-IL" dirty="0"/>
            </a:br>
            <a:r>
              <a:rPr lang="he-IL" dirty="0"/>
              <a:t>בניה אוטומטית של מחלקות בעזרת </a:t>
            </a:r>
            <a:r>
              <a:rPr lang="he-IL"/>
              <a:t>מחולל בסביבת </a:t>
            </a:r>
            <a:r>
              <a:rPr lang="he-IL" dirty="0"/>
              <a:t>העבודה</a:t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1948256" y="3448455"/>
            <a:ext cx="8031962" cy="1635649"/>
          </a:xfrm>
        </p:spPr>
        <p:txBody>
          <a:bodyPr>
            <a:normAutofit fontScale="92500"/>
          </a:bodyPr>
          <a:lstStyle/>
          <a:p>
            <a:r>
              <a:rPr lang="he-IL" dirty="0"/>
              <a:t>נעזר בכלים מתוך הסביבה </a:t>
            </a:r>
            <a:r>
              <a:rPr lang="en-US" dirty="0"/>
              <a:t>(IntelliJ)</a:t>
            </a:r>
            <a:r>
              <a:rPr lang="he-IL" dirty="0"/>
              <a:t> כדי לבנות מחלקה בקלות</a:t>
            </a:r>
          </a:p>
          <a:p>
            <a:r>
              <a:rPr lang="he-IL" dirty="0"/>
              <a:t>נדגים זאת על מספר דוגמאות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F9C4F057-2E46-4F9F-96B5-3C4FFF676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27810"/>
              </p:ext>
            </p:extLst>
          </p:nvPr>
        </p:nvGraphicFramePr>
        <p:xfrm>
          <a:off x="583652" y="1400768"/>
          <a:ext cx="81280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5471">
                  <a:extLst>
                    <a:ext uri="{9D8B030D-6E8A-4147-A177-3AD203B41FA5}">
                      <a16:colId xmlns:a16="http://schemas.microsoft.com/office/drawing/2014/main" val="1197307859"/>
                    </a:ext>
                  </a:extLst>
                </a:gridCol>
                <a:gridCol w="3722529">
                  <a:extLst>
                    <a:ext uri="{9D8B030D-6E8A-4147-A177-3AD203B41FA5}">
                      <a16:colId xmlns:a16="http://schemas.microsoft.com/office/drawing/2014/main" val="1324289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343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String id</a:t>
                      </a:r>
                    </a:p>
                    <a:p>
                      <a:pPr algn="l"/>
                      <a:r>
                        <a:rPr lang="en-US" dirty="0"/>
                        <a:t>String password</a:t>
                      </a:r>
                    </a:p>
                    <a:p>
                      <a:pPr algn="l"/>
                      <a:r>
                        <a:rPr lang="en-US" dirty="0"/>
                        <a:t>int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שם המשתמש</a:t>
                      </a:r>
                    </a:p>
                    <a:p>
                      <a:r>
                        <a:rPr lang="he-IL" dirty="0"/>
                        <a:t>סיסמת המשתמש</a:t>
                      </a:r>
                    </a:p>
                    <a:p>
                      <a:r>
                        <a:rPr lang="he-IL" dirty="0"/>
                        <a:t>מספר הפעמים שנכנס לאפליקציה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012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User(String id ,string password, int count)</a:t>
                      </a:r>
                    </a:p>
                    <a:p>
                      <a:pPr algn="l" rtl="0"/>
                      <a:endParaRPr lang="en-US" dirty="0"/>
                    </a:p>
                    <a:p>
                      <a:pPr algn="l" rtl="0"/>
                      <a:r>
                        <a:rPr lang="en-US" dirty="0"/>
                        <a:t>String </a:t>
                      </a:r>
                      <a:r>
                        <a:rPr lang="en-US" dirty="0" err="1"/>
                        <a:t>getId</a:t>
                      </a:r>
                      <a:r>
                        <a:rPr lang="en-US" dirty="0"/>
                        <a:t>()</a:t>
                      </a:r>
                    </a:p>
                    <a:p>
                      <a:pPr algn="l" rtl="0"/>
                      <a:r>
                        <a:rPr lang="en-US" dirty="0"/>
                        <a:t>String </a:t>
                      </a:r>
                      <a:r>
                        <a:rPr lang="en-US" dirty="0" err="1"/>
                        <a:t>getPassword</a:t>
                      </a:r>
                      <a:r>
                        <a:rPr lang="en-US" dirty="0"/>
                        <a:t>()</a:t>
                      </a:r>
                    </a:p>
                    <a:p>
                      <a:pPr algn="l" rtl="0"/>
                      <a:r>
                        <a:rPr lang="en-US" dirty="0"/>
                        <a:t>int </a:t>
                      </a:r>
                      <a:r>
                        <a:rPr lang="en-US" dirty="0" err="1"/>
                        <a:t>getCount</a:t>
                      </a:r>
                      <a:r>
                        <a:rPr lang="en-US" dirty="0"/>
                        <a:t>()</a:t>
                      </a:r>
                      <a:endParaRPr lang="he-IL" dirty="0"/>
                    </a:p>
                    <a:p>
                      <a:pPr algn="l" rtl="0"/>
                      <a:endParaRPr lang="he-IL" dirty="0"/>
                    </a:p>
                    <a:p>
                      <a:pPr algn="l" rtl="0"/>
                      <a:r>
                        <a:rPr lang="en-US" dirty="0"/>
                        <a:t>void </a:t>
                      </a:r>
                      <a:r>
                        <a:rPr lang="en-US" dirty="0" err="1"/>
                        <a:t>setPassword</a:t>
                      </a:r>
                      <a:r>
                        <a:rPr lang="en-US" dirty="0"/>
                        <a:t>(String password)</a:t>
                      </a:r>
                    </a:p>
                    <a:p>
                      <a:pPr algn="l" rtl="0"/>
                      <a:endParaRPr lang="en-US" dirty="0"/>
                    </a:p>
                    <a:p>
                      <a:pPr algn="l" rtl="0"/>
                      <a:r>
                        <a:rPr lang="en-US" dirty="0"/>
                        <a:t>void </a:t>
                      </a:r>
                      <a:r>
                        <a:rPr lang="en-US" dirty="0" err="1"/>
                        <a:t>setCount</a:t>
                      </a:r>
                      <a:r>
                        <a:rPr lang="en-US" dirty="0"/>
                        <a:t>(int count)</a:t>
                      </a:r>
                    </a:p>
                    <a:p>
                      <a:pPr algn="l" rtl="0"/>
                      <a:endParaRPr lang="he-IL" dirty="0"/>
                    </a:p>
                    <a:p>
                      <a:pPr algn="l" rtl="0"/>
                      <a:r>
                        <a:rPr lang="en-US" dirty="0"/>
                        <a:t>String </a:t>
                      </a:r>
                      <a:r>
                        <a:rPr lang="en-US" dirty="0" err="1"/>
                        <a:t>toString</a:t>
                      </a:r>
                      <a:r>
                        <a:rPr lang="en-US" dirty="0"/>
                        <a:t>()</a:t>
                      </a:r>
                    </a:p>
                    <a:p>
                      <a:pPr algn="l" rtl="0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פעולה בונה</a:t>
                      </a:r>
                    </a:p>
                    <a:p>
                      <a:endParaRPr lang="en-US" dirty="0"/>
                    </a:p>
                    <a:p>
                      <a:r>
                        <a:rPr lang="he-IL" dirty="0"/>
                        <a:t>פעולה המאחזרת שם של משתמש</a:t>
                      </a:r>
                    </a:p>
                    <a:p>
                      <a:r>
                        <a:rPr lang="he-IL" dirty="0"/>
                        <a:t>פעולה המאחזרת סיסמא</a:t>
                      </a:r>
                    </a:p>
                    <a:p>
                      <a:r>
                        <a:rPr lang="he-IL" dirty="0"/>
                        <a:t>פעולה המאחזרת מספר כניסות לאפליקציה</a:t>
                      </a:r>
                      <a:endParaRPr lang="en-US" dirty="0"/>
                    </a:p>
                    <a:p>
                      <a:r>
                        <a:rPr lang="he-IL" dirty="0"/>
                        <a:t>פעולה קובעת/מעדכנת/משנה סיסמא</a:t>
                      </a:r>
                    </a:p>
                    <a:p>
                      <a:endParaRPr lang="en-US" dirty="0"/>
                    </a:p>
                    <a:p>
                      <a:r>
                        <a:rPr lang="he-IL" dirty="0"/>
                        <a:t>פעולה קובעת לעדכון מספר הכניסות</a:t>
                      </a:r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he-IL" dirty="0"/>
                        <a:t>פעולה המחזירה מחרוזת המתארת את העצם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540203"/>
                  </a:ext>
                </a:extLst>
              </a:tr>
            </a:tbl>
          </a:graphicData>
        </a:graphic>
      </p:graphicFrame>
      <p:pic>
        <p:nvPicPr>
          <p:cNvPr id="2" name="Picture 2" descr="משתמש במחשב הנקבה מודאגת">
            <a:extLst>
              <a:ext uri="{FF2B5EF4-FFF2-40B4-BE49-F238E27FC236}">
                <a16:creationId xmlns:a16="http://schemas.microsoft.com/office/drawing/2014/main" id="{933960BC-F371-4355-87E5-A8675CC6E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6418" y="325274"/>
            <a:ext cx="2416841" cy="21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5B270A-D236-E54E-8686-C4DFED0ED45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B857599-A0E4-2B47-90DA-46B0C83E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569E9-1326-486F-9FB4-26C89F4B182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נפתח פרויקט חדש וניתן לו שם </a:t>
            </a:r>
            <a:r>
              <a:rPr lang="en-US" sz="2400" dirty="0"/>
              <a:t>“Dugma1”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נפתח מחלקה ונקרא לה בשם העצם: </a:t>
            </a:r>
            <a:r>
              <a:rPr lang="en-US" sz="2400" dirty="0"/>
              <a:t>User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נרשום את שמות תכונות המחלקה.</a:t>
            </a:r>
          </a:p>
          <a:p>
            <a:pPr algn="r" rtl="1"/>
            <a:r>
              <a:rPr lang="he-IL" sz="2400" dirty="0"/>
              <a:t>	זו התוצאה:</a:t>
            </a:r>
          </a:p>
          <a:p>
            <a:pPr algn="r" rt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BD45CE-5C10-45AE-A247-994C44A37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800" dirty="0"/>
              <a:t>הוספת מחלקה בסביבת </a:t>
            </a:r>
            <a:r>
              <a:rPr lang="en-US" sz="2800" dirty="0" err="1"/>
              <a:t>intelliJ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94B193-D2FB-4CC9-9892-7B06F3C02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127" y="3251639"/>
            <a:ext cx="80010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55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82342-C6BA-48C1-9390-1CAB1EA05F4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נבחר בתפריט (בשורה העליונה) באפשרות: </a:t>
            </a:r>
            <a:r>
              <a:rPr lang="en-US" dirty="0"/>
              <a:t>code</a:t>
            </a:r>
            <a:r>
              <a:rPr lang="he-IL" dirty="0"/>
              <a:t> ואז</a:t>
            </a:r>
            <a:endParaRPr lang="en-US" dirty="0"/>
          </a:p>
          <a:p>
            <a:pPr algn="l"/>
            <a:r>
              <a:rPr lang="en-US" dirty="0" err="1"/>
              <a:t>code</a:t>
            </a:r>
            <a:r>
              <a:rPr lang="en-US" dirty="0" err="1">
                <a:sym typeface="Wingdings" panose="05000000000000000000" pitchFamily="2" charset="2"/>
              </a:rPr>
              <a:t>generateconstructor</a:t>
            </a:r>
            <a:endParaRPr lang="he-IL" dirty="0">
              <a:sym typeface="Wingdings" panose="05000000000000000000" pitchFamily="2" charset="2"/>
            </a:endParaRPr>
          </a:p>
          <a:p>
            <a:pPr algn="r" rtl="1"/>
            <a:r>
              <a:rPr lang="he-IL" dirty="0">
                <a:sym typeface="Wingdings" panose="05000000000000000000" pitchFamily="2" charset="2"/>
              </a:rPr>
              <a:t>אפשרות שניה- לצבוע את התכונות ולחיצה על לחצן ימני בעכבר  ושוב,  לבחור באפשרות-</a:t>
            </a:r>
            <a:r>
              <a:rPr lang="en-US" dirty="0">
                <a:sym typeface="Wingdings" panose="05000000000000000000" pitchFamily="2" charset="2"/>
              </a:rPr>
              <a:t> generate</a:t>
            </a:r>
          </a:p>
          <a:p>
            <a:pPr algn="r"/>
            <a:endParaRPr lang="he-IL" dirty="0">
              <a:sym typeface="Wingdings" panose="05000000000000000000" pitchFamily="2" charset="2"/>
            </a:endParaRPr>
          </a:p>
          <a:p>
            <a:pPr algn="r" rt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B8D468-3178-40D8-987D-EC02298F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3200" dirty="0"/>
              <a:t>בניה אוטומטית של השיטות במחלקה:</a:t>
            </a:r>
            <a:br>
              <a:rPr lang="he-IL" sz="3200" dirty="0"/>
            </a:b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0E4B57-0BE3-4941-A049-3D5B145C5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73" y="4359960"/>
            <a:ext cx="5934075" cy="249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177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F4FD43-90BE-491F-8408-2EC102E7F754}"/>
              </a:ext>
            </a:extLst>
          </p:cNvPr>
          <p:cNvSpPr txBox="1"/>
          <p:nvPr/>
        </p:nvSpPr>
        <p:spPr>
          <a:xfrm>
            <a:off x="-2020529" y="5394012"/>
            <a:ext cx="10220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הבניה האוטומטית בנתה עבורנו את הפעולה הבונה.</a:t>
            </a:r>
          </a:p>
          <a:p>
            <a:r>
              <a:rPr lang="he-IL" dirty="0"/>
              <a:t>אנו נצטרך </a:t>
            </a:r>
            <a:r>
              <a:rPr lang="he-IL" dirty="0">
                <a:highlight>
                  <a:srgbClr val="FFFF00"/>
                </a:highlight>
              </a:rPr>
              <a:t>לתעד את הפעולה</a:t>
            </a:r>
            <a:r>
              <a:rPr lang="he-IL" dirty="0"/>
              <a:t>, כפי שהדגמתי בשקף הנוכחי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2F0D06-D694-46E2-8003-EBD215060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1237"/>
            <a:ext cx="10463022" cy="439007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267BE44-41EC-4F44-883B-34E94EE3BE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1FE135F-F2EB-0C49-9B03-61E1174B5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6550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888DD-DF2F-4AF5-8D6C-230F22F2497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אנו נבחר בפעולה </a:t>
            </a:r>
            <a:r>
              <a:rPr lang="en-US" dirty="0">
                <a:highlight>
                  <a:srgbClr val="FFFF00"/>
                </a:highlight>
              </a:rPr>
              <a:t>Getters and Setters</a:t>
            </a:r>
            <a:r>
              <a:rPr lang="he-IL" dirty="0">
                <a:highlight>
                  <a:srgbClr val="FFFF00"/>
                </a:highlight>
              </a:rPr>
              <a:t> </a:t>
            </a:r>
            <a:r>
              <a:rPr lang="he-IL" dirty="0"/>
              <a:t>כדי שתיצור לנו את כל הפעולות המוכנות הללו עבור כל התכונות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C548E8-4F0E-494F-881D-69B0BBC1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000" dirty="0"/>
              <a:t>פעולות מאחזרות וקובעות</a:t>
            </a:r>
            <a:endParaRPr lang="en-US" sz="20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EB04A90-1498-4245-9F84-68D17C14D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76390"/>
              </p:ext>
            </p:extLst>
          </p:nvPr>
        </p:nvGraphicFramePr>
        <p:xfrm>
          <a:off x="515273" y="1984305"/>
          <a:ext cx="263440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407">
                  <a:extLst>
                    <a:ext uri="{9D8B030D-6E8A-4147-A177-3AD203B41FA5}">
                      <a16:colId xmlns:a16="http://schemas.microsoft.com/office/drawing/2014/main" val="2018250241"/>
                    </a:ext>
                  </a:extLst>
                </a:gridCol>
              </a:tblGrid>
              <a:tr h="33665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generate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316813"/>
                  </a:ext>
                </a:extLst>
              </a:tr>
              <a:tr h="33665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Constructor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925541"/>
                  </a:ext>
                </a:extLst>
              </a:tr>
              <a:tr h="33665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Getters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168587"/>
                  </a:ext>
                </a:extLst>
              </a:tr>
              <a:tr h="33665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Setters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797676"/>
                  </a:ext>
                </a:extLst>
              </a:tr>
              <a:tr h="33665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Getters and Setters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96453"/>
                  </a:ext>
                </a:extLst>
              </a:tr>
              <a:tr h="33665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……..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746358"/>
                  </a:ext>
                </a:extLst>
              </a:tr>
              <a:tr h="589152">
                <a:tc>
                  <a:txBody>
                    <a:bodyPr/>
                    <a:lstStyle/>
                    <a:p>
                      <a:pPr marL="0" marR="0" lvl="0" indent="0" algn="l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ToString</a:t>
                      </a:r>
                      <a:endParaRPr lang="en-US" dirty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390628"/>
                  </a:ext>
                </a:extLst>
              </a:tr>
              <a:tr h="3366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919011"/>
                  </a:ext>
                </a:extLst>
              </a:tr>
            </a:tbl>
          </a:graphicData>
        </a:graphic>
      </p:graphicFrame>
      <p:sp>
        <p:nvSpPr>
          <p:cNvPr id="9" name="Arrow: Left 8">
            <a:extLst>
              <a:ext uri="{FF2B5EF4-FFF2-40B4-BE49-F238E27FC236}">
                <a16:creationId xmlns:a16="http://schemas.microsoft.com/office/drawing/2014/main" id="{0A43CAED-BE3C-415B-BE49-09C9023C80E5}"/>
              </a:ext>
            </a:extLst>
          </p:cNvPr>
          <p:cNvSpPr/>
          <p:nvPr/>
        </p:nvSpPr>
        <p:spPr>
          <a:xfrm rot="20902727">
            <a:off x="3310646" y="3156152"/>
            <a:ext cx="2783660" cy="3000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35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3FE84-196F-44E9-8435-1409352236B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e-IL" sz="2000" dirty="0"/>
              <a:t>אנו נוסיף כמובן תיעוד (בעמוד הבא) לכל אחת מהשיטות</a:t>
            </a:r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D28BA9-6830-49B8-8624-070E4BC7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2000" dirty="0"/>
              <a:t>וזו התוצאה: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BA26DD-E955-4856-A071-3745CE795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52" y="314017"/>
            <a:ext cx="4638675" cy="638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15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10C24-93A9-EF4C-8D9D-72596EA4208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B6CFC9-A19A-424A-827F-CEC05AA56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זו התוכנית, לאחר הוספת התיעוד.</a:t>
            </a:r>
            <a:b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יש לשים לב, שהבניה האוטומטית הוסיפה לנו גם את השיטה- 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setId</a:t>
            </a: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. אנו לא נרצה בפעולה זו. מדוע? </a:t>
            </a:r>
            <a:b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זהו הערך המזהה את המשתמש ולא נרצה שמישהו יחליף אותו ולכן נמחק פעולה זו.</a:t>
            </a:r>
            <a:br>
              <a:rPr lang="he-IL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AE223E-D858-49BC-AB81-8C2064C0BD77}"/>
              </a:ext>
            </a:extLst>
          </p:cNvPr>
          <p:cNvSpPr txBox="1"/>
          <p:nvPr/>
        </p:nvSpPr>
        <p:spPr>
          <a:xfrm>
            <a:off x="752560" y="503309"/>
            <a:ext cx="916423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dirty="0"/>
          </a:p>
          <a:p>
            <a:pPr algn="l" rtl="0"/>
            <a:r>
              <a:rPr lang="en-US" dirty="0"/>
              <a:t>    </a:t>
            </a:r>
            <a:endParaRPr lang="he-IL" dirty="0"/>
          </a:p>
          <a:p>
            <a:pPr algn="l" rtl="0"/>
            <a:r>
              <a:rPr lang="en-US" dirty="0"/>
              <a:t>public String </a:t>
            </a:r>
            <a:r>
              <a:rPr lang="en-US" dirty="0" err="1"/>
              <a:t>getId</a:t>
            </a:r>
            <a:r>
              <a:rPr lang="en-US" dirty="0"/>
              <a:t>() {</a:t>
            </a:r>
          </a:p>
          <a:p>
            <a:pPr algn="l"/>
            <a:r>
              <a:rPr lang="en-US" dirty="0"/>
              <a:t>		</a:t>
            </a:r>
            <a:r>
              <a:rPr lang="he-IL" dirty="0"/>
              <a:t>טענת יציאה: הפעולה תחזיר את שם המשתמש</a:t>
            </a:r>
            <a:r>
              <a:rPr lang="en-US" dirty="0"/>
              <a:t>//</a:t>
            </a:r>
            <a:endParaRPr lang="he-IL" dirty="0"/>
          </a:p>
          <a:p>
            <a:pPr algn="l" rtl="0"/>
            <a:r>
              <a:rPr lang="he-IL" dirty="0"/>
              <a:t>        </a:t>
            </a:r>
            <a:r>
              <a:rPr lang="en-US" dirty="0"/>
              <a:t>return this.id;</a:t>
            </a:r>
          </a:p>
          <a:p>
            <a:pPr algn="l" rtl="0"/>
            <a:r>
              <a:rPr lang="en-US" dirty="0"/>
              <a:t>    }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    public void </a:t>
            </a:r>
            <a:r>
              <a:rPr lang="en-US" dirty="0" err="1">
                <a:solidFill>
                  <a:srgbClr val="FF0000"/>
                </a:solidFill>
              </a:rPr>
              <a:t>setId</a:t>
            </a:r>
            <a:r>
              <a:rPr lang="en-US" dirty="0">
                <a:solidFill>
                  <a:srgbClr val="FF0000"/>
                </a:solidFill>
              </a:rPr>
              <a:t>(String id) {</a:t>
            </a:r>
          </a:p>
          <a:p>
            <a:pPr algn="l" rtl="0"/>
            <a:endParaRPr lang="en-US" dirty="0">
              <a:solidFill>
                <a:srgbClr val="FF0000"/>
              </a:solidFill>
            </a:endParaRP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        this.id = id;</a:t>
            </a: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    }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   public String </a:t>
            </a:r>
            <a:r>
              <a:rPr lang="en-US" dirty="0" err="1"/>
              <a:t>getPassword</a:t>
            </a:r>
            <a:r>
              <a:rPr lang="en-US" dirty="0"/>
              <a:t>() {</a:t>
            </a:r>
          </a:p>
          <a:p>
            <a:pPr algn="l"/>
            <a:r>
              <a:rPr lang="he-IL" dirty="0"/>
              <a:t>טענת יציאה: הפעולה תחזיר את  הסיסמא של המשתמש</a:t>
            </a:r>
            <a:r>
              <a:rPr lang="en-US" dirty="0"/>
              <a:t>//</a:t>
            </a:r>
            <a:endParaRPr lang="he-IL" dirty="0"/>
          </a:p>
          <a:p>
            <a:pPr algn="l" rtl="0"/>
            <a:r>
              <a:rPr lang="he-IL" dirty="0"/>
              <a:t>        </a:t>
            </a:r>
            <a:r>
              <a:rPr lang="en-US" dirty="0"/>
              <a:t>return </a:t>
            </a:r>
            <a:r>
              <a:rPr lang="en-US" dirty="0" err="1"/>
              <a:t>this.password</a:t>
            </a:r>
            <a:r>
              <a:rPr lang="en-US" dirty="0"/>
              <a:t>;</a:t>
            </a:r>
          </a:p>
          <a:p>
            <a:pPr algn="l" rtl="0"/>
            <a:r>
              <a:rPr lang="en-US" dirty="0"/>
              <a:t>    }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   public void </a:t>
            </a:r>
            <a:r>
              <a:rPr lang="en-US" dirty="0" err="1"/>
              <a:t>setPassword</a:t>
            </a:r>
            <a:r>
              <a:rPr lang="en-US" dirty="0"/>
              <a:t>(String password) {</a:t>
            </a:r>
          </a:p>
          <a:p>
            <a:pPr algn="l"/>
            <a:r>
              <a:rPr lang="he-IL" dirty="0"/>
              <a:t>טענת כניסה: הפעולה תקבל ערך חדש לתכונה </a:t>
            </a:r>
            <a:r>
              <a:rPr lang="en-US" dirty="0"/>
              <a:t>//password</a:t>
            </a:r>
          </a:p>
          <a:p>
            <a:pPr algn="l"/>
            <a:r>
              <a:rPr lang="he-IL" dirty="0"/>
              <a:t>טענת יציאה: הפעולה תעדכן את התכונה </a:t>
            </a:r>
            <a:r>
              <a:rPr lang="en-US" dirty="0"/>
              <a:t> password </a:t>
            </a:r>
            <a:r>
              <a:rPr lang="he-IL" dirty="0"/>
              <a:t>בערך החדש שהתקבל כפרמטר לפעולה</a:t>
            </a:r>
            <a:r>
              <a:rPr lang="en-US" dirty="0"/>
              <a:t>//</a:t>
            </a:r>
            <a:endParaRPr lang="he-IL" dirty="0"/>
          </a:p>
          <a:p>
            <a:pPr algn="l" rtl="0"/>
            <a:endParaRPr lang="he-IL" dirty="0"/>
          </a:p>
          <a:p>
            <a:pPr algn="l" rtl="0"/>
            <a:r>
              <a:rPr lang="he-IL" dirty="0"/>
              <a:t>        </a:t>
            </a:r>
            <a:r>
              <a:rPr lang="en-US" dirty="0" err="1"/>
              <a:t>this.password</a:t>
            </a:r>
            <a:r>
              <a:rPr lang="en-US" dirty="0"/>
              <a:t> = password;</a:t>
            </a:r>
          </a:p>
          <a:p>
            <a:pPr algn="l" rtl="0"/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66958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696000" y="1589450"/>
            <a:ext cx="10800000" cy="1180591"/>
          </a:xfrm>
        </p:spPr>
        <p:txBody>
          <a:bodyPr/>
          <a:lstStyle/>
          <a:p>
            <a:r>
              <a:rPr lang="he-IL" dirty="0"/>
              <a:t>עצמים</a:t>
            </a:r>
            <a:r>
              <a:rPr lang="en-US" dirty="0"/>
              <a:t>(Objects) </a:t>
            </a:r>
            <a:r>
              <a:rPr lang="he-IL" dirty="0"/>
              <a:t> ומחלקות</a:t>
            </a:r>
            <a:br>
              <a:rPr lang="en-US" dirty="0"/>
            </a:br>
            <a:r>
              <a:rPr lang="he-IL" sz="4800" dirty="0">
                <a:highlight>
                  <a:srgbClr val="8DD3D7"/>
                </a:highlight>
              </a:rPr>
              <a:t>בניית תרשימי </a:t>
            </a:r>
            <a:r>
              <a:rPr lang="en-US" sz="4800" dirty="0">
                <a:highlight>
                  <a:srgbClr val="8DD3D7"/>
                </a:highlight>
              </a:rPr>
              <a:t>UML</a:t>
            </a:r>
            <a:endParaRPr lang="he-IL" sz="4800" dirty="0">
              <a:highlight>
                <a:srgbClr val="8DD3D7"/>
              </a:highlight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696000" y="2998659"/>
            <a:ext cx="10800000" cy="580534"/>
          </a:xfrm>
        </p:spPr>
        <p:txBody>
          <a:bodyPr/>
          <a:lstStyle/>
          <a:p>
            <a:r>
              <a:rPr lang="he-IL" sz="2800" dirty="0">
                <a:sym typeface="Varela Round"/>
              </a:rPr>
              <a:t>מדעי המחשב יסודות1– </a:t>
            </a:r>
            <a:r>
              <a:rPr lang="en-US" sz="2800" dirty="0">
                <a:sym typeface="Varela Round"/>
              </a:rPr>
              <a:t>Java</a:t>
            </a:r>
            <a:endParaRPr lang="he-IL" sz="2800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696000" y="3655831"/>
            <a:ext cx="10800000" cy="1094193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אסנת אנגלמן </a:t>
            </a:r>
          </a:p>
          <a:p>
            <a:r>
              <a:rPr lang="he-IL" sz="2000" dirty="0">
                <a:sym typeface="Varela Round"/>
              </a:rPr>
              <a:t>          צוות בודקות: צוות המורות למדעי המחשב</a:t>
            </a:r>
          </a:p>
          <a:p>
            <a:r>
              <a:rPr lang="he-IL" sz="2000" dirty="0">
                <a:sym typeface="Varela Round"/>
              </a:rPr>
              <a:t>                                בבית הספר הריאלי העברי בחיפה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EB6EF4-B37B-421D-B848-E128DF8FF0F3}"/>
              </a:ext>
            </a:extLst>
          </p:cNvPr>
          <p:cNvSpPr txBox="1"/>
          <p:nvPr/>
        </p:nvSpPr>
        <p:spPr>
          <a:xfrm>
            <a:off x="1369577" y="1335381"/>
            <a:ext cx="916423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dirty="0"/>
              <a:t> public int </a:t>
            </a:r>
            <a:r>
              <a:rPr lang="en-US" dirty="0" err="1"/>
              <a:t>getCount</a:t>
            </a:r>
            <a:r>
              <a:rPr lang="en-US" dirty="0"/>
              <a:t>() {</a:t>
            </a:r>
          </a:p>
          <a:p>
            <a:pPr algn="r"/>
            <a:r>
              <a:rPr lang="en-US" dirty="0"/>
              <a:t>        //</a:t>
            </a:r>
            <a:r>
              <a:rPr lang="he-IL" dirty="0"/>
              <a:t>טענת יציאה: הפעולה תחזיר את מספר הכניסות</a:t>
            </a:r>
            <a:r>
              <a:rPr lang="en-US" dirty="0"/>
              <a:t> </a:t>
            </a:r>
            <a:r>
              <a:rPr lang="he-IL" dirty="0"/>
              <a:t> של המשתמש</a:t>
            </a:r>
          </a:p>
          <a:p>
            <a:pPr algn="l" rtl="0"/>
            <a:r>
              <a:rPr lang="he-IL" dirty="0"/>
              <a:t>        </a:t>
            </a:r>
            <a:r>
              <a:rPr lang="en-US" dirty="0"/>
              <a:t>return </a:t>
            </a:r>
            <a:r>
              <a:rPr lang="en-US" dirty="0" err="1"/>
              <a:t>this.count</a:t>
            </a:r>
            <a:r>
              <a:rPr lang="en-US" dirty="0"/>
              <a:t>;</a:t>
            </a:r>
          </a:p>
          <a:p>
            <a:pPr algn="l" rtl="0"/>
            <a:r>
              <a:rPr lang="en-US" dirty="0"/>
              <a:t>    }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   public void </a:t>
            </a:r>
            <a:r>
              <a:rPr lang="en-US" dirty="0" err="1"/>
              <a:t>setCount</a:t>
            </a:r>
            <a:r>
              <a:rPr lang="en-US" dirty="0"/>
              <a:t>(int count) {</a:t>
            </a:r>
          </a:p>
          <a:p>
            <a:pPr algn="r"/>
            <a:r>
              <a:rPr lang="en-US" dirty="0"/>
              <a:t>//</a:t>
            </a:r>
            <a:r>
              <a:rPr lang="he-IL" dirty="0"/>
              <a:t>טענת כניסה: הפעולה תקבל ערך חדש לתכונה </a:t>
            </a:r>
            <a:r>
              <a:rPr lang="en-US" dirty="0"/>
              <a:t>count</a:t>
            </a:r>
          </a:p>
          <a:p>
            <a:pPr algn="r"/>
            <a:r>
              <a:rPr lang="en-US" dirty="0"/>
              <a:t>//</a:t>
            </a:r>
            <a:r>
              <a:rPr lang="he-IL" dirty="0"/>
              <a:t>טענת יציאה: הפעולה תעדכן את התכונה </a:t>
            </a:r>
            <a:r>
              <a:rPr lang="en-US" dirty="0"/>
              <a:t> count </a:t>
            </a:r>
            <a:r>
              <a:rPr lang="he-IL" dirty="0"/>
              <a:t>בערך החדש שהתקבל כפרמטר לפעולה</a:t>
            </a:r>
          </a:p>
          <a:p>
            <a:pPr algn="l" rtl="0"/>
            <a:endParaRPr lang="he-IL" dirty="0"/>
          </a:p>
          <a:p>
            <a:pPr algn="l" rtl="0"/>
            <a:r>
              <a:rPr lang="he-IL" dirty="0"/>
              <a:t>        </a:t>
            </a:r>
            <a:r>
              <a:rPr lang="en-US" dirty="0" err="1"/>
              <a:t>this.count</a:t>
            </a:r>
            <a:r>
              <a:rPr lang="en-US" dirty="0"/>
              <a:t> = count;</a:t>
            </a:r>
          </a:p>
          <a:p>
            <a:pPr algn="l" rtl="0"/>
            <a:r>
              <a:rPr lang="en-US" dirty="0"/>
              <a:t>   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0B1E61-B213-42CD-8FAA-947F0CDC3AF8}"/>
              </a:ext>
            </a:extLst>
          </p:cNvPr>
          <p:cNvSpPr txBox="1"/>
          <p:nvPr/>
        </p:nvSpPr>
        <p:spPr>
          <a:xfrm>
            <a:off x="-255092" y="4811224"/>
            <a:ext cx="7485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בבניה האוטומטית, התוכנה אינה משתמשת במילה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</a:t>
            </a:r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כאשר מוחזרת תכונה. </a:t>
            </a:r>
          </a:p>
          <a:p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ממליצה בחום, להוסיף זאת בעצמכם, כדי לזהות שמדובר בעצם עצמו.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3B7B52-E28F-C349-874A-8422A7A9732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3E6AE0-EC73-954A-A263-DB1147128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07825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3D125-996D-4BCC-89FE-032FEB10F7A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r"/>
            <a:r>
              <a:rPr lang="he-IL" sz="2000" dirty="0"/>
              <a:t>ונקבל</a:t>
            </a:r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35F4C-9CE4-4606-B607-4260BADF6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2000" dirty="0"/>
              <a:t>כעת נוסיף את הפעולה </a:t>
            </a:r>
            <a:r>
              <a:rPr lang="en-US" sz="2000" dirty="0" err="1"/>
              <a:t>toString</a:t>
            </a:r>
            <a:r>
              <a:rPr lang="en-US" sz="2000" dirty="0"/>
              <a:t>()</a:t>
            </a:r>
            <a:r>
              <a:rPr lang="he-IL" sz="2000" dirty="0"/>
              <a:t>:</a:t>
            </a:r>
            <a:r>
              <a:rPr lang="en-US" sz="2000" dirty="0"/>
              <a:t>code-&gt;generate-&gt;</a:t>
            </a:r>
            <a:r>
              <a:rPr lang="en-US" sz="2000" dirty="0" err="1"/>
              <a:t>toString</a:t>
            </a:r>
            <a:r>
              <a:rPr lang="en-US" sz="2000" dirty="0"/>
              <a:t>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B10D90-841D-47F1-B8CE-DB3DCE570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278" y="1554172"/>
            <a:ext cx="6200775" cy="2390775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DC568AA-3798-4364-B1A6-8DF52F4BF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067" y="4206072"/>
            <a:ext cx="12192000" cy="28161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"User{"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"id='"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id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	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", password='"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password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	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", count="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count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'}'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188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DB8781-6998-4CC5-ABCE-7ABFC582F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99" y="697060"/>
            <a:ext cx="7424363" cy="35147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AFC7E9-0700-4E1F-9BC1-CD907865F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148" y="3476772"/>
            <a:ext cx="11160000" cy="1470025"/>
          </a:xfrm>
        </p:spPr>
        <p:txBody>
          <a:bodyPr>
            <a:normAutofit/>
          </a:bodyPr>
          <a:lstStyle/>
          <a:p>
            <a:pPr algn="r"/>
            <a:r>
              <a:rPr lang="he-IL" sz="2000" dirty="0"/>
              <a:t>ניתן לראות כי הוספתי לתיעוד הסטנדרטי שהבניה האוטומטית הציעה.</a:t>
            </a:r>
            <a:br>
              <a:rPr lang="he-IL" sz="2000" dirty="0"/>
            </a:br>
            <a:r>
              <a:rPr lang="he-IL" sz="2000" dirty="0"/>
              <a:t>הכתיבה מעל הפעולה </a:t>
            </a:r>
            <a:r>
              <a:rPr lang="en-US" sz="2000" dirty="0"/>
              <a:t>@Override</a:t>
            </a:r>
            <a:r>
              <a:rPr lang="he-IL" sz="2000" dirty="0"/>
              <a:t> מעידה כי </a:t>
            </a:r>
            <a:r>
              <a:rPr lang="he-IL" sz="2000" dirty="0">
                <a:solidFill>
                  <a:srgbClr val="7030A0"/>
                </a:solidFill>
                <a:highlight>
                  <a:srgbClr val="FFFF00"/>
                </a:highlight>
              </a:rPr>
              <a:t>דרסנו</a:t>
            </a:r>
            <a:r>
              <a:rPr lang="he-IL" sz="2000" dirty="0"/>
              <a:t> פעולה שכבר היתה כתובה בתוכנה (להצגת כל עצם היורש מ-</a:t>
            </a:r>
            <a:r>
              <a:rPr lang="en-US" sz="2000" dirty="0"/>
              <a:t>Object</a:t>
            </a:r>
            <a:r>
              <a:rPr lang="he-IL" sz="2000" dirty="0"/>
              <a:t>), ופעולה זו דורסת את הפעולה הסטנדרטית ותציג את זו שלנו.</a:t>
            </a:r>
            <a:endParaRPr lang="en-US" sz="2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14F1983-5A37-4D21-8090-1F7827816F09}"/>
                  </a:ext>
                </a:extLst>
              </p14:cNvPr>
              <p14:cNvContentPartPr/>
              <p14:nvPr/>
            </p14:nvContentPartPr>
            <p14:xfrm>
              <a:off x="4824827" y="2236933"/>
              <a:ext cx="89280" cy="125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14F1983-5A37-4D21-8090-1F7827816F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15827" y="2228293"/>
                <a:ext cx="106920" cy="14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9B28A87-B1B4-4225-A67D-81717C7DC030}"/>
                  </a:ext>
                </a:extLst>
              </p14:cNvPr>
              <p14:cNvContentPartPr/>
              <p14:nvPr/>
            </p14:nvContentPartPr>
            <p14:xfrm>
              <a:off x="6789347" y="2655253"/>
              <a:ext cx="79200" cy="1159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9B28A87-B1B4-4225-A67D-81717C7DC03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80347" y="2646613"/>
                <a:ext cx="96840" cy="13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3124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7A5A-617E-4709-B4C9-071D511A32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לתרגול: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486C4C-6B38-4677-8432-422431D8B0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6000" y="2529479"/>
            <a:ext cx="10800000" cy="1257643"/>
          </a:xfrm>
        </p:spPr>
        <p:txBody>
          <a:bodyPr/>
          <a:lstStyle/>
          <a:p>
            <a:r>
              <a:rPr lang="he-IL" dirty="0"/>
              <a:t>בנו מחלקה חדשה והגדירו פעולות בעזרת המחולל  לעצמים </a:t>
            </a:r>
            <a:r>
              <a:rPr lang="en-US" dirty="0"/>
              <a:t>Product, Scout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8197F-0BD5-4DC2-9020-E9CD6BF33E1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/>
              <a:t>בהצלחה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26B97AE-F1DE-4942-9ED2-24ADC451C438}"/>
                  </a:ext>
                </a:extLst>
              </p14:cNvPr>
              <p14:cNvContentPartPr/>
              <p14:nvPr/>
            </p14:nvContentPartPr>
            <p14:xfrm>
              <a:off x="7480187" y="2849653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26B97AE-F1DE-4942-9ED2-24ADC451C4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71187" y="2841013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5413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3"/>
              </a:rPr>
              <a:t>rights@education.gov.il</a:t>
            </a:r>
            <a:endParaRPr lang="en-US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התמונות נלקחו מאתר </a:t>
            </a:r>
            <a:r>
              <a:rPr lang="en-US"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Pixaby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היום?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נכיר כלי להצגת מחלקות בשם </a:t>
            </a:r>
            <a:r>
              <a:rPr lang="en-US" dirty="0"/>
              <a:t>UML</a:t>
            </a:r>
            <a:endParaRPr lang="he-IL" dirty="0"/>
          </a:p>
          <a:p>
            <a:r>
              <a:rPr lang="he-IL" b="0" i="0" dirty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U</a:t>
            </a:r>
            <a:r>
              <a:rPr lang="he-IL" b="0" i="0" dirty="0">
                <a:solidFill>
                  <a:srgbClr val="192A72"/>
                </a:solidFill>
                <a:effectLst/>
                <a:cs typeface="Arial" panose="020B0604020202020204" pitchFamily="34" charset="0"/>
              </a:rPr>
              <a:t>nified </a:t>
            </a:r>
            <a:r>
              <a:rPr lang="he-IL" b="0" i="0" dirty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M</a:t>
            </a:r>
            <a:r>
              <a:rPr lang="he-IL" b="0" i="0" dirty="0">
                <a:solidFill>
                  <a:srgbClr val="192A72"/>
                </a:solidFill>
                <a:effectLst/>
                <a:cs typeface="Arial" panose="020B0604020202020204" pitchFamily="34" charset="0"/>
              </a:rPr>
              <a:t>odeling </a:t>
            </a:r>
            <a:r>
              <a:rPr lang="he-IL" b="0" i="0" dirty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L</a:t>
            </a:r>
            <a:r>
              <a:rPr lang="he-IL" b="0" i="0" dirty="0">
                <a:solidFill>
                  <a:srgbClr val="192A72"/>
                </a:solidFill>
                <a:effectLst/>
                <a:cs typeface="Arial" panose="020B0604020202020204" pitchFamily="34" charset="0"/>
              </a:rPr>
              <a:t>anguage</a:t>
            </a:r>
            <a:endParaRPr lang="he-IL" dirty="0">
              <a:solidFill>
                <a:srgbClr val="192A72"/>
              </a:solidFill>
            </a:endParaRPr>
          </a:p>
          <a:p>
            <a:r>
              <a:rPr lang="he-IL" dirty="0"/>
              <a:t>ניישם ונרשום תרשימים גרפיים על דוגמאות משיעורים קודמים</a:t>
            </a:r>
          </a:p>
          <a:p>
            <a:r>
              <a:rPr lang="he-IL" dirty="0"/>
              <a:t>נגדיר מחלקות חדשות ונבנה עבורם את התרשים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857DA-F342-4958-B2A3-BC687BC54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לתרשים </a:t>
            </a:r>
            <a:r>
              <a:rPr lang="en-US" dirty="0"/>
              <a:t>UML</a:t>
            </a:r>
            <a:r>
              <a:rPr lang="he-IL" dirty="0"/>
              <a:t> 3 חלקים: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FD5C66C-8794-4646-858D-A3C03BCCE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89765"/>
              </p:ext>
            </p:extLst>
          </p:nvPr>
        </p:nvGraphicFramePr>
        <p:xfrm>
          <a:off x="721058" y="1444944"/>
          <a:ext cx="5784457" cy="4893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4457">
                  <a:extLst>
                    <a:ext uri="{9D8B030D-6E8A-4147-A177-3AD203B41FA5}">
                      <a16:colId xmlns:a16="http://schemas.microsoft.com/office/drawing/2014/main" val="2365194030"/>
                    </a:ext>
                  </a:extLst>
                </a:gridCol>
              </a:tblGrid>
              <a:tr h="878233">
                <a:tc>
                  <a:txBody>
                    <a:bodyPr/>
                    <a:lstStyle/>
                    <a:p>
                      <a:pPr algn="ctr"/>
                      <a:r>
                        <a:rPr lang="he-IL" sz="3600" dirty="0"/>
                        <a:t>כותרת המחלקה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789635"/>
                  </a:ext>
                </a:extLst>
              </a:tr>
              <a:tr h="2383776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3600" dirty="0"/>
                    </a:p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600" dirty="0"/>
                        <a:t>תכונות המחלקה</a:t>
                      </a:r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902432"/>
                  </a:ext>
                </a:extLst>
              </a:tr>
              <a:tr h="1631004">
                <a:tc>
                  <a:txBody>
                    <a:bodyPr/>
                    <a:lstStyle/>
                    <a:p>
                      <a:pPr marL="0" marR="0" lvl="0" indent="0" algn="ct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600" dirty="0"/>
                        <a:t>שיטות /פעולות על  מחלקה</a:t>
                      </a:r>
                      <a:endParaRPr lang="en-US" sz="3600" dirty="0"/>
                    </a:p>
                    <a:p>
                      <a:pPr algn="ctr"/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522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71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2400" dirty="0"/>
              <a:t>דוגמא לתרשים </a:t>
            </a:r>
            <a:r>
              <a:rPr lang="en-US" sz="2400" dirty="0"/>
              <a:t>UML</a:t>
            </a:r>
            <a:r>
              <a:rPr lang="he-IL" sz="2400" dirty="0"/>
              <a:t> (מקוצר)עבור מחלקה בשם</a:t>
            </a:r>
            <a:r>
              <a:rPr lang="en-US" sz="2400" dirty="0"/>
              <a:t>User </a:t>
            </a:r>
            <a:r>
              <a:rPr lang="he-IL" sz="2400" dirty="0"/>
              <a:t> , </a:t>
            </a:r>
            <a:br>
              <a:rPr lang="he-IL" sz="2400" dirty="0"/>
            </a:br>
            <a:r>
              <a:rPr lang="he-IL" sz="2400" dirty="0"/>
              <a:t>אשר מתארת פרטי משתמש באפליקציה אצל חברה מסחרית: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E7C4FCB8-9722-440D-A010-165EDFC04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797027"/>
              </p:ext>
            </p:extLst>
          </p:nvPr>
        </p:nvGraphicFramePr>
        <p:xfrm>
          <a:off x="4119587" y="1652324"/>
          <a:ext cx="3527448" cy="3944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7448">
                  <a:extLst>
                    <a:ext uri="{9D8B030D-6E8A-4147-A177-3AD203B41FA5}">
                      <a16:colId xmlns:a16="http://schemas.microsoft.com/office/drawing/2014/main" val="3529312599"/>
                    </a:ext>
                  </a:extLst>
                </a:gridCol>
              </a:tblGrid>
              <a:tr h="78927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932700"/>
                  </a:ext>
                </a:extLst>
              </a:tr>
              <a:tr h="2366255"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-id</a:t>
                      </a:r>
                    </a:p>
                    <a:p>
                      <a:pPr algn="l"/>
                      <a:r>
                        <a:rPr lang="en-US" sz="3200" dirty="0"/>
                        <a:t>-email</a:t>
                      </a:r>
                    </a:p>
                    <a:p>
                      <a:pPr algn="l"/>
                      <a:r>
                        <a:rPr lang="en-US" sz="3200" dirty="0"/>
                        <a:t>-password</a:t>
                      </a:r>
                    </a:p>
                    <a:p>
                      <a:pPr algn="l"/>
                      <a:r>
                        <a:rPr lang="en-US" sz="3200" dirty="0"/>
                        <a:t>-</a:t>
                      </a:r>
                      <a:r>
                        <a:rPr lang="en-US" sz="3200" dirty="0" err="1"/>
                        <a:t>lastLogin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514191"/>
                  </a:ext>
                </a:extLst>
              </a:tr>
              <a:tr h="789270">
                <a:tc>
                  <a:txBody>
                    <a:bodyPr/>
                    <a:lstStyle/>
                    <a:p>
                      <a:pPr algn="l"/>
                      <a:r>
                        <a:rPr lang="en-US" sz="3200" dirty="0"/>
                        <a:t>+</a:t>
                      </a:r>
                      <a:r>
                        <a:rPr lang="en-US" sz="3200" dirty="0" err="1"/>
                        <a:t>getSession</a:t>
                      </a:r>
                      <a:r>
                        <a:rPr lang="en-US" sz="3200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727687"/>
                  </a:ext>
                </a:extLst>
              </a:tr>
            </a:tbl>
          </a:graphicData>
        </a:graphic>
      </p:graphicFrame>
      <p:pic>
        <p:nvPicPr>
          <p:cNvPr id="1026" name="Picture 2" descr="משתמש במחשב הנקבה מודאגת">
            <a:extLst>
              <a:ext uri="{FF2B5EF4-FFF2-40B4-BE49-F238E27FC236}">
                <a16:creationId xmlns:a16="http://schemas.microsoft.com/office/drawing/2014/main" id="{BCA2A0A9-99CE-492C-9C2C-D12EFEA25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43" y="1859286"/>
            <a:ext cx="3527448" cy="3139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57634D9-4FD3-954D-B68D-42280FFC8C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2000" dirty="0"/>
              <a:t>אנו נעדיף לפרט יותר מידע בתרשימים שלנו: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94B9155-5127-49EA-8750-CF7A1EDE9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789428"/>
              </p:ext>
            </p:extLst>
          </p:nvPr>
        </p:nvGraphicFramePr>
        <p:xfrm>
          <a:off x="330560" y="1158240"/>
          <a:ext cx="7884616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133">
                  <a:extLst>
                    <a:ext uri="{9D8B030D-6E8A-4147-A177-3AD203B41FA5}">
                      <a16:colId xmlns:a16="http://schemas.microsoft.com/office/drawing/2014/main" val="477108493"/>
                    </a:ext>
                  </a:extLst>
                </a:gridCol>
                <a:gridCol w="4626483">
                  <a:extLst>
                    <a:ext uri="{9D8B030D-6E8A-4147-A177-3AD203B41FA5}">
                      <a16:colId xmlns:a16="http://schemas.microsoft.com/office/drawing/2014/main" val="3606268461"/>
                    </a:ext>
                  </a:extLst>
                </a:gridCol>
              </a:tblGrid>
              <a:tr h="453154">
                <a:tc>
                  <a:txBody>
                    <a:bodyPr/>
                    <a:lstStyle/>
                    <a:p>
                      <a:pPr algn="l" rtl="0"/>
                      <a:r>
                        <a:rPr lang="en-US" sz="2800" dirty="0"/>
                        <a:t>                                 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800" dirty="0"/>
                        <a:t>שם המחלקה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229037"/>
                  </a:ext>
                </a:extLst>
              </a:tr>
              <a:tr h="793007">
                <a:tc>
                  <a:txBody>
                    <a:bodyPr/>
                    <a:lstStyle/>
                    <a:p>
                      <a:pPr algn="l" rtl="0"/>
                      <a:r>
                        <a:rPr lang="en-US" sz="2800" dirty="0"/>
                        <a:t>String id</a:t>
                      </a:r>
                    </a:p>
                    <a:p>
                      <a:pPr algn="l" rtl="0"/>
                      <a:r>
                        <a:rPr lang="en-US" sz="2800" dirty="0"/>
                        <a:t>String email</a:t>
                      </a:r>
                    </a:p>
                    <a:p>
                      <a:pPr algn="l" rtl="0"/>
                      <a:r>
                        <a:rPr lang="en-US" sz="2800" dirty="0"/>
                        <a:t>String password</a:t>
                      </a:r>
                    </a:p>
                    <a:p>
                      <a:pPr algn="l" rtl="0"/>
                      <a:r>
                        <a:rPr lang="en-US" sz="2800" dirty="0"/>
                        <a:t>String </a:t>
                      </a:r>
                      <a:r>
                        <a:rPr lang="en-US" sz="2800" dirty="0" err="1"/>
                        <a:t>lastLogin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800" dirty="0"/>
                        <a:t>מספר תעודת זהות</a:t>
                      </a:r>
                    </a:p>
                    <a:p>
                      <a:r>
                        <a:rPr lang="he-IL" sz="2800" dirty="0"/>
                        <a:t>כתובת הדואר</a:t>
                      </a:r>
                    </a:p>
                    <a:p>
                      <a:r>
                        <a:rPr lang="he-IL" sz="2800" dirty="0"/>
                        <a:t>סיסמת המשתמש</a:t>
                      </a:r>
                    </a:p>
                    <a:p>
                      <a:r>
                        <a:rPr lang="he-IL" sz="2800" dirty="0"/>
                        <a:t>תאריך כניסה אחרון לאפליקציה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700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String </a:t>
                      </a:r>
                      <a:r>
                        <a:rPr lang="en-US" sz="2800" dirty="0" err="1"/>
                        <a:t>getSessin</a:t>
                      </a:r>
                      <a:r>
                        <a:rPr lang="en-US" sz="2800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800" dirty="0">
                          <a:highlight>
                            <a:srgbClr val="FFFF00"/>
                          </a:highlight>
                        </a:rPr>
                        <a:t>פעולה</a:t>
                      </a:r>
                      <a:r>
                        <a:rPr lang="he-IL" sz="2800" dirty="0"/>
                        <a:t> </a:t>
                      </a:r>
                      <a:r>
                        <a:rPr lang="he-IL" sz="2800" dirty="0">
                          <a:highlight>
                            <a:srgbClr val="8DD3D7"/>
                          </a:highlight>
                        </a:rPr>
                        <a:t>המחזירה</a:t>
                      </a:r>
                      <a:r>
                        <a:rPr lang="he-IL" sz="2800" dirty="0"/>
                        <a:t> את תאריך הכניסה האחרון של המשתמש 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322937"/>
                  </a:ext>
                </a:extLst>
              </a:tr>
            </a:tbl>
          </a:graphicData>
        </a:graphic>
      </p:graphicFrame>
      <p:pic>
        <p:nvPicPr>
          <p:cNvPr id="1026" name="Picture 2" descr="משתמש במחשב הנקבה מודאגת">
            <a:extLst>
              <a:ext uri="{FF2B5EF4-FFF2-40B4-BE49-F238E27FC236}">
                <a16:creationId xmlns:a16="http://schemas.microsoft.com/office/drawing/2014/main" id="{BCA2A0A9-99CE-492C-9C2C-D12EFEA25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052" y="1840989"/>
            <a:ext cx="1784282" cy="1588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01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4049690-FC5B-4B1E-BAB8-C02C699CE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980533"/>
              </p:ext>
            </p:extLst>
          </p:nvPr>
        </p:nvGraphicFramePr>
        <p:xfrm>
          <a:off x="311600" y="1372985"/>
          <a:ext cx="8449186" cy="4915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8613">
                  <a:extLst>
                    <a:ext uri="{9D8B030D-6E8A-4147-A177-3AD203B41FA5}">
                      <a16:colId xmlns:a16="http://schemas.microsoft.com/office/drawing/2014/main" val="3695716143"/>
                    </a:ext>
                  </a:extLst>
                </a:gridCol>
                <a:gridCol w="3136316">
                  <a:extLst>
                    <a:ext uri="{9D8B030D-6E8A-4147-A177-3AD203B41FA5}">
                      <a16:colId xmlns:a16="http://schemas.microsoft.com/office/drawing/2014/main" val="4052595159"/>
                    </a:ext>
                  </a:extLst>
                </a:gridCol>
                <a:gridCol w="274257">
                  <a:extLst>
                    <a:ext uri="{9D8B030D-6E8A-4147-A177-3AD203B41FA5}">
                      <a16:colId xmlns:a16="http://schemas.microsoft.com/office/drawing/2014/main" val="1135485708"/>
                    </a:ext>
                  </a:extLst>
                </a:gridCol>
              </a:tblGrid>
              <a:tr h="639638">
                <a:tc>
                  <a:txBody>
                    <a:bodyPr/>
                    <a:lstStyle/>
                    <a:p>
                      <a:pPr marL="0" marR="0" lvl="0" indent="0" algn="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         </a:t>
                      </a:r>
                      <a:r>
                        <a:rPr lang="en-US" sz="2800" dirty="0"/>
                        <a:t>Product</a:t>
                      </a:r>
                      <a:r>
                        <a:rPr lang="he-IL" sz="2800" dirty="0"/>
                        <a:t>  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368876"/>
                  </a:ext>
                </a:extLst>
              </a:tr>
              <a:tr h="1577189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String name</a:t>
                      </a:r>
                    </a:p>
                    <a:p>
                      <a:pPr algn="l"/>
                      <a:endParaRPr lang="he-IL" sz="2400" dirty="0"/>
                    </a:p>
                    <a:p>
                      <a:pPr algn="l"/>
                      <a:r>
                        <a:rPr lang="en-US" sz="2400" dirty="0"/>
                        <a:t>double price</a:t>
                      </a:r>
                    </a:p>
                    <a:p>
                      <a:pPr algn="l"/>
                      <a:endParaRPr lang="en-US" sz="2400" dirty="0"/>
                    </a:p>
                    <a:p>
                      <a:pPr algn="l"/>
                      <a:r>
                        <a:rPr lang="en-US" sz="2400" dirty="0"/>
                        <a:t>int 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400" dirty="0"/>
                        <a:t>שם המוצר</a:t>
                      </a:r>
                    </a:p>
                    <a:p>
                      <a:endParaRPr lang="he-IL" sz="2400" dirty="0"/>
                    </a:p>
                    <a:p>
                      <a:r>
                        <a:rPr lang="he-IL" sz="2400" dirty="0"/>
                        <a:t>מחיר המוצר</a:t>
                      </a:r>
                    </a:p>
                    <a:p>
                      <a:endParaRPr lang="he-IL" sz="2400" dirty="0"/>
                    </a:p>
                    <a:p>
                      <a:r>
                        <a:rPr lang="he-IL" sz="2400" dirty="0"/>
                        <a:t>הכמות במלאי בחנות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18592"/>
                  </a:ext>
                </a:extLst>
              </a:tr>
              <a:tr h="2050346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Product(String name, double price, int quantity)</a:t>
                      </a:r>
                    </a:p>
                    <a:p>
                      <a:pPr algn="l"/>
                      <a:endParaRPr lang="he-IL" sz="2400" dirty="0"/>
                    </a:p>
                    <a:p>
                      <a:pPr algn="l"/>
                      <a:r>
                        <a:rPr lang="en-US" sz="2400" dirty="0"/>
                        <a:t>void sold(int counter)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400" dirty="0"/>
                        <a:t>פעולה בונה</a:t>
                      </a:r>
                    </a:p>
                    <a:p>
                      <a:endParaRPr lang="he-IL" sz="2400" dirty="0"/>
                    </a:p>
                    <a:p>
                      <a:r>
                        <a:rPr lang="he-IL" sz="1800" dirty="0"/>
                        <a:t>פעולה המורידה מהמלאי </a:t>
                      </a:r>
                      <a:r>
                        <a:rPr lang="en-US" sz="1800" dirty="0"/>
                        <a:t>counter</a:t>
                      </a:r>
                      <a:r>
                        <a:rPr lang="he-IL" sz="1800" dirty="0"/>
                        <a:t> יחידות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5070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03ABDB6-C4A8-4F72-8ACD-FBF2E0EFD133}"/>
              </a:ext>
            </a:extLst>
          </p:cNvPr>
          <p:cNvSpPr txBox="1"/>
          <p:nvPr/>
        </p:nvSpPr>
        <p:spPr>
          <a:xfrm>
            <a:off x="6303523" y="222168"/>
            <a:ext cx="5647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/>
              <a:t>דוגמא מספר 2: מוצר במחסן לכלי עבודה</a:t>
            </a:r>
            <a:endParaRPr lang="en-US" sz="2400" dirty="0"/>
          </a:p>
        </p:txBody>
      </p:sp>
      <p:pic>
        <p:nvPicPr>
          <p:cNvPr id="2052" name="Picture 4" descr="Ikea, Warehouse, Industrial, Tempe, Shopping, Storage">
            <a:extLst>
              <a:ext uri="{FF2B5EF4-FFF2-40B4-BE49-F238E27FC236}">
                <a16:creationId xmlns:a16="http://schemas.microsoft.com/office/drawing/2014/main" id="{D187A5C8-51D4-4096-BB41-5FC0258BC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97881" y="1372985"/>
            <a:ext cx="3116986" cy="175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1F3C16-B75C-5943-9C18-713B893D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4304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4049690-FC5B-4B1E-BAB8-C02C699CE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44825"/>
              </p:ext>
            </p:extLst>
          </p:nvPr>
        </p:nvGraphicFramePr>
        <p:xfrm>
          <a:off x="277276" y="874164"/>
          <a:ext cx="8449186" cy="5983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4589">
                  <a:extLst>
                    <a:ext uri="{9D8B030D-6E8A-4147-A177-3AD203B41FA5}">
                      <a16:colId xmlns:a16="http://schemas.microsoft.com/office/drawing/2014/main" val="3695716143"/>
                    </a:ext>
                  </a:extLst>
                </a:gridCol>
                <a:gridCol w="2330340">
                  <a:extLst>
                    <a:ext uri="{9D8B030D-6E8A-4147-A177-3AD203B41FA5}">
                      <a16:colId xmlns:a16="http://schemas.microsoft.com/office/drawing/2014/main" val="4052595159"/>
                    </a:ext>
                  </a:extLst>
                </a:gridCol>
                <a:gridCol w="274257">
                  <a:extLst>
                    <a:ext uri="{9D8B030D-6E8A-4147-A177-3AD203B41FA5}">
                      <a16:colId xmlns:a16="http://schemas.microsoft.com/office/drawing/2014/main" val="1135485708"/>
                    </a:ext>
                  </a:extLst>
                </a:gridCol>
              </a:tblGrid>
              <a:tr h="1024856">
                <a:tc>
                  <a:txBody>
                    <a:bodyPr/>
                    <a:lstStyle/>
                    <a:p>
                      <a:pPr marL="0" marR="0" lvl="0" indent="0" algn="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         </a:t>
                      </a:r>
                      <a:r>
                        <a:rPr lang="en-US" sz="2800" dirty="0"/>
                        <a:t>Book</a:t>
                      </a:r>
                      <a:r>
                        <a:rPr lang="he-IL" sz="2800" dirty="0"/>
                        <a:t>  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368876"/>
                  </a:ext>
                </a:extLst>
              </a:tr>
              <a:tr h="247949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String name</a:t>
                      </a:r>
                    </a:p>
                    <a:p>
                      <a:pPr algn="l"/>
                      <a:endParaRPr lang="en-US" dirty="0"/>
                    </a:p>
                    <a:p>
                      <a:pPr algn="l"/>
                      <a:r>
                        <a:rPr lang="en-US" dirty="0"/>
                        <a:t>String writer</a:t>
                      </a:r>
                    </a:p>
                    <a:p>
                      <a:pPr algn="l"/>
                      <a:endParaRPr lang="he-IL" dirty="0"/>
                    </a:p>
                    <a:p>
                      <a:pPr algn="l"/>
                      <a:r>
                        <a:rPr lang="en-US" dirty="0"/>
                        <a:t>double price</a:t>
                      </a:r>
                    </a:p>
                    <a:p>
                      <a:pPr algn="l"/>
                      <a:endParaRPr lang="en-US" dirty="0"/>
                    </a:p>
                    <a:p>
                      <a:pPr algn="l"/>
                      <a:r>
                        <a:rPr lang="en-US" dirty="0"/>
                        <a:t>int 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שם הספר</a:t>
                      </a:r>
                    </a:p>
                    <a:p>
                      <a:endParaRPr lang="he-IL" dirty="0"/>
                    </a:p>
                    <a:p>
                      <a:r>
                        <a:rPr lang="he-IL" dirty="0"/>
                        <a:t>שם המחבר</a:t>
                      </a:r>
                    </a:p>
                    <a:p>
                      <a:endParaRPr lang="en-US" dirty="0"/>
                    </a:p>
                    <a:p>
                      <a:r>
                        <a:rPr lang="he-IL" dirty="0"/>
                        <a:t>מחיר הספר</a:t>
                      </a:r>
                    </a:p>
                    <a:p>
                      <a:endParaRPr lang="he-IL" dirty="0"/>
                    </a:p>
                    <a:p>
                      <a:r>
                        <a:rPr lang="he-IL" dirty="0"/>
                        <a:t>הכמות במלאי בחנות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18592"/>
                  </a:ext>
                </a:extLst>
              </a:tr>
              <a:tr h="247949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Book(String name, String writer, double price, </a:t>
                      </a:r>
                    </a:p>
                    <a:p>
                      <a:pPr algn="l"/>
                      <a:r>
                        <a:rPr lang="en-US" sz="1600" dirty="0"/>
                        <a:t>int quantity)</a:t>
                      </a:r>
                    </a:p>
                    <a:p>
                      <a:pPr algn="l"/>
                      <a:endParaRPr lang="he-IL" sz="1600" dirty="0"/>
                    </a:p>
                    <a:p>
                      <a:pPr algn="l"/>
                      <a:r>
                        <a:rPr lang="en-US" sz="1600" dirty="0"/>
                        <a:t>void sold(int counter)</a:t>
                      </a:r>
                    </a:p>
                    <a:p>
                      <a:pPr algn="l"/>
                      <a:endParaRPr lang="en-US" sz="1600" dirty="0"/>
                    </a:p>
                    <a:p>
                      <a:pPr algn="l"/>
                      <a:r>
                        <a:rPr lang="en-US" sz="1600" dirty="0"/>
                        <a:t>String </a:t>
                      </a:r>
                      <a:r>
                        <a:rPr lang="en-US" sz="1600" dirty="0" err="1"/>
                        <a:t>toString</a:t>
                      </a:r>
                      <a:r>
                        <a:rPr lang="en-US" sz="1600" dirty="0"/>
                        <a:t>()</a:t>
                      </a:r>
                    </a:p>
                    <a:p>
                      <a:pPr algn="l"/>
                      <a:endParaRPr lang="en-US" sz="1600" dirty="0"/>
                    </a:p>
                    <a:p>
                      <a:pPr algn="l"/>
                      <a:r>
                        <a:rPr lang="en-US" sz="1600" dirty="0"/>
                        <a:t>void  </a:t>
                      </a:r>
                      <a:r>
                        <a:rPr lang="en-US" sz="1600" dirty="0" err="1"/>
                        <a:t>araisePrice</a:t>
                      </a:r>
                      <a:r>
                        <a:rPr lang="en-US" sz="1600" dirty="0"/>
                        <a:t>( double percent)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/>
                        <a:t>פעולה בונה</a:t>
                      </a:r>
                    </a:p>
                    <a:p>
                      <a:endParaRPr lang="he-IL" sz="1600" dirty="0"/>
                    </a:p>
                    <a:p>
                      <a:endParaRPr lang="en-US" sz="1600" dirty="0"/>
                    </a:p>
                    <a:p>
                      <a:r>
                        <a:rPr lang="he-IL" sz="1600" dirty="0"/>
                        <a:t>פעולה המורידה מהמלאי </a:t>
                      </a:r>
                      <a:r>
                        <a:rPr lang="en-US" sz="1600" dirty="0"/>
                        <a:t>counter</a:t>
                      </a:r>
                      <a:r>
                        <a:rPr lang="he-IL" sz="1600" dirty="0"/>
                        <a:t> יחידות</a:t>
                      </a:r>
                    </a:p>
                    <a:p>
                      <a:r>
                        <a:rPr lang="he-IL" sz="1600" dirty="0"/>
                        <a:t>פעולה המתארת את העצם מהמחלקה</a:t>
                      </a:r>
                      <a:endParaRPr lang="en-US" sz="1600" dirty="0"/>
                    </a:p>
                    <a:p>
                      <a:r>
                        <a:rPr lang="he-IL" sz="1600" dirty="0"/>
                        <a:t>פעולה המעלה את מחיר הספר ב%</a:t>
                      </a:r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5070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03ABDB6-C4A8-4F72-8ACD-FBF2E0EFD133}"/>
              </a:ext>
            </a:extLst>
          </p:cNvPr>
          <p:cNvSpPr txBox="1"/>
          <p:nvPr/>
        </p:nvSpPr>
        <p:spPr>
          <a:xfrm>
            <a:off x="5788140" y="201838"/>
            <a:ext cx="4645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דוגמא מספר </a:t>
            </a:r>
            <a:r>
              <a:rPr lang="en-US" dirty="0"/>
              <a:t>3</a:t>
            </a:r>
            <a:r>
              <a:rPr lang="he-IL" dirty="0"/>
              <a:t>: ספר בספריה</a:t>
            </a:r>
            <a:endParaRPr lang="en-US" dirty="0"/>
          </a:p>
        </p:txBody>
      </p:sp>
      <p:pic>
        <p:nvPicPr>
          <p:cNvPr id="3074" name="Picture 2" descr="Book, Read, Old, Literature, Pages">
            <a:extLst>
              <a:ext uri="{FF2B5EF4-FFF2-40B4-BE49-F238E27FC236}">
                <a16:creationId xmlns:a16="http://schemas.microsoft.com/office/drawing/2014/main" id="{3A04B5DC-C3A3-48A9-819D-94C419D91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131" y="1495113"/>
            <a:ext cx="4085869" cy="234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B8C43-1427-2E47-8839-385141A93F5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5512EA-A0F9-1140-A5C8-65AD05084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78694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4049690-FC5B-4B1E-BAB8-C02C699CE0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6954"/>
              </p:ext>
            </p:extLst>
          </p:nvPr>
        </p:nvGraphicFramePr>
        <p:xfrm>
          <a:off x="123528" y="1163710"/>
          <a:ext cx="8449186" cy="5298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4197">
                  <a:extLst>
                    <a:ext uri="{9D8B030D-6E8A-4147-A177-3AD203B41FA5}">
                      <a16:colId xmlns:a16="http://schemas.microsoft.com/office/drawing/2014/main" val="3695716143"/>
                    </a:ext>
                  </a:extLst>
                </a:gridCol>
                <a:gridCol w="3750732">
                  <a:extLst>
                    <a:ext uri="{9D8B030D-6E8A-4147-A177-3AD203B41FA5}">
                      <a16:colId xmlns:a16="http://schemas.microsoft.com/office/drawing/2014/main" val="4052595159"/>
                    </a:ext>
                  </a:extLst>
                </a:gridCol>
                <a:gridCol w="274257">
                  <a:extLst>
                    <a:ext uri="{9D8B030D-6E8A-4147-A177-3AD203B41FA5}">
                      <a16:colId xmlns:a16="http://schemas.microsoft.com/office/drawing/2014/main" val="1135485708"/>
                    </a:ext>
                  </a:extLst>
                </a:gridCol>
              </a:tblGrid>
              <a:tr h="839459">
                <a:tc>
                  <a:txBody>
                    <a:bodyPr/>
                    <a:lstStyle/>
                    <a:p>
                      <a:pPr marL="0" marR="0" lvl="0" indent="0" algn="r" defTabSz="914491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dirty="0"/>
                        <a:t>         </a:t>
                      </a:r>
                      <a:r>
                        <a:rPr lang="en-US" sz="2800" dirty="0"/>
                        <a:t>Scout</a:t>
                      </a:r>
                      <a:r>
                        <a:rPr lang="he-IL" sz="2800" dirty="0"/>
                        <a:t>  </a:t>
                      </a:r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368876"/>
                  </a:ext>
                </a:extLst>
              </a:tr>
              <a:tr h="182413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String name</a:t>
                      </a:r>
                    </a:p>
                    <a:p>
                      <a:pPr algn="l"/>
                      <a:endParaRPr lang="en-US" dirty="0"/>
                    </a:p>
                    <a:p>
                      <a:pPr algn="l"/>
                      <a:r>
                        <a:rPr lang="en-US" dirty="0"/>
                        <a:t>String level</a:t>
                      </a:r>
                    </a:p>
                    <a:p>
                      <a:pPr algn="l"/>
                      <a:endParaRPr lang="en-US" dirty="0"/>
                    </a:p>
                    <a:p>
                      <a:pPr algn="l"/>
                      <a:r>
                        <a:rPr lang="en-US" dirty="0"/>
                        <a:t>int appearance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שם החניך / חניכה</a:t>
                      </a:r>
                    </a:p>
                    <a:p>
                      <a:endParaRPr lang="he-IL" dirty="0"/>
                    </a:p>
                    <a:p>
                      <a:r>
                        <a:rPr lang="he-IL" dirty="0"/>
                        <a:t>שכבה</a:t>
                      </a:r>
                    </a:p>
                    <a:p>
                      <a:endParaRPr lang="en-US" dirty="0"/>
                    </a:p>
                    <a:p>
                      <a:r>
                        <a:rPr lang="he-IL" dirty="0"/>
                        <a:t>מספר הפעולות בשבט בהן השתתף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518592"/>
                  </a:ext>
                </a:extLst>
              </a:tr>
              <a:tr h="2030948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Scout(String name, String level, </a:t>
                      </a:r>
                    </a:p>
                    <a:p>
                      <a:pPr algn="l"/>
                      <a:r>
                        <a:rPr lang="en-US" sz="1600" dirty="0"/>
                        <a:t>int appearance)</a:t>
                      </a:r>
                    </a:p>
                    <a:p>
                      <a:pPr algn="l"/>
                      <a:endParaRPr lang="en-US" sz="1600" dirty="0"/>
                    </a:p>
                    <a:p>
                      <a:pPr algn="l"/>
                      <a:r>
                        <a:rPr lang="en-US" sz="1600" dirty="0"/>
                        <a:t>String </a:t>
                      </a:r>
                      <a:r>
                        <a:rPr lang="en-US" sz="1600" dirty="0" err="1"/>
                        <a:t>toString</a:t>
                      </a:r>
                      <a:r>
                        <a:rPr lang="en-US" sz="1600" dirty="0"/>
                        <a:t>()</a:t>
                      </a:r>
                    </a:p>
                    <a:p>
                      <a:pPr algn="l"/>
                      <a:endParaRPr lang="en-US" sz="1600" dirty="0"/>
                    </a:p>
                    <a:p>
                      <a:pPr algn="l"/>
                      <a:r>
                        <a:rPr lang="en-US" sz="1600" dirty="0"/>
                        <a:t>void  </a:t>
                      </a:r>
                      <a:r>
                        <a:rPr lang="en-US" sz="1600" dirty="0" err="1"/>
                        <a:t>setAppearance</a:t>
                      </a:r>
                      <a:r>
                        <a:rPr lang="en-US" sz="1600" dirty="0"/>
                        <a:t>( int shows)</a:t>
                      </a:r>
                    </a:p>
                    <a:p>
                      <a:pPr algn="l"/>
                      <a:endParaRPr lang="en-US" sz="1600" dirty="0"/>
                    </a:p>
                    <a:p>
                      <a:pPr algn="l"/>
                      <a:r>
                        <a:rPr lang="en-US" sz="1600" dirty="0"/>
                        <a:t>String </a:t>
                      </a:r>
                      <a:r>
                        <a:rPr lang="en-US" sz="1600" dirty="0" err="1"/>
                        <a:t>getLevel</a:t>
                      </a:r>
                      <a:r>
                        <a:rPr lang="en-US" sz="1600" dirty="0"/>
                        <a:t>()</a:t>
                      </a:r>
                    </a:p>
                    <a:p>
                      <a:pPr algn="l"/>
                      <a:endParaRPr lang="en-US" sz="1600" dirty="0"/>
                    </a:p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/>
                        <a:t>פעולה בונה</a:t>
                      </a:r>
                    </a:p>
                    <a:p>
                      <a:endParaRPr lang="en-US" sz="1600" dirty="0"/>
                    </a:p>
                    <a:p>
                      <a:endParaRPr lang="he-IL" sz="1600" dirty="0"/>
                    </a:p>
                    <a:p>
                      <a:r>
                        <a:rPr lang="he-IL" sz="1600" dirty="0"/>
                        <a:t>פעולה המתארת את העצם מהמחלקה</a:t>
                      </a:r>
                      <a:endParaRPr lang="en-US" sz="1600" dirty="0"/>
                    </a:p>
                    <a:p>
                      <a:endParaRPr lang="he-IL" sz="1400" dirty="0"/>
                    </a:p>
                    <a:p>
                      <a:r>
                        <a:rPr lang="he-IL" sz="1400" dirty="0"/>
                        <a:t>פעולה המעלה את התכונה </a:t>
                      </a:r>
                      <a:r>
                        <a:rPr lang="en-US" sz="1400" dirty="0"/>
                        <a:t>appearance</a:t>
                      </a:r>
                      <a:r>
                        <a:rPr lang="he-IL" sz="1400" dirty="0"/>
                        <a:t> ב-</a:t>
                      </a:r>
                      <a:r>
                        <a:rPr lang="en-US" sz="1400" dirty="0"/>
                        <a:t>shows</a:t>
                      </a:r>
                    </a:p>
                    <a:p>
                      <a:endParaRPr lang="he-IL" sz="1600" dirty="0"/>
                    </a:p>
                    <a:p>
                      <a:r>
                        <a:rPr lang="he-IL" sz="1600" dirty="0"/>
                        <a:t>פעולה המאחזרת את השכבה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5070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03ABDB6-C4A8-4F72-8ACD-FBF2E0EFD133}"/>
              </a:ext>
            </a:extLst>
          </p:cNvPr>
          <p:cNvSpPr txBox="1"/>
          <p:nvPr/>
        </p:nvSpPr>
        <p:spPr>
          <a:xfrm>
            <a:off x="7268982" y="979044"/>
            <a:ext cx="4645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דוגמא מספר </a:t>
            </a:r>
            <a:r>
              <a:rPr lang="en-US" dirty="0"/>
              <a:t>4</a:t>
            </a:r>
            <a:r>
              <a:rPr lang="he-IL" dirty="0"/>
              <a:t>: חניך בצופים</a:t>
            </a:r>
            <a:endParaRPr lang="en-US" dirty="0"/>
          </a:p>
        </p:txBody>
      </p:sp>
      <p:pic>
        <p:nvPicPr>
          <p:cNvPr id="4100" name="Picture 4" descr="Boy Scout, Agesci, Puppy, Mock, Ladybug">
            <a:extLst>
              <a:ext uri="{FF2B5EF4-FFF2-40B4-BE49-F238E27FC236}">
                <a16:creationId xmlns:a16="http://schemas.microsoft.com/office/drawing/2014/main" id="{92AADEBB-55D0-452E-B7F2-D81F8F90A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92" y="2234348"/>
            <a:ext cx="2571120" cy="17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84D53D-0850-7449-AD31-C63D6FDBB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4195861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8193</TotalTime>
  <Words>1309</Words>
  <Application>Microsoft Macintosh PowerPoint</Application>
  <PresentationFormat>Widescreen</PresentationFormat>
  <Paragraphs>251</Paragraphs>
  <Slides>24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Consolas</vt:lpstr>
      <vt:lpstr>Varela Round</vt:lpstr>
      <vt:lpstr>ערכת נושא Office</vt:lpstr>
      <vt:lpstr>מערכת שידורים לאומית</vt:lpstr>
      <vt:lpstr>עצמים(Objects)  ומחלקות בניית תרשימי UML</vt:lpstr>
      <vt:lpstr>מה נלמד היום? </vt:lpstr>
      <vt:lpstr>לתרשים UML 3 חלקים:</vt:lpstr>
      <vt:lpstr>דוגמא לתרשים UML (מקוצר)עבור מחלקה בשםUser  ,  אשר מתארת פרטי משתמש באפליקציה אצל חברה מסחרית:</vt:lpstr>
      <vt:lpstr>אנו נעדיף לפרט יותר מידע בתרשימים שלנו:</vt:lpstr>
      <vt:lpstr>PowerPoint Presentation</vt:lpstr>
      <vt:lpstr>PowerPoint Presentation</vt:lpstr>
      <vt:lpstr>PowerPoint Presentation</vt:lpstr>
      <vt:lpstr>PowerPoint Presentation</vt:lpstr>
      <vt:lpstr>תרגול</vt:lpstr>
      <vt:lpstr>ומה נלמד כעת?  בניה אוטומטית של מחלקות בעזרת מחולל בסביבת העבודה </vt:lpstr>
      <vt:lpstr>PowerPoint Presentation</vt:lpstr>
      <vt:lpstr>הוספת מחלקה בסביבת intelliJ</vt:lpstr>
      <vt:lpstr>בניה אוטומטית של השיטות במחלקה: </vt:lpstr>
      <vt:lpstr>PowerPoint Presentation</vt:lpstr>
      <vt:lpstr>פעולות מאחזרות וקובעות</vt:lpstr>
      <vt:lpstr>וזו התוצאה:</vt:lpstr>
      <vt:lpstr>זו התוכנית, לאחר הוספת התיעוד.  יש לשים לב, שהבניה האוטומטית הוסיפה לנו גם את השיטה- setId . אנו לא נרצה בפעולה זו. מדוע?  זהו הערך המזהה את המשתמש ולא נרצה שמישהו יחליף אותו ולכן נמחק פעולה זו. </vt:lpstr>
      <vt:lpstr>PowerPoint Presentation</vt:lpstr>
      <vt:lpstr>כעת נוסיף את הפעולה toString():code-&gt;generate-&gt;toString     </vt:lpstr>
      <vt:lpstr>ניתן לראות כי הוספתי לתיעוד הסטנדרטי שהבניה האוטומטית הציעה. הכתיבה מעל הפעולה @Override מעידה כי דרסנו פעולה שכבר היתה כתובה בתוכנה (להצגת כל עצם היורש מ-Object), ופעולה זו דורסת את הפעולה הסטנדרטית ותציג את זו שלנו.</vt:lpstr>
      <vt:lpstr>לתרגול: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186</cp:revision>
  <dcterms:created xsi:type="dcterms:W3CDTF">2020-03-15T19:13:03Z</dcterms:created>
  <dcterms:modified xsi:type="dcterms:W3CDTF">2020-08-16T16:42:16Z</dcterms:modified>
</cp:coreProperties>
</file>