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72" r:id="rId2"/>
  </p:sldMasterIdLst>
  <p:notesMasterIdLst>
    <p:notesMasterId r:id="rId28"/>
  </p:notesMasterIdLst>
  <p:sldIdLst>
    <p:sldId id="257" r:id="rId3"/>
    <p:sldId id="262" r:id="rId4"/>
    <p:sldId id="577" r:id="rId5"/>
    <p:sldId id="288" r:id="rId6"/>
    <p:sldId id="576" r:id="rId7"/>
    <p:sldId id="571" r:id="rId8"/>
    <p:sldId id="572" r:id="rId9"/>
    <p:sldId id="573" r:id="rId10"/>
    <p:sldId id="289" r:id="rId11"/>
    <p:sldId id="305" r:id="rId12"/>
    <p:sldId id="306" r:id="rId13"/>
    <p:sldId id="308" r:id="rId14"/>
    <p:sldId id="310" r:id="rId15"/>
    <p:sldId id="311" r:id="rId16"/>
    <p:sldId id="438" r:id="rId17"/>
    <p:sldId id="437" r:id="rId18"/>
    <p:sldId id="578" r:id="rId19"/>
    <p:sldId id="431" r:id="rId20"/>
    <p:sldId id="432" r:id="rId21"/>
    <p:sldId id="574" r:id="rId22"/>
    <p:sldId id="433" r:id="rId23"/>
    <p:sldId id="434" r:id="rId24"/>
    <p:sldId id="435" r:id="rId25"/>
    <p:sldId id="436" r:id="rId26"/>
    <p:sldId id="291" r:id="rId2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9698"/>
    <a:srgbClr val="9A8693"/>
    <a:srgbClr val="29D5F7"/>
    <a:srgbClr val="192A72"/>
    <a:srgbClr val="12B4B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snapToObjects="1">
      <p:cViewPr varScale="1">
        <p:scale>
          <a:sx n="65" d="100"/>
          <a:sy n="65" d="100"/>
        </p:scale>
        <p:origin x="918" y="84"/>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atin typeface="Varela Round" panose="00000500000000000000" pitchFamily="2" charset="-79"/>
                <a:cs typeface="Varela Round" panose="00000500000000000000" pitchFamily="2" charset="-79"/>
              </a:defRPr>
            </a:lvl1pPr>
          </a:lstStyle>
          <a:p>
            <a:endParaRPr lang="he-IL" dirty="0"/>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atin typeface="Varela Round" panose="00000500000000000000" pitchFamily="2" charset="-79"/>
                <a:cs typeface="Varela Round" panose="00000500000000000000" pitchFamily="2" charset="-79"/>
              </a:defRPr>
            </a:lvl1pPr>
          </a:lstStyle>
          <a:p>
            <a:fld id="{5EC061A6-0796-4DA4-BCCF-C39215C865B3}" type="datetimeFigureOut">
              <a:rPr lang="he-IL" smtClean="0"/>
              <a:pPr/>
              <a:t>ח'/סיון/תש"ף</a:t>
            </a:fld>
            <a:endParaRPr lang="he-IL" dirty="0"/>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dirty="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atin typeface="Varela Round" panose="00000500000000000000" pitchFamily="2" charset="-79"/>
                <a:cs typeface="Varela Round" panose="00000500000000000000" pitchFamily="2" charset="-79"/>
              </a:defRPr>
            </a:lvl1pPr>
          </a:lstStyle>
          <a:p>
            <a:endParaRPr lang="he-IL" dirty="0"/>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atin typeface="Varela Round" panose="00000500000000000000" pitchFamily="2" charset="-79"/>
                <a:cs typeface="Varela Round" panose="00000500000000000000" pitchFamily="2" charset="-79"/>
              </a:defRPr>
            </a:lvl1pPr>
          </a:lstStyle>
          <a:p>
            <a:fld id="{E6DF83E7-A828-4E18-9E21-DA925548D1ED}" type="slidenum">
              <a:rPr lang="he-IL" smtClean="0"/>
              <a:pPr/>
              <a:t>‹#›</a:t>
            </a:fld>
            <a:endParaRPr lang="he-IL" dirty="0"/>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Varela Round" panose="00000500000000000000" pitchFamily="2" charset="-79"/>
        <a:ea typeface="+mn-ea"/>
        <a:cs typeface="Varela Round" panose="00000500000000000000" pitchFamily="2" charset="-79"/>
      </a:defRPr>
    </a:lvl1pPr>
    <a:lvl2pPr marL="457200" algn="r" defTabSz="914400" rtl="1" eaLnBrk="1" latinLnBrk="0" hangingPunct="1">
      <a:defRPr sz="1200" kern="1200">
        <a:solidFill>
          <a:schemeClr val="tx1"/>
        </a:solidFill>
        <a:latin typeface="Varela Round" panose="00000500000000000000" pitchFamily="2" charset="-79"/>
        <a:ea typeface="+mn-ea"/>
        <a:cs typeface="Varela Round" panose="00000500000000000000" pitchFamily="2" charset="-79"/>
      </a:defRPr>
    </a:lvl2pPr>
    <a:lvl3pPr marL="914400" algn="r" defTabSz="914400" rtl="1" eaLnBrk="1" latinLnBrk="0" hangingPunct="1">
      <a:defRPr sz="1200" kern="1200">
        <a:solidFill>
          <a:schemeClr val="tx1"/>
        </a:solidFill>
        <a:latin typeface="Varela Round" panose="00000500000000000000" pitchFamily="2" charset="-79"/>
        <a:ea typeface="+mn-ea"/>
        <a:cs typeface="Varela Round" panose="00000500000000000000" pitchFamily="2" charset="-79"/>
      </a:defRPr>
    </a:lvl3pPr>
    <a:lvl4pPr marL="1371600" algn="r" defTabSz="914400" rtl="1" eaLnBrk="1" latinLnBrk="0" hangingPunct="1">
      <a:defRPr sz="1200" kern="1200">
        <a:solidFill>
          <a:schemeClr val="tx1"/>
        </a:solidFill>
        <a:latin typeface="Varela Round" panose="00000500000000000000" pitchFamily="2" charset="-79"/>
        <a:ea typeface="+mn-ea"/>
        <a:cs typeface="Varela Round" panose="00000500000000000000" pitchFamily="2" charset="-79"/>
      </a:defRPr>
    </a:lvl4pPr>
    <a:lvl5pPr marL="1828800" algn="r" defTabSz="914400" rtl="1" eaLnBrk="1" latinLnBrk="0" hangingPunct="1">
      <a:defRPr sz="1200" kern="1200">
        <a:solidFill>
          <a:schemeClr val="tx1"/>
        </a:solidFill>
        <a:latin typeface="Varela Round" panose="00000500000000000000" pitchFamily="2" charset="-79"/>
        <a:ea typeface="+mn-ea"/>
        <a:cs typeface="Varela Round" panose="00000500000000000000" pitchFamily="2" charset="-79"/>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3784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7604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58859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7bb09f98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7bb09f98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E6DF83E7-A828-4E18-9E21-DA925548D1ED}" type="slidenum">
              <a:rPr lang="he-IL" smtClean="0"/>
              <a:pPr/>
              <a:t>20</a:t>
            </a:fld>
            <a:endParaRPr lang="he-IL" dirty="0"/>
          </a:p>
        </p:txBody>
      </p:sp>
    </p:spTree>
    <p:extLst>
      <p:ext uri="{BB962C8B-B14F-4D97-AF65-F5344CB8AC3E}">
        <p14:creationId xmlns:p14="http://schemas.microsoft.com/office/powerpoint/2010/main" val="4166023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1" y="2693989"/>
            <a:ext cx="12192000" cy="1470025"/>
          </a:xfrm>
        </p:spPr>
        <p:txBody>
          <a:bodyPr vert="horz" lIns="91440" tIns="45720" rIns="91440" bIns="45720" rtlCol="1" anchor="ctr">
            <a:normAutofit/>
          </a:bodyPr>
          <a:lstStyle>
            <a:lvl1pPr>
              <a:defRPr kumimoji="0" lang="he-IL" sz="6601"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cs typeface="Varela Round" panose="00000500000000000000" pitchFamily="2" charset="-79"/>
            </a:endParaRPr>
          </a:p>
        </p:txBody>
      </p:sp>
      <p:sp>
        <p:nvSpPr>
          <p:cNvPr id="8" name="מלבן מעוגל 7"/>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cs typeface="Varela Round" panose="00000500000000000000" pitchFamily="2" charset="-79"/>
            </a:endParaRPr>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cs typeface="Varela Round" panose="00000500000000000000" pitchFamily="2" charset="-79"/>
            </a:endParaRPr>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cs typeface="Varela Round" panose="00000500000000000000" pitchFamily="2" charset="-79"/>
            </a:endParaRPr>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כותרת ושתי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6444696"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10" y="186258"/>
            <a:ext cx="10221024" cy="637353"/>
          </a:xfrm>
          <a:prstGeom prst="rect">
            <a:avLst/>
          </a:prstGeom>
        </p:spPr>
        <p:txBody>
          <a:bodyPr anchor="ctr">
            <a:noAutofit/>
          </a:bodyPr>
          <a:lstStyle>
            <a:lvl1pPr algn="ctr">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cs typeface="Varela Round" panose="00000500000000000000" pitchFamily="2" charset="-79"/>
            </a:endParaRPr>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latin typeface="Varela Round" panose="00000500000000000000" pitchFamily="2" charset="-79"/>
                <a:cs typeface="Varela Round" panose="00000500000000000000" pitchFamily="2" charset="-79"/>
              </a:rPr>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cs typeface="Varela Round" panose="00000500000000000000" pitchFamily="2" charset="-79"/>
            </a:endParaRPr>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cs typeface="Varela Round" panose="00000500000000000000" pitchFamily="2" charset="-79"/>
            </a:endParaRPr>
          </a:p>
        </p:txBody>
      </p:sp>
      <p:sp>
        <p:nvSpPr>
          <p:cNvPr id="13" name="מציין מיקום של תמונה 2">
            <a:extLst>
              <a:ext uri="{FF2B5EF4-FFF2-40B4-BE49-F238E27FC236}">
                <a16:creationId xmlns:a16="http://schemas.microsoft.com/office/drawing/2014/main" id="{11DA6207-6C06-4DE8-8270-79FA6D2C27CC}"/>
              </a:ext>
            </a:extLst>
          </p:cNvPr>
          <p:cNvSpPr>
            <a:spLocks noGrp="1"/>
          </p:cNvSpPr>
          <p:nvPr>
            <p:ph type="pic" idx="10" hasCustomPrompt="1"/>
          </p:nvPr>
        </p:nvSpPr>
        <p:spPr>
          <a:xfrm>
            <a:off x="843274"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062799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כותרת ושלוש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5513040" y="1030562"/>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cs typeface="Varela Round" panose="00000500000000000000" pitchFamily="2" charset="-79"/>
            </a:endParaRPr>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latin typeface="Varela Round" panose="00000500000000000000" pitchFamily="2" charset="-79"/>
                <a:cs typeface="Varela Round" panose="00000500000000000000" pitchFamily="2" charset="-79"/>
              </a:rPr>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cs typeface="Varela Round" panose="00000500000000000000" pitchFamily="2" charset="-79"/>
            </a:endParaRPr>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cs typeface="Varela Round" panose="00000500000000000000" pitchFamily="2" charset="-79"/>
            </a:endParaRPr>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241442" y="10305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241442" y="39329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3880596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כותרת וארבע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cs typeface="Varela Round" panose="00000500000000000000" pitchFamily="2" charset="-79"/>
            </a:endParaRPr>
          </a:p>
        </p:txBody>
      </p:sp>
      <p:sp>
        <p:nvSpPr>
          <p:cNvPr id="10" name="מלבן מעוגל 9"/>
          <p:cNvSpPr/>
          <p:nvPr userDrawn="1"/>
        </p:nvSpPr>
        <p:spPr>
          <a:xfrm>
            <a:off x="10171544" y="938558"/>
            <a:ext cx="2190882"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latin typeface="Varela Round" panose="00000500000000000000" pitchFamily="2" charset="-79"/>
                <a:cs typeface="Varela Round" panose="00000500000000000000" pitchFamily="2" charset="-79"/>
              </a:rPr>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cs typeface="Varela Round" panose="00000500000000000000" pitchFamily="2" charset="-79"/>
            </a:endParaRPr>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cs typeface="Varela Round" panose="00000500000000000000" pitchFamily="2" charset="-79"/>
            </a:endParaRPr>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54519"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54519"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3" name="מציין מיקום של תמונה 2">
            <a:extLst>
              <a:ext uri="{FF2B5EF4-FFF2-40B4-BE49-F238E27FC236}">
                <a16:creationId xmlns:a16="http://schemas.microsoft.com/office/drawing/2014/main" id="{8992FF61-2840-4655-842F-B373E28D9E01}"/>
              </a:ext>
            </a:extLst>
          </p:cNvPr>
          <p:cNvSpPr>
            <a:spLocks noGrp="1"/>
          </p:cNvSpPr>
          <p:nvPr>
            <p:ph type="pic" idx="12" hasCustomPrompt="1"/>
          </p:nvPr>
        </p:nvSpPr>
        <p:spPr>
          <a:xfrm>
            <a:off x="4414862"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4" name="מציין מיקום של תמונה 2">
            <a:extLst>
              <a:ext uri="{FF2B5EF4-FFF2-40B4-BE49-F238E27FC236}">
                <a16:creationId xmlns:a16="http://schemas.microsoft.com/office/drawing/2014/main" id="{8C91A369-DCD6-4CBC-93C6-3C5BB19BCC3E}"/>
              </a:ext>
            </a:extLst>
          </p:cNvPr>
          <p:cNvSpPr>
            <a:spLocks noGrp="1"/>
          </p:cNvSpPr>
          <p:nvPr>
            <p:ph type="pic" idx="13" hasCustomPrompt="1"/>
          </p:nvPr>
        </p:nvSpPr>
        <p:spPr>
          <a:xfrm>
            <a:off x="4414862"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491129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שער - מערכת שידורים לאומית">
    <p:spTree>
      <p:nvGrpSpPr>
        <p:cNvPr id="1" name=""/>
        <p:cNvGrpSpPr/>
        <p:nvPr/>
      </p:nvGrpSpPr>
      <p:grpSpPr>
        <a:xfrm>
          <a:off x="0" y="0"/>
          <a:ext cx="0" cy="0"/>
          <a:chOff x="0" y="0"/>
          <a:chExt cx="0" cy="0"/>
        </a:xfrm>
      </p:grpSpPr>
      <p:sp>
        <p:nvSpPr>
          <p:cNvPr id="2" name="כותרת 1"/>
          <p:cNvSpPr>
            <a:spLocks noGrp="1"/>
          </p:cNvSpPr>
          <p:nvPr>
            <p:ph type="ctrTitle"/>
          </p:nvPr>
        </p:nvSpPr>
        <p:spPr>
          <a:xfrm>
            <a:off x="516000" y="2693989"/>
            <a:ext cx="11160000" cy="1470025"/>
          </a:xfrm>
        </p:spPr>
        <p:txBody>
          <a:bodyPr vert="horz" lIns="91440" tIns="45720" rIns="91440" bIns="45720" rtlCol="1" anchor="ctr">
            <a:normAutofit/>
          </a:bodyPr>
          <a:lstStyle>
            <a:lvl1pPr>
              <a:defRPr kumimoji="0" lang="he-IL" sz="6601"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
        <p:nvSpPr>
          <p:cNvPr id="3" name="Rectangle 2">
            <a:extLst>
              <a:ext uri="{FF2B5EF4-FFF2-40B4-BE49-F238E27FC236}">
                <a16:creationId xmlns:a16="http://schemas.microsoft.com/office/drawing/2014/main" id="{6F2D798A-D3EB-4AD6-BA0D-6AF5A272CB65}"/>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61D397-1081-475E-877E-2C0275DD9CD7}"/>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C9C924-5BCF-44F6-9D2C-C85E4D329EC9}"/>
              </a:ext>
            </a:extLst>
          </p:cNvPr>
          <p:cNvSpPr/>
          <p:nvPr userDrawn="1"/>
        </p:nvSpPr>
        <p:spPr>
          <a:xfrm rot="5400000">
            <a:off x="10129568" y="1977381"/>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FB07856-A797-4811-9A80-36465708097A}"/>
              </a:ext>
            </a:extLst>
          </p:cNvPr>
          <p:cNvSpPr/>
          <p:nvPr userDrawn="1"/>
        </p:nvSpPr>
        <p:spPr>
          <a:xfrm>
            <a:off x="-3261642" y="347118"/>
            <a:ext cx="3246401" cy="73047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485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פרטי השיעור, מקצוע ומורה">
    <p:spTree>
      <p:nvGrpSpPr>
        <p:cNvPr id="1" name=""/>
        <p:cNvGrpSpPr/>
        <p:nvPr/>
      </p:nvGrpSpPr>
      <p:grpSpPr>
        <a:xfrm>
          <a:off x="0" y="0"/>
          <a:ext cx="0" cy="0"/>
          <a:chOff x="0" y="0"/>
          <a:chExt cx="0" cy="0"/>
        </a:xfrm>
      </p:grpSpPr>
      <p:sp>
        <p:nvSpPr>
          <p:cNvPr id="10" name="מלבן מעוגל 9"/>
          <p:cNvSpPr/>
          <p:nvPr userDrawn="1"/>
        </p:nvSpPr>
        <p:spPr>
          <a:xfrm>
            <a:off x="212943" y="1396870"/>
            <a:ext cx="14000014" cy="2978963"/>
          </a:xfrm>
          <a:prstGeom prst="roundRect">
            <a:avLst>
              <a:gd name="adj" fmla="val 50000"/>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7" name="מלבן מעוגל 6"/>
          <p:cNvSpPr/>
          <p:nvPr userDrawn="1"/>
        </p:nvSpPr>
        <p:spPr>
          <a:xfrm>
            <a:off x="7329949" y="6240593"/>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501113" y="872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8">
            <a:extLst>
              <a:ext uri="{FF2B5EF4-FFF2-40B4-BE49-F238E27FC236}">
                <a16:creationId xmlns:a16="http://schemas.microsoft.com/office/drawing/2014/main" id="{404057E2-9B3D-4075-99B3-75AE757986D1}"/>
              </a:ext>
            </a:extLst>
          </p:cNvPr>
          <p:cNvSpPr/>
          <p:nvPr userDrawn="1"/>
        </p:nvSpPr>
        <p:spPr>
          <a:xfrm>
            <a:off x="10059465" y="87232"/>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5" name="מלבן מעוגל 7">
            <a:extLst>
              <a:ext uri="{FF2B5EF4-FFF2-40B4-BE49-F238E27FC236}">
                <a16:creationId xmlns:a16="http://schemas.microsoft.com/office/drawing/2014/main" id="{F6801116-CC43-4B2A-8C30-E06B51438E5F}"/>
              </a:ext>
            </a:extLst>
          </p:cNvPr>
          <p:cNvSpPr/>
          <p:nvPr userDrawn="1"/>
        </p:nvSpPr>
        <p:spPr>
          <a:xfrm>
            <a:off x="9066088" y="5930032"/>
            <a:ext cx="529942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Rectangle 15">
            <a:extLst>
              <a:ext uri="{FF2B5EF4-FFF2-40B4-BE49-F238E27FC236}">
                <a16:creationId xmlns:a16="http://schemas.microsoft.com/office/drawing/2014/main" id="{083851AC-7C39-4D24-80F3-E23F47BEFFD4}"/>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1AEE328-D2C3-444A-8724-BDAF608C4860}"/>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D96B898-2CF0-49F5-BBD6-BB8ACC47A495}"/>
              </a:ext>
            </a:extLst>
          </p:cNvPr>
          <p:cNvSpPr/>
          <p:nvPr userDrawn="1"/>
        </p:nvSpPr>
        <p:spPr>
          <a:xfrm rot="5400000">
            <a:off x="10107939"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9EA7E53-F4C8-4E78-8841-55D753889071}"/>
              </a:ext>
            </a:extLst>
          </p:cNvPr>
          <p:cNvSpPr/>
          <p:nvPr userDrawn="1"/>
        </p:nvSpPr>
        <p:spPr>
          <a:xfrm>
            <a:off x="-3246402" y="-426720"/>
            <a:ext cx="3246401" cy="807856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כותרת 1">
            <a:extLst>
              <a:ext uri="{FF2B5EF4-FFF2-40B4-BE49-F238E27FC236}">
                <a16:creationId xmlns:a16="http://schemas.microsoft.com/office/drawing/2014/main" id="{6AF90618-5011-488D-8577-8090B2BE5488}"/>
              </a:ext>
            </a:extLst>
          </p:cNvPr>
          <p:cNvSpPr>
            <a:spLocks noGrp="1"/>
          </p:cNvSpPr>
          <p:nvPr>
            <p:ph type="ctrTitle"/>
          </p:nvPr>
        </p:nvSpPr>
        <p:spPr>
          <a:xfrm>
            <a:off x="696000" y="1400768"/>
            <a:ext cx="10800000" cy="1260000"/>
          </a:xfrm>
          <a:prstGeom prst="rect">
            <a:avLst/>
          </a:prstGeom>
        </p:spPr>
        <p:txBody>
          <a:bodyPr anchor="ctr" anchorCtr="0">
            <a:noAutofit/>
          </a:bodyPr>
          <a:lstStyle>
            <a:lvl1pPr algn="ctr">
              <a:defRPr sz="6600" b="1">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23" name="Google Shape;11;p2">
            <a:extLst>
              <a:ext uri="{FF2B5EF4-FFF2-40B4-BE49-F238E27FC236}">
                <a16:creationId xmlns:a16="http://schemas.microsoft.com/office/drawing/2014/main" id="{60774046-55DB-47C4-8731-49E4A217CD42}"/>
              </a:ext>
            </a:extLst>
          </p:cNvPr>
          <p:cNvSpPr txBox="1">
            <a:spLocks noGrp="1"/>
          </p:cNvSpPr>
          <p:nvPr>
            <p:ph type="subTitle" idx="1"/>
          </p:nvPr>
        </p:nvSpPr>
        <p:spPr>
          <a:xfrm>
            <a:off x="696000" y="2798300"/>
            <a:ext cx="10800000" cy="720000"/>
          </a:xfrm>
          <a:prstGeom prst="rect">
            <a:avLst/>
          </a:prstGeom>
        </p:spPr>
        <p:txBody>
          <a:bodyPr spcFirstLastPara="1" wrap="square" lIns="36000" tIns="36000" rIns="36000" bIns="36000" anchor="ctr" anchorCtr="0">
            <a:spAutoFit/>
          </a:bodyPr>
          <a:lstStyle>
            <a:lvl1pPr lvl="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24" name="מציין מיקום תוכן 2">
            <a:extLst>
              <a:ext uri="{FF2B5EF4-FFF2-40B4-BE49-F238E27FC236}">
                <a16:creationId xmlns:a16="http://schemas.microsoft.com/office/drawing/2014/main" id="{4EE53297-C04D-4B07-99F8-BCEC4E3B9EB8}"/>
              </a:ext>
            </a:extLst>
          </p:cNvPr>
          <p:cNvSpPr>
            <a:spLocks noGrp="1"/>
          </p:cNvSpPr>
          <p:nvPr>
            <p:ph idx="10"/>
          </p:nvPr>
        </p:nvSpPr>
        <p:spPr>
          <a:xfrm>
            <a:off x="696000" y="3655832"/>
            <a:ext cx="10800000" cy="720000"/>
          </a:xfrm>
        </p:spPr>
        <p:txBody>
          <a:bodyPr anchor="ctr">
            <a:noAutofit/>
          </a:bodyPr>
          <a:lstStyle>
            <a:lvl1pPr marL="342900" indent="-342900" algn="ctr" defTabSz="914400"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00" indent="-342900" algn="ctr" defTabSz="914400"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
        <p:nvSpPr>
          <p:cNvPr id="20" name="מציין מיקום של מספר שקופית 22">
            <a:extLst>
              <a:ext uri="{FF2B5EF4-FFF2-40B4-BE49-F238E27FC236}">
                <a16:creationId xmlns:a16="http://schemas.microsoft.com/office/drawing/2014/main" id="{58C13A1B-004E-44B4-BBDC-E08548A96B81}"/>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2628756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43" y="1396870"/>
            <a:ext cx="14129222" cy="2978963"/>
          </a:xfrm>
          <a:prstGeom prst="roundRect">
            <a:avLst>
              <a:gd name="adj" fmla="val 50000"/>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solidFill>
                  <a:srgbClr val="192A72"/>
                </a:solidFill>
              </a:rPr>
              <a:t>  </a:t>
            </a:r>
          </a:p>
        </p:txBody>
      </p:sp>
      <p:sp>
        <p:nvSpPr>
          <p:cNvPr id="2" name="כותרת 1"/>
          <p:cNvSpPr>
            <a:spLocks noGrp="1"/>
          </p:cNvSpPr>
          <p:nvPr>
            <p:ph type="ctrTitle"/>
          </p:nvPr>
        </p:nvSpPr>
        <p:spPr>
          <a:xfrm>
            <a:off x="696000" y="1919888"/>
            <a:ext cx="10800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15" name="מלבן מעוגל 6">
            <a:extLst>
              <a:ext uri="{FF2B5EF4-FFF2-40B4-BE49-F238E27FC236}">
                <a16:creationId xmlns:a16="http://schemas.microsoft.com/office/drawing/2014/main" id="{B4A26894-BFC6-4CB2-9F98-6C0AB203AB11}"/>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לבן מעוגל 7">
            <a:extLst>
              <a:ext uri="{FF2B5EF4-FFF2-40B4-BE49-F238E27FC236}">
                <a16:creationId xmlns:a16="http://schemas.microsoft.com/office/drawing/2014/main" id="{93139C06-AB68-49E4-9F8F-F0E56072AD87}"/>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7" name="מלבן מעוגל 8">
            <a:extLst>
              <a:ext uri="{FF2B5EF4-FFF2-40B4-BE49-F238E27FC236}">
                <a16:creationId xmlns:a16="http://schemas.microsoft.com/office/drawing/2014/main" id="{92F44B1F-CB02-4BE0-9593-98D37356833A}"/>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8" name="מלבן מעוגל 10">
            <a:extLst>
              <a:ext uri="{FF2B5EF4-FFF2-40B4-BE49-F238E27FC236}">
                <a16:creationId xmlns:a16="http://schemas.microsoft.com/office/drawing/2014/main" id="{F91DCBDE-92CA-433E-83D5-3B5D0DD4B449}"/>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Rectangle 10">
            <a:extLst>
              <a:ext uri="{FF2B5EF4-FFF2-40B4-BE49-F238E27FC236}">
                <a16:creationId xmlns:a16="http://schemas.microsoft.com/office/drawing/2014/main" id="{FE194D36-FE0A-4C9F-8946-7441BBD04111}"/>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F65A56D-9132-4626-874B-D91437478839}"/>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0D0F400-87FD-46D3-B4A3-AC189F03B752}"/>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D8D9617-ADF9-485F-8AE6-FD3940CA7E4F}"/>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מציין מיקום של מספר שקופית 22">
            <a:extLst>
              <a:ext uri="{FF2B5EF4-FFF2-40B4-BE49-F238E27FC236}">
                <a16:creationId xmlns:a16="http://schemas.microsoft.com/office/drawing/2014/main" id="{1D40CDBA-CE8D-4E82-AAAC-CCBC39F3F871}"/>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
        <p:nvSpPr>
          <p:cNvPr id="21" name="Text Placeholder 3">
            <a:extLst>
              <a:ext uri="{FF2B5EF4-FFF2-40B4-BE49-F238E27FC236}">
                <a16:creationId xmlns:a16="http://schemas.microsoft.com/office/drawing/2014/main" id="{101B9CB6-49B4-453D-B184-EBAC942B4120}"/>
              </a:ext>
            </a:extLst>
          </p:cNvPr>
          <p:cNvSpPr>
            <a:spLocks noGrp="1"/>
          </p:cNvSpPr>
          <p:nvPr>
            <p:ph type="body" sz="quarter" idx="10"/>
          </p:nvPr>
        </p:nvSpPr>
        <p:spPr>
          <a:xfrm>
            <a:off x="1461052" y="3409122"/>
            <a:ext cx="9203635" cy="804863"/>
          </a:xfrm>
        </p:spPr>
        <p:txBody>
          <a:bodyPr/>
          <a:lstStyle>
            <a:lvl1pPr marL="0" indent="0" algn="ctr" rtl="0">
              <a:buNone/>
              <a:defRPr/>
            </a:lvl1pPr>
          </a:lstStyle>
          <a:p>
            <a:pPr lvl="0"/>
            <a:r>
              <a:rPr lang="en-US" dirty="0"/>
              <a:t>Click to edit Master text</a:t>
            </a:r>
          </a:p>
        </p:txBody>
      </p:sp>
    </p:spTree>
    <p:extLst>
      <p:ext uri="{BB962C8B-B14F-4D97-AF65-F5344CB8AC3E}">
        <p14:creationId xmlns:p14="http://schemas.microsoft.com/office/powerpoint/2010/main" val="1579786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1">
    <p:spTree>
      <p:nvGrpSpPr>
        <p:cNvPr id="1" name=""/>
        <p:cNvGrpSpPr/>
        <p:nvPr/>
      </p:nvGrpSpPr>
      <p:grpSpPr>
        <a:xfrm>
          <a:off x="0" y="0"/>
          <a:ext cx="0" cy="0"/>
          <a:chOff x="0" y="0"/>
          <a:chExt cx="0" cy="0"/>
        </a:xfrm>
      </p:grpSpPr>
      <p:sp>
        <p:nvSpPr>
          <p:cNvPr id="11" name="מלבן מעוגל 10">
            <a:extLst>
              <a:ext uri="{FF2B5EF4-FFF2-40B4-BE49-F238E27FC236}">
                <a16:creationId xmlns:a16="http://schemas.microsoft.com/office/drawing/2014/main" id="{EAE132D4-D270-4859-A0A8-0EABA938935B}"/>
              </a:ext>
            </a:extLst>
          </p:cNvPr>
          <p:cNvSpPr/>
          <p:nvPr userDrawn="1"/>
        </p:nvSpPr>
        <p:spPr>
          <a:xfrm>
            <a:off x="6581228" y="6447542"/>
            <a:ext cx="5993234"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6">
            <a:extLst>
              <a:ext uri="{FF2B5EF4-FFF2-40B4-BE49-F238E27FC236}">
                <a16:creationId xmlns:a16="http://schemas.microsoft.com/office/drawing/2014/main" id="{8A467694-CC08-4C30-BF05-885FCBD4CAB0}"/>
              </a:ext>
            </a:extLst>
          </p:cNvPr>
          <p:cNvSpPr/>
          <p:nvPr userDrawn="1"/>
        </p:nvSpPr>
        <p:spPr>
          <a:xfrm>
            <a:off x="9704146" y="5381191"/>
            <a:ext cx="3496396" cy="442359"/>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6" name="מציין מיקום תוכן 5"/>
          <p:cNvSpPr>
            <a:spLocks noGrp="1"/>
          </p:cNvSpPr>
          <p:nvPr>
            <p:ph sz="quarter" idx="4"/>
          </p:nvPr>
        </p:nvSpPr>
        <p:spPr>
          <a:xfrm>
            <a:off x="515273" y="998859"/>
            <a:ext cx="11161453" cy="4062435"/>
          </a:xfrm>
        </p:spPr>
        <p:txBody>
          <a:bodyPr>
            <a:normAutofit/>
          </a:bodyPr>
          <a:lstStyle>
            <a:lvl1pPr marL="268288" indent="-268288">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2" name="כותרת 1"/>
          <p:cNvSpPr>
            <a:spLocks noGrp="1"/>
          </p:cNvSpPr>
          <p:nvPr>
            <p:ph type="title"/>
          </p:nvPr>
        </p:nvSpPr>
        <p:spPr>
          <a:xfrm>
            <a:off x="1024128" y="155448"/>
            <a:ext cx="9802206" cy="720000"/>
          </a:xfrm>
          <a:noFill/>
        </p:spPr>
        <p:txBody>
          <a:bodyPr vert="horz" lIns="0" tIns="0" rIns="0" bIns="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1226982" y="101748"/>
            <a:ext cx="2160598" cy="21681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2054055" y="390797"/>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0" name="מלבן מעוגל 6">
            <a:extLst>
              <a:ext uri="{FF2B5EF4-FFF2-40B4-BE49-F238E27FC236}">
                <a16:creationId xmlns:a16="http://schemas.microsoft.com/office/drawing/2014/main" id="{53219EEB-A406-4AC2-B87E-54A955D7D483}"/>
              </a:ext>
            </a:extLst>
          </p:cNvPr>
          <p:cNvSpPr/>
          <p:nvPr userDrawn="1"/>
        </p:nvSpPr>
        <p:spPr>
          <a:xfrm>
            <a:off x="7978665" y="5944772"/>
            <a:ext cx="4766811" cy="38154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2" name="Rectangle 11">
            <a:extLst>
              <a:ext uri="{FF2B5EF4-FFF2-40B4-BE49-F238E27FC236}">
                <a16:creationId xmlns:a16="http://schemas.microsoft.com/office/drawing/2014/main" id="{DB5BA376-F667-4A43-9264-CB356AE2FBF1}"/>
              </a:ext>
            </a:extLst>
          </p:cNvPr>
          <p:cNvSpPr/>
          <p:nvPr userDrawn="1"/>
        </p:nvSpPr>
        <p:spPr>
          <a:xfrm rot="5400000">
            <a:off x="9936561" y="2157343"/>
            <a:ext cx="735717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מציין מיקום של מספר שקופית 22">
            <a:extLst>
              <a:ext uri="{FF2B5EF4-FFF2-40B4-BE49-F238E27FC236}">
                <a16:creationId xmlns:a16="http://schemas.microsoft.com/office/drawing/2014/main" id="{CE73A552-D52C-4EE0-9E7A-557CEB6CE479}"/>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
        <p:nvSpPr>
          <p:cNvPr id="16" name="Rectangle 15">
            <a:extLst>
              <a:ext uri="{FF2B5EF4-FFF2-40B4-BE49-F238E27FC236}">
                <a16:creationId xmlns:a16="http://schemas.microsoft.com/office/drawing/2014/main" id="{45208D21-C13C-48D3-8634-05FCD1520B3D}"/>
              </a:ext>
            </a:extLst>
          </p:cNvPr>
          <p:cNvSpPr/>
          <p:nvPr userDrawn="1"/>
        </p:nvSpPr>
        <p:spPr>
          <a:xfrm>
            <a:off x="5903744" y="6876112"/>
            <a:ext cx="6894095" cy="149330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DFFA872-60FE-48B4-B509-3F90F2F53575}"/>
              </a:ext>
            </a:extLst>
          </p:cNvPr>
          <p:cNvSpPr/>
          <p:nvPr userDrawn="1"/>
        </p:nvSpPr>
        <p:spPr>
          <a:xfrm>
            <a:off x="-2191928" y="-31850"/>
            <a:ext cx="2165034"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6140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2">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155448"/>
            <a:ext cx="9802368" cy="720000"/>
          </a:xfrm>
          <a:noFill/>
        </p:spPr>
        <p:txBody>
          <a:bodyPr vert="horz" lIns="0" tIns="0" rIns="0" bIns="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3" y="1024128"/>
            <a:ext cx="11161453" cy="457200"/>
          </a:xfrm>
        </p:spPr>
        <p:txBody>
          <a:bodyPr lIns="0" tIns="0" rIns="0" bIns="0" anchor="ctr">
            <a:noAutofit/>
          </a:bodyPr>
          <a:lstStyle>
            <a:lvl1pPr marL="0" indent="0" algn="r">
              <a:buNone/>
              <a:defRPr sz="3000" b="1">
                <a:solidFill>
                  <a:srgbClr val="12B4BC"/>
                </a:solidFill>
                <a:latin typeface="Varela Round" pitchFamily="2" charset="-79"/>
                <a:cs typeface="Varela Round" panose="00000500000000000000" pitchFamily="2"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567973"/>
            <a:ext cx="11161453" cy="3522187"/>
          </a:xfrm>
        </p:spPr>
        <p:txBody>
          <a:bodyPr>
            <a:normAutofit/>
          </a:bodyPr>
          <a:lstStyle>
            <a:lvl1pPr marL="268288" indent="-268288">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anose="00000500000000000000"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r" defTabSz="914400"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2950" lvl="1" indent="-285750" algn="r" defTabSz="914400" rtl="1" eaLnBrk="1" latinLnBrk="0" hangingPunct="1">
              <a:lnSpc>
                <a:spcPct val="150000"/>
              </a:lnSpc>
              <a:spcBef>
                <a:spcPct val="20000"/>
              </a:spcBef>
              <a:buFont typeface="Arial" pitchFamily="34" charset="0"/>
              <a:buChar char="–"/>
            </a:pPr>
            <a:r>
              <a:rPr lang="he-IL" dirty="0"/>
              <a:t>רמה שנייה</a:t>
            </a: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1377633" y="110284"/>
            <a:ext cx="2105524"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1729189" y="435139"/>
            <a:ext cx="2615798" cy="32187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0" name="מלבן מעוגל 6">
            <a:extLst>
              <a:ext uri="{FF2B5EF4-FFF2-40B4-BE49-F238E27FC236}">
                <a16:creationId xmlns:a16="http://schemas.microsoft.com/office/drawing/2014/main" id="{8A91BCC4-EC47-43E2-9595-B89F757E1A7A}"/>
              </a:ext>
            </a:extLst>
          </p:cNvPr>
          <p:cNvSpPr/>
          <p:nvPr userDrawn="1"/>
        </p:nvSpPr>
        <p:spPr>
          <a:xfrm>
            <a:off x="9323387" y="5555326"/>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a:extLst>
              <a:ext uri="{FF2B5EF4-FFF2-40B4-BE49-F238E27FC236}">
                <a16:creationId xmlns:a16="http://schemas.microsoft.com/office/drawing/2014/main" id="{238EE3F7-5012-4191-9ABD-A8E69370622E}"/>
              </a:ext>
            </a:extLst>
          </p:cNvPr>
          <p:cNvSpPr/>
          <p:nvPr userDrawn="1"/>
        </p:nvSpPr>
        <p:spPr>
          <a:xfrm>
            <a:off x="8679109" y="6024163"/>
            <a:ext cx="4127100"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5" name="מציין מיקום של מספר שקופית 22">
            <a:extLst>
              <a:ext uri="{FF2B5EF4-FFF2-40B4-BE49-F238E27FC236}">
                <a16:creationId xmlns:a16="http://schemas.microsoft.com/office/drawing/2014/main" id="{31BF6EDC-D21A-4961-802C-6C57056DED88}"/>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
        <p:nvSpPr>
          <p:cNvPr id="14" name="מלבן מעוגל 6">
            <a:extLst>
              <a:ext uri="{FF2B5EF4-FFF2-40B4-BE49-F238E27FC236}">
                <a16:creationId xmlns:a16="http://schemas.microsoft.com/office/drawing/2014/main" id="{09765D6C-4312-45BD-AEDC-93B641915820}"/>
              </a:ext>
            </a:extLst>
          </p:cNvPr>
          <p:cNvSpPr/>
          <p:nvPr userDrawn="1"/>
        </p:nvSpPr>
        <p:spPr>
          <a:xfrm>
            <a:off x="11005702" y="5213334"/>
            <a:ext cx="2372591" cy="25130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Rectangle 11">
            <a:extLst>
              <a:ext uri="{FF2B5EF4-FFF2-40B4-BE49-F238E27FC236}">
                <a16:creationId xmlns:a16="http://schemas.microsoft.com/office/drawing/2014/main" id="{0D0EF58C-1955-4299-80B8-7931E9453E0B}"/>
              </a:ext>
            </a:extLst>
          </p:cNvPr>
          <p:cNvSpPr/>
          <p:nvPr userDrawn="1"/>
        </p:nvSpPr>
        <p:spPr>
          <a:xfrm rot="5400000">
            <a:off x="10107939" y="1954539"/>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CE651A-F01C-47F6-93CB-FED077AFFFB4}"/>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1400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כותרת ותוכן פריסה 3">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152134"/>
            <a:ext cx="9802368" cy="720000"/>
          </a:xfrm>
        </p:spPr>
        <p:txBody>
          <a:bodyPr lIns="36000" tIns="0" rIns="36000" bIns="0">
            <a:noAutofit/>
          </a:bodyPr>
          <a:lstStyle>
            <a:lvl1pPr marL="0" indent="0">
              <a:tabLst>
                <a:tab pos="11659766" algn="l"/>
              </a:tabLst>
              <a:defRPr sz="44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1024128" y="1049185"/>
            <a:ext cx="8031962" cy="4611559"/>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234936" y="5807316"/>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11218431" y="239177"/>
            <a:ext cx="1706880" cy="45839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388620" y="6235866"/>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10" name="Rectangle 9">
            <a:extLst>
              <a:ext uri="{FF2B5EF4-FFF2-40B4-BE49-F238E27FC236}">
                <a16:creationId xmlns:a16="http://schemas.microsoft.com/office/drawing/2014/main" id="{FFC6E834-92B3-4A32-920C-9FA2D6987411}"/>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6D60292-D9F7-4A35-9D0A-68A9095BDE1E}"/>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53CA14-A360-48A3-A071-94DFC2B62EDC}"/>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5536A81-6863-4B7C-BB9A-6F6DBBAB87E2}"/>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מציין מיקום של מספר שקופית 22">
            <a:extLst>
              <a:ext uri="{FF2B5EF4-FFF2-40B4-BE49-F238E27FC236}">
                <a16:creationId xmlns:a16="http://schemas.microsoft.com/office/drawing/2014/main" id="{6A93F88D-0694-4107-9D3A-245864065D84}"/>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85000"/>
                  </a:schemeClr>
                </a:solidFill>
                <a:latin typeface="Varela Round" panose="00000500000000000000" pitchFamily="2" charset="-79"/>
                <a:cs typeface="Varela Round" panose="00000500000000000000" pitchFamily="2" charset="-79"/>
              </a:rPr>
              <a:pPr/>
              <a:t>‹#›</a:t>
            </a:fld>
            <a:endParaRPr lang="he-IL" sz="1800" b="0" dirty="0">
              <a:solidFill>
                <a:schemeClr val="bg1">
                  <a:lumMod val="85000"/>
                </a:schemeClr>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1276072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כותרת בלבד פריסה 4">
    <p:spTree>
      <p:nvGrpSpPr>
        <p:cNvPr id="1" name=""/>
        <p:cNvGrpSpPr/>
        <p:nvPr/>
      </p:nvGrpSpPr>
      <p:grpSpPr>
        <a:xfrm>
          <a:off x="0" y="0"/>
          <a:ext cx="0" cy="0"/>
          <a:chOff x="0" y="0"/>
          <a:chExt cx="0" cy="0"/>
        </a:xfrm>
      </p:grpSpPr>
      <p:sp>
        <p:nvSpPr>
          <p:cNvPr id="2" name="כותרת 1"/>
          <p:cNvSpPr>
            <a:spLocks noGrp="1"/>
          </p:cNvSpPr>
          <p:nvPr>
            <p:ph type="title"/>
          </p:nvPr>
        </p:nvSpPr>
        <p:spPr>
          <a:xfrm>
            <a:off x="1024128" y="155448"/>
            <a:ext cx="9802368" cy="720000"/>
          </a:xfrm>
          <a:noFill/>
        </p:spPr>
        <p:txBody>
          <a:bodyPr vert="horz" lIns="0" tIns="0" rIns="0" bIns="0" rtlCol="1" anchor="ctr">
            <a:noAutofit/>
          </a:bodyPr>
          <a:lstStyle>
            <a:lvl1pPr marL="0" marR="0" indent="0" algn="ctr" defTabSz="914400"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anose="00000500000000000000" pitchFamily="2" charset="-79"/>
              </a:defRPr>
            </a:lvl1p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11497481" y="487099"/>
            <a:ext cx="1576672" cy="289443"/>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11150538" y="127099"/>
            <a:ext cx="1879662" cy="28944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anose="00000500000000000000" pitchFamily="2" charset="-79"/>
              <a:cs typeface="Varela Round" panose="00000500000000000000" pitchFamily="2" charset="-79"/>
            </a:endParaRPr>
          </a:p>
        </p:txBody>
      </p:sp>
      <p:sp>
        <p:nvSpPr>
          <p:cNvPr id="7" name="מלבן מעוגל 6">
            <a:extLst>
              <a:ext uri="{FF2B5EF4-FFF2-40B4-BE49-F238E27FC236}">
                <a16:creationId xmlns:a16="http://schemas.microsoft.com/office/drawing/2014/main" id="{469E9F25-935E-4A65-8AF2-C1B8F105C612}"/>
              </a:ext>
            </a:extLst>
          </p:cNvPr>
          <p:cNvSpPr/>
          <p:nvPr userDrawn="1"/>
        </p:nvSpPr>
        <p:spPr>
          <a:xfrm>
            <a:off x="-487680" y="5923581"/>
            <a:ext cx="3133018"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10">
            <a:extLst>
              <a:ext uri="{FF2B5EF4-FFF2-40B4-BE49-F238E27FC236}">
                <a16:creationId xmlns:a16="http://schemas.microsoft.com/office/drawing/2014/main" id="{DD33049F-8FB3-46DC-B84B-8E763BCBCAC1}"/>
              </a:ext>
            </a:extLst>
          </p:cNvPr>
          <p:cNvSpPr/>
          <p:nvPr userDrawn="1"/>
        </p:nvSpPr>
        <p:spPr>
          <a:xfrm>
            <a:off x="-976438" y="6359813"/>
            <a:ext cx="7301038" cy="65808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Rectangle 11">
            <a:extLst>
              <a:ext uri="{FF2B5EF4-FFF2-40B4-BE49-F238E27FC236}">
                <a16:creationId xmlns:a16="http://schemas.microsoft.com/office/drawing/2014/main" id="{761EC8D2-662F-4FBE-BF29-06100D51DE7E}"/>
              </a:ext>
            </a:extLst>
          </p:cNvPr>
          <p:cNvSpPr/>
          <p:nvPr userDrawn="1"/>
        </p:nvSpPr>
        <p:spPr>
          <a:xfrm rot="5400000">
            <a:off x="9360283" y="2733622"/>
            <a:ext cx="6987520" cy="1297194"/>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מציין מיקום של מספר שקופית 22">
            <a:extLst>
              <a:ext uri="{FF2B5EF4-FFF2-40B4-BE49-F238E27FC236}">
                <a16:creationId xmlns:a16="http://schemas.microsoft.com/office/drawing/2014/main" id="{23075256-456E-41D8-BDFD-8C3A8EA654D2}"/>
              </a:ext>
            </a:extLst>
          </p:cNvPr>
          <p:cNvSpPr txBox="1">
            <a:spLocks/>
          </p:cNvSpPr>
          <p:nvPr userDrawn="1"/>
        </p:nvSpPr>
        <p:spPr>
          <a:xfrm>
            <a:off x="-131730" y="6361368"/>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85000"/>
                  </a:schemeClr>
                </a:solidFill>
                <a:latin typeface="Varela Round" panose="00000500000000000000" pitchFamily="2" charset="-79"/>
                <a:cs typeface="Varela Round" panose="00000500000000000000" pitchFamily="2" charset="-79"/>
              </a:rPr>
              <a:pPr/>
              <a:t>‹#›</a:t>
            </a:fld>
            <a:endParaRPr lang="he-IL" sz="1800" b="0" dirty="0">
              <a:solidFill>
                <a:schemeClr val="bg1">
                  <a:lumMod val="85000"/>
                </a:schemeClr>
              </a:solidFill>
              <a:latin typeface="Varela Round" panose="00000500000000000000" pitchFamily="2" charset="-79"/>
              <a:cs typeface="Varela Round" panose="00000500000000000000" pitchFamily="2" charset="-79"/>
            </a:endParaRPr>
          </a:p>
        </p:txBody>
      </p:sp>
      <p:sp>
        <p:nvSpPr>
          <p:cNvPr id="15" name="Rectangle 14">
            <a:extLst>
              <a:ext uri="{FF2B5EF4-FFF2-40B4-BE49-F238E27FC236}">
                <a16:creationId xmlns:a16="http://schemas.microsoft.com/office/drawing/2014/main" id="{4FB42163-9C8B-4AEB-9C50-F5529BD5C36B}"/>
              </a:ext>
            </a:extLst>
          </p:cNvPr>
          <p:cNvSpPr/>
          <p:nvPr userDrawn="1"/>
        </p:nvSpPr>
        <p:spPr>
          <a:xfrm rot="16200000">
            <a:off x="5821949" y="1027133"/>
            <a:ext cx="521207" cy="12218895"/>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A26CB3A-BCA5-4171-BE99-1D6F46911786}"/>
              </a:ext>
            </a:extLst>
          </p:cNvPr>
          <p:cNvSpPr/>
          <p:nvPr userDrawn="1"/>
        </p:nvSpPr>
        <p:spPr>
          <a:xfrm rot="5400000">
            <a:off x="5683838" y="-6805249"/>
            <a:ext cx="947627" cy="1263971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4964ABF-EE59-4E45-BC5F-A3665732FD21}"/>
              </a:ext>
            </a:extLst>
          </p:cNvPr>
          <p:cNvSpPr/>
          <p:nvPr userDrawn="1"/>
        </p:nvSpPr>
        <p:spPr>
          <a:xfrm>
            <a:off x="-2001567" y="-416688"/>
            <a:ext cx="1974672" cy="8068538"/>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4596A93-68B7-48E8-8354-9EAE3F8183B0}"/>
              </a:ext>
            </a:extLst>
          </p:cNvPr>
          <p:cNvSpPr>
            <a:spLocks noGrp="1"/>
          </p:cNvSpPr>
          <p:nvPr>
            <p:ph type="body" sz="quarter" idx="10"/>
          </p:nvPr>
        </p:nvSpPr>
        <p:spPr>
          <a:xfrm>
            <a:off x="2951578" y="1212161"/>
            <a:ext cx="7885112" cy="4090988"/>
          </a:xfrm>
        </p:spPr>
        <p:txBody>
          <a:bodyPr>
            <a:normAutofit/>
          </a:bodyPr>
          <a:lstStyle>
            <a:lvl1pPr>
              <a:defRPr sz="2800"/>
            </a:lvl1pPr>
          </a:lstStyle>
          <a:p>
            <a:pPr lvl="0"/>
            <a:r>
              <a:rPr lang="en-US" dirty="0"/>
              <a:t>Click to edit Master text styles</a:t>
            </a:r>
          </a:p>
        </p:txBody>
      </p:sp>
    </p:spTree>
    <p:extLst>
      <p:ext uri="{BB962C8B-B14F-4D97-AF65-F5344CB8AC3E}">
        <p14:creationId xmlns:p14="http://schemas.microsoft.com/office/powerpoint/2010/main" val="2002293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השיעור שכבה ושם המורה">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latin typeface="Varela Round" panose="00000500000000000000" pitchFamily="2" charset="-79"/>
                <a:cs typeface="Varela Round" panose="00000500000000000000" pitchFamily="2" charset="-79"/>
              </a:rPr>
              <a:t>  </a:t>
            </a:r>
          </a:p>
        </p:txBody>
      </p:sp>
      <p:sp>
        <p:nvSpPr>
          <p:cNvPr id="2" name="כותרת 1"/>
          <p:cNvSpPr>
            <a:spLocks noGrp="1"/>
          </p:cNvSpPr>
          <p:nvPr>
            <p:ph type="ctrTitle"/>
          </p:nvPr>
        </p:nvSpPr>
        <p:spPr>
          <a:xfrm>
            <a:off x="1" y="1640910"/>
            <a:ext cx="12192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9949" y="6155858"/>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cs typeface="Varela Round" panose="00000500000000000000" pitchFamily="2" charset="-79"/>
            </a:endParaRPr>
          </a:p>
        </p:txBody>
      </p:sp>
      <p:sp>
        <p:nvSpPr>
          <p:cNvPr id="8" name="מלבן מעוגל 7"/>
          <p:cNvSpPr/>
          <p:nvPr userDrawn="1"/>
        </p:nvSpPr>
        <p:spPr>
          <a:xfrm>
            <a:off x="9501144" y="5870968"/>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cs typeface="Varela Round" panose="00000500000000000000" pitchFamily="2" charset="-79"/>
            </a:endParaRPr>
          </a:p>
        </p:txBody>
      </p:sp>
      <p:sp>
        <p:nvSpPr>
          <p:cNvPr id="11" name="מלבן מעוגל 10"/>
          <p:cNvSpPr/>
          <p:nvPr userDrawn="1"/>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cs typeface="Varela Round" panose="00000500000000000000" pitchFamily="2" charset="-79"/>
            </a:endParaRPr>
          </a:p>
        </p:txBody>
      </p:sp>
      <p:sp>
        <p:nvSpPr>
          <p:cNvPr id="12" name="Google Shape;11;p2"/>
          <p:cNvSpPr txBox="1">
            <a:spLocks noGrp="1"/>
          </p:cNvSpPr>
          <p:nvPr>
            <p:ph type="subTitle" idx="1"/>
          </p:nvPr>
        </p:nvSpPr>
        <p:spPr>
          <a:xfrm>
            <a:off x="1" y="2918492"/>
            <a:ext cx="12192000" cy="72000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36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0" y="3734824"/>
            <a:ext cx="12191999" cy="720000"/>
          </a:xfrm>
        </p:spPr>
        <p:txBody>
          <a:bodyPr anchor="ctr">
            <a:noAutofit/>
          </a:bodyPr>
          <a:lstStyle>
            <a:lvl1pPr marL="0" indent="0" algn="ctr" defTabSz="914491" rtl="1" eaLnBrk="1" latinLnBrk="0" hangingPunct="1">
              <a:lnSpc>
                <a:spcPct val="100000"/>
              </a:lnSpc>
              <a:spcBef>
                <a:spcPts val="0"/>
              </a:spcBef>
              <a:spcAft>
                <a:spcPts val="600"/>
              </a:spcAft>
              <a:buSzPts val="2800"/>
              <a:buFont typeface="Arial" pitchFamily="34" charset="0"/>
              <a:buNone/>
              <a:defRPr lang="he-IL" sz="2800" b="1" kern="1200" dirty="0" smtClean="0">
                <a:solidFill>
                  <a:srgbClr val="002060"/>
                </a:solidFill>
                <a:latin typeface="Varela Round" pitchFamily="2" charset="-79"/>
                <a:ea typeface="+mn-ea"/>
                <a:cs typeface="Varela Round" pitchFamily="2" charset="-79"/>
              </a:defRPr>
            </a:lvl1pPr>
            <a:lvl2pPr marL="342934" indent="-342934"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
        <p:nvSpPr>
          <p:cNvPr id="14" name="מלבן מעוגל 8">
            <a:extLst>
              <a:ext uri="{FF2B5EF4-FFF2-40B4-BE49-F238E27FC236}">
                <a16:creationId xmlns:a16="http://schemas.microsoft.com/office/drawing/2014/main" id="{404057E2-9B3D-4075-99B3-75AE757986D1}"/>
              </a:ext>
            </a:extLst>
          </p:cNvPr>
          <p:cNvSpPr/>
          <p:nvPr userDrawn="1"/>
        </p:nvSpPr>
        <p:spPr>
          <a:xfrm>
            <a:off x="10059465" y="87232"/>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2196595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כותרת ותוכן פריסה 5">
    <p:spTree>
      <p:nvGrpSpPr>
        <p:cNvPr id="1" name=""/>
        <p:cNvGrpSpPr/>
        <p:nvPr/>
      </p:nvGrpSpPr>
      <p:grpSpPr>
        <a:xfrm>
          <a:off x="0" y="0"/>
          <a:ext cx="0" cy="0"/>
          <a:chOff x="0" y="0"/>
          <a:chExt cx="0" cy="0"/>
        </a:xfrm>
      </p:grpSpPr>
      <p:sp>
        <p:nvSpPr>
          <p:cNvPr id="17" name="מלבן מעוגל 8">
            <a:extLst>
              <a:ext uri="{FF2B5EF4-FFF2-40B4-BE49-F238E27FC236}">
                <a16:creationId xmlns:a16="http://schemas.microsoft.com/office/drawing/2014/main" id="{820BD794-101C-426F-8015-9C33A0E995FA}"/>
              </a:ext>
            </a:extLst>
          </p:cNvPr>
          <p:cNvSpPr/>
          <p:nvPr userDrawn="1"/>
        </p:nvSpPr>
        <p:spPr>
          <a:xfrm>
            <a:off x="-2429707" y="195047"/>
            <a:ext cx="2969302" cy="24759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2" name="כותרת 1"/>
          <p:cNvSpPr>
            <a:spLocks noGrp="1"/>
          </p:cNvSpPr>
          <p:nvPr>
            <p:ph type="title"/>
          </p:nvPr>
        </p:nvSpPr>
        <p:spPr>
          <a:xfrm>
            <a:off x="1026926" y="155448"/>
            <a:ext cx="9802368"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1026926" y="1025601"/>
            <a:ext cx="9802368" cy="431447"/>
          </a:xfrm>
        </p:spPr>
        <p:txBody>
          <a:bodyPr anchor="ctr">
            <a:noAutofit/>
          </a:bodyPr>
          <a:lstStyle>
            <a:lvl1pPr marL="185757" indent="0" algn="r">
              <a:buNone/>
              <a:defRPr sz="3000" b="1">
                <a:solidFill>
                  <a:srgbClr val="12B4BC"/>
                </a:solidFill>
                <a:latin typeface="Varela Round" pitchFamily="2" charset="-79"/>
                <a:cs typeface="Varela Round" pitchFamily="2" charset="-79"/>
              </a:defRPr>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1026927" y="1710442"/>
            <a:ext cx="8212766" cy="4152517"/>
          </a:xfrm>
        </p:spPr>
        <p:txBody>
          <a:bodyPr>
            <a:normAutofit/>
          </a:bodyPr>
          <a:lstStyle>
            <a:lvl1pPr marL="439782" indent="-342934">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34" lvl="0" indent="-342934" algn="r" defTabSz="914491"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3024" lvl="1" indent="-285779" algn="r" defTabSz="914491"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974795" y="5878199"/>
            <a:ext cx="4766811" cy="35766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2017472" y="518276"/>
            <a:ext cx="2969302" cy="36951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8144699" y="6307826"/>
            <a:ext cx="5175721"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Rectangle 9">
            <a:extLst>
              <a:ext uri="{FF2B5EF4-FFF2-40B4-BE49-F238E27FC236}">
                <a16:creationId xmlns:a16="http://schemas.microsoft.com/office/drawing/2014/main" id="{8084947B-AFA4-410D-A793-689C573D144E}"/>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6D4F41F-EAD8-495C-A662-C4F40F404DB3}"/>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2A1181A-6B49-4EE5-AE44-1B5B124FA758}"/>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113178B-7D7E-4A10-9724-453DF758F663}"/>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מציין מיקום של מספר שקופית 22">
            <a:extLst>
              <a:ext uri="{FF2B5EF4-FFF2-40B4-BE49-F238E27FC236}">
                <a16:creationId xmlns:a16="http://schemas.microsoft.com/office/drawing/2014/main" id="{7947FE0C-D7CF-4209-91A5-93564F2C3543}"/>
              </a:ext>
            </a:extLst>
          </p:cNvPr>
          <p:cNvSpPr txBox="1">
            <a:spLocks/>
          </p:cNvSpPr>
          <p:nvPr userDrawn="1"/>
        </p:nvSpPr>
        <p:spPr>
          <a:xfrm>
            <a:off x="-162210" y="6389199"/>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8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800" b="0" dirty="0">
              <a:solidFill>
                <a:schemeClr val="bg1">
                  <a:lumMod val="65000"/>
                </a:schemeClr>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1306681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8" name="מלבן מעוגל 7"/>
          <p:cNvSpPr/>
          <p:nvPr userDrawn="1"/>
        </p:nvSpPr>
        <p:spPr>
          <a:xfrm>
            <a:off x="8667715" y="-161750"/>
            <a:ext cx="5300119" cy="38235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416" y="639717"/>
            <a:ext cx="11465168" cy="6122933"/>
          </a:xfrm>
        </p:spPr>
        <p:txBody>
          <a:bodyPr/>
          <a:lstStyle>
            <a:lvl1pPr marL="0" indent="0">
              <a:buFontTx/>
              <a:buNone/>
              <a:defRPr>
                <a:solidFill>
                  <a:srgbClr val="192A72"/>
                </a:solidFill>
                <a:latin typeface="Varela Round" panose="00000500000000000000" pitchFamily="2" charset="-79"/>
                <a:cs typeface="Varela Round" panose="00000500000000000000" pitchFamily="2" charset="-79"/>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416" y="95349"/>
            <a:ext cx="8074879" cy="400050"/>
          </a:xfrm>
        </p:spPr>
        <p:txBody>
          <a:bodyPr anchor="ctr">
            <a:noAutofit/>
          </a:bodyPr>
          <a:lstStyle>
            <a:lvl1pPr marL="0" indent="0" algn="r">
              <a:buFontTx/>
              <a:buNone/>
              <a:defRPr sz="2400">
                <a:solidFill>
                  <a:srgbClr val="192A72"/>
                </a:solidFill>
                <a:latin typeface="Varela Round" panose="00000500000000000000" pitchFamily="2" charset="-79"/>
                <a:cs typeface="Varela Round" panose="00000500000000000000" pitchFamily="2" charset="-79"/>
              </a:defRPr>
            </a:lvl1pPr>
          </a:lstStyle>
          <a:p>
            <a:pPr lvl="0"/>
            <a:r>
              <a:rPr lang="he-IL" dirty="0"/>
              <a:t>לחץ כדי לערוך סגנונות טקסט של תבנית בסיס</a:t>
            </a:r>
          </a:p>
        </p:txBody>
      </p:sp>
      <p:sp>
        <p:nvSpPr>
          <p:cNvPr id="10" name="Rectangle 9">
            <a:extLst>
              <a:ext uri="{FF2B5EF4-FFF2-40B4-BE49-F238E27FC236}">
                <a16:creationId xmlns:a16="http://schemas.microsoft.com/office/drawing/2014/main" id="{90226196-3340-4F6C-9B09-34934599BAD7}"/>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291965B-48C3-4AD9-9066-E67195630BFD}"/>
              </a:ext>
            </a:extLst>
          </p:cNvPr>
          <p:cNvSpPr/>
          <p:nvPr userDrawn="1"/>
        </p:nvSpPr>
        <p:spPr>
          <a:xfrm>
            <a:off x="-1356361" y="6875979"/>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8CB16E1-D93B-440E-81F5-6366FDB428B8}"/>
              </a:ext>
            </a:extLst>
          </p:cNvPr>
          <p:cNvSpPr/>
          <p:nvPr userDrawn="1"/>
        </p:nvSpPr>
        <p:spPr>
          <a:xfrm rot="5400000">
            <a:off x="10129568" y="1977381"/>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A020DF7-29CF-4A0A-BC0A-7568981BF8AD}"/>
              </a:ext>
            </a:extLst>
          </p:cNvPr>
          <p:cNvSpPr/>
          <p:nvPr userDrawn="1"/>
        </p:nvSpPr>
        <p:spPr>
          <a:xfrm>
            <a:off x="-3948180" y="347118"/>
            <a:ext cx="3246401" cy="73047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7F0C566-C47D-446F-9E8E-EC9B0F5F1BF0}"/>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863A8D2-0547-47E3-84C0-5D60CFDB7CB1}"/>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0104F3-C98B-4790-842F-F7B1B2FBDE13}"/>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07C576E-38DA-426A-9C16-921DE9A0835B}"/>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מציין מיקום של מספר שקופית 22">
            <a:extLst>
              <a:ext uri="{FF2B5EF4-FFF2-40B4-BE49-F238E27FC236}">
                <a16:creationId xmlns:a16="http://schemas.microsoft.com/office/drawing/2014/main" id="{5F1A13CD-CEB6-4958-B99A-46020ADA9375}"/>
              </a:ext>
            </a:extLst>
          </p:cNvPr>
          <p:cNvSpPr txBox="1">
            <a:spLocks/>
          </p:cNvSpPr>
          <p:nvPr userDrawn="1"/>
        </p:nvSpPr>
        <p:spPr>
          <a:xfrm>
            <a:off x="-231414" y="6409126"/>
            <a:ext cx="812800" cy="521208"/>
          </a:xfrm>
          <a:prstGeom prst="rect">
            <a:avLst/>
          </a:prstGeom>
          <a:noFill/>
        </p:spPr>
        <p:txBody>
          <a:bodyPr vert="horz" anchor="ct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D4E47C-59C5-4044-AEB3-F799ACC274F1}" type="slidenum">
              <a:rPr lang="he-IL" sz="1600" b="0" smtClean="0">
                <a:solidFill>
                  <a:schemeClr val="bg1">
                    <a:lumMod val="65000"/>
                  </a:schemeClr>
                </a:solidFill>
                <a:latin typeface="Varela Round" panose="00000500000000000000" pitchFamily="2" charset="-79"/>
                <a:cs typeface="Varela Round" panose="00000500000000000000" pitchFamily="2" charset="-79"/>
              </a:rPr>
              <a:pPr/>
              <a:t>‹#›</a:t>
            </a:fld>
            <a:endParaRPr lang="he-IL" sz="1600" b="0" dirty="0">
              <a:solidFill>
                <a:schemeClr val="bg1">
                  <a:lumMod val="65000"/>
                </a:schemeClr>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4272268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כותרת ראשית ושתי תמונות">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FEA3643-4251-43C2-A891-4C9664978EA8}"/>
              </a:ext>
            </a:extLst>
          </p:cNvPr>
          <p:cNvSpPr>
            <a:spLocks noGrp="1"/>
          </p:cNvSpPr>
          <p:nvPr>
            <p:ph type="pic" sz="quarter" idx="13"/>
          </p:nvPr>
        </p:nvSpPr>
        <p:spPr>
          <a:xfrm>
            <a:off x="594360" y="1310640"/>
            <a:ext cx="4511040" cy="4267200"/>
          </a:xfrm>
        </p:spPr>
        <p:txBody>
          <a:bodyPr/>
          <a:lstStyle/>
          <a:p>
            <a:endParaRPr lang="en-US"/>
          </a:p>
        </p:txBody>
      </p:sp>
      <p:sp>
        <p:nvSpPr>
          <p:cNvPr id="8" name="כותרת 1">
            <a:extLst>
              <a:ext uri="{FF2B5EF4-FFF2-40B4-BE49-F238E27FC236}">
                <a16:creationId xmlns:a16="http://schemas.microsoft.com/office/drawing/2014/main" id="{C304FB8B-5E14-469F-8BA4-BF0F011B94E4}"/>
              </a:ext>
            </a:extLst>
          </p:cNvPr>
          <p:cNvSpPr>
            <a:spLocks noGrp="1"/>
          </p:cNvSpPr>
          <p:nvPr>
            <p:ph type="title"/>
          </p:nvPr>
        </p:nvSpPr>
        <p:spPr>
          <a:xfrm>
            <a:off x="1026926" y="155448"/>
            <a:ext cx="9802368"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9" name="מלבן מעוגל 8">
            <a:extLst>
              <a:ext uri="{FF2B5EF4-FFF2-40B4-BE49-F238E27FC236}">
                <a16:creationId xmlns:a16="http://schemas.microsoft.com/office/drawing/2014/main" id="{B712628B-0991-4441-8324-4563256F9B32}"/>
              </a:ext>
            </a:extLst>
          </p:cNvPr>
          <p:cNvSpPr/>
          <p:nvPr userDrawn="1"/>
        </p:nvSpPr>
        <p:spPr>
          <a:xfrm>
            <a:off x="-2429707" y="195047"/>
            <a:ext cx="2969302" cy="247597"/>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6">
            <a:extLst>
              <a:ext uri="{FF2B5EF4-FFF2-40B4-BE49-F238E27FC236}">
                <a16:creationId xmlns:a16="http://schemas.microsoft.com/office/drawing/2014/main" id="{26E72AF6-8AD0-4AAD-B906-30424D022CD1}"/>
              </a:ext>
            </a:extLst>
          </p:cNvPr>
          <p:cNvSpPr/>
          <p:nvPr userDrawn="1"/>
        </p:nvSpPr>
        <p:spPr>
          <a:xfrm>
            <a:off x="9974795" y="5878199"/>
            <a:ext cx="4766811" cy="35766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11" name="מלבן מעוגל 8">
            <a:extLst>
              <a:ext uri="{FF2B5EF4-FFF2-40B4-BE49-F238E27FC236}">
                <a16:creationId xmlns:a16="http://schemas.microsoft.com/office/drawing/2014/main" id="{68D073A7-D8C0-45AA-A5E4-B6122A52E8F5}"/>
              </a:ext>
            </a:extLst>
          </p:cNvPr>
          <p:cNvSpPr/>
          <p:nvPr userDrawn="1"/>
        </p:nvSpPr>
        <p:spPr>
          <a:xfrm>
            <a:off x="-2017472" y="518276"/>
            <a:ext cx="2969302" cy="36951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0">
            <a:extLst>
              <a:ext uri="{FF2B5EF4-FFF2-40B4-BE49-F238E27FC236}">
                <a16:creationId xmlns:a16="http://schemas.microsoft.com/office/drawing/2014/main" id="{DF89C8AF-9EDF-46EF-BAB7-2D35F683552B}"/>
              </a:ext>
            </a:extLst>
          </p:cNvPr>
          <p:cNvSpPr/>
          <p:nvPr userDrawn="1"/>
        </p:nvSpPr>
        <p:spPr>
          <a:xfrm>
            <a:off x="8144699" y="6307826"/>
            <a:ext cx="5175721" cy="720000"/>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Picture Placeholder 6">
            <a:extLst>
              <a:ext uri="{FF2B5EF4-FFF2-40B4-BE49-F238E27FC236}">
                <a16:creationId xmlns:a16="http://schemas.microsoft.com/office/drawing/2014/main" id="{52FC1393-B378-4A8A-8716-61E038E3D631}"/>
              </a:ext>
            </a:extLst>
          </p:cNvPr>
          <p:cNvSpPr>
            <a:spLocks noGrp="1"/>
          </p:cNvSpPr>
          <p:nvPr>
            <p:ph type="pic" sz="quarter" idx="14"/>
          </p:nvPr>
        </p:nvSpPr>
        <p:spPr>
          <a:xfrm>
            <a:off x="5372315" y="1310640"/>
            <a:ext cx="4511040" cy="4267200"/>
          </a:xfrm>
        </p:spPr>
        <p:txBody>
          <a:bodyPr/>
          <a:lstStyle/>
          <a:p>
            <a:endParaRPr lang="en-US"/>
          </a:p>
        </p:txBody>
      </p:sp>
      <p:sp>
        <p:nvSpPr>
          <p:cNvPr id="14" name="Rectangle 13">
            <a:extLst>
              <a:ext uri="{FF2B5EF4-FFF2-40B4-BE49-F238E27FC236}">
                <a16:creationId xmlns:a16="http://schemas.microsoft.com/office/drawing/2014/main" id="{BEA01DEB-EE2D-463E-B92D-20469AC2DACB}"/>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ADC8B5D-6FF7-4E76-819C-95A4A6017B9C}"/>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30F30E8-13B7-4C55-A126-67529F765268}"/>
              </a:ext>
            </a:extLst>
          </p:cNvPr>
          <p:cNvSpPr/>
          <p:nvPr userDrawn="1"/>
        </p:nvSpPr>
        <p:spPr>
          <a:xfrm rot="5400000">
            <a:off x="10092700" y="2084060"/>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E7D38CE-7F73-4533-B25A-F628D3EBA7C1}"/>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665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solidFill>
                  <a:srgbClr val="192A72"/>
                </a:solidFill>
                <a:latin typeface="Varela Round" panose="00000500000000000000" pitchFamily="2" charset="-79"/>
                <a:cs typeface="Varela Round" panose="00000500000000000000" pitchFamily="2" charset="-79"/>
              </a:rPr>
              <a:t>  </a:t>
            </a:r>
          </a:p>
        </p:txBody>
      </p:sp>
      <p:sp>
        <p:nvSpPr>
          <p:cNvPr id="2" name="כותרת 1"/>
          <p:cNvSpPr>
            <a:spLocks noGrp="1"/>
          </p:cNvSpPr>
          <p:nvPr>
            <p:ph type="ctrTitle"/>
          </p:nvPr>
        </p:nvSpPr>
        <p:spPr>
          <a:xfrm>
            <a:off x="1" y="1666940"/>
            <a:ext cx="12192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12" name="Google Shape;11;p2"/>
          <p:cNvSpPr txBox="1">
            <a:spLocks noGrp="1"/>
          </p:cNvSpPr>
          <p:nvPr>
            <p:ph type="subTitle" idx="1"/>
          </p:nvPr>
        </p:nvSpPr>
        <p:spPr>
          <a:xfrm>
            <a:off x="1" y="2918493"/>
            <a:ext cx="12192000" cy="64209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3200" b="1">
                <a:solidFill>
                  <a:srgbClr val="192A72"/>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5" name="מלבן מעוגל 6">
            <a:extLst>
              <a:ext uri="{FF2B5EF4-FFF2-40B4-BE49-F238E27FC236}">
                <a16:creationId xmlns:a16="http://schemas.microsoft.com/office/drawing/2014/main" id="{B4A26894-BFC6-4CB2-9F98-6C0AB203AB11}"/>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cs typeface="Varela Round" panose="00000500000000000000" pitchFamily="2" charset="-79"/>
            </a:endParaRPr>
          </a:p>
        </p:txBody>
      </p:sp>
      <p:sp>
        <p:nvSpPr>
          <p:cNvPr id="16" name="מלבן מעוגל 7">
            <a:extLst>
              <a:ext uri="{FF2B5EF4-FFF2-40B4-BE49-F238E27FC236}">
                <a16:creationId xmlns:a16="http://schemas.microsoft.com/office/drawing/2014/main" id="{93139C06-AB68-49E4-9F8F-F0E56072AD87}"/>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cs typeface="Varela Round" panose="00000500000000000000" pitchFamily="2" charset="-79"/>
            </a:endParaRPr>
          </a:p>
        </p:txBody>
      </p:sp>
      <p:sp>
        <p:nvSpPr>
          <p:cNvPr id="17" name="מלבן מעוגל 8">
            <a:extLst>
              <a:ext uri="{FF2B5EF4-FFF2-40B4-BE49-F238E27FC236}">
                <a16:creationId xmlns:a16="http://schemas.microsoft.com/office/drawing/2014/main" id="{92F44B1F-CB02-4BE0-9593-98D37356833A}"/>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cs typeface="Varela Round" panose="00000500000000000000" pitchFamily="2" charset="-79"/>
            </a:endParaRPr>
          </a:p>
        </p:txBody>
      </p:sp>
      <p:sp>
        <p:nvSpPr>
          <p:cNvPr id="18" name="מלבן מעוגל 10">
            <a:extLst>
              <a:ext uri="{FF2B5EF4-FFF2-40B4-BE49-F238E27FC236}">
                <a16:creationId xmlns:a16="http://schemas.microsoft.com/office/drawing/2014/main" id="{F91DCBDE-92CA-433E-83D5-3B5D0DD4B449}"/>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362890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p:spPr>
        <p:txBody>
          <a:bodyPr lIns="36000" tIns="0" rIns="36000" bIns="0">
            <a:noAutofit/>
          </a:bodyPr>
          <a:lstStyle>
            <a:lvl1pPr marL="536629" indent="0">
              <a:tabLst>
                <a:tab pos="11659766" algn="l"/>
              </a:tabLst>
              <a:defRPr sz="48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74" y="1195757"/>
            <a:ext cx="8031962" cy="4680000"/>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2549769" y="213094"/>
            <a:ext cx="9642231"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5" y="1185681"/>
            <a:ext cx="8306992" cy="540000"/>
          </a:xfrm>
        </p:spPr>
        <p:txBody>
          <a:bodyPr anchor="ctr">
            <a:noAutofit/>
          </a:bodyPr>
          <a:lstStyle>
            <a:lvl1pPr marL="185757" indent="0">
              <a:buNone/>
              <a:defRPr sz="2800" b="1">
                <a:solidFill>
                  <a:srgbClr val="12B4BC"/>
                </a:solidFill>
                <a:latin typeface="Varela Round" pitchFamily="2" charset="-79"/>
                <a:cs typeface="Varela Round" pitchFamily="2" charset="-79"/>
              </a:defRPr>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725682"/>
            <a:ext cx="8031963" cy="4152517"/>
          </a:xfrm>
        </p:spPr>
        <p:txBody>
          <a:bodyPr>
            <a:normAutofit/>
          </a:bodyPr>
          <a:lstStyle>
            <a:lvl1pPr marL="439782" indent="-342934">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34" lvl="0" indent="-342934" algn="r" defTabSz="914491"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3024" lvl="1" indent="-285779" algn="r" defTabSz="914491"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cs typeface="Varela Round" panose="00000500000000000000" pitchFamily="2" charset="-79"/>
            </a:endParaRPr>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cs typeface="Varela Round" panose="00000500000000000000" pitchFamily="2" charset="-79"/>
            </a:endParaRPr>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cs typeface="Varela Round" panose="00000500000000000000" pitchFamily="2" charset="-79"/>
            </a:endParaRPr>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cs typeface="Varela Round" panose="00000500000000000000" pitchFamily="2" charset="-79"/>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234416" y="1312990"/>
            <a:ext cx="7910518" cy="5224442"/>
          </a:xfrm>
          <a:prstGeom prst="rect">
            <a:avLst/>
          </a:prstGeom>
        </p:spPr>
        <p:txBody>
          <a:bodyPr anchor="ctr">
            <a:noAutofit/>
          </a:bodyPr>
          <a:lstStyle>
            <a:lvl1pPr algn="r">
              <a:defRPr sz="3200">
                <a:solidFill>
                  <a:srgbClr val="192A72"/>
                </a:solidFill>
                <a:latin typeface="Varela Round" panose="00000500000000000000" pitchFamily="2" charset="-79"/>
                <a:cs typeface="Varela Round" panose="00000500000000000000" pitchFamily="2" charset="-79"/>
              </a:defRPr>
            </a:lvl1pPr>
          </a:lstStyle>
          <a:p>
            <a:r>
              <a:rPr lang="he-IL" dirty="0"/>
              <a:t>לחץ כדי לערוך פסקת טקסט קצרה של תבנית בסיס</a:t>
            </a:r>
          </a:p>
        </p:txBody>
      </p:sp>
      <p:sp>
        <p:nvSpPr>
          <p:cNvPr id="7" name="מלבן מעוגל 6"/>
          <p:cNvSpPr/>
          <p:nvPr userDrawn="1"/>
        </p:nvSpPr>
        <p:spPr>
          <a:xfrm>
            <a:off x="-910416" y="6189198"/>
            <a:ext cx="3068595"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cs typeface="Varela Round" panose="00000500000000000000" pitchFamily="2" charset="-79"/>
            </a:endParaRPr>
          </a:p>
        </p:txBody>
      </p:sp>
      <p:sp>
        <p:nvSpPr>
          <p:cNvPr id="8" name="מלבן מעוגל 7"/>
          <p:cNvSpPr/>
          <p:nvPr userDrawn="1"/>
        </p:nvSpPr>
        <p:spPr>
          <a:xfrm>
            <a:off x="10082352" y="8172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cs typeface="Varela Round" panose="00000500000000000000" pitchFamily="2" charset="-79"/>
            </a:endParaRPr>
          </a:p>
        </p:txBody>
      </p:sp>
      <p:sp>
        <p:nvSpPr>
          <p:cNvPr id="11" name="מלבן מעוגל 10"/>
          <p:cNvSpPr/>
          <p:nvPr userDrawn="1"/>
        </p:nvSpPr>
        <p:spPr>
          <a:xfrm>
            <a:off x="-2155687" y="6347804"/>
            <a:ext cx="5559136"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cs typeface="Varela Round" panose="00000500000000000000" pitchFamily="2" charset="-79"/>
            </a:endParaRPr>
          </a:p>
        </p:txBody>
      </p:sp>
      <p:sp>
        <p:nvSpPr>
          <p:cNvPr id="9" name="מציין מיקום טקסט 3"/>
          <p:cNvSpPr>
            <a:spLocks noGrp="1"/>
          </p:cNvSpPr>
          <p:nvPr>
            <p:ph type="body" sz="quarter" idx="10" hasCustomPrompt="1"/>
          </p:nvPr>
        </p:nvSpPr>
        <p:spPr>
          <a:xfrm>
            <a:off x="0" y="192531"/>
            <a:ext cx="12192000" cy="1009650"/>
          </a:xfrm>
          <a:prstGeom prst="rect">
            <a:avLst/>
          </a:prstGeom>
        </p:spPr>
        <p:txBody>
          <a:bodyPr anchor="ctr">
            <a:normAutofit/>
          </a:bodyPr>
          <a:lstStyle>
            <a:lvl1pPr marL="0" indent="0" algn="ctr">
              <a:buNone/>
              <a:defRPr sz="4800">
                <a:solidFill>
                  <a:srgbClr val="192A72"/>
                </a:solidFill>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3975921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416" y="639717"/>
            <a:ext cx="11465168" cy="6122933"/>
          </a:xfrm>
        </p:spPr>
        <p:txBody>
          <a:bodyPr/>
          <a:lstStyle>
            <a:lvl1pPr marL="0" indent="0">
              <a:buFontTx/>
              <a:buNone/>
              <a:defRPr>
                <a:solidFill>
                  <a:srgbClr val="192A72"/>
                </a:solidFill>
                <a:latin typeface="Varela Round" panose="00000500000000000000" pitchFamily="2" charset="-79"/>
                <a:cs typeface="Varela Round" panose="00000500000000000000" pitchFamily="2" charset="-79"/>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416" y="95349"/>
            <a:ext cx="8074879" cy="400050"/>
          </a:xfrm>
        </p:spPr>
        <p:txBody>
          <a:bodyPr anchor="ctr">
            <a:noAutofit/>
          </a:bodyPr>
          <a:lstStyle>
            <a:lvl1pPr marL="0" indent="0" algn="r">
              <a:buFontTx/>
              <a:buNone/>
              <a:defRPr sz="2400">
                <a:solidFill>
                  <a:srgbClr val="192A72"/>
                </a:solidFill>
                <a:latin typeface="Varela Round" panose="00000500000000000000" pitchFamily="2" charset="-79"/>
                <a:cs typeface="Varela Round" panose="00000500000000000000" pitchFamily="2" charset="-79"/>
              </a:defRPr>
            </a:lvl1pPr>
          </a:lstStyle>
          <a:p>
            <a:pPr lvl="0"/>
            <a:r>
              <a:rPr lang="he-IL" dirty="0"/>
              <a:t>לחץ כדי לערוך סגנונות טקסט של תבנית בסיס</a:t>
            </a:r>
          </a:p>
        </p:txBody>
      </p:sp>
    </p:spTree>
    <p:extLst>
      <p:ext uri="{BB962C8B-B14F-4D97-AF65-F5344CB8AC3E}">
        <p14:creationId xmlns:p14="http://schemas.microsoft.com/office/powerpoint/2010/main" val="36877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a:noFill/>
        </p:spPr>
        <p:txBody>
          <a:bodyPr vert="horz" lIns="91440" tIns="45720" rIns="91440" bIns="45720" rtlCol="1" anchor="ctr">
            <a:noAutofit/>
          </a:bodyPr>
          <a:lstStyle>
            <a:lvl1pPr>
              <a:defRPr kumimoji="0" lang="he-IL" sz="48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כותרת ותמונה">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161147" y="964351"/>
            <a:ext cx="8483175" cy="5721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000">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cs typeface="Varela Round" panose="00000500000000000000" pitchFamily="2" charset="-79"/>
            </a:endParaRPr>
          </a:p>
        </p:txBody>
      </p:sp>
      <p:sp>
        <p:nvSpPr>
          <p:cNvPr id="10" name="מלבן מעוגל 9"/>
          <p:cNvSpPr/>
          <p:nvPr userDrawn="1"/>
        </p:nvSpPr>
        <p:spPr>
          <a:xfrm>
            <a:off x="11032901" y="950191"/>
            <a:ext cx="1159099" cy="347376"/>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latin typeface="Varela Round" panose="00000500000000000000" pitchFamily="2" charset="-79"/>
                <a:cs typeface="Varela Round" panose="00000500000000000000" pitchFamily="2" charset="-79"/>
              </a:rPr>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cs typeface="Varela Round" panose="00000500000000000000" pitchFamily="2" charset="-79"/>
            </a:endParaRPr>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3233132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1" y="274638"/>
            <a:ext cx="10972800" cy="1143000"/>
          </a:xfrm>
          <a:prstGeom prst="rect">
            <a:avLst/>
          </a:prstGeom>
        </p:spPr>
        <p:txBody>
          <a:bodyPr vert="horz" lIns="91440" tIns="45720" rIns="91440" bIns="45720" rtlCol="1" anchor="ctr">
            <a:normAutofit/>
          </a:bodyPr>
          <a:lstStyle/>
          <a:p>
            <a:r>
              <a:rPr lang="he-IL" dirty="0"/>
              <a:t>לחץ כדי לערוך סגנון כותרת של תבנית בסיס</a:t>
            </a:r>
          </a:p>
        </p:txBody>
      </p:sp>
      <p:sp>
        <p:nvSpPr>
          <p:cNvPr id="3" name="מציין מיקום טקסט 2"/>
          <p:cNvSpPr>
            <a:spLocks noGrp="1"/>
          </p:cNvSpPr>
          <p:nvPr>
            <p:ph type="body" idx="1"/>
          </p:nvPr>
        </p:nvSpPr>
        <p:spPr>
          <a:xfrm>
            <a:off x="609601" y="1600202"/>
            <a:ext cx="10972800" cy="4525963"/>
          </a:xfrm>
          <a:prstGeom prst="rect">
            <a:avLst/>
          </a:prstGeom>
        </p:spPr>
        <p:txBody>
          <a:bodyPr vert="horz" lIns="91440" tIns="45720" rIns="91440" bIns="45720" rtlCol="1">
            <a:normAutofit/>
          </a:body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4" name="מציין מיקום של תאריך 3"/>
          <p:cNvSpPr>
            <a:spLocks noGrp="1"/>
          </p:cNvSpPr>
          <p:nvPr>
            <p:ph type="dt" sz="half" idx="2"/>
          </p:nvPr>
        </p:nvSpPr>
        <p:spPr>
          <a:xfrm>
            <a:off x="8737601" y="6356352"/>
            <a:ext cx="2844800" cy="365125"/>
          </a:xfrm>
          <a:prstGeom prst="rect">
            <a:avLst/>
          </a:prstGeom>
        </p:spPr>
        <p:txBody>
          <a:bodyPr vert="horz" lIns="91440" tIns="45720" rIns="91440" bIns="45720" rtlCol="1" anchor="ctr"/>
          <a:lstStyle>
            <a:lvl1pPr algn="r">
              <a:defRPr sz="1200">
                <a:solidFill>
                  <a:schemeClr val="tx1">
                    <a:tint val="75000"/>
                  </a:schemeClr>
                </a:solidFill>
                <a:latin typeface="Varela Round" panose="00000500000000000000" pitchFamily="2" charset="-79"/>
                <a:cs typeface="Varela Round" panose="00000500000000000000" pitchFamily="2" charset="-79"/>
              </a:defRPr>
            </a:lvl1pPr>
          </a:lstStyle>
          <a:p>
            <a:fld id="{BB6F552B-607E-4869-A917-C44959BDCB12}" type="datetimeFigureOut">
              <a:rPr lang="he-IL" smtClean="0"/>
              <a:pPr/>
              <a:t>ח'/סיון/תש"ף</a:t>
            </a:fld>
            <a:endParaRPr lang="he-IL" dirty="0"/>
          </a:p>
        </p:txBody>
      </p:sp>
      <p:sp>
        <p:nvSpPr>
          <p:cNvPr id="5" name="מציין מיקום של כותרת תחתונה 4"/>
          <p:cNvSpPr>
            <a:spLocks noGrp="1"/>
          </p:cNvSpPr>
          <p:nvPr>
            <p:ph type="ftr" sz="quarter" idx="3"/>
          </p:nvPr>
        </p:nvSpPr>
        <p:spPr>
          <a:xfrm>
            <a:off x="4165601" y="6356352"/>
            <a:ext cx="3860800" cy="365125"/>
          </a:xfrm>
          <a:prstGeom prst="rect">
            <a:avLst/>
          </a:prstGeom>
        </p:spPr>
        <p:txBody>
          <a:bodyPr vert="horz" lIns="91440" tIns="45720" rIns="91440" bIns="45720" rtlCol="1" anchor="ctr"/>
          <a:lstStyle>
            <a:lvl1pPr algn="ctr">
              <a:defRPr sz="1200">
                <a:solidFill>
                  <a:schemeClr val="tx1">
                    <a:tint val="75000"/>
                  </a:schemeClr>
                </a:solidFill>
                <a:latin typeface="Varela Round" panose="00000500000000000000" pitchFamily="2" charset="-79"/>
                <a:cs typeface="Varela Round" panose="00000500000000000000" pitchFamily="2" charset="-79"/>
              </a:defRPr>
            </a:lvl1pPr>
          </a:lstStyle>
          <a:p>
            <a:endParaRPr lang="he-IL" dirty="0"/>
          </a:p>
        </p:txBody>
      </p:sp>
      <p:sp>
        <p:nvSpPr>
          <p:cNvPr id="6" name="מציין מיקום של מספר שקופית 5"/>
          <p:cNvSpPr>
            <a:spLocks noGrp="1"/>
          </p:cNvSpPr>
          <p:nvPr>
            <p:ph type="sldNum" sz="quarter" idx="4"/>
          </p:nvPr>
        </p:nvSpPr>
        <p:spPr>
          <a:xfrm>
            <a:off x="609601" y="6356352"/>
            <a:ext cx="2844800" cy="365125"/>
          </a:xfrm>
          <a:prstGeom prst="rect">
            <a:avLst/>
          </a:prstGeom>
        </p:spPr>
        <p:txBody>
          <a:bodyPr vert="horz" lIns="91440" tIns="45720" rIns="91440" bIns="45720" rtlCol="1" anchor="ctr"/>
          <a:lstStyle>
            <a:lvl1pPr algn="l">
              <a:defRPr sz="1200">
                <a:solidFill>
                  <a:schemeClr val="tx1">
                    <a:tint val="75000"/>
                  </a:schemeClr>
                </a:solidFill>
                <a:latin typeface="Varela Round" panose="00000500000000000000" pitchFamily="2" charset="-79"/>
                <a:cs typeface="Varela Round" panose="00000500000000000000" pitchFamily="2" charset="-79"/>
              </a:defRPr>
            </a:lvl1pPr>
          </a:lstStyle>
          <a:p>
            <a:fld id="{16478A40-4CDB-4A89-A7AB-ED0E5AEAC786}" type="slidenum">
              <a:rPr lang="he-IL" smtClean="0"/>
              <a:pPr/>
              <a:t>‹#›</a:t>
            </a:fld>
            <a:endParaRPr lang="he-IL" dirty="0"/>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50" r:id="rId4"/>
    <p:sldLayoutId id="2147483653" r:id="rId5"/>
    <p:sldLayoutId id="2147483665" r:id="rId6"/>
    <p:sldLayoutId id="2147483666" r:id="rId7"/>
    <p:sldLayoutId id="2147483663" r:id="rId8"/>
    <p:sldLayoutId id="2147483669" r:id="rId9"/>
    <p:sldLayoutId id="2147483671" r:id="rId10"/>
    <p:sldLayoutId id="2147483668" r:id="rId11"/>
    <p:sldLayoutId id="2147483670" r:id="rId12"/>
  </p:sldLayoutIdLst>
  <p:txStyles>
    <p:titleStyle>
      <a:lvl1pPr algn="ctr" defTabSz="914491" rtl="1" eaLnBrk="1" latinLnBrk="0" hangingPunct="1">
        <a:spcBef>
          <a:spcPct val="0"/>
        </a:spcBef>
        <a:buNone/>
        <a:defRPr sz="4400" kern="1200">
          <a:solidFill>
            <a:schemeClr val="tx1"/>
          </a:solidFill>
          <a:latin typeface="Varela Round" panose="00000500000000000000" pitchFamily="2" charset="-79"/>
          <a:ea typeface="+mj-ea"/>
          <a:cs typeface="+mj-cs"/>
        </a:defRPr>
      </a:lvl1pPr>
    </p:titleStyle>
    <p:bodyStyle>
      <a:lvl1pPr marL="342934" indent="-342934" algn="r" defTabSz="914491" rtl="1" eaLnBrk="1" latinLnBrk="0" hangingPunct="1">
        <a:spcBef>
          <a:spcPct val="20000"/>
        </a:spcBef>
        <a:buFont typeface="Arial" pitchFamily="34" charset="0"/>
        <a:buChar char="•"/>
        <a:defRPr sz="3200" kern="1200">
          <a:solidFill>
            <a:schemeClr val="tx1"/>
          </a:solidFill>
          <a:latin typeface="Varela Round" panose="00000500000000000000" pitchFamily="2" charset="-79"/>
          <a:ea typeface="+mn-ea"/>
          <a:cs typeface="Varela Round" panose="00000500000000000000" pitchFamily="2" charset="-79"/>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Varela Round" panose="00000500000000000000" pitchFamily="2" charset="-79"/>
          <a:ea typeface="+mn-ea"/>
          <a:cs typeface="Varela Round" panose="00000500000000000000" pitchFamily="2" charset="-79"/>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Varela Round" panose="00000500000000000000" pitchFamily="2" charset="-79"/>
          <a:ea typeface="+mn-ea"/>
          <a:cs typeface="Varela Round" panose="00000500000000000000" pitchFamily="2" charset="-79"/>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Varela Round" panose="00000500000000000000" pitchFamily="2" charset="-79"/>
          <a:ea typeface="+mn-ea"/>
          <a:cs typeface="Varela Round" panose="00000500000000000000" pitchFamily="2" charset="-79"/>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Varela Round" panose="00000500000000000000" pitchFamily="2" charset="-79"/>
          <a:ea typeface="+mn-ea"/>
          <a:cs typeface="Varela Round" panose="00000500000000000000" pitchFamily="2" charset="-79"/>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91" rtl="1" eaLnBrk="1" latinLnBrk="0" hangingPunct="1">
        <a:defRPr sz="1800" kern="1200">
          <a:solidFill>
            <a:schemeClr val="tx1"/>
          </a:solidFill>
          <a:latin typeface="+mn-lt"/>
          <a:ea typeface="+mn-ea"/>
          <a:cs typeface="+mn-cs"/>
        </a:defRPr>
      </a:lvl1pPr>
      <a:lvl2pPr marL="457246" algn="r" defTabSz="914491" rtl="1" eaLnBrk="1" latinLnBrk="0" hangingPunct="1">
        <a:defRPr sz="1800" kern="1200">
          <a:solidFill>
            <a:schemeClr val="tx1"/>
          </a:solidFill>
          <a:latin typeface="+mn-lt"/>
          <a:ea typeface="+mn-ea"/>
          <a:cs typeface="+mn-cs"/>
        </a:defRPr>
      </a:lvl2pPr>
      <a:lvl3pPr marL="914491" algn="r" defTabSz="914491" rtl="1" eaLnBrk="1" latinLnBrk="0" hangingPunct="1">
        <a:defRPr sz="1800" kern="1200">
          <a:solidFill>
            <a:schemeClr val="tx1"/>
          </a:solidFill>
          <a:latin typeface="+mn-lt"/>
          <a:ea typeface="+mn-ea"/>
          <a:cs typeface="+mn-cs"/>
        </a:defRPr>
      </a:lvl3pPr>
      <a:lvl4pPr marL="1371737" algn="r" defTabSz="914491" rtl="1" eaLnBrk="1" latinLnBrk="0" hangingPunct="1">
        <a:defRPr sz="1800" kern="1200">
          <a:solidFill>
            <a:schemeClr val="tx1"/>
          </a:solidFill>
          <a:latin typeface="+mn-lt"/>
          <a:ea typeface="+mn-ea"/>
          <a:cs typeface="+mn-cs"/>
        </a:defRPr>
      </a:lvl4pPr>
      <a:lvl5pPr marL="1828983" algn="r" defTabSz="914491" rtl="1" eaLnBrk="1" latinLnBrk="0" hangingPunct="1">
        <a:defRPr sz="1800" kern="1200">
          <a:solidFill>
            <a:schemeClr val="tx1"/>
          </a:solidFill>
          <a:latin typeface="+mn-lt"/>
          <a:ea typeface="+mn-ea"/>
          <a:cs typeface="+mn-cs"/>
        </a:defRPr>
      </a:lvl5pPr>
      <a:lvl6pPr marL="2286229" algn="r" defTabSz="914491" rtl="1" eaLnBrk="1" latinLnBrk="0" hangingPunct="1">
        <a:defRPr sz="1800" kern="1200">
          <a:solidFill>
            <a:schemeClr val="tx1"/>
          </a:solidFill>
          <a:latin typeface="+mn-lt"/>
          <a:ea typeface="+mn-ea"/>
          <a:cs typeface="+mn-cs"/>
        </a:defRPr>
      </a:lvl6pPr>
      <a:lvl7pPr marL="2743474" algn="r" defTabSz="914491" rtl="1" eaLnBrk="1" latinLnBrk="0" hangingPunct="1">
        <a:defRPr sz="1800" kern="1200">
          <a:solidFill>
            <a:schemeClr val="tx1"/>
          </a:solidFill>
          <a:latin typeface="+mn-lt"/>
          <a:ea typeface="+mn-ea"/>
          <a:cs typeface="+mn-cs"/>
        </a:defRPr>
      </a:lvl7pPr>
      <a:lvl8pPr marL="3200720" algn="r" defTabSz="914491" rtl="1" eaLnBrk="1" latinLnBrk="0" hangingPunct="1">
        <a:defRPr sz="1800" kern="1200">
          <a:solidFill>
            <a:schemeClr val="tx1"/>
          </a:solidFill>
          <a:latin typeface="+mn-lt"/>
          <a:ea typeface="+mn-ea"/>
          <a:cs typeface="+mn-cs"/>
        </a:defRPr>
      </a:lvl8pPr>
      <a:lvl9pPr marL="3657966" algn="r" defTabSz="914491"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1"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1" y="1600202"/>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1"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ח'/סיון/תש"ף</a:t>
            </a:fld>
            <a:endParaRPr lang="he-IL"/>
          </a:p>
        </p:txBody>
      </p:sp>
      <p:sp>
        <p:nvSpPr>
          <p:cNvPr id="5" name="מציין מיקום של כותרת תחתונה 4"/>
          <p:cNvSpPr>
            <a:spLocks noGrp="1"/>
          </p:cNvSpPr>
          <p:nvPr>
            <p:ph type="ftr" sz="quarter" idx="3"/>
          </p:nvPr>
        </p:nvSpPr>
        <p:spPr>
          <a:xfrm>
            <a:off x="4165601"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601"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
        <p:nvSpPr>
          <p:cNvPr id="7" name="Rectangle 6">
            <a:extLst>
              <a:ext uri="{FF2B5EF4-FFF2-40B4-BE49-F238E27FC236}">
                <a16:creationId xmlns:a16="http://schemas.microsoft.com/office/drawing/2014/main" id="{7D1A36FD-4A58-4EC2-B769-2CB4558CD860}"/>
              </a:ext>
            </a:extLst>
          </p:cNvPr>
          <p:cNvSpPr/>
          <p:nvPr userDrawn="1"/>
        </p:nvSpPr>
        <p:spPr>
          <a:xfrm>
            <a:off x="-1" y="-960120"/>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A89C66-91F2-409B-AE3C-970820728814}"/>
              </a:ext>
            </a:extLst>
          </p:cNvPr>
          <p:cNvSpPr/>
          <p:nvPr userDrawn="1"/>
        </p:nvSpPr>
        <p:spPr>
          <a:xfrm>
            <a:off x="-1356361" y="6889426"/>
            <a:ext cx="14676781" cy="928270"/>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AF9B00-5AF6-47AB-81E5-2BE048851E3E}"/>
              </a:ext>
            </a:extLst>
          </p:cNvPr>
          <p:cNvSpPr/>
          <p:nvPr userDrawn="1"/>
        </p:nvSpPr>
        <p:spPr>
          <a:xfrm rot="5400000">
            <a:off x="10121386" y="1972518"/>
            <a:ext cx="6987520" cy="281940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E3C55C6-DFDE-44BF-BB37-E582014C2D44}"/>
              </a:ext>
            </a:extLst>
          </p:cNvPr>
          <p:cNvSpPr/>
          <p:nvPr userDrawn="1"/>
        </p:nvSpPr>
        <p:spPr>
          <a:xfrm>
            <a:off x="-3273296" y="-31850"/>
            <a:ext cx="3246401" cy="7683699"/>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80741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914491" rtl="1" eaLnBrk="1" latinLnBrk="0" hangingPunct="1">
        <a:spcBef>
          <a:spcPct val="0"/>
        </a:spcBef>
        <a:buNone/>
        <a:defRPr sz="4400" kern="1200">
          <a:solidFill>
            <a:schemeClr val="tx1"/>
          </a:solidFill>
          <a:latin typeface="+mj-lt"/>
          <a:ea typeface="+mj-ea"/>
          <a:cs typeface="+mj-cs"/>
        </a:defRPr>
      </a:lvl1pPr>
    </p:titleStyle>
    <p:body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91" rtl="1" eaLnBrk="1" latinLnBrk="0" hangingPunct="1">
        <a:defRPr sz="1800" kern="1200">
          <a:solidFill>
            <a:schemeClr val="tx1"/>
          </a:solidFill>
          <a:latin typeface="+mn-lt"/>
          <a:ea typeface="+mn-ea"/>
          <a:cs typeface="+mn-cs"/>
        </a:defRPr>
      </a:lvl1pPr>
      <a:lvl2pPr marL="457246" algn="r" defTabSz="914491" rtl="1" eaLnBrk="1" latinLnBrk="0" hangingPunct="1">
        <a:defRPr sz="1800" kern="1200">
          <a:solidFill>
            <a:schemeClr val="tx1"/>
          </a:solidFill>
          <a:latin typeface="+mn-lt"/>
          <a:ea typeface="+mn-ea"/>
          <a:cs typeface="+mn-cs"/>
        </a:defRPr>
      </a:lvl2pPr>
      <a:lvl3pPr marL="914491" algn="r" defTabSz="914491" rtl="1" eaLnBrk="1" latinLnBrk="0" hangingPunct="1">
        <a:defRPr sz="1800" kern="1200">
          <a:solidFill>
            <a:schemeClr val="tx1"/>
          </a:solidFill>
          <a:latin typeface="+mn-lt"/>
          <a:ea typeface="+mn-ea"/>
          <a:cs typeface="+mn-cs"/>
        </a:defRPr>
      </a:lvl3pPr>
      <a:lvl4pPr marL="1371737" algn="r" defTabSz="914491" rtl="1" eaLnBrk="1" latinLnBrk="0" hangingPunct="1">
        <a:defRPr sz="1800" kern="1200">
          <a:solidFill>
            <a:schemeClr val="tx1"/>
          </a:solidFill>
          <a:latin typeface="+mn-lt"/>
          <a:ea typeface="+mn-ea"/>
          <a:cs typeface="+mn-cs"/>
        </a:defRPr>
      </a:lvl4pPr>
      <a:lvl5pPr marL="1828983" algn="r" defTabSz="914491" rtl="1" eaLnBrk="1" latinLnBrk="0" hangingPunct="1">
        <a:defRPr sz="1800" kern="1200">
          <a:solidFill>
            <a:schemeClr val="tx1"/>
          </a:solidFill>
          <a:latin typeface="+mn-lt"/>
          <a:ea typeface="+mn-ea"/>
          <a:cs typeface="+mn-cs"/>
        </a:defRPr>
      </a:lvl5pPr>
      <a:lvl6pPr marL="2286229" algn="r" defTabSz="914491" rtl="1" eaLnBrk="1" latinLnBrk="0" hangingPunct="1">
        <a:defRPr sz="1800" kern="1200">
          <a:solidFill>
            <a:schemeClr val="tx1"/>
          </a:solidFill>
          <a:latin typeface="+mn-lt"/>
          <a:ea typeface="+mn-ea"/>
          <a:cs typeface="+mn-cs"/>
        </a:defRPr>
      </a:lvl6pPr>
      <a:lvl7pPr marL="2743474" algn="r" defTabSz="914491" rtl="1" eaLnBrk="1" latinLnBrk="0" hangingPunct="1">
        <a:defRPr sz="1800" kern="1200">
          <a:solidFill>
            <a:schemeClr val="tx1"/>
          </a:solidFill>
          <a:latin typeface="+mn-lt"/>
          <a:ea typeface="+mn-ea"/>
          <a:cs typeface="+mn-cs"/>
        </a:defRPr>
      </a:lvl7pPr>
      <a:lvl8pPr marL="3200720" algn="r" defTabSz="914491" rtl="1" eaLnBrk="1" latinLnBrk="0" hangingPunct="1">
        <a:defRPr sz="1800" kern="1200">
          <a:solidFill>
            <a:schemeClr val="tx1"/>
          </a:solidFill>
          <a:latin typeface="+mn-lt"/>
          <a:ea typeface="+mn-ea"/>
          <a:cs typeface="+mn-cs"/>
        </a:defRPr>
      </a:lvl8pPr>
      <a:lvl9pPr marL="3657966" algn="r" defTabSz="914491"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NN9IgGTwbF0&amp;feature=youtu.be" TargetMode="External"/><Relationship Id="rId2" Type="http://schemas.openxmlformats.org/officeDocument/2006/relationships/hyperlink" Target="https://youtu.be/NN9IgGTwbF0" TargetMode="External"/><Relationship Id="rId1" Type="http://schemas.openxmlformats.org/officeDocument/2006/relationships/slideLayout" Target="../slideLayouts/slideLayout13.xml"/><Relationship Id="rId4" Type="http://schemas.openxmlformats.org/officeDocument/2006/relationships/hyperlink" Target="https://drive.google.com/open?id=1825Jnh59ECpyLkwk_TBAzvosMxiEoCG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slide" Target="slide12.xml"/><Relationship Id="rId1" Type="http://schemas.openxmlformats.org/officeDocument/2006/relationships/slideLayout" Target="../slideLayouts/slideLayout9.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9.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hyperlink" Target="https://haotzarsheli.mof.gov.il/" TargetMode="External"/><Relationship Id="rId5" Type="http://schemas.openxmlformats.org/officeDocument/2006/relationships/hyperlink" Target="http://www.alonsave.co.il/%D7%94%D7%9C%D7%95%D7%95%D7%90%D7%95%D7%AA" TargetMode="External"/><Relationship Id="rId4" Type="http://schemas.openxmlformats.org/officeDocument/2006/relationships/hyperlink" Target="http://www.alonsave.co.il/%d7%90%d7%95%d7%91%d7%a8%d7%93%d7%a8%d7%90%d7%a4%d7%98"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xml"/><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9.xml"/><Relationship Id="rId5" Type="http://schemas.openxmlformats.org/officeDocument/2006/relationships/image" Target="../media/image44.jpeg"/><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 Target="slide6.xml"/><Relationship Id="rId7"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slide" Target="slide18.xml"/><Relationship Id="rId5" Type="http://schemas.openxmlformats.org/officeDocument/2006/relationships/slide" Target="slide13.xml"/><Relationship Id="rId4" Type="http://schemas.openxmlformats.org/officeDocument/2006/relationships/slide" Target="slide11.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a:xfrm>
            <a:off x="1" y="2693893"/>
            <a:ext cx="12192001" cy="1470216"/>
          </a:xfrm>
        </p:spPr>
        <p:txBody>
          <a:bodyPr>
            <a:normAutofit/>
          </a:bodyPr>
          <a:lstStyle/>
          <a:p>
            <a:r>
              <a:rPr lang="he-IL" dirty="0"/>
              <a:t>מערכת שידורים לאומית</a:t>
            </a:r>
          </a:p>
        </p:txBody>
      </p:sp>
      <p:sp>
        <p:nvSpPr>
          <p:cNvPr id="3" name="Rectangle 2">
            <a:extLst>
              <a:ext uri="{FF2B5EF4-FFF2-40B4-BE49-F238E27FC236}">
                <a16:creationId xmlns:a16="http://schemas.microsoft.com/office/drawing/2014/main" id="{6D096B80-AF29-435E-8795-1A387C87F6BD}"/>
              </a:ext>
            </a:extLst>
          </p:cNvPr>
          <p:cNvSpPr/>
          <p:nvPr/>
        </p:nvSpPr>
        <p:spPr>
          <a:xfrm>
            <a:off x="12279398" y="6653"/>
            <a:ext cx="2404790" cy="663867"/>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2060"/>
                </a:solidFill>
                <a:effectLst/>
                <a:uLnTx/>
                <a:uFillTx/>
                <a:ea typeface="+mn-ea"/>
                <a:cs typeface="Varela Round"/>
              </a:rPr>
              <a:t>שקופית זו היא חובה</a:t>
            </a:r>
            <a:endParaRPr kumimoji="0" lang="en-US" sz="1800" b="0" i="0" u="none" strike="noStrike" kern="1200" cap="none" spc="0" normalizeH="0" baseline="0" noProof="0" dirty="0">
              <a:ln>
                <a:noFill/>
              </a:ln>
              <a:solidFill>
                <a:srgbClr val="002060"/>
              </a:solidFill>
              <a:effectLst/>
              <a:uLnTx/>
              <a:uFillTx/>
              <a:ea typeface="+mn-ea"/>
              <a:cs typeface="Varela Round"/>
            </a:endParaRPr>
          </a:p>
        </p:txBody>
      </p:sp>
      <p:sp>
        <p:nvSpPr>
          <p:cNvPr id="4" name="Rectangle 4">
            <a:extLst>
              <a:ext uri="{FF2B5EF4-FFF2-40B4-BE49-F238E27FC236}">
                <a16:creationId xmlns:a16="http://schemas.microsoft.com/office/drawing/2014/main" id="{4494B9A1-1541-45E7-9ACE-02721554E39F}"/>
              </a:ext>
            </a:extLst>
          </p:cNvPr>
          <p:cNvSpPr/>
          <p:nvPr/>
        </p:nvSpPr>
        <p:spPr>
          <a:xfrm>
            <a:off x="12279398" y="746985"/>
            <a:ext cx="2404790" cy="423968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rgbClr val="002060"/>
              </a:solidFill>
              <a:effectLst/>
              <a:uLnTx/>
              <a:uFillTx/>
              <a:ea typeface="+mn-ea"/>
              <a:cs typeface="Varela Round"/>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a:noFill/>
                </a:ln>
                <a:solidFill>
                  <a:srgbClr val="002060"/>
                </a:solidFill>
                <a:effectLst/>
                <a:uLnTx/>
                <a:uFillTx/>
                <a:ea typeface="+mn-ea"/>
                <a:cs typeface="Varela Round"/>
              </a:rPr>
              <a:t>עליכם להתקין את הפונט </a:t>
            </a:r>
            <a:r>
              <a:rPr kumimoji="0" lang="en-US" sz="1800" b="1" i="0" u="none" strike="noStrike" kern="1200" cap="none" spc="0" normalizeH="0" baseline="0" noProof="0" dirty="0">
                <a:ln>
                  <a:noFill/>
                </a:ln>
                <a:solidFill>
                  <a:srgbClr val="002060"/>
                </a:solidFill>
                <a:effectLst/>
                <a:uLnTx/>
                <a:uFillTx/>
                <a:ea typeface="+mn-ea"/>
                <a:cs typeface="Varela Round"/>
              </a:rPr>
              <a:t>Varela</a:t>
            </a:r>
            <a:r>
              <a:rPr kumimoji="0" lang="he-IL" sz="1800" b="1" i="0" u="none" strike="noStrike" kern="1200" cap="none" spc="0" normalizeH="0" baseline="0" noProof="0" dirty="0">
                <a:ln>
                  <a:noFill/>
                </a:ln>
                <a:solidFill>
                  <a:srgbClr val="002060"/>
                </a:solidFill>
                <a:effectLst/>
                <a:uLnTx/>
                <a:uFillTx/>
                <a:ea typeface="+mn-ea"/>
                <a:cs typeface="Varela Round"/>
              </a:rPr>
              <a:t> </a:t>
            </a:r>
            <a:r>
              <a:rPr kumimoji="0" lang="en-US" sz="1800" b="1" i="0" u="none" strike="noStrike" kern="1200" cap="none" spc="0" normalizeH="0" baseline="0" noProof="0" dirty="0">
                <a:ln>
                  <a:noFill/>
                </a:ln>
                <a:solidFill>
                  <a:srgbClr val="002060"/>
                </a:solidFill>
                <a:effectLst/>
                <a:uLnTx/>
                <a:uFillTx/>
                <a:ea typeface="+mn-ea"/>
                <a:cs typeface="Varela Round"/>
              </a:rPr>
              <a:t>Round</a:t>
            </a:r>
            <a:r>
              <a:rPr kumimoji="0" lang="he-IL" sz="1800" b="1" i="0" u="none" strike="noStrike" kern="1200" cap="none" spc="0" normalizeH="0" baseline="0" noProof="0" dirty="0">
                <a:ln>
                  <a:noFill/>
                </a:ln>
                <a:solidFill>
                  <a:srgbClr val="002060"/>
                </a:solidFill>
                <a:effectLst/>
                <a:uLnTx/>
                <a:uFillTx/>
                <a:ea typeface="+mn-ea"/>
                <a:cs typeface="Varela Round"/>
              </a:rPr>
              <a:t> לפני תחילת העבודה.</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2060"/>
                </a:solidFill>
                <a:effectLst/>
                <a:uLnTx/>
                <a:uFillTx/>
                <a:ea typeface="+mn-ea"/>
                <a:cs typeface="Varela Round"/>
              </a:rPr>
              <a:t>אם ברצונכם לצפות בהנחיות להתקנת פונט </a:t>
            </a:r>
            <a:r>
              <a:rPr kumimoji="0" lang="en-US" sz="1800" b="0" i="0" u="none" strike="noStrike" kern="1200" cap="none" spc="0" normalizeH="0" baseline="0" noProof="0" dirty="0">
                <a:ln>
                  <a:noFill/>
                </a:ln>
                <a:solidFill>
                  <a:srgbClr val="002060"/>
                </a:solidFill>
                <a:effectLst/>
                <a:uLnTx/>
                <a:uFillTx/>
                <a:ea typeface="+mn-ea"/>
                <a:cs typeface="Varela Round"/>
              </a:rPr>
              <a:t>Varela Round</a:t>
            </a:r>
            <a:r>
              <a:rPr kumimoji="0" lang="he-IL" sz="1800" b="0" i="0" u="none" strike="noStrike" kern="1200" cap="none" spc="0" normalizeH="0" baseline="0" noProof="0" dirty="0">
                <a:ln>
                  <a:noFill/>
                </a:ln>
                <a:solidFill>
                  <a:srgbClr val="002060"/>
                </a:solidFill>
                <a:effectLst/>
                <a:uLnTx/>
                <a:uFillTx/>
                <a:ea typeface="+mn-ea"/>
                <a:cs typeface="Varela Round"/>
              </a:rPr>
              <a:t>, תוכלו לעשות זאת בקלות.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2060"/>
                </a:solidFill>
                <a:effectLst/>
                <a:uLnTx/>
                <a:uFillTx/>
                <a:ea typeface="+mn-ea"/>
                <a:cs typeface="Varela Round"/>
              </a:rPr>
              <a:t>צפו בסרטון הבא:</a:t>
            </a:r>
            <a:r>
              <a:rPr kumimoji="0" lang="en-US" sz="1800" b="0" i="0" u="none" strike="noStrike" kern="1200" cap="none" spc="0" normalizeH="0" baseline="0" noProof="0" dirty="0">
                <a:ln>
                  <a:noFill/>
                </a:ln>
                <a:solidFill>
                  <a:srgbClr val="002060"/>
                </a:solidFill>
                <a:effectLst/>
                <a:uLnTx/>
                <a:uFillTx/>
                <a:ea typeface="+mn-ea"/>
                <a:cs typeface="Varela Round"/>
              </a:rPr>
              <a:t> </a:t>
            </a:r>
            <a:endParaRPr kumimoji="0" lang="he-IL" sz="1800" b="0" i="0" u="none" strike="noStrike" kern="1200" cap="none" spc="0" normalizeH="0" baseline="0" noProof="0" dirty="0">
              <a:ln>
                <a:noFill/>
              </a:ln>
              <a:solidFill>
                <a:srgbClr val="002060"/>
              </a:solidFill>
              <a:effectLst/>
              <a:uLnTx/>
              <a:uFillTx/>
              <a:ea typeface="+mn-ea"/>
              <a:cs typeface="Varela Round"/>
            </a:endParaRPr>
          </a:p>
          <a:p>
            <a:pPr marL="0" marR="0" lvl="0" indent="0" algn="ctr" defTabSz="914400" rtl="1"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srgbClr val="002060"/>
                </a:solidFill>
                <a:effectLst/>
                <a:uLnTx/>
                <a:uFillTx/>
                <a:ea typeface="+mn-ea"/>
                <a:cs typeface="Varela Round"/>
                <a:hlinkClick r:id="rId2"/>
              </a:rPr>
            </a:br>
            <a:r>
              <a:rPr kumimoji="0" lang="en-US" sz="1800" b="0" i="0" u="none" strike="noStrike" kern="1200" cap="none" spc="0" normalizeH="0" baseline="0" noProof="0" dirty="0">
                <a:ln>
                  <a:noFill/>
                </a:ln>
                <a:solidFill>
                  <a:srgbClr val="002060"/>
                </a:solidFill>
                <a:effectLst/>
                <a:uLnTx/>
                <a:uFillTx/>
                <a:ea typeface="+mn-ea"/>
                <a:cs typeface="Varela Round"/>
                <a:hlinkClick r:id="rId3"/>
              </a:rPr>
              <a:t>https://www.youtube.com/watch?v=NN9IgGTwbF0&amp;feature=youtu.be</a:t>
            </a:r>
            <a:endParaRPr kumimoji="0" lang="en-US" sz="1800" b="0" i="0" u="none" strike="noStrike" kern="1200" cap="none" spc="0" normalizeH="0" baseline="0" noProof="0" dirty="0">
              <a:ln>
                <a:noFill/>
              </a:ln>
              <a:solidFill>
                <a:srgbClr val="002060"/>
              </a:solidFill>
              <a:effectLst/>
              <a:uLnTx/>
              <a:uFillTx/>
              <a:ea typeface="+mn-ea"/>
              <a:cs typeface="Varela Round"/>
            </a:endParaRPr>
          </a:p>
        </p:txBody>
      </p:sp>
      <p:sp>
        <p:nvSpPr>
          <p:cNvPr id="5" name="Rectangle 2">
            <a:extLst>
              <a:ext uri="{FF2B5EF4-FFF2-40B4-BE49-F238E27FC236}">
                <a16:creationId xmlns:a16="http://schemas.microsoft.com/office/drawing/2014/main" id="{07336567-3BEF-48E7-A00C-1582E175DD05}"/>
              </a:ext>
            </a:extLst>
          </p:cNvPr>
          <p:cNvSpPr/>
          <p:nvPr/>
        </p:nvSpPr>
        <p:spPr>
          <a:xfrm>
            <a:off x="12279398" y="5063135"/>
            <a:ext cx="2404790" cy="1156912"/>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2060"/>
                </a:solidFill>
                <a:effectLst/>
                <a:uLnTx/>
                <a:uFillTx/>
                <a:ea typeface="+mn-ea"/>
                <a:cs typeface="Varela Round"/>
                <a:hlinkClick r:id="rId4"/>
              </a:rPr>
              <a:t>קישור</a:t>
            </a:r>
            <a:r>
              <a:rPr kumimoji="0" lang="he-IL" sz="1800" b="0" i="0" u="none" strike="noStrike" kern="1200" cap="none" spc="0" normalizeH="0" baseline="0" noProof="0" dirty="0">
                <a:ln>
                  <a:noFill/>
                </a:ln>
                <a:solidFill>
                  <a:srgbClr val="002060"/>
                </a:solidFill>
                <a:effectLst/>
                <a:uLnTx/>
                <a:uFillTx/>
                <a:ea typeface="+mn-ea"/>
                <a:cs typeface="Varela Round"/>
              </a:rPr>
              <a:t> להורדת הפונט</a:t>
            </a:r>
            <a:br>
              <a:rPr kumimoji="0" lang="en-US" sz="1800" b="0" i="0" u="none" strike="noStrike" kern="1200" cap="none" spc="0" normalizeH="0" baseline="0" noProof="0" dirty="0">
                <a:ln>
                  <a:noFill/>
                </a:ln>
                <a:solidFill>
                  <a:srgbClr val="002060"/>
                </a:solidFill>
                <a:effectLst/>
                <a:uLnTx/>
                <a:uFillTx/>
                <a:ea typeface="+mn-ea"/>
                <a:cs typeface="Varela Round"/>
              </a:rPr>
            </a:br>
            <a:r>
              <a:rPr kumimoji="0" lang="he-IL" sz="1800" b="0" i="0" u="none" strike="noStrike" kern="1200" cap="none" spc="0" normalizeH="0" baseline="0" noProof="0" dirty="0">
                <a:ln>
                  <a:noFill/>
                </a:ln>
                <a:solidFill>
                  <a:srgbClr val="002060"/>
                </a:solidFill>
                <a:effectLst/>
                <a:uLnTx/>
                <a:uFillTx/>
                <a:ea typeface="+mn-ea"/>
                <a:cs typeface="Varela Round"/>
              </a:rPr>
              <a:t>(אשרו את הודעת האבטחה) </a:t>
            </a:r>
            <a:endParaRPr kumimoji="0" lang="en-US" sz="1800" b="0" i="0" u="none" strike="noStrike" kern="1200" cap="none" spc="0" normalizeH="0" baseline="0" noProof="0" dirty="0">
              <a:ln>
                <a:noFill/>
              </a:ln>
              <a:solidFill>
                <a:srgbClr val="002060"/>
              </a:solidFill>
              <a:effectLst/>
              <a:uLnTx/>
              <a:uFillTx/>
              <a:ea typeface="+mn-ea"/>
              <a:cs typeface="Varela Round"/>
            </a:endParaRP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D6C7B008-63A1-4A34-A457-D6A0B6D54025}"/>
              </a:ext>
            </a:extLst>
          </p:cNvPr>
          <p:cNvSpPr>
            <a:spLocks noGrp="1"/>
          </p:cNvSpPr>
          <p:nvPr>
            <p:ph type="ctrTitle"/>
          </p:nvPr>
        </p:nvSpPr>
        <p:spPr/>
        <p:txBody>
          <a:bodyPr/>
          <a:lstStyle/>
          <a:p>
            <a:r>
              <a:rPr lang="he-IL" dirty="0"/>
              <a:t>הסיבות לתשלום ריבית</a:t>
            </a:r>
          </a:p>
        </p:txBody>
      </p:sp>
      <p:sp>
        <p:nvSpPr>
          <p:cNvPr id="4" name="מלבן 3">
            <a:extLst>
              <a:ext uri="{FF2B5EF4-FFF2-40B4-BE49-F238E27FC236}">
                <a16:creationId xmlns:a16="http://schemas.microsoft.com/office/drawing/2014/main" id="{A7473754-83D8-4FBF-AC7E-06AD89D69737}"/>
              </a:ext>
            </a:extLst>
          </p:cNvPr>
          <p:cNvSpPr/>
          <p:nvPr/>
        </p:nvSpPr>
        <p:spPr>
          <a:xfrm>
            <a:off x="906820" y="1518082"/>
            <a:ext cx="8362765" cy="4154984"/>
          </a:xfrm>
          <a:prstGeom prst="rect">
            <a:avLst/>
          </a:prstGeom>
        </p:spPr>
        <p:txBody>
          <a:bodyPr wrap="square">
            <a:spAutoFit/>
          </a:bodyPr>
          <a:lstStyle/>
          <a:p>
            <a:pPr>
              <a:defRPr/>
            </a:pPr>
            <a:r>
              <a:rPr lang="he-IL" sz="2400" b="1" dirty="0">
                <a:solidFill>
                  <a:schemeClr val="accent2">
                    <a:lumMod val="75000"/>
                  </a:schemeClr>
                </a:solidFill>
                <a:latin typeface="David" pitchFamily="34" charset="-79"/>
                <a:cs typeface="Varela Round" panose="00000500000000000000"/>
              </a:rPr>
              <a:t>אובדן נזילות</a:t>
            </a:r>
            <a:r>
              <a:rPr lang="he-IL" sz="2400" dirty="0">
                <a:solidFill>
                  <a:schemeClr val="accent2">
                    <a:lumMod val="75000"/>
                  </a:schemeClr>
                </a:solidFill>
                <a:latin typeface="David" pitchFamily="34" charset="-79"/>
                <a:cs typeface="Varela Round" panose="00000500000000000000"/>
              </a:rPr>
              <a:t> </a:t>
            </a:r>
            <a:r>
              <a:rPr lang="en-US" sz="2400" dirty="0">
                <a:solidFill>
                  <a:schemeClr val="accent2">
                    <a:lumMod val="75000"/>
                  </a:schemeClr>
                </a:solidFill>
                <a:latin typeface="David" pitchFamily="34" charset="-79"/>
                <a:cs typeface="Varela Round" panose="00000500000000000000"/>
              </a:rPr>
              <a:t>- </a:t>
            </a:r>
            <a:r>
              <a:rPr lang="he-IL" sz="2400" dirty="0">
                <a:solidFill>
                  <a:schemeClr val="accent2">
                    <a:lumMod val="75000"/>
                  </a:schemeClr>
                </a:solidFill>
                <a:latin typeface="David" pitchFamily="34" charset="-79"/>
                <a:cs typeface="Varela Round" panose="00000500000000000000"/>
              </a:rPr>
              <a:t>ערך הזמן בו שהה הכסף אצל הלווה. בתקופה זו היה יכול המלווה לעשות שימוש חלופי בכסף, לדוגמה, לצבור רווחים באפיקי השקעה אחרים (אולי טובים יותר)  או לנצל הזדמנויות עסקיות אחרות.</a:t>
            </a:r>
          </a:p>
          <a:p>
            <a:pPr>
              <a:defRPr/>
            </a:pPr>
            <a:endParaRPr lang="en-US" sz="2400" dirty="0">
              <a:solidFill>
                <a:schemeClr val="accent2">
                  <a:lumMod val="75000"/>
                </a:schemeClr>
              </a:solidFill>
              <a:latin typeface="David" pitchFamily="34" charset="-79"/>
              <a:cs typeface="Varela Round" panose="00000500000000000000"/>
            </a:endParaRPr>
          </a:p>
          <a:p>
            <a:pPr>
              <a:defRPr/>
            </a:pPr>
            <a:endParaRPr lang="he-IL" sz="2400" b="1" dirty="0">
              <a:solidFill>
                <a:schemeClr val="accent2">
                  <a:lumMod val="75000"/>
                </a:schemeClr>
              </a:solidFill>
              <a:latin typeface="David" pitchFamily="34" charset="-79"/>
              <a:cs typeface="Varela Round" panose="00000500000000000000"/>
            </a:endParaRPr>
          </a:p>
          <a:p>
            <a:pPr>
              <a:defRPr/>
            </a:pPr>
            <a:r>
              <a:rPr lang="he-IL" sz="2400" b="1" dirty="0">
                <a:solidFill>
                  <a:schemeClr val="accent2">
                    <a:lumMod val="75000"/>
                  </a:schemeClr>
                </a:solidFill>
                <a:latin typeface="David" pitchFamily="34" charset="-79"/>
                <a:cs typeface="Varela Round" panose="00000500000000000000"/>
              </a:rPr>
              <a:t>אינפלציה</a:t>
            </a:r>
            <a:r>
              <a:rPr lang="en-US" sz="2400" dirty="0">
                <a:solidFill>
                  <a:schemeClr val="accent2">
                    <a:lumMod val="75000"/>
                  </a:schemeClr>
                </a:solidFill>
                <a:latin typeface="David" pitchFamily="34" charset="-79"/>
                <a:cs typeface="Varela Round" panose="00000500000000000000"/>
              </a:rPr>
              <a:t> - </a:t>
            </a:r>
            <a:r>
              <a:rPr lang="he-IL" sz="2400" dirty="0">
                <a:solidFill>
                  <a:schemeClr val="accent2">
                    <a:lumMod val="75000"/>
                  </a:schemeClr>
                </a:solidFill>
                <a:latin typeface="David" pitchFamily="34" charset="-79"/>
                <a:cs typeface="Varela Round" panose="00000500000000000000"/>
              </a:rPr>
              <a:t>שינויים בערך הכסף בתקופת </a:t>
            </a:r>
          </a:p>
          <a:p>
            <a:pPr>
              <a:defRPr/>
            </a:pPr>
            <a:r>
              <a:rPr lang="he-IL" sz="2400" dirty="0">
                <a:solidFill>
                  <a:schemeClr val="accent2">
                    <a:lumMod val="75000"/>
                  </a:schemeClr>
                </a:solidFill>
                <a:latin typeface="David" pitchFamily="34" charset="-79"/>
                <a:cs typeface="Varela Round" panose="00000500000000000000"/>
              </a:rPr>
              <a:t>ההלוואה</a:t>
            </a:r>
            <a:r>
              <a:rPr lang="en-US" sz="2400" dirty="0">
                <a:solidFill>
                  <a:schemeClr val="accent2">
                    <a:lumMod val="75000"/>
                  </a:schemeClr>
                </a:solidFill>
                <a:latin typeface="David" pitchFamily="34" charset="-79"/>
                <a:cs typeface="Varela Round" panose="00000500000000000000"/>
              </a:rPr>
              <a:t>. </a:t>
            </a:r>
          </a:p>
          <a:p>
            <a:pPr>
              <a:defRPr/>
            </a:pPr>
            <a:endParaRPr lang="he-IL" sz="2400" b="1" dirty="0">
              <a:solidFill>
                <a:schemeClr val="accent2">
                  <a:lumMod val="75000"/>
                </a:schemeClr>
              </a:solidFill>
              <a:latin typeface="David" pitchFamily="34" charset="-79"/>
              <a:cs typeface="Varela Round" panose="00000500000000000000"/>
            </a:endParaRPr>
          </a:p>
          <a:p>
            <a:pPr>
              <a:defRPr/>
            </a:pPr>
            <a:endParaRPr lang="he-IL" sz="2400" b="1" dirty="0">
              <a:solidFill>
                <a:schemeClr val="accent2">
                  <a:lumMod val="75000"/>
                </a:schemeClr>
              </a:solidFill>
              <a:latin typeface="David" pitchFamily="34" charset="-79"/>
              <a:cs typeface="Varela Round" panose="00000500000000000000"/>
            </a:endParaRPr>
          </a:p>
          <a:p>
            <a:pPr>
              <a:defRPr/>
            </a:pPr>
            <a:r>
              <a:rPr lang="he-IL" sz="2400" b="1" dirty="0">
                <a:solidFill>
                  <a:schemeClr val="accent2">
                    <a:lumMod val="75000"/>
                  </a:schemeClr>
                </a:solidFill>
                <a:latin typeface="David" pitchFamily="34" charset="-79"/>
                <a:cs typeface="Varela Round" panose="00000500000000000000"/>
              </a:rPr>
              <a:t>סיכון</a:t>
            </a:r>
            <a:r>
              <a:rPr lang="en-US" sz="2400" dirty="0">
                <a:solidFill>
                  <a:schemeClr val="accent2">
                    <a:lumMod val="75000"/>
                  </a:schemeClr>
                </a:solidFill>
                <a:latin typeface="David" pitchFamily="34" charset="-79"/>
                <a:cs typeface="Varela Round" panose="00000500000000000000"/>
              </a:rPr>
              <a:t> - </a:t>
            </a:r>
            <a:r>
              <a:rPr lang="he-IL" sz="2400" dirty="0">
                <a:solidFill>
                  <a:schemeClr val="accent2">
                    <a:lumMod val="75000"/>
                  </a:schemeClr>
                </a:solidFill>
                <a:latin typeface="David" pitchFamily="34" charset="-79"/>
                <a:cs typeface="Varela Round" panose="00000500000000000000"/>
              </a:rPr>
              <a:t>האפשרות שההלוואה לא תוחזר</a:t>
            </a:r>
          </a:p>
          <a:p>
            <a:pPr>
              <a:defRPr/>
            </a:pPr>
            <a:r>
              <a:rPr lang="he-IL" sz="2400" dirty="0">
                <a:solidFill>
                  <a:schemeClr val="accent2">
                    <a:lumMod val="75000"/>
                  </a:schemeClr>
                </a:solidFill>
                <a:latin typeface="David" pitchFamily="34" charset="-79"/>
                <a:cs typeface="Varela Round" panose="00000500000000000000"/>
              </a:rPr>
              <a:t> או שהחזרתה תידחה</a:t>
            </a:r>
            <a:r>
              <a:rPr lang="en-US" sz="2400" dirty="0">
                <a:solidFill>
                  <a:schemeClr val="accent2">
                    <a:lumMod val="75000"/>
                  </a:schemeClr>
                </a:solidFill>
                <a:latin typeface="David" pitchFamily="34" charset="-79"/>
                <a:cs typeface="Varela Round" panose="00000500000000000000"/>
              </a:rPr>
              <a:t>. </a:t>
            </a:r>
          </a:p>
        </p:txBody>
      </p:sp>
      <p:pic>
        <p:nvPicPr>
          <p:cNvPr id="5" name="תמונה 4">
            <a:extLst>
              <a:ext uri="{FF2B5EF4-FFF2-40B4-BE49-F238E27FC236}">
                <a16:creationId xmlns:a16="http://schemas.microsoft.com/office/drawing/2014/main" id="{A8FF2131-C695-4CC8-8692-5CDB5B3464A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357342" y="1518082"/>
            <a:ext cx="1438275" cy="1504950"/>
          </a:xfrm>
          <a:prstGeom prst="rect">
            <a:avLst/>
          </a:prstGeom>
          <a:noFill/>
          <a:ln>
            <a:noFill/>
          </a:ln>
        </p:spPr>
      </p:pic>
      <p:pic>
        <p:nvPicPr>
          <p:cNvPr id="2050" name="Picture 2" descr="crecimiento economico e inflacion - Sopitas.com">
            <a:extLst>
              <a:ext uri="{FF2B5EF4-FFF2-40B4-BE49-F238E27FC236}">
                <a16:creationId xmlns:a16="http://schemas.microsoft.com/office/drawing/2014/main" id="{8D14D840-BDB4-4F02-90EB-CCF6AC5EC5D3}"/>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1522" r="11522"/>
          <a:stretch>
            <a:fillRect/>
          </a:stretch>
        </p:blipFill>
        <p:spPr bwMode="auto">
          <a:xfrm>
            <a:off x="284492" y="3063217"/>
            <a:ext cx="3247650" cy="130492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Mejores prácticas para Gestión de Riesgos de liquidez - EALDE">
            <a:extLst>
              <a:ext uri="{FF2B5EF4-FFF2-40B4-BE49-F238E27FC236}">
                <a16:creationId xmlns:a16="http://schemas.microsoft.com/office/drawing/2014/main" id="{940B7160-51C6-4BD4-94DB-FD24B86D18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121" y="5151515"/>
            <a:ext cx="3505200" cy="13049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iesgo crediticioRiesgo crediticio by manuel garzon on Prezi">
            <a:extLst>
              <a:ext uri="{FF2B5EF4-FFF2-40B4-BE49-F238E27FC236}">
                <a16:creationId xmlns:a16="http://schemas.microsoft.com/office/drawing/2014/main" id="{DC894E76-8959-44B3-8AC7-5F3651DE1B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57341" y="4203778"/>
            <a:ext cx="2847975" cy="1600200"/>
          </a:xfrm>
          <a:prstGeom prst="rect">
            <a:avLst/>
          </a:prstGeom>
          <a:noFill/>
          <a:extLst>
            <a:ext uri="{909E8E84-426E-40DD-AFC4-6F175D3DCCD1}">
              <a14:hiddenFill xmlns:a14="http://schemas.microsoft.com/office/drawing/2010/main">
                <a:solidFill>
                  <a:srgbClr val="FFFFFF"/>
                </a:solidFill>
              </a14:hiddenFill>
            </a:ext>
          </a:extLst>
        </p:spPr>
      </p:pic>
      <p:sp>
        <p:nvSpPr>
          <p:cNvPr id="2" name="תיבת טקסט 1">
            <a:extLst>
              <a:ext uri="{FF2B5EF4-FFF2-40B4-BE49-F238E27FC236}">
                <a16:creationId xmlns:a16="http://schemas.microsoft.com/office/drawing/2014/main" id="{490D745F-4319-4AD9-92A8-8A459852287C}"/>
              </a:ext>
            </a:extLst>
          </p:cNvPr>
          <p:cNvSpPr txBox="1"/>
          <p:nvPr/>
        </p:nvSpPr>
        <p:spPr>
          <a:xfrm>
            <a:off x="9357341" y="5434646"/>
            <a:ext cx="2856486" cy="369332"/>
          </a:xfrm>
          <a:prstGeom prst="rect">
            <a:avLst/>
          </a:prstGeom>
          <a:solidFill>
            <a:schemeClr val="tx2">
              <a:lumMod val="75000"/>
            </a:schemeClr>
          </a:solidFill>
        </p:spPr>
        <p:txBody>
          <a:bodyPr wrap="square" rtlCol="1">
            <a:spAutoFit/>
          </a:bodyPr>
          <a:lstStyle/>
          <a:p>
            <a:r>
              <a:rPr lang="he-IL" dirty="0">
                <a:latin typeface="Varela Round" panose="00000500000000000000" pitchFamily="2" charset="-79"/>
                <a:cs typeface="Varela Round" panose="00000500000000000000" pitchFamily="2" charset="-79"/>
              </a:rPr>
              <a:t>.</a:t>
            </a:r>
          </a:p>
        </p:txBody>
      </p:sp>
      <p:sp>
        <p:nvSpPr>
          <p:cNvPr id="6" name="תיבת טקסט 5">
            <a:extLst>
              <a:ext uri="{FF2B5EF4-FFF2-40B4-BE49-F238E27FC236}">
                <a16:creationId xmlns:a16="http://schemas.microsoft.com/office/drawing/2014/main" id="{E58004FF-E579-4F77-A9B8-6DD7D7231B8E}"/>
              </a:ext>
            </a:extLst>
          </p:cNvPr>
          <p:cNvSpPr txBox="1"/>
          <p:nvPr/>
        </p:nvSpPr>
        <p:spPr>
          <a:xfrm rot="10800000" flipV="1">
            <a:off x="9335515" y="5428694"/>
            <a:ext cx="2161067" cy="461665"/>
          </a:xfrm>
          <a:prstGeom prst="rect">
            <a:avLst/>
          </a:prstGeom>
          <a:noFill/>
        </p:spPr>
        <p:txBody>
          <a:bodyPr wrap="square" rtlCol="1">
            <a:spAutoFit/>
          </a:bodyPr>
          <a:lstStyle/>
          <a:p>
            <a:r>
              <a:rPr lang="he-IL" sz="2400" dirty="0">
                <a:solidFill>
                  <a:srgbClr val="FF0000"/>
                </a:solidFill>
                <a:latin typeface="Varela Round" panose="00000500000000000000" pitchFamily="2" charset="-79"/>
                <a:cs typeface="Varela Round" panose="00000500000000000000" pitchFamily="2" charset="-79"/>
              </a:rPr>
              <a:t>? ? ? ? ? ?</a:t>
            </a:r>
          </a:p>
        </p:txBody>
      </p:sp>
    </p:spTree>
    <p:extLst>
      <p:ext uri="{BB962C8B-B14F-4D97-AF65-F5344CB8AC3E}">
        <p14:creationId xmlns:p14="http://schemas.microsoft.com/office/powerpoint/2010/main" val="3967591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D6C7B008-63A1-4A34-A457-D6A0B6D54025}"/>
              </a:ext>
            </a:extLst>
          </p:cNvPr>
          <p:cNvSpPr>
            <a:spLocks noGrp="1"/>
          </p:cNvSpPr>
          <p:nvPr>
            <p:ph type="ctrTitle"/>
          </p:nvPr>
        </p:nvSpPr>
        <p:spPr/>
        <p:txBody>
          <a:bodyPr/>
          <a:lstStyle/>
          <a:p>
            <a:endParaRPr lang="he-IL" dirty="0"/>
          </a:p>
        </p:txBody>
      </p:sp>
      <p:sp>
        <p:nvSpPr>
          <p:cNvPr id="4" name="מלבן 3">
            <a:extLst>
              <a:ext uri="{FF2B5EF4-FFF2-40B4-BE49-F238E27FC236}">
                <a16:creationId xmlns:a16="http://schemas.microsoft.com/office/drawing/2014/main" id="{62DFFEEA-B65D-46AC-B9B5-6622C0FDB726}"/>
              </a:ext>
            </a:extLst>
          </p:cNvPr>
          <p:cNvSpPr/>
          <p:nvPr/>
        </p:nvSpPr>
        <p:spPr>
          <a:xfrm>
            <a:off x="161147" y="964351"/>
            <a:ext cx="10119195" cy="646331"/>
          </a:xfrm>
          <a:prstGeom prst="rect">
            <a:avLst/>
          </a:prstGeom>
        </p:spPr>
        <p:txBody>
          <a:bodyPr wrap="square">
            <a:spAutoFit/>
          </a:bodyPr>
          <a:lstStyle/>
          <a:p>
            <a:endParaRPr lang="he-IL" dirty="0">
              <a:latin typeface="Varela Round" panose="00000500000000000000" pitchFamily="2" charset="-79"/>
              <a:cs typeface="Varela Round" panose="00000500000000000000"/>
            </a:endParaRPr>
          </a:p>
          <a:p>
            <a:endParaRPr lang="he-IL" dirty="0">
              <a:solidFill>
                <a:schemeClr val="accent6">
                  <a:lumMod val="75000"/>
                </a:schemeClr>
              </a:solidFill>
              <a:latin typeface="David" panose="020E0502060401010101" pitchFamily="34" charset="-79"/>
              <a:cs typeface="Varela Round" panose="00000500000000000000"/>
            </a:endParaRPr>
          </a:p>
        </p:txBody>
      </p:sp>
      <p:sp>
        <p:nvSpPr>
          <p:cNvPr id="8" name="מלבן: פינות מעוגלות 7">
            <a:extLst>
              <a:ext uri="{FF2B5EF4-FFF2-40B4-BE49-F238E27FC236}">
                <a16:creationId xmlns:a16="http://schemas.microsoft.com/office/drawing/2014/main" id="{36C6226A-35AA-420B-BF0F-B713AC85A15B}"/>
              </a:ext>
            </a:extLst>
          </p:cNvPr>
          <p:cNvSpPr/>
          <p:nvPr/>
        </p:nvSpPr>
        <p:spPr>
          <a:xfrm>
            <a:off x="4766940" y="2799362"/>
            <a:ext cx="2514599" cy="1287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a:rPr>
              <a:t>סוגי ריבית</a:t>
            </a:r>
          </a:p>
        </p:txBody>
      </p:sp>
      <p:sp>
        <p:nvSpPr>
          <p:cNvPr id="9" name="אליפסה 8">
            <a:extLst>
              <a:ext uri="{FF2B5EF4-FFF2-40B4-BE49-F238E27FC236}">
                <a16:creationId xmlns:a16="http://schemas.microsoft.com/office/drawing/2014/main" id="{3E1BC007-9E87-4ABC-ADD7-876C77197543}"/>
              </a:ext>
            </a:extLst>
          </p:cNvPr>
          <p:cNvSpPr/>
          <p:nvPr/>
        </p:nvSpPr>
        <p:spPr>
          <a:xfrm>
            <a:off x="8566952" y="1093686"/>
            <a:ext cx="2237173" cy="111049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srgbClr val="7030A0"/>
              </a:solidFill>
              <a:latin typeface="Varela Round" panose="00000500000000000000" pitchFamily="2" charset="-79"/>
              <a:cs typeface="Varela Round" panose="00000500000000000000"/>
            </a:endParaRPr>
          </a:p>
          <a:p>
            <a:pPr algn="ctr"/>
            <a:r>
              <a:rPr lang="he-IL" b="1" dirty="0">
                <a:solidFill>
                  <a:srgbClr val="7030A0"/>
                </a:solidFill>
                <a:latin typeface="Varela Round" panose="00000500000000000000" pitchFamily="2" charset="-79"/>
                <a:cs typeface="Varela Round" panose="00000500000000000000"/>
              </a:rPr>
              <a:t>ריבית פריים</a:t>
            </a:r>
          </a:p>
        </p:txBody>
      </p:sp>
      <p:sp>
        <p:nvSpPr>
          <p:cNvPr id="10" name="אליפסה 9">
            <a:extLst>
              <a:ext uri="{FF2B5EF4-FFF2-40B4-BE49-F238E27FC236}">
                <a16:creationId xmlns:a16="http://schemas.microsoft.com/office/drawing/2014/main" id="{E0E8365E-21EA-492B-9F8C-E92586DCD1B4}"/>
              </a:ext>
            </a:extLst>
          </p:cNvPr>
          <p:cNvSpPr/>
          <p:nvPr/>
        </p:nvSpPr>
        <p:spPr>
          <a:xfrm>
            <a:off x="8598763" y="2816310"/>
            <a:ext cx="2237173" cy="134435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srgbClr val="7030A0"/>
              </a:solidFill>
              <a:latin typeface="Varela Round" panose="00000500000000000000" pitchFamily="2" charset="-79"/>
              <a:cs typeface="Varela Round" panose="00000500000000000000"/>
            </a:endParaRPr>
          </a:p>
          <a:p>
            <a:pPr algn="ctr"/>
            <a:endParaRPr lang="he-IL" b="1" dirty="0">
              <a:solidFill>
                <a:srgbClr val="7030A0"/>
              </a:solidFill>
              <a:latin typeface="Varela Round" panose="00000500000000000000" pitchFamily="2" charset="-79"/>
              <a:cs typeface="Varela Round" panose="00000500000000000000"/>
            </a:endParaRPr>
          </a:p>
          <a:p>
            <a:pPr algn="ctr"/>
            <a:r>
              <a:rPr lang="he-IL" b="1" dirty="0">
                <a:solidFill>
                  <a:srgbClr val="7030A0"/>
                </a:solidFill>
                <a:latin typeface="Varela Round" panose="00000500000000000000" pitchFamily="2" charset="-79"/>
                <a:cs typeface="Varela Round" panose="00000500000000000000"/>
              </a:rPr>
              <a:t>ריבית חובה</a:t>
            </a:r>
          </a:p>
        </p:txBody>
      </p:sp>
      <p:sp>
        <p:nvSpPr>
          <p:cNvPr id="11" name="אליפסה 10">
            <a:extLst>
              <a:ext uri="{FF2B5EF4-FFF2-40B4-BE49-F238E27FC236}">
                <a16:creationId xmlns:a16="http://schemas.microsoft.com/office/drawing/2014/main" id="{3D756B7F-012C-4288-8E29-58CCA660039B}"/>
              </a:ext>
            </a:extLst>
          </p:cNvPr>
          <p:cNvSpPr/>
          <p:nvPr/>
        </p:nvSpPr>
        <p:spPr>
          <a:xfrm>
            <a:off x="4977413" y="964351"/>
            <a:ext cx="2237173" cy="1110497"/>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srgbClr val="7030A0"/>
              </a:solidFill>
              <a:latin typeface="Varela Round" panose="00000500000000000000" pitchFamily="2" charset="-79"/>
              <a:cs typeface="Varela Round" panose="00000500000000000000"/>
            </a:endParaRPr>
          </a:p>
          <a:p>
            <a:pPr algn="ctr"/>
            <a:endParaRPr lang="he-IL" b="1" dirty="0">
              <a:solidFill>
                <a:srgbClr val="7030A0"/>
              </a:solidFill>
              <a:latin typeface="Varela Round" panose="00000500000000000000" pitchFamily="2" charset="-79"/>
              <a:cs typeface="Varela Round" panose="00000500000000000000"/>
            </a:endParaRPr>
          </a:p>
          <a:p>
            <a:pPr algn="ctr"/>
            <a:r>
              <a:rPr lang="he-IL" b="1" dirty="0">
                <a:solidFill>
                  <a:srgbClr val="7030A0"/>
                </a:solidFill>
                <a:latin typeface="Varela Round" panose="00000500000000000000" pitchFamily="2" charset="-79"/>
                <a:cs typeface="Varela Round" panose="00000500000000000000"/>
              </a:rPr>
              <a:t>ריבית בנק ישראל</a:t>
            </a:r>
          </a:p>
        </p:txBody>
      </p:sp>
      <p:sp>
        <p:nvSpPr>
          <p:cNvPr id="12" name="אליפסה 11">
            <a:extLst>
              <a:ext uri="{FF2B5EF4-FFF2-40B4-BE49-F238E27FC236}">
                <a16:creationId xmlns:a16="http://schemas.microsoft.com/office/drawing/2014/main" id="{4A2374E2-7CA5-4F31-9DC3-F51BC16081FB}"/>
              </a:ext>
            </a:extLst>
          </p:cNvPr>
          <p:cNvSpPr/>
          <p:nvPr/>
        </p:nvSpPr>
        <p:spPr>
          <a:xfrm>
            <a:off x="1306498" y="964352"/>
            <a:ext cx="2237173" cy="1166544"/>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7030A0"/>
                </a:solidFill>
                <a:latin typeface="Varela Round" panose="00000500000000000000" pitchFamily="2" charset="-79"/>
                <a:cs typeface="Varela Round" panose="00000500000000000000"/>
                <a:hlinkClick r:id="rId2" action="ppaction://hlinksldjump"/>
              </a:rPr>
              <a:t>ריבית נקובה</a:t>
            </a:r>
            <a:endParaRPr lang="he-IL" b="1" dirty="0">
              <a:solidFill>
                <a:srgbClr val="7030A0"/>
              </a:solidFill>
              <a:latin typeface="Varela Round" panose="00000500000000000000" pitchFamily="2" charset="-79"/>
              <a:cs typeface="Varela Round" panose="00000500000000000000"/>
            </a:endParaRPr>
          </a:p>
        </p:txBody>
      </p:sp>
      <p:sp>
        <p:nvSpPr>
          <p:cNvPr id="13" name="אליפסה 12">
            <a:extLst>
              <a:ext uri="{FF2B5EF4-FFF2-40B4-BE49-F238E27FC236}">
                <a16:creationId xmlns:a16="http://schemas.microsoft.com/office/drawing/2014/main" id="{EAFFB756-04B4-46C8-9AD1-9E6CF8A5B4FF}"/>
              </a:ext>
            </a:extLst>
          </p:cNvPr>
          <p:cNvSpPr/>
          <p:nvPr/>
        </p:nvSpPr>
        <p:spPr>
          <a:xfrm>
            <a:off x="1458157" y="2738272"/>
            <a:ext cx="2237173" cy="1349647"/>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srgbClr val="7030A0"/>
              </a:solidFill>
              <a:latin typeface="Varela Round" panose="00000500000000000000" pitchFamily="2" charset="-79"/>
              <a:cs typeface="Varela Round" panose="00000500000000000000"/>
            </a:endParaRPr>
          </a:p>
          <a:p>
            <a:pPr algn="ctr"/>
            <a:endParaRPr lang="he-IL" b="1" dirty="0">
              <a:solidFill>
                <a:srgbClr val="7030A0"/>
              </a:solidFill>
              <a:latin typeface="Varela Round" panose="00000500000000000000" pitchFamily="2" charset="-79"/>
              <a:cs typeface="Varela Round" panose="00000500000000000000"/>
            </a:endParaRPr>
          </a:p>
          <a:p>
            <a:pPr algn="ctr"/>
            <a:r>
              <a:rPr lang="he-IL" b="1" dirty="0">
                <a:solidFill>
                  <a:srgbClr val="7030A0"/>
                </a:solidFill>
                <a:latin typeface="Varela Round" panose="00000500000000000000" pitchFamily="2" charset="-79"/>
                <a:cs typeface="Varela Round" panose="00000500000000000000"/>
              </a:rPr>
              <a:t>ריבית אפקטיבית</a:t>
            </a:r>
          </a:p>
        </p:txBody>
      </p:sp>
      <p:sp>
        <p:nvSpPr>
          <p:cNvPr id="14" name="אליפסה 13">
            <a:extLst>
              <a:ext uri="{FF2B5EF4-FFF2-40B4-BE49-F238E27FC236}">
                <a16:creationId xmlns:a16="http://schemas.microsoft.com/office/drawing/2014/main" id="{18CAA187-AE7F-4937-A9E6-4DCDF90EFA87}"/>
              </a:ext>
            </a:extLst>
          </p:cNvPr>
          <p:cNvSpPr/>
          <p:nvPr/>
        </p:nvSpPr>
        <p:spPr>
          <a:xfrm>
            <a:off x="3442316" y="4830677"/>
            <a:ext cx="2237173" cy="1349648"/>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srgbClr val="7030A0"/>
              </a:solidFill>
              <a:latin typeface="Varela Round" panose="00000500000000000000" pitchFamily="2" charset="-79"/>
              <a:cs typeface="Varela Round" panose="00000500000000000000"/>
            </a:endParaRPr>
          </a:p>
          <a:p>
            <a:pPr algn="ctr"/>
            <a:endParaRPr lang="he-IL" b="1" dirty="0">
              <a:solidFill>
                <a:srgbClr val="7030A0"/>
              </a:solidFill>
              <a:latin typeface="Varela Round" panose="00000500000000000000" pitchFamily="2" charset="-79"/>
              <a:cs typeface="Varela Round" panose="00000500000000000000"/>
            </a:endParaRPr>
          </a:p>
          <a:p>
            <a:pPr algn="ctr"/>
            <a:endParaRPr lang="he-IL" b="1" dirty="0">
              <a:solidFill>
                <a:srgbClr val="7030A0"/>
              </a:solidFill>
              <a:latin typeface="Varela Round" panose="00000500000000000000" pitchFamily="2" charset="-79"/>
              <a:cs typeface="Varela Round" panose="00000500000000000000"/>
            </a:endParaRPr>
          </a:p>
          <a:p>
            <a:pPr algn="ctr"/>
            <a:r>
              <a:rPr lang="he-IL" b="1" dirty="0">
                <a:solidFill>
                  <a:srgbClr val="7030A0"/>
                </a:solidFill>
                <a:latin typeface="Varela Round" panose="00000500000000000000" pitchFamily="2" charset="-79"/>
                <a:cs typeface="Varela Round" panose="00000500000000000000"/>
              </a:rPr>
              <a:t>ריבית קרדיט</a:t>
            </a:r>
          </a:p>
        </p:txBody>
      </p:sp>
      <p:sp>
        <p:nvSpPr>
          <p:cNvPr id="15" name="אליפסה 14">
            <a:extLst>
              <a:ext uri="{FF2B5EF4-FFF2-40B4-BE49-F238E27FC236}">
                <a16:creationId xmlns:a16="http://schemas.microsoft.com/office/drawing/2014/main" id="{C8717CD3-0AB3-46ED-AE61-0401B39131F6}"/>
              </a:ext>
            </a:extLst>
          </p:cNvPr>
          <p:cNvSpPr/>
          <p:nvPr/>
        </p:nvSpPr>
        <p:spPr>
          <a:xfrm>
            <a:off x="6633101" y="4845633"/>
            <a:ext cx="2237173" cy="1307728"/>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7030A0"/>
                </a:solidFill>
                <a:latin typeface="Varela Round" panose="00000500000000000000" pitchFamily="2" charset="-79"/>
                <a:cs typeface="Varela Round" panose="00000500000000000000"/>
                <a:hlinkClick r:id="rId2" action="ppaction://hlinksldjump"/>
              </a:rPr>
              <a:t>ריבית על הלוואות</a:t>
            </a:r>
            <a:endParaRPr lang="he-IL" b="1" dirty="0">
              <a:solidFill>
                <a:srgbClr val="7030A0"/>
              </a:solidFill>
              <a:latin typeface="Varela Round" panose="00000500000000000000" pitchFamily="2" charset="-79"/>
              <a:cs typeface="Varela Round" panose="00000500000000000000"/>
            </a:endParaRPr>
          </a:p>
        </p:txBody>
      </p:sp>
      <p:pic>
        <p:nvPicPr>
          <p:cNvPr id="16" name="תמונה 15">
            <a:extLst>
              <a:ext uri="{FF2B5EF4-FFF2-40B4-BE49-F238E27FC236}">
                <a16:creationId xmlns:a16="http://schemas.microsoft.com/office/drawing/2014/main" id="{0F9AD142-1A23-4D98-B7A6-14C0A98A5FF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3364" y="4991151"/>
            <a:ext cx="1235075" cy="514350"/>
          </a:xfrm>
          <a:prstGeom prst="rect">
            <a:avLst/>
          </a:prstGeom>
          <a:noFill/>
          <a:ln>
            <a:noFill/>
          </a:ln>
        </p:spPr>
      </p:pic>
      <p:pic>
        <p:nvPicPr>
          <p:cNvPr id="17" name="תמונה 16">
            <a:extLst>
              <a:ext uri="{FF2B5EF4-FFF2-40B4-BE49-F238E27FC236}">
                <a16:creationId xmlns:a16="http://schemas.microsoft.com/office/drawing/2014/main" id="{B0B20D69-0933-4C4E-A1F2-A6F4CCECA88B}"/>
              </a:ext>
            </a:extLst>
          </p:cNvPr>
          <p:cNvPicPr/>
          <p:nvPr/>
        </p:nvPicPr>
        <p:blipFill>
          <a:blip r:embed="rId4"/>
          <a:stretch>
            <a:fillRect/>
          </a:stretch>
        </p:blipFill>
        <p:spPr>
          <a:xfrm>
            <a:off x="8870273" y="1312333"/>
            <a:ext cx="1694154" cy="366505"/>
          </a:xfrm>
          <a:prstGeom prst="rect">
            <a:avLst/>
          </a:prstGeom>
        </p:spPr>
      </p:pic>
      <p:pic>
        <p:nvPicPr>
          <p:cNvPr id="18" name="מציין מיקום של תמונה 6">
            <a:extLst>
              <a:ext uri="{FF2B5EF4-FFF2-40B4-BE49-F238E27FC236}">
                <a16:creationId xmlns:a16="http://schemas.microsoft.com/office/drawing/2014/main" id="{234D23B6-3D84-48B9-82A6-5E3DFDDCB718}"/>
              </a:ext>
            </a:extLst>
          </p:cNvPr>
          <p:cNvPicPr>
            <a:picLocks/>
          </p:cNvPicPr>
          <p:nvPr/>
        </p:nvPicPr>
        <p:blipFill>
          <a:blip r:embed="rId5">
            <a:extLst>
              <a:ext uri="{28A0092B-C50C-407E-A947-70E740481C1C}">
                <a14:useLocalDpi xmlns:a14="http://schemas.microsoft.com/office/drawing/2010/main" val="0"/>
              </a:ext>
            </a:extLst>
          </a:blip>
          <a:srcRect t="21721" b="21721"/>
          <a:stretch>
            <a:fillRect/>
          </a:stretch>
        </p:blipFill>
        <p:spPr bwMode="auto">
          <a:xfrm>
            <a:off x="5415379" y="1180636"/>
            <a:ext cx="1217722" cy="387531"/>
          </a:xfrm>
          <a:prstGeom prst="rect">
            <a:avLst/>
          </a:prstGeom>
          <a:noFill/>
          <a:ln>
            <a:noFill/>
          </a:ln>
        </p:spPr>
      </p:pic>
      <p:sp>
        <p:nvSpPr>
          <p:cNvPr id="20" name="מציין מיקום של תמונה 19">
            <a:extLst>
              <a:ext uri="{FF2B5EF4-FFF2-40B4-BE49-F238E27FC236}">
                <a16:creationId xmlns:a16="http://schemas.microsoft.com/office/drawing/2014/main" id="{B58E30E9-6583-4B04-AA61-E51954A6C539}"/>
              </a:ext>
            </a:extLst>
          </p:cNvPr>
          <p:cNvSpPr>
            <a:spLocks noGrp="1"/>
          </p:cNvSpPr>
          <p:nvPr>
            <p:ph type="pic" idx="1"/>
          </p:nvPr>
        </p:nvSpPr>
        <p:spPr>
          <a:xfrm flipH="1">
            <a:off x="-45867" y="807868"/>
            <a:ext cx="78418" cy="3844031"/>
          </a:xfrm>
        </p:spPr>
      </p:sp>
      <p:pic>
        <p:nvPicPr>
          <p:cNvPr id="21" name="Picture 2" descr="Cuándo podrá el Banco Central bajar la tasa de interés | El Cronista">
            <a:extLst>
              <a:ext uri="{FF2B5EF4-FFF2-40B4-BE49-F238E27FC236}">
                <a16:creationId xmlns:a16="http://schemas.microsoft.com/office/drawing/2014/main" id="{13F45626-26E2-4028-BC39-3A87E1F5733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90734" y="3005355"/>
            <a:ext cx="1189608" cy="666181"/>
          </a:xfrm>
          <a:prstGeom prst="rect">
            <a:avLst/>
          </a:prstGeom>
          <a:noFill/>
          <a:extLst>
            <a:ext uri="{909E8E84-426E-40DD-AFC4-6F175D3DCCD1}">
              <a14:hiddenFill xmlns:a14="http://schemas.microsoft.com/office/drawing/2010/main">
                <a:solidFill>
                  <a:srgbClr val="FFFFFF"/>
                </a:solidFill>
              </a14:hiddenFill>
            </a:ext>
          </a:extLst>
        </p:spPr>
      </p:pic>
      <p:pic>
        <p:nvPicPr>
          <p:cNvPr id="22" name="תמונה 21" descr="מהי ריבית נומינלית לעומת ריבית אפקטיבית? | משכנתאמן">
            <a:extLst>
              <a:ext uri="{FF2B5EF4-FFF2-40B4-BE49-F238E27FC236}">
                <a16:creationId xmlns:a16="http://schemas.microsoft.com/office/drawing/2014/main" id="{958D0942-75D1-47D9-BCEE-81AC2B620F64}"/>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79855" y="2816310"/>
            <a:ext cx="993775" cy="637540"/>
          </a:xfrm>
          <a:prstGeom prst="rect">
            <a:avLst/>
          </a:prstGeom>
          <a:noFill/>
          <a:ln>
            <a:noFill/>
          </a:ln>
        </p:spPr>
      </p:pic>
    </p:spTree>
    <p:extLst>
      <p:ext uri="{BB962C8B-B14F-4D97-AF65-F5344CB8AC3E}">
        <p14:creationId xmlns:p14="http://schemas.microsoft.com/office/powerpoint/2010/main" val="1589743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ה 1">
            <a:extLst>
              <a:ext uri="{FF2B5EF4-FFF2-40B4-BE49-F238E27FC236}">
                <a16:creationId xmlns:a16="http://schemas.microsoft.com/office/drawing/2014/main" id="{491D6DBD-49F8-45E7-BFF9-96AA3DBFF253}"/>
              </a:ext>
            </a:extLst>
          </p:cNvPr>
          <p:cNvSpPr>
            <a:spLocks noGrp="1"/>
          </p:cNvSpPr>
          <p:nvPr>
            <p:ph type="pic" idx="1"/>
          </p:nvPr>
        </p:nvSpPr>
        <p:spPr>
          <a:xfrm>
            <a:off x="161147" y="266470"/>
            <a:ext cx="11131249" cy="6099976"/>
          </a:xfrm>
        </p:spPr>
      </p:sp>
      <p:sp>
        <p:nvSpPr>
          <p:cNvPr id="4" name="מלבן 3">
            <a:extLst>
              <a:ext uri="{FF2B5EF4-FFF2-40B4-BE49-F238E27FC236}">
                <a16:creationId xmlns:a16="http://schemas.microsoft.com/office/drawing/2014/main" id="{33A4A266-8840-463A-A19C-DAC25E3D53D0}"/>
              </a:ext>
            </a:extLst>
          </p:cNvPr>
          <p:cNvSpPr/>
          <p:nvPr/>
        </p:nvSpPr>
        <p:spPr>
          <a:xfrm>
            <a:off x="161147" y="640731"/>
            <a:ext cx="10793897" cy="9310241"/>
          </a:xfrm>
          <a:prstGeom prst="rect">
            <a:avLst/>
          </a:prstGeom>
        </p:spPr>
        <p:txBody>
          <a:bodyPr wrap="square">
            <a:spAutoFit/>
          </a:bodyPr>
          <a:lstStyle/>
          <a:p>
            <a:r>
              <a:rPr lang="he-IL" sz="1400" dirty="0">
                <a:latin typeface="Varela Round" panose="00000500000000000000" pitchFamily="2" charset="-79"/>
                <a:cs typeface="Varela Round" panose="00000500000000000000" pitchFamily="2" charset="-79"/>
                <a:hlinkClick r:id="rId2" action="ppaction://hlinksldjump"/>
              </a:rPr>
              <a:t>הסכם הלוואה</a:t>
            </a:r>
            <a:r>
              <a:rPr lang="en-US" sz="1400" dirty="0">
                <a:latin typeface="Varela Round" panose="00000500000000000000" pitchFamily="2" charset="-79"/>
                <a:hlinkClick r:id="rId2" action="ppaction://hlinksldjump"/>
              </a:rPr>
              <a:t> </a:t>
            </a:r>
            <a:br>
              <a:rPr lang="en-US" sz="1400" dirty="0">
                <a:latin typeface="Varela Round" panose="00000500000000000000" pitchFamily="2" charset="-79"/>
              </a:rPr>
            </a:br>
            <a:r>
              <a:rPr lang="he-IL" sz="1400" dirty="0">
                <a:latin typeface="Varela Round" panose="00000500000000000000" pitchFamily="2" charset="-79"/>
                <a:cs typeface="Varela Round" panose="00000500000000000000" pitchFamily="2" charset="-79"/>
              </a:rPr>
              <a:t>שנערך ונחתם ב__________ ביום__________ לחודש__________ בשנת</a:t>
            </a:r>
            <a:r>
              <a:rPr lang="en-US" sz="1400" dirty="0">
                <a:latin typeface="Varela Round" panose="00000500000000000000" pitchFamily="2" charset="-79"/>
              </a:rPr>
              <a:t> </a:t>
            </a:r>
            <a:br>
              <a:rPr lang="en-US" sz="1400" dirty="0">
                <a:latin typeface="Varela Round" panose="00000500000000000000" pitchFamily="2" charset="-79"/>
              </a:rPr>
            </a:br>
            <a:r>
              <a:rPr lang="he-IL" sz="1400" dirty="0">
                <a:latin typeface="Varela Round" panose="00000500000000000000" pitchFamily="2" charset="-79"/>
                <a:cs typeface="Varela Round" panose="00000500000000000000" pitchFamily="2" charset="-79"/>
              </a:rPr>
              <a:t>בין </a:t>
            </a:r>
            <a:br>
              <a:rPr lang="en-US" sz="1400" dirty="0">
                <a:latin typeface="Varela Round" panose="00000500000000000000" pitchFamily="2" charset="-79"/>
              </a:rPr>
            </a:br>
            <a:r>
              <a:rPr lang="en-US" sz="1400" dirty="0">
                <a:latin typeface="Varela Round" panose="00000500000000000000" pitchFamily="2" charset="-79"/>
              </a:rPr>
              <a:t>_____________</a:t>
            </a:r>
            <a:r>
              <a:rPr lang="he-IL" sz="1400" dirty="0">
                <a:latin typeface="Varela Round" panose="00000500000000000000" pitchFamily="2" charset="-79"/>
                <a:cs typeface="Varela Round" panose="00000500000000000000" pitchFamily="2" charset="-79"/>
              </a:rPr>
              <a:t>ת.ז./ח.פ</a:t>
            </a:r>
            <a:r>
              <a:rPr lang="en-US" sz="1400" dirty="0">
                <a:latin typeface="Varela Round" panose="00000500000000000000" pitchFamily="2" charset="-79"/>
              </a:rPr>
              <a:t>. _________ </a:t>
            </a:r>
            <a:br>
              <a:rPr lang="en-US" sz="1400" dirty="0">
                <a:latin typeface="Varela Round" panose="00000500000000000000" pitchFamily="2" charset="-79"/>
              </a:rPr>
            </a:br>
            <a:r>
              <a:rPr lang="he-IL" sz="1400" dirty="0">
                <a:latin typeface="Varela Round" panose="00000500000000000000" pitchFamily="2" charset="-79"/>
                <a:cs typeface="Varela Round" panose="00000500000000000000" pitchFamily="2" charset="-79"/>
              </a:rPr>
              <a:t>להלן: "המלווה" מצד אחד</a:t>
            </a:r>
            <a:r>
              <a:rPr lang="en-US" sz="1400" dirty="0">
                <a:latin typeface="Varela Round" panose="00000500000000000000" pitchFamily="2" charset="-79"/>
              </a:rPr>
              <a:t> </a:t>
            </a:r>
            <a:br>
              <a:rPr lang="en-US" sz="1400" dirty="0">
                <a:latin typeface="Varela Round" panose="00000500000000000000" pitchFamily="2" charset="-79"/>
              </a:rPr>
            </a:br>
            <a:r>
              <a:rPr lang="he-IL" sz="1400" dirty="0">
                <a:latin typeface="Varela Round" panose="00000500000000000000" pitchFamily="2" charset="-79"/>
                <a:cs typeface="Varela Round" panose="00000500000000000000" pitchFamily="2" charset="-79"/>
              </a:rPr>
              <a:t>לבין </a:t>
            </a:r>
            <a:br>
              <a:rPr lang="en-US" sz="1400" dirty="0">
                <a:latin typeface="Varela Round" panose="00000500000000000000" pitchFamily="2" charset="-79"/>
              </a:rPr>
            </a:br>
            <a:r>
              <a:rPr lang="en-US" sz="1400" dirty="0">
                <a:latin typeface="Varela Round" panose="00000500000000000000" pitchFamily="2" charset="-79"/>
              </a:rPr>
              <a:t>______________, </a:t>
            </a:r>
            <a:r>
              <a:rPr lang="he-IL" sz="1400" dirty="0">
                <a:latin typeface="Varela Round" panose="00000500000000000000" pitchFamily="2" charset="-79"/>
                <a:cs typeface="Varela Round" panose="00000500000000000000" pitchFamily="2" charset="-79"/>
              </a:rPr>
              <a:t>ת.ז</a:t>
            </a:r>
            <a:r>
              <a:rPr lang="en-US" sz="1400" dirty="0">
                <a:latin typeface="Varela Round" panose="00000500000000000000" pitchFamily="2" charset="-79"/>
              </a:rPr>
              <a:t>. ______________ </a:t>
            </a:r>
          </a:p>
          <a:p>
            <a:r>
              <a:rPr lang="he-IL" sz="1400" dirty="0">
                <a:latin typeface="Varela Round" panose="00000500000000000000" pitchFamily="2" charset="-79"/>
                <a:cs typeface="Varela Round" panose="00000500000000000000" pitchFamily="2" charset="-79"/>
              </a:rPr>
              <a:t>           להלן: "הלווה" מצד שני</a:t>
            </a:r>
            <a:r>
              <a:rPr lang="en-US" sz="1400" dirty="0">
                <a:latin typeface="Varela Round" panose="00000500000000000000" pitchFamily="2" charset="-79"/>
              </a:rPr>
              <a:t> </a:t>
            </a:r>
            <a:br>
              <a:rPr lang="en-US" sz="1400" dirty="0">
                <a:latin typeface="Varela Round" panose="00000500000000000000" pitchFamily="2" charset="-79"/>
              </a:rPr>
            </a:br>
            <a:r>
              <a:rPr lang="he-IL" sz="1400" dirty="0">
                <a:latin typeface="Varela Round" panose="00000500000000000000" pitchFamily="2" charset="-79"/>
                <a:cs typeface="Varela Round" panose="00000500000000000000" pitchFamily="2" charset="-79"/>
              </a:rPr>
              <a:t> הואיל והלווה ביקש מהמלווה להעמיד לרשותו הלוואה כספית</a:t>
            </a:r>
            <a:r>
              <a:rPr lang="en-US" sz="1400" dirty="0">
                <a:latin typeface="Varela Round" panose="00000500000000000000" pitchFamily="2" charset="-79"/>
              </a:rPr>
              <a:t>; </a:t>
            </a:r>
            <a:br>
              <a:rPr lang="en-US" sz="1400" dirty="0">
                <a:latin typeface="Varela Round" panose="00000500000000000000" pitchFamily="2" charset="-79"/>
              </a:rPr>
            </a:br>
            <a:r>
              <a:rPr lang="he-IL" sz="1400" dirty="0">
                <a:latin typeface="Varela Round" panose="00000500000000000000" pitchFamily="2" charset="-79"/>
                <a:cs typeface="Varela Round" panose="00000500000000000000" pitchFamily="2" charset="-79"/>
              </a:rPr>
              <a:t>והואיל והערב הסכים לערוב לכל התחייבויות הלווה כלפי המלווה על פי הסכם זה</a:t>
            </a:r>
            <a:r>
              <a:rPr lang="en-US" sz="1400" dirty="0">
                <a:latin typeface="Varela Round" panose="00000500000000000000" pitchFamily="2" charset="-79"/>
              </a:rPr>
              <a:t>; </a:t>
            </a:r>
            <a:br>
              <a:rPr lang="en-US" sz="1400" dirty="0">
                <a:latin typeface="Varela Round" panose="00000500000000000000" pitchFamily="2" charset="-79"/>
              </a:rPr>
            </a:br>
            <a:r>
              <a:rPr lang="he-IL" sz="1400" dirty="0">
                <a:latin typeface="Varela Round" panose="00000500000000000000" pitchFamily="2" charset="-79"/>
                <a:cs typeface="Varela Round" panose="00000500000000000000" pitchFamily="2" charset="-79"/>
              </a:rPr>
              <a:t>והואיל והמלווה הסכים להעמיד לרשות הלווה את ההלוואה המבוקשת בתנאים וכנגד הביטחונות והערבויות כמפורט בהסכם זה להלן</a:t>
            </a:r>
            <a:r>
              <a:rPr lang="en-US" sz="1400" dirty="0">
                <a:latin typeface="Varela Round" panose="00000500000000000000" pitchFamily="2" charset="-79"/>
              </a:rPr>
              <a:t>; </a:t>
            </a:r>
            <a:br>
              <a:rPr lang="en-US" sz="1400" dirty="0">
                <a:latin typeface="Varela Round" panose="00000500000000000000" pitchFamily="2" charset="-79"/>
              </a:rPr>
            </a:br>
            <a:r>
              <a:rPr lang="he-IL" sz="1400" dirty="0">
                <a:latin typeface="Varela Round" panose="00000500000000000000" pitchFamily="2" charset="-79"/>
                <a:cs typeface="Varela Round" panose="00000500000000000000" pitchFamily="2" charset="-79"/>
              </a:rPr>
              <a:t>לפיכך הוסכם הותנה והוצהר בין הצדדים כדלקמן</a:t>
            </a:r>
            <a:r>
              <a:rPr lang="en-US" sz="1400" dirty="0">
                <a:latin typeface="Varela Round" panose="00000500000000000000" pitchFamily="2" charset="-79"/>
              </a:rPr>
              <a:t>: </a:t>
            </a:r>
            <a:br>
              <a:rPr lang="en-US" sz="1400" dirty="0">
                <a:latin typeface="Varela Round" panose="00000500000000000000" pitchFamily="2" charset="-79"/>
              </a:rPr>
            </a:br>
            <a:r>
              <a:rPr lang="en-US" sz="1400" dirty="0">
                <a:latin typeface="Varela Round" panose="00000500000000000000" pitchFamily="2" charset="-79"/>
              </a:rPr>
              <a:t>1. </a:t>
            </a:r>
            <a:r>
              <a:rPr lang="he-IL" sz="1400" dirty="0">
                <a:latin typeface="Varela Round" panose="00000500000000000000" pitchFamily="2" charset="-79"/>
                <a:cs typeface="Varela Round" panose="00000500000000000000" pitchFamily="2" charset="-79"/>
              </a:rPr>
              <a:t>מבוא</a:t>
            </a:r>
            <a:r>
              <a:rPr lang="en-US" sz="1400" dirty="0">
                <a:latin typeface="Varela Round" panose="00000500000000000000" pitchFamily="2" charset="-79"/>
              </a:rPr>
              <a:t> </a:t>
            </a:r>
            <a:br>
              <a:rPr lang="en-US" sz="1400" dirty="0">
                <a:latin typeface="Varela Round" panose="00000500000000000000" pitchFamily="2" charset="-79"/>
              </a:rPr>
            </a:br>
            <a:r>
              <a:rPr lang="he-IL" sz="1400" dirty="0">
                <a:latin typeface="Varela Round" panose="00000500000000000000" pitchFamily="2" charset="-79"/>
                <a:cs typeface="Varela Round" panose="00000500000000000000" pitchFamily="2" charset="-79"/>
              </a:rPr>
              <a:t>א. המבוא להסכם זה מהווה חלק בלתי נפרד ומחייב כיתר תנאיו</a:t>
            </a:r>
            <a:r>
              <a:rPr lang="en-US" sz="1400" dirty="0">
                <a:latin typeface="Varela Round" panose="00000500000000000000" pitchFamily="2" charset="-79"/>
              </a:rPr>
              <a:t>. </a:t>
            </a:r>
            <a:br>
              <a:rPr lang="en-US" sz="1400" dirty="0">
                <a:latin typeface="Varela Round" panose="00000500000000000000" pitchFamily="2" charset="-79"/>
              </a:rPr>
            </a:br>
            <a:r>
              <a:rPr lang="he-IL" sz="1400" dirty="0">
                <a:latin typeface="Varela Round" panose="00000500000000000000" pitchFamily="2" charset="-79"/>
                <a:cs typeface="Varela Round" panose="00000500000000000000" pitchFamily="2" charset="-79"/>
              </a:rPr>
              <a:t>ב. כותרות הסעיפים באות לצורך הנוחיות בלבד ואין לפרש תנאי מתנאי הסכם זה לפיהן</a:t>
            </a:r>
            <a:r>
              <a:rPr lang="en-US" sz="1400" dirty="0">
                <a:latin typeface="Varela Round" panose="00000500000000000000" pitchFamily="2" charset="-79"/>
              </a:rPr>
              <a:t>. </a:t>
            </a:r>
            <a:br>
              <a:rPr lang="en-US" sz="1400" dirty="0">
                <a:latin typeface="Varela Round" panose="00000500000000000000" pitchFamily="2" charset="-79"/>
              </a:rPr>
            </a:br>
            <a:r>
              <a:rPr lang="en-US" sz="1400" dirty="0">
                <a:latin typeface="Varela Round" panose="00000500000000000000" pitchFamily="2" charset="-79"/>
              </a:rPr>
              <a:t>2. </a:t>
            </a:r>
            <a:r>
              <a:rPr lang="he-IL" sz="1400" dirty="0">
                <a:latin typeface="Varela Round" panose="00000500000000000000" pitchFamily="2" charset="-79"/>
                <a:cs typeface="Varela Round" panose="00000500000000000000" pitchFamily="2" charset="-79"/>
              </a:rPr>
              <a:t>תנאי ההלוואה :</a:t>
            </a:r>
            <a:r>
              <a:rPr lang="he-IL" sz="1400" b="1" dirty="0">
                <a:latin typeface="Varela Round" panose="00000500000000000000" pitchFamily="2" charset="-79"/>
                <a:cs typeface="Varela Round" panose="00000500000000000000" pitchFamily="2" charset="-79"/>
              </a:rPr>
              <a:t>המלווה</a:t>
            </a:r>
            <a:r>
              <a:rPr lang="he-IL" sz="1400" dirty="0">
                <a:latin typeface="Varela Round" panose="00000500000000000000" pitchFamily="2" charset="-79"/>
                <a:cs typeface="Varela Round" panose="00000500000000000000" pitchFamily="2" charset="-79"/>
              </a:rPr>
              <a:t> יעמיד </a:t>
            </a:r>
            <a:r>
              <a:rPr lang="he-IL" sz="1400" b="1" dirty="0">
                <a:latin typeface="Varela Round" panose="00000500000000000000" pitchFamily="2" charset="-79"/>
                <a:cs typeface="Varela Round" panose="00000500000000000000" pitchFamily="2" charset="-79"/>
              </a:rPr>
              <a:t>ללווה </a:t>
            </a:r>
            <a:r>
              <a:rPr lang="he-IL" sz="1400" dirty="0">
                <a:latin typeface="Varela Round" panose="00000500000000000000" pitchFamily="2" charset="-79"/>
                <a:cs typeface="Varela Round" panose="00000500000000000000" pitchFamily="2" charset="-79"/>
              </a:rPr>
              <a:t>הלוואה (להלן: "ההלוואה</a:t>
            </a:r>
            <a:r>
              <a:rPr lang="en-US" sz="1400" dirty="0">
                <a:latin typeface="Varela Round" panose="00000500000000000000" pitchFamily="2" charset="-79"/>
              </a:rPr>
              <a:t>"</a:t>
            </a:r>
            <a:r>
              <a:rPr lang="he-IL" sz="1400" dirty="0">
                <a:latin typeface="Varela Round" panose="00000500000000000000" pitchFamily="2" charset="-79"/>
                <a:cs typeface="Varela Round" panose="00000500000000000000" pitchFamily="2" charset="-79"/>
              </a:rPr>
              <a:t> והלווה יקבל ממנו את ההלוואה, </a:t>
            </a:r>
            <a:r>
              <a:rPr lang="he-IL" sz="1400" dirty="0" err="1">
                <a:latin typeface="Varela Round" panose="00000500000000000000" pitchFamily="2" charset="-79"/>
                <a:cs typeface="Varela Round" panose="00000500000000000000" pitchFamily="2" charset="-79"/>
              </a:rPr>
              <a:t>הכל</a:t>
            </a:r>
            <a:r>
              <a:rPr lang="he-IL" sz="1400" dirty="0">
                <a:latin typeface="Varela Round" panose="00000500000000000000" pitchFamily="2" charset="-79"/>
                <a:cs typeface="Varela Round" panose="00000500000000000000" pitchFamily="2" charset="-79"/>
              </a:rPr>
              <a:t> בתנאים המפורטים להלן</a:t>
            </a:r>
            <a:r>
              <a:rPr lang="en-US" sz="1400" dirty="0">
                <a:latin typeface="Varela Round" panose="00000500000000000000" pitchFamily="2" charset="-79"/>
              </a:rPr>
              <a:t>: </a:t>
            </a:r>
            <a:br>
              <a:rPr lang="en-US" sz="1400" dirty="0">
                <a:latin typeface="Varela Round" panose="00000500000000000000" pitchFamily="2" charset="-79"/>
              </a:rPr>
            </a:br>
            <a:r>
              <a:rPr lang="he-IL" sz="1400" dirty="0">
                <a:latin typeface="Varela Round" panose="00000500000000000000" pitchFamily="2" charset="-79"/>
                <a:cs typeface="Varela Round" panose="00000500000000000000" pitchFamily="2" charset="-79"/>
              </a:rPr>
              <a:t>א. ההלוואה הינה בסך השווה בש"ח ל-_____ </a:t>
            </a:r>
            <a:br>
              <a:rPr lang="en-US" sz="1400" dirty="0">
                <a:latin typeface="Varela Round" panose="00000500000000000000" pitchFamily="2" charset="-79"/>
              </a:rPr>
            </a:br>
            <a:r>
              <a:rPr lang="he-IL" sz="1400" dirty="0">
                <a:latin typeface="Varela Round" panose="00000500000000000000" pitchFamily="2" charset="-79"/>
                <a:cs typeface="Varela Round" panose="00000500000000000000" pitchFamily="2" charset="-79"/>
              </a:rPr>
              <a:t>ב. ההלוואה תועבר לידי הלווה תוך _____ ימים ממועד רישום כל הביטחונות, כאמור בהסכם זה להלן, וכנגד חתימת הסכם זה על ידי הערב</a:t>
            </a:r>
            <a:r>
              <a:rPr lang="en-US" sz="1400" dirty="0">
                <a:latin typeface="Varela Round" panose="00000500000000000000" pitchFamily="2" charset="-79"/>
              </a:rPr>
              <a:t>, </a:t>
            </a:r>
            <a:r>
              <a:rPr lang="he-IL" sz="1400" dirty="0">
                <a:latin typeface="Varela Round" panose="00000500000000000000" pitchFamily="2" charset="-79"/>
                <a:cs typeface="Varela Round" panose="00000500000000000000" pitchFamily="2" charset="-79"/>
              </a:rPr>
              <a:t>וזאת על ידי מסירת שיק לידי הלווה על סך ההלוואה עשוי על ידי המלווה לפקודת הלווה</a:t>
            </a:r>
            <a:r>
              <a:rPr lang="en-US" sz="1400" dirty="0">
                <a:latin typeface="Varela Round" panose="00000500000000000000" pitchFamily="2" charset="-79"/>
              </a:rPr>
              <a:t>. </a:t>
            </a:r>
            <a:br>
              <a:rPr lang="en-US" sz="1400" dirty="0">
                <a:latin typeface="Varela Round" panose="00000500000000000000" pitchFamily="2" charset="-79"/>
              </a:rPr>
            </a:br>
            <a:r>
              <a:rPr lang="he-IL" sz="1400" dirty="0">
                <a:latin typeface="Varela Round" panose="00000500000000000000" pitchFamily="2" charset="-79"/>
                <a:cs typeface="Varela Round" panose="00000500000000000000" pitchFamily="2" charset="-79"/>
              </a:rPr>
              <a:t>ג. ההלוואה תהא צמודה לשינויים במדד המחירים לצרכן כפי שיפורסם על ידי הלשכה המרכזית לסטטיסטיקה</a:t>
            </a:r>
            <a:r>
              <a:rPr lang="en-US" sz="1400" dirty="0">
                <a:latin typeface="Varela Round" panose="00000500000000000000" pitchFamily="2" charset="-79"/>
              </a:rPr>
              <a:t>. </a:t>
            </a:r>
            <a:br>
              <a:rPr lang="en-US" sz="1400" dirty="0">
                <a:latin typeface="Varela Round" panose="00000500000000000000" pitchFamily="2" charset="-79"/>
              </a:rPr>
            </a:br>
            <a:r>
              <a:rPr lang="he-IL" sz="1400" dirty="0">
                <a:latin typeface="Varela Round" panose="00000500000000000000" pitchFamily="2" charset="-79"/>
                <a:cs typeface="Varela Round" panose="00000500000000000000" pitchFamily="2" charset="-79"/>
              </a:rPr>
              <a:t>ד. </a:t>
            </a:r>
            <a:r>
              <a:rPr lang="he-IL" sz="1400" b="1" dirty="0">
                <a:latin typeface="Varela Round" panose="00000500000000000000" pitchFamily="2" charset="-79"/>
                <a:cs typeface="Varela Round" panose="00000500000000000000" pitchFamily="2" charset="-79"/>
              </a:rPr>
              <a:t>בנוסף לאמור לעיל, ההלוואה תישא ריבית שנתית בשיעור של</a:t>
            </a:r>
            <a:r>
              <a:rPr lang="en-US" sz="1400" b="1" dirty="0">
                <a:latin typeface="Varela Round" panose="00000500000000000000" pitchFamily="2" charset="-79"/>
              </a:rPr>
              <a:t> %_____ </a:t>
            </a:r>
            <a:r>
              <a:rPr lang="he-IL" sz="1400" b="1" dirty="0">
                <a:latin typeface="Varela Round" panose="00000500000000000000" pitchFamily="2" charset="-79"/>
                <a:cs typeface="Varela Round" panose="00000500000000000000" pitchFamily="2" charset="-79"/>
              </a:rPr>
              <a:t>לשנה</a:t>
            </a:r>
            <a:r>
              <a:rPr lang="en-US" sz="1400" b="1" dirty="0">
                <a:latin typeface="Varela Round" panose="00000500000000000000" pitchFamily="2" charset="-79"/>
              </a:rPr>
              <a:t>. </a:t>
            </a:r>
            <a:br>
              <a:rPr lang="en-US" sz="1400" dirty="0">
                <a:latin typeface="Varela Round" panose="00000500000000000000" pitchFamily="2" charset="-79"/>
              </a:rPr>
            </a:br>
            <a:r>
              <a:rPr lang="he-IL" sz="1400" dirty="0">
                <a:latin typeface="Varela Round" panose="00000500000000000000" pitchFamily="2" charset="-79"/>
                <a:cs typeface="Varela Round" panose="00000500000000000000" pitchFamily="2" charset="-79"/>
              </a:rPr>
              <a:t>ה. הלווה מצהיר בזאת כי התחייבותו לשלם את הריבית כאמור לעיל ניתנה בשימת לב ובהתחשב בנסיבות ההסכם כולו וכי התחייבותו הנ"ל הינה סבירה בנסיבות אלו</a:t>
            </a:r>
            <a:r>
              <a:rPr lang="en-US" sz="1400" dirty="0">
                <a:latin typeface="Varela Round" panose="00000500000000000000" pitchFamily="2" charset="-79"/>
              </a:rPr>
              <a:t>. </a:t>
            </a:r>
            <a:br>
              <a:rPr lang="en-US" sz="1400" dirty="0">
                <a:latin typeface="Varela Round" panose="00000500000000000000" pitchFamily="2" charset="-79"/>
              </a:rPr>
            </a:br>
            <a:r>
              <a:rPr lang="he-IL" sz="1400" dirty="0">
                <a:latin typeface="Varela Round" panose="00000500000000000000" pitchFamily="2" charset="-79"/>
                <a:cs typeface="Varela Round" panose="00000500000000000000" pitchFamily="2" charset="-79"/>
              </a:rPr>
              <a:t>ו. </a:t>
            </a:r>
            <a:r>
              <a:rPr lang="he-IL" sz="1400" b="1" dirty="0">
                <a:latin typeface="Varela Round" panose="00000500000000000000" pitchFamily="2" charset="-79"/>
                <a:cs typeface="Varela Round" panose="00000500000000000000" pitchFamily="2" charset="-79"/>
              </a:rPr>
              <a:t>הקרן והריבית </a:t>
            </a:r>
            <a:r>
              <a:rPr lang="he-IL" sz="1400" dirty="0">
                <a:latin typeface="Varela Round" panose="00000500000000000000" pitchFamily="2" charset="-79"/>
                <a:cs typeface="Varela Round" panose="00000500000000000000" pitchFamily="2" charset="-79"/>
              </a:rPr>
              <a:t>יוחזרו למלווה ב_____ תשלומים חודשיים, רצופים ושווים</a:t>
            </a:r>
            <a:r>
              <a:rPr lang="en-US" sz="1400" dirty="0">
                <a:latin typeface="Varela Round" panose="00000500000000000000" pitchFamily="2" charset="-79"/>
              </a:rPr>
              <a:t>, </a:t>
            </a:r>
            <a:r>
              <a:rPr lang="he-IL" sz="1400" dirty="0">
                <a:latin typeface="Varela Round" panose="00000500000000000000" pitchFamily="2" charset="-79"/>
                <a:cs typeface="Varela Round" panose="00000500000000000000" pitchFamily="2" charset="-79"/>
              </a:rPr>
              <a:t>שהראשון בהם יבוצע ביום הראשון לחודש _____ בשנת _____, והתשלומים האחרים יבוצעו ביום הראשון לכל חודש שאחריו. הצדדים מסכימים בזאת כי יהיו חופשיים לשנות את מועדי החזר ההלוואה בהסכמה בכתב</a:t>
            </a:r>
            <a:r>
              <a:rPr lang="en-US" sz="1400" dirty="0">
                <a:latin typeface="Varela Round" panose="00000500000000000000" pitchFamily="2" charset="-79"/>
              </a:rPr>
              <a:t>. </a:t>
            </a:r>
            <a:endParaRPr lang="he-IL" sz="1400" dirty="0">
              <a:latin typeface="Varela Round" panose="00000500000000000000" pitchFamily="2" charset="-79"/>
              <a:cs typeface="Varela Round" panose="00000500000000000000" pitchFamily="2" charset="-79"/>
            </a:endParaRPr>
          </a:p>
          <a:p>
            <a:br>
              <a:rPr lang="en-US" sz="1400" dirty="0">
                <a:latin typeface="Varela Round" panose="00000500000000000000" pitchFamily="2" charset="-79"/>
              </a:rPr>
            </a:br>
            <a:endParaRPr lang="en-US" sz="1400" dirty="0">
              <a:latin typeface="Varela Round" panose="00000500000000000000" pitchFamily="2" charset="-79"/>
            </a:endParaRPr>
          </a:p>
          <a:p>
            <a:endParaRPr lang="he-IL" sz="900" dirty="0">
              <a:latin typeface="Varela Round" panose="00000500000000000000" pitchFamily="2" charset="-79"/>
              <a:cs typeface="Varela Round" panose="00000500000000000000"/>
            </a:endParaRPr>
          </a:p>
          <a:p>
            <a:endParaRPr lang="he-IL" b="1" dirty="0">
              <a:solidFill>
                <a:srgbClr val="FF0066"/>
              </a:solidFill>
              <a:latin typeface="David" panose="020E0502060401010101" pitchFamily="34" charset="-79"/>
              <a:cs typeface="Varela Round" panose="00000500000000000000"/>
            </a:endParaRPr>
          </a:p>
          <a:p>
            <a:endParaRPr lang="he-IL" b="1" dirty="0">
              <a:solidFill>
                <a:srgbClr val="FF0066"/>
              </a:solidFill>
              <a:latin typeface="David" panose="020E0502060401010101" pitchFamily="34" charset="-79"/>
              <a:cs typeface="Varela Round" panose="00000500000000000000"/>
            </a:endParaRPr>
          </a:p>
          <a:p>
            <a:endParaRPr lang="he-IL" b="1" dirty="0">
              <a:solidFill>
                <a:srgbClr val="FF0066"/>
              </a:solidFill>
              <a:latin typeface="David" panose="020E0502060401010101" pitchFamily="34" charset="-79"/>
              <a:cs typeface="Varela Round" panose="00000500000000000000"/>
            </a:endParaRPr>
          </a:p>
          <a:p>
            <a:endParaRPr lang="he-IL" b="1" dirty="0">
              <a:solidFill>
                <a:srgbClr val="FF0066"/>
              </a:solidFill>
              <a:latin typeface="David" panose="020E0502060401010101" pitchFamily="34" charset="-79"/>
              <a:cs typeface="Varela Round" panose="00000500000000000000"/>
            </a:endParaRPr>
          </a:p>
          <a:p>
            <a:endParaRPr lang="he-IL" b="1" dirty="0">
              <a:solidFill>
                <a:srgbClr val="FF0066"/>
              </a:solidFill>
              <a:latin typeface="David" panose="020E0502060401010101" pitchFamily="34" charset="-79"/>
              <a:cs typeface="Varela Round" panose="00000500000000000000"/>
            </a:endParaRPr>
          </a:p>
          <a:p>
            <a:endParaRPr lang="he-IL" b="1" dirty="0">
              <a:solidFill>
                <a:srgbClr val="FF0066"/>
              </a:solidFill>
              <a:latin typeface="David" panose="020E0502060401010101" pitchFamily="34" charset="-79"/>
              <a:cs typeface="Varela Round" panose="00000500000000000000"/>
            </a:endParaRPr>
          </a:p>
          <a:p>
            <a:endParaRPr lang="he-IL" b="1" dirty="0">
              <a:solidFill>
                <a:srgbClr val="FF0066"/>
              </a:solidFill>
              <a:latin typeface="David" panose="020E0502060401010101" pitchFamily="34" charset="-79"/>
              <a:cs typeface="Varela Round" panose="00000500000000000000"/>
            </a:endParaRPr>
          </a:p>
          <a:p>
            <a:endParaRPr lang="he-IL" b="1" dirty="0">
              <a:solidFill>
                <a:srgbClr val="FF0066"/>
              </a:solidFill>
              <a:latin typeface="David" panose="020E0502060401010101" pitchFamily="34" charset="-79"/>
              <a:cs typeface="Varela Round" panose="00000500000000000000"/>
            </a:endParaRPr>
          </a:p>
          <a:p>
            <a:r>
              <a:rPr lang="he-IL" b="1" dirty="0">
                <a:solidFill>
                  <a:srgbClr val="FF0066"/>
                </a:solidFill>
                <a:latin typeface="David" panose="020E0502060401010101" pitchFamily="34" charset="-79"/>
                <a:cs typeface="Varela Round" panose="00000500000000000000"/>
              </a:rPr>
              <a:t>ריבית אפקטיבית </a:t>
            </a:r>
            <a:r>
              <a:rPr lang="he-IL" dirty="0">
                <a:solidFill>
                  <a:srgbClr val="FF0066"/>
                </a:solidFill>
                <a:latin typeface="David" panose="020E0502060401010101" pitchFamily="34" charset="-79"/>
                <a:cs typeface="Varela Round" panose="00000500000000000000"/>
              </a:rPr>
              <a:t>– ריבית המייצגת באופן ריאלי את ההוצאה הפיננסית של הלווה משום שבחישובה מביאים בחשבון, מלבד את שיעור הריבית הנומינלית, גם עמלות ותשלומים אחרים וכן את אורך תקופת האשראי, מועדי קבלת הקרן, החזרתה וכדומה.</a:t>
            </a:r>
          </a:p>
        </p:txBody>
      </p:sp>
    </p:spTree>
    <p:extLst>
      <p:ext uri="{BB962C8B-B14F-4D97-AF65-F5344CB8AC3E}">
        <p14:creationId xmlns:p14="http://schemas.microsoft.com/office/powerpoint/2010/main" val="1559118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ה 1">
            <a:extLst>
              <a:ext uri="{FF2B5EF4-FFF2-40B4-BE49-F238E27FC236}">
                <a16:creationId xmlns:a16="http://schemas.microsoft.com/office/drawing/2014/main" id="{532BE9E3-7B93-4B9B-B2C5-EB46B339C3BE}"/>
              </a:ext>
            </a:extLst>
          </p:cNvPr>
          <p:cNvSpPr>
            <a:spLocks noGrp="1"/>
          </p:cNvSpPr>
          <p:nvPr>
            <p:ph type="pic" idx="1"/>
          </p:nvPr>
        </p:nvSpPr>
        <p:spPr/>
      </p:sp>
      <p:sp>
        <p:nvSpPr>
          <p:cNvPr id="3" name="כותרת 2">
            <a:extLst>
              <a:ext uri="{FF2B5EF4-FFF2-40B4-BE49-F238E27FC236}">
                <a16:creationId xmlns:a16="http://schemas.microsoft.com/office/drawing/2014/main" id="{8F1F833E-C895-4B87-AD58-B315681A8B1A}"/>
              </a:ext>
            </a:extLst>
          </p:cNvPr>
          <p:cNvSpPr>
            <a:spLocks noGrp="1"/>
          </p:cNvSpPr>
          <p:nvPr>
            <p:ph type="ctrTitle"/>
          </p:nvPr>
        </p:nvSpPr>
        <p:spPr/>
        <p:txBody>
          <a:bodyPr/>
          <a:lstStyle/>
          <a:p>
            <a:r>
              <a:rPr lang="he-IL" b="1" dirty="0"/>
              <a:t>ריבית פשוטה</a:t>
            </a:r>
          </a:p>
        </p:txBody>
      </p:sp>
      <p:sp>
        <p:nvSpPr>
          <p:cNvPr id="4" name="מלבן 3">
            <a:extLst>
              <a:ext uri="{FF2B5EF4-FFF2-40B4-BE49-F238E27FC236}">
                <a16:creationId xmlns:a16="http://schemas.microsoft.com/office/drawing/2014/main" id="{005A7884-FCD6-4D9E-859D-1C15A882A68E}"/>
              </a:ext>
            </a:extLst>
          </p:cNvPr>
          <p:cNvSpPr/>
          <p:nvPr/>
        </p:nvSpPr>
        <p:spPr>
          <a:xfrm>
            <a:off x="71021" y="1090565"/>
            <a:ext cx="8573301" cy="5632311"/>
          </a:xfrm>
          <a:prstGeom prst="rect">
            <a:avLst/>
          </a:prstGeom>
        </p:spPr>
        <p:txBody>
          <a:bodyPr wrap="square">
            <a:spAutoFit/>
          </a:bodyPr>
          <a:lstStyle/>
          <a:p>
            <a:pPr>
              <a:buNone/>
              <a:defRPr/>
            </a:pPr>
            <a:r>
              <a:rPr lang="he-IL" b="1" dirty="0">
                <a:solidFill>
                  <a:srgbClr val="002060"/>
                </a:solidFill>
                <a:latin typeface="David" panose="020E0502060401010101" pitchFamily="34" charset="-79"/>
                <a:cs typeface="Varela Round" panose="00000500000000000000"/>
              </a:rPr>
              <a:t>ריבית פשוטה </a:t>
            </a:r>
            <a:r>
              <a:rPr lang="he-IL" dirty="0">
                <a:latin typeface="Varela Round" panose="00000500000000000000" pitchFamily="2" charset="-79"/>
                <a:cs typeface="Varela Round" panose="00000500000000000000" pitchFamily="2" charset="-79"/>
              </a:rPr>
              <a:t>היא שיטה לחישוב הריבית כאשר </a:t>
            </a:r>
            <a:r>
              <a:rPr lang="he-IL" b="1" dirty="0">
                <a:latin typeface="Varela Round" panose="00000500000000000000" pitchFamily="2" charset="-79"/>
                <a:cs typeface="Varela Round" panose="00000500000000000000" pitchFamily="2" charset="-79"/>
              </a:rPr>
              <a:t>סכום</a:t>
            </a:r>
            <a:r>
              <a:rPr lang="he-IL" dirty="0">
                <a:latin typeface="Varela Round" panose="00000500000000000000" pitchFamily="2" charset="-79"/>
                <a:cs typeface="Varela Round" panose="00000500000000000000" pitchFamily="2" charset="-79"/>
              </a:rPr>
              <a:t> האשראי/ההלוואה/פיקדון הוא </a:t>
            </a:r>
            <a:r>
              <a:rPr lang="he-IL" b="1" dirty="0">
                <a:latin typeface="Varela Round" panose="00000500000000000000" pitchFamily="2" charset="-79"/>
                <a:cs typeface="Varela Round" panose="00000500000000000000" pitchFamily="2" charset="-79"/>
              </a:rPr>
              <a:t>קבוע</a:t>
            </a:r>
            <a:r>
              <a:rPr lang="he-IL" dirty="0">
                <a:latin typeface="Varela Round" panose="00000500000000000000" pitchFamily="2" charset="-79"/>
                <a:cs typeface="Varela Round" panose="00000500000000000000" pitchFamily="2" charset="-79"/>
              </a:rPr>
              <a:t> ו</a:t>
            </a:r>
            <a:r>
              <a:rPr lang="he-IL" b="1" dirty="0">
                <a:latin typeface="Varela Round" panose="00000500000000000000" pitchFamily="2" charset="-79"/>
                <a:cs typeface="Varela Round" panose="00000500000000000000" pitchFamily="2" charset="-79"/>
              </a:rPr>
              <a:t>חד פעמי </a:t>
            </a:r>
            <a:r>
              <a:rPr lang="he-IL" dirty="0">
                <a:latin typeface="Varela Round" panose="00000500000000000000" pitchFamily="2" charset="-79"/>
                <a:cs typeface="Varela Round" panose="00000500000000000000" pitchFamily="2" charset="-79"/>
              </a:rPr>
              <a:t>ו</a:t>
            </a:r>
            <a:r>
              <a:rPr lang="he-IL" b="1" dirty="0">
                <a:latin typeface="Varela Round" panose="00000500000000000000" pitchFamily="2" charset="-79"/>
                <a:cs typeface="Varela Round" panose="00000500000000000000" pitchFamily="2" charset="-79"/>
              </a:rPr>
              <a:t>אחוז הריבית קבוע </a:t>
            </a:r>
            <a:r>
              <a:rPr lang="he-IL" dirty="0">
                <a:latin typeface="Varela Round" panose="00000500000000000000" pitchFamily="2" charset="-79"/>
                <a:cs typeface="Varela Round" panose="00000500000000000000" pitchFamily="2" charset="-79"/>
              </a:rPr>
              <a:t>למשך </a:t>
            </a:r>
            <a:r>
              <a:rPr lang="he-IL" b="1" dirty="0">
                <a:latin typeface="Varela Round" panose="00000500000000000000" pitchFamily="2" charset="-79"/>
                <a:cs typeface="Varela Round" panose="00000500000000000000" pitchFamily="2" charset="-79"/>
              </a:rPr>
              <a:t>כל תקופת השימוש בסכום </a:t>
            </a:r>
            <a:r>
              <a:rPr lang="he-IL" dirty="0">
                <a:latin typeface="Varela Round" panose="00000500000000000000" pitchFamily="2" charset="-79"/>
                <a:cs typeface="Varela Round" panose="00000500000000000000" pitchFamily="2" charset="-79"/>
              </a:rPr>
              <a:t>שהתקבל.</a:t>
            </a:r>
            <a:r>
              <a:rPr lang="he-IL" dirty="0">
                <a:latin typeface="Varela Round" panose="00000500000000000000" pitchFamily="2" charset="-79"/>
                <a:cs typeface="Varela Round" panose="00000500000000000000"/>
              </a:rPr>
              <a:t> </a:t>
            </a:r>
          </a:p>
          <a:p>
            <a:pPr>
              <a:buNone/>
              <a:defRPr/>
            </a:pPr>
            <a:endParaRPr lang="he-IL" b="1" dirty="0">
              <a:solidFill>
                <a:srgbClr val="002060"/>
              </a:solidFill>
              <a:latin typeface="David" panose="020E0502060401010101" pitchFamily="34" charset="-79"/>
              <a:cs typeface="Varela Round" panose="00000500000000000000"/>
            </a:endParaRPr>
          </a:p>
          <a:p>
            <a:pPr>
              <a:buNone/>
              <a:defRPr/>
            </a:pPr>
            <a:r>
              <a:rPr lang="he-IL" b="1" dirty="0">
                <a:solidFill>
                  <a:srgbClr val="002060"/>
                </a:solidFill>
                <a:latin typeface="David" panose="020E0502060401010101" pitchFamily="34" charset="-79"/>
                <a:cs typeface="Varela Round" panose="00000500000000000000"/>
              </a:rPr>
              <a:t>סכום הריבית הפשוטה תחשב על פי הנוסחה:</a:t>
            </a:r>
          </a:p>
          <a:p>
            <a:pPr>
              <a:buNone/>
              <a:defRPr/>
            </a:pPr>
            <a:r>
              <a:rPr lang="he-IL" b="1" dirty="0">
                <a:solidFill>
                  <a:srgbClr val="002060"/>
                </a:solidFill>
                <a:latin typeface="David" panose="020E0502060401010101" pitchFamily="34" charset="-79"/>
                <a:cs typeface="Varela Round" panose="00000500000000000000"/>
              </a:rPr>
              <a:t> שלב ראשון,</a:t>
            </a:r>
          </a:p>
          <a:p>
            <a:pPr>
              <a:buNone/>
              <a:defRPr/>
            </a:pPr>
            <a:r>
              <a:rPr lang="he-IL" b="1" dirty="0">
                <a:solidFill>
                  <a:srgbClr val="002060"/>
                </a:solidFill>
                <a:latin typeface="David" panose="020E0502060401010101" pitchFamily="34" charset="-79"/>
                <a:cs typeface="Varela Round" panose="00000500000000000000"/>
              </a:rPr>
              <a:t> נחשב את שיעור הריבית לתקופת השימוש בכסף על בסיס </a:t>
            </a:r>
          </a:p>
          <a:p>
            <a:pPr>
              <a:buNone/>
              <a:defRPr/>
            </a:pPr>
            <a:r>
              <a:rPr lang="he-IL" b="1" dirty="0">
                <a:solidFill>
                  <a:srgbClr val="002060"/>
                </a:solidFill>
                <a:latin typeface="David" panose="020E0502060401010101" pitchFamily="34" charset="-79"/>
                <a:cs typeface="Varela Round" panose="00000500000000000000"/>
              </a:rPr>
              <a:t>שיעור הריבית </a:t>
            </a:r>
            <a:r>
              <a:rPr lang="en-US" b="1" dirty="0">
                <a:solidFill>
                  <a:srgbClr val="002060"/>
                </a:solidFill>
                <a:latin typeface="David" panose="020E0502060401010101" pitchFamily="34" charset="-79"/>
                <a:cs typeface="Varela Round" panose="00000500000000000000"/>
              </a:rPr>
              <a:t>r</a:t>
            </a:r>
            <a:r>
              <a:rPr lang="he-IL" b="1" dirty="0">
                <a:solidFill>
                  <a:srgbClr val="002060"/>
                </a:solidFill>
                <a:latin typeface="David" panose="020E0502060401010101" pitchFamily="34" charset="-79"/>
                <a:cs typeface="Varela Round" panose="00000500000000000000"/>
              </a:rPr>
              <a:t> ומספר התקופות </a:t>
            </a:r>
            <a:r>
              <a:rPr lang="en-US" b="1" dirty="0">
                <a:solidFill>
                  <a:srgbClr val="002060"/>
                </a:solidFill>
                <a:latin typeface="David" panose="020E0502060401010101" pitchFamily="34" charset="-79"/>
                <a:cs typeface="Varela Round" panose="00000500000000000000"/>
              </a:rPr>
              <a:t>t</a:t>
            </a:r>
            <a:r>
              <a:rPr lang="he-IL" b="1" dirty="0">
                <a:solidFill>
                  <a:srgbClr val="002060"/>
                </a:solidFill>
                <a:latin typeface="David" panose="020E0502060401010101" pitchFamily="34" charset="-79"/>
                <a:cs typeface="Varela Round" panose="00000500000000000000"/>
              </a:rPr>
              <a:t>. </a:t>
            </a:r>
          </a:p>
          <a:p>
            <a:pPr>
              <a:buNone/>
              <a:defRPr/>
            </a:pPr>
            <a:endParaRPr lang="he-IL" b="1" dirty="0">
              <a:solidFill>
                <a:srgbClr val="002060"/>
              </a:solidFill>
              <a:latin typeface="David" panose="020E0502060401010101" pitchFamily="34" charset="-79"/>
              <a:cs typeface="Varela Round" panose="00000500000000000000"/>
            </a:endParaRPr>
          </a:p>
          <a:p>
            <a:pPr>
              <a:buNone/>
              <a:defRPr/>
            </a:pPr>
            <a:r>
              <a:rPr lang="he-IL" b="1" dirty="0">
                <a:solidFill>
                  <a:srgbClr val="002060"/>
                </a:solidFill>
                <a:latin typeface="David" panose="020E0502060401010101" pitchFamily="34" charset="-79"/>
                <a:cs typeface="Varela Round" panose="00000500000000000000"/>
              </a:rPr>
              <a:t>שלב שני, </a:t>
            </a:r>
          </a:p>
          <a:p>
            <a:pPr>
              <a:buNone/>
              <a:defRPr/>
            </a:pPr>
            <a:r>
              <a:rPr lang="he-IL" b="1" dirty="0">
                <a:solidFill>
                  <a:srgbClr val="002060"/>
                </a:solidFill>
                <a:latin typeface="David" panose="020E0502060401010101" pitchFamily="34" charset="-79"/>
                <a:cs typeface="Varela Round" panose="00000500000000000000"/>
              </a:rPr>
              <a:t>נחשב את סכום הריבית על בסיס שיעור הריבית </a:t>
            </a:r>
            <a:r>
              <a:rPr lang="en-US" b="1" dirty="0">
                <a:solidFill>
                  <a:srgbClr val="002060"/>
                </a:solidFill>
                <a:latin typeface="David" panose="020E0502060401010101" pitchFamily="34" charset="-79"/>
                <a:cs typeface="Varela Round" panose="00000500000000000000"/>
              </a:rPr>
              <a:t>R</a:t>
            </a:r>
            <a:r>
              <a:rPr lang="he-IL" b="1" dirty="0">
                <a:solidFill>
                  <a:srgbClr val="002060"/>
                </a:solidFill>
                <a:latin typeface="David" panose="020E0502060401010101" pitchFamily="34" charset="-79"/>
                <a:cs typeface="Varela Round" panose="00000500000000000000"/>
              </a:rPr>
              <a:t> </a:t>
            </a:r>
          </a:p>
          <a:p>
            <a:pPr>
              <a:buNone/>
              <a:defRPr/>
            </a:pPr>
            <a:r>
              <a:rPr lang="he-IL" b="1" dirty="0">
                <a:solidFill>
                  <a:srgbClr val="002060"/>
                </a:solidFill>
                <a:latin typeface="David" panose="020E0502060401010101" pitchFamily="34" charset="-79"/>
                <a:cs typeface="Varela Round" panose="00000500000000000000"/>
              </a:rPr>
              <a:t>והקרן </a:t>
            </a:r>
            <a:r>
              <a:rPr lang="en-US" b="1" dirty="0">
                <a:solidFill>
                  <a:srgbClr val="002060"/>
                </a:solidFill>
                <a:latin typeface="David" panose="020E0502060401010101" pitchFamily="34" charset="-79"/>
                <a:cs typeface="Varela Round" panose="00000500000000000000"/>
              </a:rPr>
              <a:t>K</a:t>
            </a:r>
            <a:r>
              <a:rPr lang="he-IL" b="1" dirty="0">
                <a:solidFill>
                  <a:srgbClr val="002060"/>
                </a:solidFill>
                <a:latin typeface="David" panose="020E0502060401010101" pitchFamily="34" charset="-79"/>
                <a:cs typeface="Varela Round" panose="00000500000000000000"/>
              </a:rPr>
              <a:t>.</a:t>
            </a:r>
          </a:p>
          <a:p>
            <a:pPr>
              <a:buNone/>
              <a:defRPr/>
            </a:pPr>
            <a:endParaRPr lang="he-IL" b="1" dirty="0">
              <a:solidFill>
                <a:srgbClr val="002060"/>
              </a:solidFill>
              <a:latin typeface="David" panose="020E0502060401010101" pitchFamily="34" charset="-79"/>
              <a:cs typeface="Varela Round" panose="00000500000000000000"/>
            </a:endParaRPr>
          </a:p>
          <a:p>
            <a:pPr>
              <a:buNone/>
              <a:defRPr/>
            </a:pPr>
            <a:r>
              <a:rPr lang="he-IL" b="1" dirty="0">
                <a:solidFill>
                  <a:srgbClr val="002060"/>
                </a:solidFill>
                <a:latin typeface="David" panose="020E0502060401010101" pitchFamily="34" charset="-79"/>
                <a:cs typeface="Varela Round" panose="00000500000000000000"/>
              </a:rPr>
              <a:t>כפי </a:t>
            </a:r>
            <a:r>
              <a:rPr lang="he-IL" b="1" dirty="0" err="1">
                <a:solidFill>
                  <a:srgbClr val="002060"/>
                </a:solidFill>
                <a:latin typeface="David" panose="020E0502060401010101" pitchFamily="34" charset="-79"/>
                <a:cs typeface="Varela Round" panose="00000500000000000000"/>
              </a:rPr>
              <a:t>שצויין</a:t>
            </a:r>
            <a:r>
              <a:rPr lang="he-IL" b="1" dirty="0">
                <a:solidFill>
                  <a:srgbClr val="002060"/>
                </a:solidFill>
                <a:latin typeface="David" panose="020E0502060401010101" pitchFamily="34" charset="-79"/>
                <a:cs typeface="Varela Round" panose="00000500000000000000"/>
              </a:rPr>
              <a:t> </a:t>
            </a:r>
            <a:r>
              <a:rPr lang="he-IL" b="1" dirty="0" err="1">
                <a:solidFill>
                  <a:srgbClr val="002060"/>
                </a:solidFill>
                <a:latin typeface="David" panose="020E0502060401010101" pitchFamily="34" charset="-79"/>
                <a:cs typeface="Varela Round" panose="00000500000000000000"/>
              </a:rPr>
              <a:t>בנוסחאון</a:t>
            </a:r>
            <a:r>
              <a:rPr lang="he-IL" b="1" dirty="0">
                <a:solidFill>
                  <a:srgbClr val="002060"/>
                </a:solidFill>
                <a:latin typeface="David" panose="020E0502060401010101" pitchFamily="34" charset="-79"/>
                <a:cs typeface="Varela Round" panose="00000500000000000000"/>
              </a:rPr>
              <a:t>:</a:t>
            </a:r>
          </a:p>
          <a:p>
            <a:pPr>
              <a:buNone/>
              <a:defRPr/>
            </a:pPr>
            <a:r>
              <a:rPr lang="he-IL" b="1" u="sng" dirty="0">
                <a:solidFill>
                  <a:srgbClr val="002060"/>
                </a:solidFill>
                <a:latin typeface="David" panose="020E0502060401010101" pitchFamily="34" charset="-79"/>
                <a:cs typeface="Varela Round" panose="00000500000000000000"/>
              </a:rPr>
              <a:t>סכום</a:t>
            </a:r>
            <a:r>
              <a:rPr lang="he-IL" b="1" dirty="0">
                <a:solidFill>
                  <a:srgbClr val="002060"/>
                </a:solidFill>
                <a:latin typeface="David" panose="020E0502060401010101" pitchFamily="34" charset="-79"/>
                <a:cs typeface="Varela Round" panose="00000500000000000000"/>
              </a:rPr>
              <a:t> הריבית:</a:t>
            </a:r>
            <a:r>
              <a:rPr lang="en-US" b="1" dirty="0">
                <a:solidFill>
                  <a:srgbClr val="002060"/>
                </a:solidFill>
                <a:latin typeface="David" panose="020E0502060401010101" pitchFamily="34" charset="-79"/>
                <a:cs typeface="Varela Round" panose="00000500000000000000"/>
              </a:rPr>
              <a:t> K*r*t </a:t>
            </a:r>
            <a:endParaRPr lang="he-IL" b="1" dirty="0">
              <a:solidFill>
                <a:srgbClr val="002060"/>
              </a:solidFill>
              <a:latin typeface="David" panose="020E0502060401010101" pitchFamily="34" charset="-79"/>
              <a:cs typeface="Varela Round" panose="00000500000000000000"/>
            </a:endParaRPr>
          </a:p>
          <a:p>
            <a:pPr>
              <a:buNone/>
              <a:defRPr/>
            </a:pPr>
            <a:endParaRPr lang="he-IL" b="1" dirty="0">
              <a:solidFill>
                <a:srgbClr val="002060"/>
              </a:solidFill>
              <a:latin typeface="David" panose="020E0502060401010101" pitchFamily="34" charset="-79"/>
              <a:cs typeface="Varela Round" panose="00000500000000000000"/>
            </a:endParaRPr>
          </a:p>
          <a:p>
            <a:pPr>
              <a:buNone/>
              <a:defRPr/>
            </a:pPr>
            <a:endParaRPr lang="he-IL" b="1" dirty="0">
              <a:solidFill>
                <a:srgbClr val="002060"/>
              </a:solidFill>
              <a:latin typeface="David" panose="020E0502060401010101" pitchFamily="34" charset="-79"/>
              <a:cs typeface="Varela Round" panose="00000500000000000000"/>
            </a:endParaRPr>
          </a:p>
          <a:p>
            <a:pPr>
              <a:buNone/>
              <a:defRPr/>
            </a:pPr>
            <a:endParaRPr lang="he-IL" b="1" dirty="0">
              <a:solidFill>
                <a:srgbClr val="002060"/>
              </a:solidFill>
              <a:latin typeface="David" panose="020E0502060401010101" pitchFamily="34" charset="-79"/>
              <a:cs typeface="Varela Round" panose="00000500000000000000"/>
            </a:endParaRPr>
          </a:p>
          <a:p>
            <a:pPr>
              <a:buNone/>
              <a:defRPr/>
            </a:pPr>
            <a:endParaRPr lang="he-IL" b="1" dirty="0">
              <a:solidFill>
                <a:srgbClr val="002060"/>
              </a:solidFill>
              <a:latin typeface="David" panose="020E0502060401010101" pitchFamily="34" charset="-79"/>
              <a:cs typeface="Varela Round" panose="00000500000000000000"/>
            </a:endParaRPr>
          </a:p>
          <a:p>
            <a:pPr>
              <a:buNone/>
              <a:defRPr/>
            </a:pPr>
            <a:endParaRPr lang="he-IL" b="1" dirty="0">
              <a:solidFill>
                <a:srgbClr val="002060"/>
              </a:solidFill>
              <a:latin typeface="David" panose="020E0502060401010101" pitchFamily="34" charset="-79"/>
              <a:cs typeface="Varela Round" panose="00000500000000000000"/>
            </a:endParaRPr>
          </a:p>
          <a:p>
            <a:pPr>
              <a:buNone/>
              <a:defRPr/>
            </a:pPr>
            <a:endParaRPr lang="en-US" b="1" dirty="0">
              <a:solidFill>
                <a:srgbClr val="002060"/>
              </a:solidFill>
              <a:latin typeface="David" pitchFamily="34" charset="-79"/>
              <a:cs typeface="Varela Round" panose="00000500000000000000"/>
            </a:endParaRPr>
          </a:p>
        </p:txBody>
      </p:sp>
      <p:pic>
        <p:nvPicPr>
          <p:cNvPr id="7" name="תמונה 6">
            <a:extLst>
              <a:ext uri="{FF2B5EF4-FFF2-40B4-BE49-F238E27FC236}">
                <a16:creationId xmlns:a16="http://schemas.microsoft.com/office/drawing/2014/main" id="{24AF6C0E-7A6E-45A7-8E47-EFF5B74DB2B2}"/>
              </a:ext>
            </a:extLst>
          </p:cNvPr>
          <p:cNvPicPr>
            <a:picLocks noChangeAspect="1"/>
          </p:cNvPicPr>
          <p:nvPr/>
        </p:nvPicPr>
        <p:blipFill>
          <a:blip r:embed="rId2"/>
          <a:stretch>
            <a:fillRect/>
          </a:stretch>
        </p:blipFill>
        <p:spPr>
          <a:xfrm>
            <a:off x="3544065" y="4113634"/>
            <a:ext cx="1810003" cy="581106"/>
          </a:xfrm>
          <a:prstGeom prst="rect">
            <a:avLst/>
          </a:prstGeom>
        </p:spPr>
      </p:pic>
      <p:pic>
        <p:nvPicPr>
          <p:cNvPr id="1026" name="Picture 2" descr="Interes simple Archives - Máquina Financiera">
            <a:extLst>
              <a:ext uri="{FF2B5EF4-FFF2-40B4-BE49-F238E27FC236}">
                <a16:creationId xmlns:a16="http://schemas.microsoft.com/office/drawing/2014/main" id="{B1937792-93F5-46C5-95FF-09FC8EF4D3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909" y="-29944"/>
            <a:ext cx="1959301" cy="994295"/>
          </a:xfrm>
          <a:prstGeom prst="rect">
            <a:avLst/>
          </a:prstGeom>
          <a:noFill/>
          <a:extLst>
            <a:ext uri="{909E8E84-426E-40DD-AFC4-6F175D3DCCD1}">
              <a14:hiddenFill xmlns:a14="http://schemas.microsoft.com/office/drawing/2010/main">
                <a:solidFill>
                  <a:srgbClr val="FFFFFF"/>
                </a:solidFill>
              </a14:hiddenFill>
            </a:ext>
          </a:extLst>
        </p:spPr>
      </p:pic>
      <p:pic>
        <p:nvPicPr>
          <p:cNvPr id="6" name="תמונה 5">
            <a:extLst>
              <a:ext uri="{FF2B5EF4-FFF2-40B4-BE49-F238E27FC236}">
                <a16:creationId xmlns:a16="http://schemas.microsoft.com/office/drawing/2014/main" id="{156E215F-F0FE-4913-8DB3-E0FEBBF636CD}"/>
              </a:ext>
            </a:extLst>
          </p:cNvPr>
          <p:cNvPicPr>
            <a:picLocks noChangeAspect="1"/>
          </p:cNvPicPr>
          <p:nvPr/>
        </p:nvPicPr>
        <p:blipFill>
          <a:blip r:embed="rId4"/>
          <a:stretch>
            <a:fillRect/>
          </a:stretch>
        </p:blipFill>
        <p:spPr>
          <a:xfrm>
            <a:off x="2917824" y="5033638"/>
            <a:ext cx="5499832" cy="1515505"/>
          </a:xfrm>
          <a:prstGeom prst="rect">
            <a:avLst/>
          </a:prstGeom>
        </p:spPr>
      </p:pic>
      <p:sp>
        <p:nvSpPr>
          <p:cNvPr id="8" name="מלבן: פינות מעוגלות 7">
            <a:extLst>
              <a:ext uri="{FF2B5EF4-FFF2-40B4-BE49-F238E27FC236}">
                <a16:creationId xmlns:a16="http://schemas.microsoft.com/office/drawing/2014/main" id="{CD5C52D2-EE10-4BD0-8381-BC21573BBA24}"/>
              </a:ext>
            </a:extLst>
          </p:cNvPr>
          <p:cNvSpPr/>
          <p:nvPr/>
        </p:nvSpPr>
        <p:spPr>
          <a:xfrm>
            <a:off x="161147" y="1958646"/>
            <a:ext cx="2408978" cy="4012707"/>
          </a:xfrm>
          <a:prstGeom prst="roundRect">
            <a:avLst/>
          </a:prstGeom>
          <a:solidFill>
            <a:schemeClr val="accent3">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a:rPr>
              <a:t>שיעור הריבית </a:t>
            </a:r>
          </a:p>
          <a:p>
            <a:r>
              <a:rPr lang="he-IL"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a:rPr>
              <a:t>מגדיר את עלות הכסף שנקבע מראש עבור ההלוואה או הפיקדון </a:t>
            </a:r>
            <a:r>
              <a:rPr lang="he-IL" b="1"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a:rPr>
              <a:t>באחוזים</a:t>
            </a:r>
            <a:r>
              <a:rPr lang="he-IL"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a:rPr>
              <a:t>.</a:t>
            </a:r>
          </a:p>
          <a:p>
            <a:r>
              <a:rPr lang="he-IL" b="1"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a:rPr>
              <a:t>סכום הריבית </a:t>
            </a:r>
          </a:p>
          <a:p>
            <a:r>
              <a:rPr lang="he-IL"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a:rPr>
              <a:t>משקף את ה</a:t>
            </a:r>
            <a:r>
              <a:rPr lang="he-IL" b="1"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a:rPr>
              <a:t>סכום</a:t>
            </a:r>
            <a:r>
              <a:rPr lang="he-IL"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a:rPr>
              <a:t> שיש לשלם ב</a:t>
            </a:r>
            <a:r>
              <a:rPr lang="he-IL" b="1"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a:rPr>
              <a:t>נוסף</a:t>
            </a:r>
            <a:r>
              <a:rPr lang="he-IL"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a:rPr>
              <a:t> לקרן בתום תקופה מוגדרת מראש על פי שיעור הריבית שנקבע והסכום.</a:t>
            </a:r>
            <a:endParaRPr lang="he-IL" b="1" dirty="0">
              <a:ln w="0"/>
              <a:solidFill>
                <a:schemeClr val="tx1"/>
              </a:solidFill>
              <a:effectLst>
                <a:outerShdw blurRad="38100" dist="19050" dir="2700000" algn="tl" rotWithShape="0">
                  <a:schemeClr val="dk1">
                    <a:alpha val="40000"/>
                  </a:schemeClr>
                </a:outerShdw>
              </a:effectLst>
              <a:latin typeface="Varela Round" panose="00000500000000000000" pitchFamily="2" charset="-79"/>
              <a:cs typeface="Varela Round" panose="00000500000000000000"/>
            </a:endParaRPr>
          </a:p>
        </p:txBody>
      </p:sp>
      <p:sp>
        <p:nvSpPr>
          <p:cNvPr id="9" name="אליפסה 8">
            <a:extLst>
              <a:ext uri="{FF2B5EF4-FFF2-40B4-BE49-F238E27FC236}">
                <a16:creationId xmlns:a16="http://schemas.microsoft.com/office/drawing/2014/main" id="{4AB934D9-4F17-49CA-A212-3148F9A46215}"/>
              </a:ext>
            </a:extLst>
          </p:cNvPr>
          <p:cNvSpPr/>
          <p:nvPr/>
        </p:nvSpPr>
        <p:spPr>
          <a:xfrm>
            <a:off x="248574" y="2243929"/>
            <a:ext cx="834501" cy="3785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n>
                  <a:solidFill>
                    <a:srgbClr val="FF0000"/>
                  </a:solidFill>
                </a:ln>
                <a:latin typeface="Varela Round" panose="00000500000000000000" pitchFamily="2" charset="-79"/>
                <a:cs typeface="Varela Round" panose="00000500000000000000" pitchFamily="2" charset="-79"/>
              </a:rPr>
              <a:t>%</a:t>
            </a:r>
          </a:p>
        </p:txBody>
      </p:sp>
      <p:sp>
        <p:nvSpPr>
          <p:cNvPr id="11" name="אליפסה 10">
            <a:extLst>
              <a:ext uri="{FF2B5EF4-FFF2-40B4-BE49-F238E27FC236}">
                <a16:creationId xmlns:a16="http://schemas.microsoft.com/office/drawing/2014/main" id="{FF644F14-F820-4A72-B1C9-B06286A11C3E}"/>
              </a:ext>
            </a:extLst>
          </p:cNvPr>
          <p:cNvSpPr/>
          <p:nvPr/>
        </p:nvSpPr>
        <p:spPr>
          <a:xfrm>
            <a:off x="248575" y="3593488"/>
            <a:ext cx="834500" cy="3785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n>
                  <a:solidFill>
                    <a:srgbClr val="FF0000"/>
                  </a:solidFill>
                </a:ln>
                <a:latin typeface="Varela Round" panose="00000500000000000000" pitchFamily="2" charset="-79"/>
                <a:cs typeface="Varela Round" panose="00000500000000000000" pitchFamily="2" charset="-79"/>
              </a:rPr>
              <a:t>₪ </a:t>
            </a:r>
          </a:p>
        </p:txBody>
      </p:sp>
      <p:pic>
        <p:nvPicPr>
          <p:cNvPr id="6146" name="Picture 2" descr="Cómo será el futuro de las finanzas? - Máster en Finanzas">
            <a:extLst>
              <a:ext uri="{FF2B5EF4-FFF2-40B4-BE49-F238E27FC236}">
                <a16:creationId xmlns:a16="http://schemas.microsoft.com/office/drawing/2014/main" id="{69C71714-8ABC-4E72-97DF-8070BF6794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3100" y="2243929"/>
            <a:ext cx="2628900"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3" name="תמונה 12">
            <a:extLst>
              <a:ext uri="{FF2B5EF4-FFF2-40B4-BE49-F238E27FC236}">
                <a16:creationId xmlns:a16="http://schemas.microsoft.com/office/drawing/2014/main" id="{BBADBB8C-05C2-42A0-84DD-D827B583C89B}"/>
              </a:ext>
            </a:extLst>
          </p:cNvPr>
          <p:cNvPicPr>
            <a:picLocks noChangeAspect="1"/>
          </p:cNvPicPr>
          <p:nvPr/>
        </p:nvPicPr>
        <p:blipFill>
          <a:blip r:embed="rId6"/>
          <a:stretch>
            <a:fillRect/>
          </a:stretch>
        </p:blipFill>
        <p:spPr>
          <a:xfrm>
            <a:off x="3415748" y="2928424"/>
            <a:ext cx="1973972" cy="651310"/>
          </a:xfrm>
          <a:prstGeom prst="rect">
            <a:avLst/>
          </a:prstGeom>
        </p:spPr>
      </p:pic>
    </p:spTree>
    <p:extLst>
      <p:ext uri="{BB962C8B-B14F-4D97-AF65-F5344CB8AC3E}">
        <p14:creationId xmlns:p14="http://schemas.microsoft.com/office/powerpoint/2010/main" val="2176503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BDDD8068-5C8D-4962-A4EC-521B02A67BCF}"/>
              </a:ext>
            </a:extLst>
          </p:cNvPr>
          <p:cNvSpPr>
            <a:spLocks noGrp="1"/>
          </p:cNvSpPr>
          <p:nvPr>
            <p:ph type="ctrTitle"/>
          </p:nvPr>
        </p:nvSpPr>
        <p:spPr/>
        <p:txBody>
          <a:bodyPr/>
          <a:lstStyle/>
          <a:p>
            <a:r>
              <a:rPr lang="he-IL" b="1" dirty="0"/>
              <a:t>תרגול בנושא ריבית פשוטה</a:t>
            </a:r>
          </a:p>
        </p:txBody>
      </p:sp>
      <p:sp>
        <p:nvSpPr>
          <p:cNvPr id="4" name="מציין מיקום של תמונה 3">
            <a:extLst>
              <a:ext uri="{FF2B5EF4-FFF2-40B4-BE49-F238E27FC236}">
                <a16:creationId xmlns:a16="http://schemas.microsoft.com/office/drawing/2014/main" id="{A46298B3-24FE-4075-AC40-1EBD94C03F06}"/>
              </a:ext>
            </a:extLst>
          </p:cNvPr>
          <p:cNvSpPr>
            <a:spLocks noGrp="1"/>
          </p:cNvSpPr>
          <p:nvPr>
            <p:ph type="pic" idx="1"/>
          </p:nvPr>
        </p:nvSpPr>
        <p:spPr/>
      </p:sp>
      <p:sp>
        <p:nvSpPr>
          <p:cNvPr id="5" name="מלבן 4">
            <a:extLst>
              <a:ext uri="{FF2B5EF4-FFF2-40B4-BE49-F238E27FC236}">
                <a16:creationId xmlns:a16="http://schemas.microsoft.com/office/drawing/2014/main" id="{6E1216CF-9299-42B3-9EAF-74CAD2479773}"/>
              </a:ext>
            </a:extLst>
          </p:cNvPr>
          <p:cNvSpPr/>
          <p:nvPr/>
        </p:nvSpPr>
        <p:spPr>
          <a:xfrm>
            <a:off x="161147" y="1040694"/>
            <a:ext cx="8483175" cy="5907002"/>
          </a:xfrm>
          <a:prstGeom prst="rect">
            <a:avLst/>
          </a:prstGeom>
        </p:spPr>
        <p:txBody>
          <a:bodyPr wrap="square">
            <a:spAutoFit/>
          </a:bodyPr>
          <a:lstStyle/>
          <a:p>
            <a:pPr marL="342900" lvl="0" indent="-342900">
              <a:lnSpc>
                <a:spcPct val="150000"/>
              </a:lnSpc>
              <a:spcAft>
                <a:spcPts val="1000"/>
              </a:spcAft>
              <a:buFont typeface="+mj-lt"/>
              <a:buAutoNum type="arabicPeriod"/>
            </a:pPr>
            <a:r>
              <a:rPr lang="he-IL" sz="1400" dirty="0">
                <a:latin typeface="Varela Round" panose="00000500000000000000" pitchFamily="2" charset="-79"/>
                <a:ea typeface="Calibri" panose="020F0502020204030204" pitchFamily="34" charset="0"/>
                <a:cs typeface="Varela Round" panose="00000500000000000000"/>
              </a:rPr>
              <a:t>חשב את הריבית  שיש לשלם עבור הלוואה בסך 7,000 ₪ לפי 6% ריבית שנתית. מועד פירעון ההלוואה יחול בעוד שנתיים.</a:t>
            </a:r>
          </a:p>
          <a:p>
            <a:pPr lvl="0">
              <a:lnSpc>
                <a:spcPct val="150000"/>
              </a:lnSpc>
              <a:spcAft>
                <a:spcPts val="1000"/>
              </a:spcAft>
            </a:pPr>
            <a:r>
              <a:rPr lang="he-IL" sz="1400" dirty="0">
                <a:latin typeface="Varela Round" panose="00000500000000000000" pitchFamily="2" charset="-79"/>
                <a:ea typeface="Calibri" panose="020F0502020204030204" pitchFamily="34" charset="0"/>
                <a:cs typeface="Varela Round" panose="00000500000000000000"/>
              </a:rPr>
              <a:t>נתונים: </a:t>
            </a:r>
          </a:p>
          <a:p>
            <a:pPr lvl="0" algn="ctr">
              <a:lnSpc>
                <a:spcPct val="150000"/>
              </a:lnSpc>
              <a:spcAft>
                <a:spcPts val="1000"/>
              </a:spcAft>
            </a:pPr>
            <a:r>
              <a:rPr lang="he-IL" sz="1400" dirty="0">
                <a:latin typeface="Varela Round" panose="00000500000000000000" pitchFamily="2" charset="-79"/>
                <a:ea typeface="Calibri" panose="020F0502020204030204" pitchFamily="34" charset="0"/>
                <a:cs typeface="Varela Round" panose="00000500000000000000"/>
              </a:rPr>
              <a:t>                         </a:t>
            </a:r>
            <a:r>
              <a:rPr lang="en-US" sz="1400" dirty="0">
                <a:latin typeface="Varela Round" panose="00000500000000000000" pitchFamily="2" charset="-79"/>
                <a:ea typeface="Calibri" panose="020F0502020204030204" pitchFamily="34" charset="0"/>
                <a:cs typeface="Varela Round" panose="00000500000000000000"/>
              </a:rPr>
              <a:t>R=0.06*2=0.12</a:t>
            </a:r>
          </a:p>
          <a:p>
            <a:pPr lvl="0">
              <a:lnSpc>
                <a:spcPct val="150000"/>
              </a:lnSpc>
              <a:spcAft>
                <a:spcPts val="1000"/>
              </a:spcAft>
            </a:pPr>
            <a:r>
              <a:rPr lang="he-IL" sz="1400" b="1" dirty="0">
                <a:latin typeface="Varela Round" panose="00000500000000000000" pitchFamily="2" charset="-79"/>
                <a:ea typeface="Calibri" panose="020F0502020204030204" pitchFamily="34" charset="0"/>
                <a:cs typeface="Varela Round" panose="00000500000000000000"/>
              </a:rPr>
              <a:t>סכום הריבית</a:t>
            </a:r>
            <a:r>
              <a:rPr lang="he-IL" sz="1400" dirty="0">
                <a:latin typeface="Varela Round" panose="00000500000000000000" pitchFamily="2" charset="-79"/>
                <a:ea typeface="Calibri" panose="020F0502020204030204" pitchFamily="34" charset="0"/>
                <a:cs typeface="Varela Round" panose="00000500000000000000"/>
              </a:rPr>
              <a:t>:       ש"ח </a:t>
            </a:r>
            <a:r>
              <a:rPr lang="en-US" sz="1400" dirty="0">
                <a:latin typeface="Varela Round" panose="00000500000000000000" pitchFamily="2" charset="-79"/>
                <a:ea typeface="Calibri" panose="020F0502020204030204" pitchFamily="34" charset="0"/>
                <a:cs typeface="Varela Round" panose="00000500000000000000"/>
              </a:rPr>
              <a:t>7,000*0.12=840</a:t>
            </a:r>
            <a:r>
              <a:rPr lang="he-IL" sz="1400" dirty="0">
                <a:latin typeface="Varela Round" panose="00000500000000000000" pitchFamily="2" charset="-79"/>
                <a:ea typeface="Calibri" panose="020F0502020204030204" pitchFamily="34" charset="0"/>
                <a:cs typeface="Varela Round" panose="00000500000000000000"/>
              </a:rPr>
              <a:t>    </a:t>
            </a:r>
            <a:r>
              <a:rPr lang="en-US" sz="1400" dirty="0">
                <a:latin typeface="Varela Round" panose="00000500000000000000" pitchFamily="2" charset="-79"/>
                <a:ea typeface="Calibri" panose="020F0502020204030204" pitchFamily="34" charset="0"/>
                <a:cs typeface="Varela Round" panose="00000500000000000000"/>
              </a:rPr>
              <a:t>K*R=</a:t>
            </a:r>
            <a:r>
              <a:rPr lang="he-IL" sz="1400" dirty="0">
                <a:latin typeface="Varela Round" panose="00000500000000000000" pitchFamily="2" charset="-79"/>
                <a:ea typeface="Calibri" panose="020F0502020204030204" pitchFamily="34" charset="0"/>
                <a:cs typeface="Varela Round" panose="00000500000000000000"/>
              </a:rPr>
              <a:t>  </a:t>
            </a:r>
            <a:endParaRPr lang="en-US" sz="1400" dirty="0">
              <a:latin typeface="Varela Round" panose="00000500000000000000" pitchFamily="2" charset="-79"/>
              <a:ea typeface="Calibri" panose="020F0502020204030204" pitchFamily="34" charset="0"/>
              <a:cs typeface="Varela Round" panose="00000500000000000000"/>
            </a:endParaRPr>
          </a:p>
          <a:p>
            <a:pPr lvl="0">
              <a:lnSpc>
                <a:spcPct val="150000"/>
              </a:lnSpc>
              <a:spcAft>
                <a:spcPts val="1000"/>
              </a:spcAft>
            </a:pPr>
            <a:r>
              <a:rPr lang="en-US" sz="1400" dirty="0">
                <a:latin typeface="Varela Round" panose="00000500000000000000" pitchFamily="2" charset="-79"/>
                <a:ea typeface="Calibri" panose="020F0502020204030204" pitchFamily="34" charset="0"/>
                <a:cs typeface="Varela Round" panose="00000500000000000000"/>
              </a:rPr>
              <a:t> </a:t>
            </a:r>
            <a:endParaRPr lang="he-IL" sz="1400" dirty="0">
              <a:latin typeface="Varela Round" panose="00000500000000000000" pitchFamily="2" charset="-79"/>
              <a:ea typeface="Calibri" panose="020F0502020204030204" pitchFamily="34" charset="0"/>
              <a:cs typeface="Varela Round" panose="00000500000000000000"/>
            </a:endParaRPr>
          </a:p>
          <a:p>
            <a:pPr lvl="0">
              <a:lnSpc>
                <a:spcPct val="150000"/>
              </a:lnSpc>
              <a:spcAft>
                <a:spcPts val="1000"/>
              </a:spcAft>
            </a:pPr>
            <a:r>
              <a:rPr lang="he-IL" sz="1400" dirty="0">
                <a:latin typeface="Varela Round" panose="00000500000000000000" pitchFamily="2" charset="-79"/>
                <a:ea typeface="Calibri" panose="020F0502020204030204" pitchFamily="34" charset="0"/>
                <a:cs typeface="Varela Round" panose="00000500000000000000"/>
              </a:rPr>
              <a:t>2. אדם קיבל הלוואה בסך 72,000 ₪ על מנת להחזירה כעבור 7  חודשים. מהו סכום הריבית שיהיה עליו לשלם אם שיעור הריבית הוא 9% שנתי?</a:t>
            </a:r>
            <a:endParaRPr lang="en-US" sz="1400" dirty="0">
              <a:latin typeface="Varela Round" panose="00000500000000000000" pitchFamily="2" charset="-79"/>
              <a:ea typeface="Calibri" panose="020F0502020204030204" pitchFamily="34" charset="0"/>
              <a:cs typeface="Varela Round" panose="00000500000000000000"/>
            </a:endParaRPr>
          </a:p>
          <a:p>
            <a:pPr lvl="0">
              <a:lnSpc>
                <a:spcPct val="150000"/>
              </a:lnSpc>
              <a:spcAft>
                <a:spcPts val="1000"/>
              </a:spcAft>
            </a:pPr>
            <a:r>
              <a:rPr lang="he-IL" sz="1400" dirty="0">
                <a:latin typeface="Varela Round" panose="00000500000000000000" pitchFamily="2" charset="-79"/>
                <a:ea typeface="Calibri" panose="020F0502020204030204" pitchFamily="34" charset="0"/>
                <a:cs typeface="Varela Round" panose="00000500000000000000"/>
              </a:rPr>
              <a:t>נתונים:</a:t>
            </a:r>
            <a:endParaRPr lang="en-US" sz="1400" dirty="0">
              <a:latin typeface="Varela Round" panose="00000500000000000000" pitchFamily="2" charset="-79"/>
              <a:ea typeface="Calibri" panose="020F0502020204030204" pitchFamily="34" charset="0"/>
              <a:cs typeface="Varela Round" panose="00000500000000000000"/>
            </a:endParaRPr>
          </a:p>
          <a:p>
            <a:pPr algn="ctr">
              <a:lnSpc>
                <a:spcPct val="150000"/>
              </a:lnSpc>
              <a:spcAft>
                <a:spcPts val="1000"/>
              </a:spcAft>
            </a:pPr>
            <a:r>
              <a:rPr lang="en-US" sz="1400" dirty="0">
                <a:latin typeface="Varela Round" panose="00000500000000000000" pitchFamily="2" charset="-79"/>
                <a:ea typeface="Calibri" panose="020F0502020204030204" pitchFamily="34" charset="0"/>
                <a:cs typeface="Varela Round" panose="00000500000000000000"/>
              </a:rPr>
              <a:t>R=0.09*7/12=0.525</a:t>
            </a:r>
            <a:endParaRPr lang="he-IL" sz="1400" dirty="0">
              <a:latin typeface="Varela Round" panose="00000500000000000000" pitchFamily="2" charset="-79"/>
              <a:ea typeface="Calibri" panose="020F0502020204030204" pitchFamily="34" charset="0"/>
              <a:cs typeface="Varela Round" panose="00000500000000000000"/>
            </a:endParaRPr>
          </a:p>
          <a:p>
            <a:pPr algn="ctr">
              <a:lnSpc>
                <a:spcPct val="150000"/>
              </a:lnSpc>
              <a:spcAft>
                <a:spcPts val="1000"/>
              </a:spcAft>
            </a:pPr>
            <a:endParaRPr lang="he-IL" sz="1400" dirty="0">
              <a:latin typeface="Varela Round" panose="00000500000000000000" pitchFamily="2" charset="-79"/>
              <a:ea typeface="Calibri" panose="020F0502020204030204" pitchFamily="34" charset="0"/>
              <a:cs typeface="Varela Round" panose="00000500000000000000"/>
            </a:endParaRPr>
          </a:p>
          <a:p>
            <a:pPr>
              <a:lnSpc>
                <a:spcPct val="150000"/>
              </a:lnSpc>
              <a:spcAft>
                <a:spcPts val="1000"/>
              </a:spcAft>
            </a:pPr>
            <a:r>
              <a:rPr lang="he-IL" sz="1400" dirty="0">
                <a:latin typeface="Varela Round" panose="00000500000000000000" pitchFamily="2" charset="-79"/>
                <a:ea typeface="Calibri" panose="020F0502020204030204" pitchFamily="34" charset="0"/>
                <a:cs typeface="Varela Round" panose="00000500000000000000"/>
              </a:rPr>
              <a:t>שיעור הריבית, 9% או 0.09 מחושב לשנה, אך תקופת ההלוואה היא 7 חודשים, לכן עלינו לחשב את % הריבית המותאם לתקופה זו=7/12.    סכום הריבית: ש"ח </a:t>
            </a:r>
            <a:r>
              <a:rPr lang="en-US" sz="1400" dirty="0">
                <a:latin typeface="Varela Round" panose="00000500000000000000" pitchFamily="2" charset="-79"/>
                <a:ea typeface="Calibri" panose="020F0502020204030204" pitchFamily="34" charset="0"/>
                <a:cs typeface="Varela Round" panose="00000500000000000000"/>
              </a:rPr>
              <a:t>72,000*0.525=3,780</a:t>
            </a:r>
            <a:r>
              <a:rPr lang="he-IL" sz="1400" dirty="0">
                <a:latin typeface="Varela Round" panose="00000500000000000000" pitchFamily="2" charset="-79"/>
                <a:ea typeface="Calibri" panose="020F0502020204030204" pitchFamily="34" charset="0"/>
                <a:cs typeface="Varela Round" panose="00000500000000000000"/>
              </a:rPr>
              <a:t> </a:t>
            </a:r>
            <a:r>
              <a:rPr lang="en-US" sz="1400" dirty="0">
                <a:latin typeface="Varela Round" panose="00000500000000000000" pitchFamily="2" charset="-79"/>
                <a:ea typeface="Calibri" panose="020F0502020204030204" pitchFamily="34" charset="0"/>
                <a:cs typeface="Varela Round" panose="00000500000000000000"/>
              </a:rPr>
              <a:t>K*R=</a:t>
            </a:r>
          </a:p>
          <a:p>
            <a:pPr lvl="0">
              <a:lnSpc>
                <a:spcPct val="150000"/>
              </a:lnSpc>
              <a:spcAft>
                <a:spcPts val="1000"/>
              </a:spcAft>
            </a:pPr>
            <a:endParaRPr lang="en-US" sz="1600" dirty="0">
              <a:effectLst/>
              <a:latin typeface="Varela Round" panose="00000500000000000000" pitchFamily="2" charset="-79"/>
              <a:ea typeface="Calibri" panose="020F0502020204030204" pitchFamily="34" charset="0"/>
              <a:cs typeface="Varela Round" panose="00000500000000000000"/>
            </a:endParaRPr>
          </a:p>
        </p:txBody>
      </p:sp>
      <p:sp>
        <p:nvSpPr>
          <p:cNvPr id="2" name="מלבן: פינות מעוגלות 1">
            <a:extLst>
              <a:ext uri="{FF2B5EF4-FFF2-40B4-BE49-F238E27FC236}">
                <a16:creationId xmlns:a16="http://schemas.microsoft.com/office/drawing/2014/main" id="{4342AE94-B880-4CDD-8FFF-62E9045229A6}"/>
              </a:ext>
            </a:extLst>
          </p:cNvPr>
          <p:cNvSpPr/>
          <p:nvPr/>
        </p:nvSpPr>
        <p:spPr>
          <a:xfrm>
            <a:off x="5518952" y="1539260"/>
            <a:ext cx="1592062" cy="12339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spcAft>
                <a:spcPts val="1000"/>
              </a:spcAft>
            </a:pPr>
            <a:r>
              <a:rPr lang="en-US" dirty="0">
                <a:latin typeface="Varela Round" panose="00000500000000000000" pitchFamily="2" charset="-79"/>
                <a:ea typeface="Calibri" panose="020F0502020204030204" pitchFamily="34" charset="0"/>
                <a:cs typeface="Varela Round" panose="00000500000000000000"/>
              </a:rPr>
              <a:t>K=7,000</a:t>
            </a:r>
          </a:p>
          <a:p>
            <a:pPr lvl="0" algn="ctr">
              <a:spcAft>
                <a:spcPts val="1000"/>
              </a:spcAft>
            </a:pPr>
            <a:endParaRPr lang="en-US" dirty="0">
              <a:solidFill>
                <a:srgbClr val="002060"/>
              </a:solidFill>
              <a:latin typeface="Varela Round" panose="00000500000000000000" pitchFamily="2" charset="-79"/>
              <a:ea typeface="Calibri" panose="020F0502020204030204" pitchFamily="34" charset="0"/>
              <a:cs typeface="Varela Round" panose="00000500000000000000"/>
            </a:endParaRPr>
          </a:p>
          <a:p>
            <a:pPr lvl="0" algn="ctr">
              <a:spcAft>
                <a:spcPts val="1000"/>
              </a:spcAft>
            </a:pPr>
            <a:r>
              <a:rPr lang="en-US" sz="1200" dirty="0">
                <a:solidFill>
                  <a:srgbClr val="002060"/>
                </a:solidFill>
                <a:latin typeface="Varela Round" panose="00000500000000000000" pitchFamily="2" charset="-79"/>
                <a:ea typeface="Calibri" panose="020F0502020204030204" pitchFamily="34" charset="0"/>
                <a:cs typeface="Varela Round" panose="00000500000000000000"/>
              </a:rPr>
              <a:t>K=7,000</a:t>
            </a:r>
            <a:endParaRPr lang="en-US" sz="1200" dirty="0">
              <a:latin typeface="Varela Round" panose="00000500000000000000" pitchFamily="2" charset="-79"/>
              <a:ea typeface="Calibri" panose="020F0502020204030204" pitchFamily="34" charset="0"/>
              <a:cs typeface="Varela Round" panose="00000500000000000000"/>
            </a:endParaRPr>
          </a:p>
          <a:p>
            <a:pPr lvl="0" algn="ctr">
              <a:spcAft>
                <a:spcPts val="1000"/>
              </a:spcAft>
            </a:pPr>
            <a:r>
              <a:rPr lang="en-US" sz="1400" dirty="0">
                <a:solidFill>
                  <a:srgbClr val="002060"/>
                </a:solidFill>
                <a:latin typeface="Varela Round" panose="00000500000000000000" pitchFamily="2" charset="-79"/>
                <a:ea typeface="Calibri" panose="020F0502020204030204" pitchFamily="34" charset="0"/>
                <a:cs typeface="Varela Round" panose="00000500000000000000"/>
              </a:rPr>
              <a:t>r =0.06=6%</a:t>
            </a:r>
          </a:p>
          <a:p>
            <a:pPr algn="ctr">
              <a:spcAft>
                <a:spcPts val="1000"/>
              </a:spcAft>
            </a:pPr>
            <a:r>
              <a:rPr lang="en-US" sz="1400" dirty="0">
                <a:solidFill>
                  <a:srgbClr val="002060"/>
                </a:solidFill>
                <a:latin typeface="Varela Round" panose="00000500000000000000" pitchFamily="2" charset="-79"/>
                <a:ea typeface="Calibri" panose="020F0502020204030204" pitchFamily="34" charset="0"/>
                <a:cs typeface="Varela Round" panose="00000500000000000000"/>
              </a:rPr>
              <a:t>t= 2</a:t>
            </a:r>
            <a:r>
              <a:rPr lang="en-US" sz="1400" dirty="0">
                <a:latin typeface="Varela Round" panose="00000500000000000000" pitchFamily="2" charset="-79"/>
                <a:ea typeface="Calibri" panose="020F0502020204030204" pitchFamily="34" charset="0"/>
                <a:cs typeface="Varela Round" panose="00000500000000000000"/>
              </a:rPr>
              <a:t>2</a:t>
            </a:r>
            <a:endParaRPr lang="he-IL" sz="1400" dirty="0">
              <a:latin typeface="Varela Round" panose="00000500000000000000" pitchFamily="2" charset="-79"/>
              <a:ea typeface="Calibri" panose="020F0502020204030204" pitchFamily="34" charset="0"/>
              <a:cs typeface="Varela Round" panose="00000500000000000000"/>
            </a:endParaRPr>
          </a:p>
          <a:p>
            <a:pPr lvl="0" algn="ctr">
              <a:lnSpc>
                <a:spcPct val="150000"/>
              </a:lnSpc>
              <a:spcAft>
                <a:spcPts val="1000"/>
              </a:spcAft>
            </a:pPr>
            <a:endParaRPr lang="he-IL" dirty="0">
              <a:latin typeface="Varela Round" panose="00000500000000000000" pitchFamily="2" charset="-79"/>
              <a:ea typeface="Calibri" panose="020F0502020204030204" pitchFamily="34" charset="0"/>
              <a:cs typeface="Varela Round" panose="00000500000000000000"/>
            </a:endParaRPr>
          </a:p>
          <a:p>
            <a:pPr lvl="0" algn="ctr">
              <a:lnSpc>
                <a:spcPct val="150000"/>
              </a:lnSpc>
              <a:spcAft>
                <a:spcPts val="1000"/>
              </a:spcAft>
            </a:pPr>
            <a:r>
              <a:rPr lang="en-US" dirty="0">
                <a:latin typeface="Varela Round" panose="00000500000000000000" pitchFamily="2" charset="-79"/>
                <a:ea typeface="Calibri" panose="020F0502020204030204" pitchFamily="34" charset="0"/>
                <a:cs typeface="Varela Round" panose="00000500000000000000"/>
              </a:rPr>
              <a:t>t= 2</a:t>
            </a:r>
            <a:endParaRPr lang="he-IL" dirty="0">
              <a:latin typeface="Varela Round" panose="00000500000000000000" pitchFamily="2" charset="-79"/>
              <a:ea typeface="Calibri" panose="020F0502020204030204" pitchFamily="34" charset="0"/>
              <a:cs typeface="Varela Round" panose="00000500000000000000"/>
            </a:endParaRPr>
          </a:p>
        </p:txBody>
      </p:sp>
      <p:sp>
        <p:nvSpPr>
          <p:cNvPr id="6" name="מלבן: פינות מעוגלות 5">
            <a:extLst>
              <a:ext uri="{FF2B5EF4-FFF2-40B4-BE49-F238E27FC236}">
                <a16:creationId xmlns:a16="http://schemas.microsoft.com/office/drawing/2014/main" id="{080FBFB9-E499-472C-8D45-1C79566A161D}"/>
              </a:ext>
            </a:extLst>
          </p:cNvPr>
          <p:cNvSpPr/>
          <p:nvPr/>
        </p:nvSpPr>
        <p:spPr>
          <a:xfrm>
            <a:off x="5518952" y="4260131"/>
            <a:ext cx="1592062" cy="136831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spcAft>
                <a:spcPts val="1000"/>
              </a:spcAft>
            </a:pPr>
            <a:r>
              <a:rPr lang="en-US" sz="1200" dirty="0">
                <a:solidFill>
                  <a:srgbClr val="002060"/>
                </a:solidFill>
                <a:latin typeface="Varela Round" panose="00000500000000000000" pitchFamily="2" charset="-79"/>
                <a:ea typeface="Calibri" panose="020F0502020204030204" pitchFamily="34" charset="0"/>
                <a:cs typeface="Varela Round" panose="00000500000000000000"/>
              </a:rPr>
              <a:t>K=72,000</a:t>
            </a:r>
            <a:endParaRPr lang="en-US" sz="1200" dirty="0">
              <a:latin typeface="Varela Round" panose="00000500000000000000" pitchFamily="2" charset="-79"/>
              <a:ea typeface="Calibri" panose="020F0502020204030204" pitchFamily="34" charset="0"/>
              <a:cs typeface="Varela Round" panose="00000500000000000000"/>
            </a:endParaRPr>
          </a:p>
          <a:p>
            <a:pPr lvl="0" algn="ctr">
              <a:spcAft>
                <a:spcPts val="1000"/>
              </a:spcAft>
            </a:pPr>
            <a:r>
              <a:rPr lang="en-US" sz="1400" dirty="0">
                <a:solidFill>
                  <a:srgbClr val="002060"/>
                </a:solidFill>
                <a:latin typeface="Varela Round" panose="00000500000000000000" pitchFamily="2" charset="-79"/>
                <a:ea typeface="Calibri" panose="020F0502020204030204" pitchFamily="34" charset="0"/>
                <a:cs typeface="Varela Round" panose="00000500000000000000"/>
              </a:rPr>
              <a:t>r =0.09=9%</a:t>
            </a:r>
          </a:p>
          <a:p>
            <a:pPr algn="ctr">
              <a:spcAft>
                <a:spcPts val="1000"/>
              </a:spcAft>
            </a:pPr>
            <a:r>
              <a:rPr lang="he-IL" sz="1400" dirty="0">
                <a:solidFill>
                  <a:srgbClr val="002060"/>
                </a:solidFill>
                <a:latin typeface="Varela Round" panose="00000500000000000000" pitchFamily="2" charset="-79"/>
                <a:ea typeface="Calibri" panose="020F0502020204030204" pitchFamily="34" charset="0"/>
                <a:cs typeface="Varela Round" panose="00000500000000000000"/>
              </a:rPr>
              <a:t>7חודשים=</a:t>
            </a:r>
            <a:r>
              <a:rPr lang="en-US" sz="1400" dirty="0">
                <a:solidFill>
                  <a:srgbClr val="002060"/>
                </a:solidFill>
                <a:latin typeface="Varela Round" panose="00000500000000000000" pitchFamily="2" charset="-79"/>
                <a:ea typeface="Calibri" panose="020F0502020204030204" pitchFamily="34" charset="0"/>
                <a:cs typeface="Varela Round" panose="00000500000000000000"/>
              </a:rPr>
              <a:t>t   </a:t>
            </a:r>
            <a:r>
              <a:rPr lang="en-US" sz="1400" dirty="0">
                <a:latin typeface="Varela Round" panose="00000500000000000000" pitchFamily="2" charset="-79"/>
                <a:ea typeface="Calibri" panose="020F0502020204030204" pitchFamily="34" charset="0"/>
                <a:cs typeface="Varela Round" panose="00000500000000000000"/>
              </a:rPr>
              <a:t>2</a:t>
            </a:r>
            <a:endParaRPr lang="he-IL" sz="1400" dirty="0">
              <a:latin typeface="Varela Round" panose="00000500000000000000" pitchFamily="2" charset="-79"/>
              <a:ea typeface="Calibri" panose="020F0502020204030204" pitchFamily="34" charset="0"/>
              <a:cs typeface="Varela Round" panose="00000500000000000000"/>
            </a:endParaRPr>
          </a:p>
          <a:p>
            <a:pPr lvl="0" algn="ctr">
              <a:lnSpc>
                <a:spcPct val="150000"/>
              </a:lnSpc>
              <a:spcAft>
                <a:spcPts val="1000"/>
              </a:spcAft>
            </a:pPr>
            <a:endParaRPr lang="he-IL" dirty="0">
              <a:latin typeface="Varela Round" panose="00000500000000000000" pitchFamily="2" charset="-79"/>
              <a:ea typeface="Calibri" panose="020F0502020204030204" pitchFamily="34" charset="0"/>
              <a:cs typeface="Varela Round" panose="00000500000000000000"/>
            </a:endParaRPr>
          </a:p>
        </p:txBody>
      </p:sp>
      <p:pic>
        <p:nvPicPr>
          <p:cNvPr id="7" name="תמונה 6">
            <a:extLst>
              <a:ext uri="{FF2B5EF4-FFF2-40B4-BE49-F238E27FC236}">
                <a16:creationId xmlns:a16="http://schemas.microsoft.com/office/drawing/2014/main" id="{5E28FD6C-EB99-415A-8710-BAE086276690}"/>
              </a:ext>
            </a:extLst>
          </p:cNvPr>
          <p:cNvPicPr>
            <a:picLocks noChangeAspect="1"/>
          </p:cNvPicPr>
          <p:nvPr/>
        </p:nvPicPr>
        <p:blipFill>
          <a:blip r:embed="rId2"/>
          <a:stretch>
            <a:fillRect/>
          </a:stretch>
        </p:blipFill>
        <p:spPr>
          <a:xfrm>
            <a:off x="3084560" y="1784412"/>
            <a:ext cx="1802167" cy="559293"/>
          </a:xfrm>
          <a:prstGeom prst="rect">
            <a:avLst/>
          </a:prstGeom>
        </p:spPr>
      </p:pic>
      <p:pic>
        <p:nvPicPr>
          <p:cNvPr id="10" name="תמונה 9">
            <a:extLst>
              <a:ext uri="{FF2B5EF4-FFF2-40B4-BE49-F238E27FC236}">
                <a16:creationId xmlns:a16="http://schemas.microsoft.com/office/drawing/2014/main" id="{142B5EE4-EB92-4EAD-86D7-CD34A21A7E15}"/>
              </a:ext>
            </a:extLst>
          </p:cNvPr>
          <p:cNvPicPr>
            <a:picLocks noChangeAspect="1"/>
          </p:cNvPicPr>
          <p:nvPr/>
        </p:nvPicPr>
        <p:blipFill>
          <a:blip r:embed="rId2"/>
          <a:stretch>
            <a:fillRect/>
          </a:stretch>
        </p:blipFill>
        <p:spPr>
          <a:xfrm>
            <a:off x="3428260" y="4384993"/>
            <a:ext cx="1802167" cy="559293"/>
          </a:xfrm>
          <a:prstGeom prst="rect">
            <a:avLst/>
          </a:prstGeom>
        </p:spPr>
      </p:pic>
    </p:spTree>
    <p:extLst>
      <p:ext uri="{BB962C8B-B14F-4D97-AF65-F5344CB8AC3E}">
        <p14:creationId xmlns:p14="http://schemas.microsoft.com/office/powerpoint/2010/main" val="2409248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ה 1">
            <a:extLst>
              <a:ext uri="{FF2B5EF4-FFF2-40B4-BE49-F238E27FC236}">
                <a16:creationId xmlns:a16="http://schemas.microsoft.com/office/drawing/2014/main" id="{72FC5C38-B281-4CCD-A636-5400C3E3DB09}"/>
              </a:ext>
            </a:extLst>
          </p:cNvPr>
          <p:cNvSpPr>
            <a:spLocks noGrp="1"/>
          </p:cNvSpPr>
          <p:nvPr>
            <p:ph type="pic" idx="1"/>
          </p:nvPr>
        </p:nvSpPr>
        <p:spPr/>
      </p:sp>
      <p:sp>
        <p:nvSpPr>
          <p:cNvPr id="3" name="כותרת 2">
            <a:extLst>
              <a:ext uri="{FF2B5EF4-FFF2-40B4-BE49-F238E27FC236}">
                <a16:creationId xmlns:a16="http://schemas.microsoft.com/office/drawing/2014/main" id="{293465F6-C818-4E3C-BE73-E1F1D4EE1EE8}"/>
              </a:ext>
            </a:extLst>
          </p:cNvPr>
          <p:cNvSpPr>
            <a:spLocks noGrp="1"/>
          </p:cNvSpPr>
          <p:nvPr>
            <p:ph type="ctrTitle"/>
          </p:nvPr>
        </p:nvSpPr>
        <p:spPr/>
        <p:txBody>
          <a:bodyPr/>
          <a:lstStyle/>
          <a:p>
            <a:r>
              <a:rPr lang="he-IL" b="1" dirty="0"/>
              <a:t>המשך תרגול בנושא ריבית פשוטה</a:t>
            </a:r>
          </a:p>
        </p:txBody>
      </p:sp>
      <p:sp>
        <p:nvSpPr>
          <p:cNvPr id="4" name="מלבן 3">
            <a:extLst>
              <a:ext uri="{FF2B5EF4-FFF2-40B4-BE49-F238E27FC236}">
                <a16:creationId xmlns:a16="http://schemas.microsoft.com/office/drawing/2014/main" id="{CEF0D20B-69F2-41D9-8E90-FFBE928C92DE}"/>
              </a:ext>
            </a:extLst>
          </p:cNvPr>
          <p:cNvSpPr/>
          <p:nvPr/>
        </p:nvSpPr>
        <p:spPr>
          <a:xfrm>
            <a:off x="390617" y="1530500"/>
            <a:ext cx="8253705" cy="4633128"/>
          </a:xfrm>
          <a:prstGeom prst="rect">
            <a:avLst/>
          </a:prstGeom>
        </p:spPr>
        <p:txBody>
          <a:bodyPr wrap="square">
            <a:spAutoFit/>
          </a:bodyPr>
          <a:lstStyle/>
          <a:p>
            <a:pPr lvl="0">
              <a:lnSpc>
                <a:spcPct val="150000"/>
              </a:lnSpc>
              <a:spcAft>
                <a:spcPts val="1000"/>
              </a:spcAft>
            </a:pPr>
            <a:r>
              <a:rPr lang="he-IL" sz="1400" dirty="0">
                <a:solidFill>
                  <a:srgbClr val="002060"/>
                </a:solidFill>
                <a:latin typeface="Varela Round" panose="00000500000000000000" pitchFamily="2" charset="-79"/>
                <a:ea typeface="Calibri" panose="020F0502020204030204" pitchFamily="34" charset="0"/>
                <a:cs typeface="Varela Round" panose="00000500000000000000"/>
              </a:rPr>
              <a:t>3. איזה סכום ריבית נקבל על הפקדה בבנק של 1,200 ₪  לפי 3% שנתי למשך 45 ימים.  </a:t>
            </a:r>
          </a:p>
          <a:p>
            <a:pPr lvl="0">
              <a:lnSpc>
                <a:spcPct val="150000"/>
              </a:lnSpc>
              <a:spcAft>
                <a:spcPts val="1000"/>
              </a:spcAft>
            </a:pPr>
            <a:r>
              <a:rPr lang="he-IL" sz="1400" dirty="0">
                <a:solidFill>
                  <a:srgbClr val="002060"/>
                </a:solidFill>
                <a:latin typeface="Varela Round" panose="00000500000000000000" pitchFamily="2" charset="-79"/>
                <a:ea typeface="Calibri" panose="020F0502020204030204" pitchFamily="34" charset="0"/>
                <a:cs typeface="Varela Round" panose="00000500000000000000"/>
              </a:rPr>
              <a:t>נתונים:  </a:t>
            </a:r>
          </a:p>
          <a:p>
            <a:pPr lvl="0">
              <a:lnSpc>
                <a:spcPct val="150000"/>
              </a:lnSpc>
              <a:spcAft>
                <a:spcPts val="1000"/>
              </a:spcAft>
            </a:pPr>
            <a:endParaRPr lang="he-IL" sz="1400" dirty="0">
              <a:solidFill>
                <a:srgbClr val="002060"/>
              </a:solidFill>
              <a:latin typeface="Varela Round" panose="00000500000000000000" pitchFamily="2" charset="-79"/>
              <a:ea typeface="Calibri" panose="020F0502020204030204" pitchFamily="34" charset="0"/>
              <a:cs typeface="Varela Round" panose="00000500000000000000"/>
            </a:endParaRPr>
          </a:p>
          <a:p>
            <a:pPr lvl="0">
              <a:lnSpc>
                <a:spcPct val="150000"/>
              </a:lnSpc>
              <a:spcAft>
                <a:spcPts val="1000"/>
              </a:spcAft>
            </a:pPr>
            <a:r>
              <a:rPr lang="he-IL" sz="1400" dirty="0">
                <a:solidFill>
                  <a:srgbClr val="002060"/>
                </a:solidFill>
                <a:latin typeface="Varela Round" panose="00000500000000000000" pitchFamily="2" charset="-79"/>
                <a:ea typeface="Calibri" panose="020F0502020204030204" pitchFamily="34" charset="0"/>
                <a:cs typeface="Varela Round" panose="00000500000000000000"/>
              </a:rPr>
              <a:t>          </a:t>
            </a:r>
          </a:p>
          <a:p>
            <a:pPr>
              <a:lnSpc>
                <a:spcPct val="150000"/>
              </a:lnSpc>
              <a:spcAft>
                <a:spcPts val="1000"/>
              </a:spcAft>
            </a:pPr>
            <a:r>
              <a:rPr lang="en-US" sz="1400" b="1" dirty="0">
                <a:solidFill>
                  <a:srgbClr val="002060"/>
                </a:solidFill>
                <a:latin typeface="Varela Round" panose="00000500000000000000" pitchFamily="2" charset="-79"/>
                <a:ea typeface="Calibri" panose="020F0502020204030204" pitchFamily="34" charset="0"/>
                <a:cs typeface="Varela Round" panose="00000500000000000000"/>
              </a:rPr>
              <a:t>R</a:t>
            </a:r>
            <a:r>
              <a:rPr lang="en-US" sz="1400" dirty="0">
                <a:solidFill>
                  <a:srgbClr val="002060"/>
                </a:solidFill>
                <a:latin typeface="Varela Round" panose="00000500000000000000" pitchFamily="2" charset="-79"/>
                <a:ea typeface="Calibri" panose="020F0502020204030204" pitchFamily="34" charset="0"/>
                <a:cs typeface="Varela Round" panose="00000500000000000000"/>
              </a:rPr>
              <a:t>=0.03*45/365=0.0037</a:t>
            </a:r>
          </a:p>
          <a:p>
            <a:pPr lvl="0">
              <a:lnSpc>
                <a:spcPct val="150000"/>
              </a:lnSpc>
              <a:spcAft>
                <a:spcPts val="1000"/>
              </a:spcAft>
            </a:pPr>
            <a:r>
              <a:rPr lang="he-IL" sz="1400" dirty="0">
                <a:solidFill>
                  <a:srgbClr val="002060"/>
                </a:solidFill>
                <a:latin typeface="Varela Round" panose="00000500000000000000" pitchFamily="2" charset="-79"/>
                <a:ea typeface="Calibri" panose="020F0502020204030204" pitchFamily="34" charset="0"/>
                <a:cs typeface="Varela Round" panose="00000500000000000000"/>
              </a:rPr>
              <a:t>הריבית השנתית היא 3% או 0.03 בשבר עשרוני. כדי לחשב את הריבית לתקופה של 45 יום, אנו מחלקים את הימים שבהם נשתמש בכסף ב- 365 ימות השנה, ואז נקבל את  הריבית היחסית לתקופה זו. </a:t>
            </a:r>
          </a:p>
          <a:p>
            <a:pPr lvl="0">
              <a:lnSpc>
                <a:spcPct val="150000"/>
              </a:lnSpc>
              <a:spcAft>
                <a:spcPts val="1000"/>
              </a:spcAft>
            </a:pPr>
            <a:r>
              <a:rPr lang="he-IL" sz="1400" dirty="0">
                <a:solidFill>
                  <a:srgbClr val="002060"/>
                </a:solidFill>
                <a:latin typeface="Varela Round" panose="00000500000000000000" pitchFamily="2" charset="-79"/>
                <a:ea typeface="Calibri" panose="020F0502020204030204" pitchFamily="34" charset="0"/>
                <a:cs typeface="Varela Round" panose="00000500000000000000"/>
              </a:rPr>
              <a:t>סכום הריבית: ש"ח </a:t>
            </a:r>
            <a:r>
              <a:rPr lang="en-US" sz="1400" dirty="0">
                <a:solidFill>
                  <a:srgbClr val="002060"/>
                </a:solidFill>
                <a:latin typeface="Varela Round" panose="00000500000000000000" pitchFamily="2" charset="-79"/>
                <a:ea typeface="Calibri" panose="020F0502020204030204" pitchFamily="34" charset="0"/>
                <a:cs typeface="Varela Round" panose="00000500000000000000"/>
              </a:rPr>
              <a:t>1,200*0.0037=4.44</a:t>
            </a:r>
            <a:r>
              <a:rPr lang="he-IL" sz="1400" dirty="0">
                <a:solidFill>
                  <a:srgbClr val="002060"/>
                </a:solidFill>
                <a:latin typeface="Varela Round" panose="00000500000000000000" pitchFamily="2" charset="-79"/>
                <a:ea typeface="Calibri" panose="020F0502020204030204" pitchFamily="34" charset="0"/>
                <a:cs typeface="Varela Round" panose="00000500000000000000"/>
              </a:rPr>
              <a:t> </a:t>
            </a:r>
            <a:r>
              <a:rPr lang="en-US" sz="1400" dirty="0">
                <a:latin typeface="Varela Round" panose="00000500000000000000" pitchFamily="2" charset="-79"/>
                <a:ea typeface="Calibri" panose="020F0502020204030204" pitchFamily="34" charset="0"/>
                <a:cs typeface="Varela Round" panose="00000500000000000000"/>
              </a:rPr>
              <a:t>K*R=</a:t>
            </a:r>
            <a:r>
              <a:rPr lang="he-IL" sz="1400" dirty="0">
                <a:solidFill>
                  <a:srgbClr val="002060"/>
                </a:solidFill>
                <a:latin typeface="Varela Round" panose="00000500000000000000" pitchFamily="2" charset="-79"/>
                <a:ea typeface="Calibri" panose="020F0502020204030204" pitchFamily="34" charset="0"/>
                <a:cs typeface="Varela Round" panose="00000500000000000000"/>
              </a:rPr>
              <a:t>         </a:t>
            </a:r>
          </a:p>
          <a:p>
            <a:pPr lvl="0">
              <a:lnSpc>
                <a:spcPct val="150000"/>
              </a:lnSpc>
              <a:spcAft>
                <a:spcPts val="1000"/>
              </a:spcAft>
            </a:pPr>
            <a:r>
              <a:rPr lang="he-IL" sz="1400" b="1" dirty="0">
                <a:solidFill>
                  <a:srgbClr val="002060"/>
                </a:solidFill>
                <a:latin typeface="Varela Round" panose="00000500000000000000" pitchFamily="2" charset="-79"/>
                <a:ea typeface="Calibri" panose="020F0502020204030204" pitchFamily="34" charset="0"/>
                <a:cs typeface="Varela Round" panose="00000500000000000000"/>
              </a:rPr>
              <a:t>הערה:</a:t>
            </a:r>
          </a:p>
          <a:p>
            <a:pPr lvl="0">
              <a:lnSpc>
                <a:spcPct val="150000"/>
              </a:lnSpc>
              <a:spcAft>
                <a:spcPts val="1000"/>
              </a:spcAft>
            </a:pPr>
            <a:r>
              <a:rPr lang="he-IL" sz="1400" dirty="0">
                <a:solidFill>
                  <a:srgbClr val="002060"/>
                </a:solidFill>
                <a:latin typeface="Varela Round" panose="00000500000000000000" pitchFamily="2" charset="-79"/>
                <a:ea typeface="Calibri" panose="020F0502020204030204" pitchFamily="34" charset="0"/>
                <a:cs typeface="Varela Round" panose="00000500000000000000"/>
              </a:rPr>
              <a:t>ניתן להשתמש בשבר עשרוני כפי שמוצג בשקף אך, ניתן להציג גם את שיעור הריבית כשבר פשוט, לדוגמה, בתרגיל 1: 6/100, בתרגיל 2: 9/100 ובתרגיל 3 3/100.</a:t>
            </a:r>
          </a:p>
        </p:txBody>
      </p:sp>
      <p:sp>
        <p:nvSpPr>
          <p:cNvPr id="5" name="מלבן: פינות מעוגלות 4">
            <a:extLst>
              <a:ext uri="{FF2B5EF4-FFF2-40B4-BE49-F238E27FC236}">
                <a16:creationId xmlns:a16="http://schemas.microsoft.com/office/drawing/2014/main" id="{E7FD5115-8B09-4244-86C1-86ACC3172767}"/>
              </a:ext>
            </a:extLst>
          </p:cNvPr>
          <p:cNvSpPr/>
          <p:nvPr/>
        </p:nvSpPr>
        <p:spPr>
          <a:xfrm>
            <a:off x="5057313" y="2024109"/>
            <a:ext cx="1592062" cy="114864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spcAft>
                <a:spcPts val="1000"/>
              </a:spcAft>
            </a:pPr>
            <a:endParaRPr lang="en-US" sz="1200" dirty="0">
              <a:latin typeface="Varela Round" panose="00000500000000000000" pitchFamily="2" charset="-79"/>
              <a:ea typeface="Calibri" panose="020F0502020204030204" pitchFamily="34" charset="0"/>
              <a:cs typeface="Varela Round" panose="00000500000000000000"/>
            </a:endParaRPr>
          </a:p>
          <a:p>
            <a:pPr algn="ctr">
              <a:spcAft>
                <a:spcPts val="1000"/>
              </a:spcAft>
            </a:pPr>
            <a:r>
              <a:rPr lang="en-US" sz="1400" dirty="0">
                <a:solidFill>
                  <a:srgbClr val="002060"/>
                </a:solidFill>
                <a:latin typeface="Varela Round" panose="00000500000000000000" pitchFamily="2" charset="-79"/>
                <a:ea typeface="Calibri" panose="020F0502020204030204" pitchFamily="34" charset="0"/>
                <a:cs typeface="Varela Round" panose="00000500000000000000"/>
              </a:rPr>
              <a:t>K=1,200</a:t>
            </a:r>
          </a:p>
          <a:p>
            <a:pPr lvl="0" algn="ctr">
              <a:spcAft>
                <a:spcPts val="1000"/>
              </a:spcAft>
            </a:pPr>
            <a:r>
              <a:rPr lang="en-US" sz="1400" dirty="0">
                <a:solidFill>
                  <a:srgbClr val="002060"/>
                </a:solidFill>
                <a:latin typeface="Varela Round" panose="00000500000000000000" pitchFamily="2" charset="-79"/>
                <a:ea typeface="Calibri" panose="020F0502020204030204" pitchFamily="34" charset="0"/>
                <a:cs typeface="Varela Round" panose="00000500000000000000"/>
              </a:rPr>
              <a:t>r =0.03=3%</a:t>
            </a:r>
          </a:p>
          <a:p>
            <a:pPr algn="ctr">
              <a:spcAft>
                <a:spcPts val="1000"/>
              </a:spcAft>
            </a:pPr>
            <a:r>
              <a:rPr lang="en-US" sz="1400" dirty="0">
                <a:solidFill>
                  <a:srgbClr val="002060"/>
                </a:solidFill>
                <a:latin typeface="Varela Round" panose="00000500000000000000" pitchFamily="2" charset="-79"/>
                <a:ea typeface="Calibri" panose="020F0502020204030204" pitchFamily="34" charset="0"/>
                <a:cs typeface="Varela Round" panose="00000500000000000000"/>
              </a:rPr>
              <a:t>t= 45 </a:t>
            </a:r>
            <a:r>
              <a:rPr lang="en-US" sz="1400" dirty="0">
                <a:latin typeface="Varela Round" panose="00000500000000000000" pitchFamily="2" charset="-79"/>
                <a:ea typeface="Calibri" panose="020F0502020204030204" pitchFamily="34" charset="0"/>
                <a:cs typeface="Varela Round" panose="00000500000000000000"/>
              </a:rPr>
              <a:t>2</a:t>
            </a:r>
            <a:endParaRPr lang="he-IL" sz="1400" dirty="0">
              <a:latin typeface="Varela Round" panose="00000500000000000000" pitchFamily="2" charset="-79"/>
              <a:ea typeface="Calibri" panose="020F0502020204030204" pitchFamily="34" charset="0"/>
              <a:cs typeface="Varela Round" panose="00000500000000000000"/>
            </a:endParaRPr>
          </a:p>
          <a:p>
            <a:pPr lvl="0" algn="ctr">
              <a:lnSpc>
                <a:spcPct val="150000"/>
              </a:lnSpc>
              <a:spcAft>
                <a:spcPts val="1000"/>
              </a:spcAft>
            </a:pPr>
            <a:endParaRPr lang="he-IL" dirty="0">
              <a:latin typeface="Varela Round" panose="00000500000000000000" pitchFamily="2" charset="-79"/>
              <a:ea typeface="Calibri" panose="020F0502020204030204" pitchFamily="34" charset="0"/>
              <a:cs typeface="Varela Round" panose="00000500000000000000"/>
            </a:endParaRPr>
          </a:p>
        </p:txBody>
      </p:sp>
      <p:pic>
        <p:nvPicPr>
          <p:cNvPr id="6" name="תמונה 5">
            <a:extLst>
              <a:ext uri="{FF2B5EF4-FFF2-40B4-BE49-F238E27FC236}">
                <a16:creationId xmlns:a16="http://schemas.microsoft.com/office/drawing/2014/main" id="{3F9BA77A-2D49-4E05-A656-8D9C38BC844C}"/>
              </a:ext>
            </a:extLst>
          </p:cNvPr>
          <p:cNvPicPr>
            <a:picLocks noChangeAspect="1"/>
          </p:cNvPicPr>
          <p:nvPr/>
        </p:nvPicPr>
        <p:blipFill>
          <a:blip r:embed="rId2"/>
          <a:stretch>
            <a:fillRect/>
          </a:stretch>
        </p:blipFill>
        <p:spPr>
          <a:xfrm>
            <a:off x="3062366" y="2024109"/>
            <a:ext cx="1802167" cy="559293"/>
          </a:xfrm>
          <a:prstGeom prst="rect">
            <a:avLst/>
          </a:prstGeom>
        </p:spPr>
      </p:pic>
    </p:spTree>
    <p:extLst>
      <p:ext uri="{BB962C8B-B14F-4D97-AF65-F5344CB8AC3E}">
        <p14:creationId xmlns:p14="http://schemas.microsoft.com/office/powerpoint/2010/main" val="2396158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88AF4588-F61A-417A-B0A6-20B8DDE2D13C}"/>
              </a:ext>
            </a:extLst>
          </p:cNvPr>
          <p:cNvSpPr>
            <a:spLocks noGrp="1"/>
          </p:cNvSpPr>
          <p:nvPr>
            <p:ph type="ctrTitle"/>
          </p:nvPr>
        </p:nvSpPr>
        <p:spPr/>
        <p:txBody>
          <a:bodyPr/>
          <a:lstStyle/>
          <a:p>
            <a:r>
              <a:rPr lang="he-IL" b="1" dirty="0"/>
              <a:t>משימה להפסקה: תרגילים</a:t>
            </a:r>
          </a:p>
        </p:txBody>
      </p:sp>
      <p:sp>
        <p:nvSpPr>
          <p:cNvPr id="4" name="תיבת טקסט 3">
            <a:extLst>
              <a:ext uri="{FF2B5EF4-FFF2-40B4-BE49-F238E27FC236}">
                <a16:creationId xmlns:a16="http://schemas.microsoft.com/office/drawing/2014/main" id="{CBCBAFE4-8AE8-4205-B5D0-A7005F9401D7}"/>
              </a:ext>
            </a:extLst>
          </p:cNvPr>
          <p:cNvSpPr txBox="1"/>
          <p:nvPr/>
        </p:nvSpPr>
        <p:spPr>
          <a:xfrm>
            <a:off x="878889" y="1464816"/>
            <a:ext cx="8060925" cy="3693319"/>
          </a:xfrm>
          <a:prstGeom prst="rect">
            <a:avLst/>
          </a:prstGeom>
          <a:noFill/>
        </p:spPr>
        <p:txBody>
          <a:bodyPr wrap="square" rtlCol="1">
            <a:spAutoFit/>
          </a:bodyPr>
          <a:lstStyle/>
          <a:p>
            <a:r>
              <a:rPr lang="he-IL" dirty="0">
                <a:latin typeface="Varela Round" panose="00000500000000000000" pitchFamily="2" charset="-79"/>
                <a:cs typeface="Varela Round" panose="00000500000000000000" pitchFamily="2" charset="-79"/>
                <a:hlinkClick r:id="" action="ppaction://hlinkshowjump?jump=nextslide"/>
              </a:rPr>
              <a:t>תרגיל 1</a:t>
            </a:r>
            <a:r>
              <a:rPr lang="he-IL" dirty="0">
                <a:latin typeface="Varela Round" panose="00000500000000000000" pitchFamily="2" charset="-79"/>
                <a:cs typeface="Varela Round" panose="00000500000000000000" pitchFamily="2" charset="-79"/>
              </a:rPr>
              <a:t>: </a:t>
            </a:r>
            <a:r>
              <a:rPr lang="he-IL" dirty="0">
                <a:latin typeface="Varela Round" panose="00000500000000000000" pitchFamily="2" charset="-79"/>
                <a:cs typeface="Varela Round" panose="00000500000000000000"/>
              </a:rPr>
              <a:t>יוסי קיבל הלוואה מהבנק כדי לממן את לימודיו האוניברסיטאיים בשנה הראשונה, עד שיוכל להתחיל לעבוד.</a:t>
            </a:r>
          </a:p>
          <a:p>
            <a:r>
              <a:rPr lang="he-IL" dirty="0">
                <a:latin typeface="Varela Round" panose="00000500000000000000" pitchFamily="2" charset="-79"/>
                <a:cs typeface="Varela Round" panose="00000500000000000000"/>
              </a:rPr>
              <a:t>הבנק מעניק לו הלוואה בסך 20,000 לתקופה של 5 שנים בריבית שנתית  של 2%.</a:t>
            </a:r>
          </a:p>
          <a:p>
            <a:r>
              <a:rPr lang="he-IL" dirty="0">
                <a:latin typeface="Varela Round" panose="00000500000000000000" pitchFamily="2" charset="-79"/>
                <a:cs typeface="Varela Round" panose="00000500000000000000"/>
              </a:rPr>
              <a:t>א. חשב את סכום הריבית .ב. חשב את הסכום שיוסי צריך להחזיר בתום התקופה.</a:t>
            </a:r>
          </a:p>
          <a:p>
            <a:r>
              <a:rPr lang="he-IL" dirty="0">
                <a:latin typeface="Varela Round" panose="00000500000000000000" pitchFamily="2" charset="-79"/>
                <a:cs typeface="Varela Round" panose="00000500000000000000"/>
              </a:rPr>
              <a:t>תשובה: א.  2,000 ₪. ב. 22,000 ש"ח</a:t>
            </a:r>
          </a:p>
          <a:p>
            <a:endParaRPr lang="he-IL" dirty="0">
              <a:latin typeface="Varela Round" panose="00000500000000000000" pitchFamily="2" charset="-79"/>
              <a:cs typeface="Varela Round" panose="00000500000000000000"/>
            </a:endParaRPr>
          </a:p>
          <a:p>
            <a:r>
              <a:rPr lang="he-IL" dirty="0">
                <a:latin typeface="Varela Round" panose="00000500000000000000" pitchFamily="2" charset="-79"/>
                <a:cs typeface="Varela Round" panose="00000500000000000000"/>
              </a:rPr>
              <a:t>תרגיל 2: אוריה הפקידה בבנק סכום של 2,000 ₪ שקיבלה כמתנת יום הולדת ממשפחתה.</a:t>
            </a:r>
          </a:p>
          <a:p>
            <a:r>
              <a:rPr lang="he-IL" dirty="0">
                <a:latin typeface="Varela Round" panose="00000500000000000000" pitchFamily="2" charset="-79"/>
                <a:cs typeface="Varela Round" panose="00000500000000000000"/>
              </a:rPr>
              <a:t>הבנק הציע לה ריבית שנתית של 3.5% והיא החליטה להפקיד את הכסף ל- 90 יום. מהו הסכום  הכולל (קרן +ריבית) שתקבל אוריה בתום התקופה?</a:t>
            </a:r>
          </a:p>
          <a:p>
            <a:r>
              <a:rPr lang="he-IL" dirty="0">
                <a:latin typeface="Varela Round" panose="00000500000000000000" pitchFamily="2" charset="-79"/>
                <a:cs typeface="Varela Round" panose="00000500000000000000"/>
              </a:rPr>
              <a:t>תשובה: 2,017.26 ₪.</a:t>
            </a:r>
          </a:p>
          <a:p>
            <a:endParaRPr lang="he-IL" dirty="0">
              <a:latin typeface="Varela Round" panose="00000500000000000000" pitchFamily="2" charset="-79"/>
              <a:cs typeface="Varela Round" panose="00000500000000000000" pitchFamily="2" charset="-79"/>
            </a:endParaRPr>
          </a:p>
          <a:p>
            <a:endParaRPr lang="he-IL" dirty="0">
              <a:latin typeface="Varela Round" panose="00000500000000000000" pitchFamily="2" charset="-79"/>
              <a:cs typeface="Varela Round" panose="00000500000000000000"/>
            </a:endParaRPr>
          </a:p>
        </p:txBody>
      </p:sp>
      <p:pic>
        <p:nvPicPr>
          <p:cNvPr id="1026" name="Picture 2" descr="ריבית - בריינפופ ישראל">
            <a:extLst>
              <a:ext uri="{FF2B5EF4-FFF2-40B4-BE49-F238E27FC236}">
                <a16:creationId xmlns:a16="http://schemas.microsoft.com/office/drawing/2014/main" id="{0AE8D46A-E003-4F9E-960D-C44216258C57}"/>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578" b="578"/>
          <a:stretch>
            <a:fillRect/>
          </a:stretch>
        </p:blipFill>
        <p:spPr bwMode="auto">
          <a:xfrm>
            <a:off x="2317072" y="4522671"/>
            <a:ext cx="4474345" cy="2335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834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ה 1">
            <a:extLst>
              <a:ext uri="{FF2B5EF4-FFF2-40B4-BE49-F238E27FC236}">
                <a16:creationId xmlns:a16="http://schemas.microsoft.com/office/drawing/2014/main" id="{9EB4D6DD-5CE1-4982-B2E9-2C3166C9504C}"/>
              </a:ext>
            </a:extLst>
          </p:cNvPr>
          <p:cNvSpPr>
            <a:spLocks noGrp="1"/>
          </p:cNvSpPr>
          <p:nvPr>
            <p:ph type="pic" idx="1"/>
          </p:nvPr>
        </p:nvSpPr>
        <p:spPr>
          <a:xfrm>
            <a:off x="66021" y="964351"/>
            <a:ext cx="10498406" cy="5721551"/>
          </a:xfrm>
        </p:spPr>
      </p:sp>
      <p:sp>
        <p:nvSpPr>
          <p:cNvPr id="3" name="כותרת 2">
            <a:extLst>
              <a:ext uri="{FF2B5EF4-FFF2-40B4-BE49-F238E27FC236}">
                <a16:creationId xmlns:a16="http://schemas.microsoft.com/office/drawing/2014/main" id="{FAEA1141-4529-44F9-A8BB-41278127294D}"/>
              </a:ext>
            </a:extLst>
          </p:cNvPr>
          <p:cNvSpPr>
            <a:spLocks noGrp="1"/>
          </p:cNvSpPr>
          <p:nvPr>
            <p:ph type="ctrTitle"/>
          </p:nvPr>
        </p:nvSpPr>
        <p:spPr/>
        <p:txBody>
          <a:bodyPr/>
          <a:lstStyle/>
          <a:p>
            <a:r>
              <a:rPr lang="he-IL" dirty="0"/>
              <a:t>פתרון</a:t>
            </a:r>
          </a:p>
        </p:txBody>
      </p:sp>
      <p:sp>
        <p:nvSpPr>
          <p:cNvPr id="4" name="תיבת טקסט 3">
            <a:extLst>
              <a:ext uri="{FF2B5EF4-FFF2-40B4-BE49-F238E27FC236}">
                <a16:creationId xmlns:a16="http://schemas.microsoft.com/office/drawing/2014/main" id="{073D2B53-6C41-45B9-B644-4CE79EDE91D7}"/>
              </a:ext>
            </a:extLst>
          </p:cNvPr>
          <p:cNvSpPr txBox="1"/>
          <p:nvPr/>
        </p:nvSpPr>
        <p:spPr>
          <a:xfrm>
            <a:off x="932154" y="1162974"/>
            <a:ext cx="8483175" cy="5909310"/>
          </a:xfrm>
          <a:prstGeom prst="rect">
            <a:avLst/>
          </a:prstGeom>
          <a:noFill/>
        </p:spPr>
        <p:txBody>
          <a:bodyPr wrap="square" rtlCol="1">
            <a:spAutoFit/>
          </a:bodyPr>
          <a:lstStyle/>
          <a:p>
            <a:r>
              <a:rPr lang="he-IL" b="1" dirty="0">
                <a:latin typeface="Varela Round" panose="00000500000000000000" pitchFamily="2" charset="-79"/>
                <a:cs typeface="Varela Round" panose="00000500000000000000"/>
              </a:rPr>
              <a:t>תרגיל 1 </a:t>
            </a:r>
          </a:p>
          <a:p>
            <a:r>
              <a:rPr lang="he-IL" dirty="0">
                <a:latin typeface="Varela Round" panose="00000500000000000000" pitchFamily="2" charset="-79"/>
                <a:cs typeface="Varela Round" panose="00000500000000000000" pitchFamily="2" charset="-79"/>
              </a:rPr>
              <a:t>נתונים:</a:t>
            </a:r>
          </a:p>
          <a:p>
            <a:endParaRPr lang="he-IL" dirty="0">
              <a:latin typeface="Varela Round" panose="00000500000000000000" pitchFamily="2" charset="-79"/>
              <a:cs typeface="Varela Round" panose="00000500000000000000" pitchFamily="2" charset="-79"/>
            </a:endParaRPr>
          </a:p>
          <a:p>
            <a:endParaRPr lang="he-IL" dirty="0">
              <a:latin typeface="Varela Round" panose="00000500000000000000" pitchFamily="2" charset="-79"/>
              <a:cs typeface="Varela Round" panose="00000500000000000000" pitchFamily="2" charset="-79"/>
            </a:endParaRPr>
          </a:p>
          <a:p>
            <a:endParaRPr lang="he-IL" dirty="0">
              <a:latin typeface="Varela Round" panose="00000500000000000000" pitchFamily="2" charset="-79"/>
              <a:cs typeface="Varela Round" panose="00000500000000000000" pitchFamily="2" charset="-79"/>
            </a:endParaRPr>
          </a:p>
          <a:p>
            <a:endParaRPr lang="he-IL" dirty="0">
              <a:latin typeface="Varela Round" panose="00000500000000000000" pitchFamily="2" charset="-79"/>
              <a:cs typeface="Varela Round" panose="00000500000000000000" pitchFamily="2" charset="-79"/>
            </a:endParaRPr>
          </a:p>
          <a:p>
            <a:endParaRPr lang="he-IL" dirty="0">
              <a:latin typeface="Varela Round" panose="00000500000000000000" pitchFamily="2" charset="-79"/>
              <a:cs typeface="Varela Round" panose="00000500000000000000" pitchFamily="2" charset="-79"/>
            </a:endParaRPr>
          </a:p>
          <a:p>
            <a:endParaRPr lang="he-IL" dirty="0">
              <a:latin typeface="Varela Round" panose="00000500000000000000" pitchFamily="2" charset="-79"/>
              <a:cs typeface="Varela Round" panose="00000500000000000000" pitchFamily="2" charset="-79"/>
            </a:endParaRPr>
          </a:p>
          <a:p>
            <a:endParaRPr lang="he-IL" dirty="0">
              <a:latin typeface="Varela Round" panose="00000500000000000000" pitchFamily="2" charset="-79"/>
              <a:cs typeface="Varela Round" panose="00000500000000000000" pitchFamily="2" charset="-79"/>
            </a:endParaRPr>
          </a:p>
          <a:p>
            <a:r>
              <a:rPr lang="he-IL" b="1" dirty="0">
                <a:latin typeface="Varela Round" panose="00000500000000000000" pitchFamily="2" charset="-79"/>
                <a:ea typeface="Calibri" panose="020F0502020204030204" pitchFamily="34" charset="0"/>
                <a:cs typeface="Varela Round" panose="00000500000000000000"/>
              </a:rPr>
              <a:t>סכום הריבית</a:t>
            </a:r>
            <a:r>
              <a:rPr lang="he-IL" dirty="0">
                <a:latin typeface="Varela Round" panose="00000500000000000000" pitchFamily="2" charset="-79"/>
                <a:ea typeface="Calibri" panose="020F0502020204030204" pitchFamily="34" charset="0"/>
                <a:cs typeface="Varela Round" panose="00000500000000000000"/>
              </a:rPr>
              <a:t>:       ש"ח </a:t>
            </a:r>
            <a:r>
              <a:rPr lang="en-US" dirty="0">
                <a:latin typeface="Varela Round" panose="00000500000000000000" pitchFamily="2" charset="-79"/>
                <a:ea typeface="Calibri" panose="020F0502020204030204" pitchFamily="34" charset="0"/>
                <a:cs typeface="Varela Round" panose="00000500000000000000"/>
              </a:rPr>
              <a:t>20,000*0.10=2,000</a:t>
            </a:r>
            <a:r>
              <a:rPr lang="he-IL" dirty="0">
                <a:latin typeface="Varela Round" panose="00000500000000000000" pitchFamily="2" charset="-79"/>
                <a:ea typeface="Calibri" panose="020F0502020204030204" pitchFamily="34" charset="0"/>
                <a:cs typeface="Varela Round" panose="00000500000000000000"/>
              </a:rPr>
              <a:t>    </a:t>
            </a:r>
            <a:r>
              <a:rPr lang="en-US" dirty="0">
                <a:latin typeface="Varela Round" panose="00000500000000000000" pitchFamily="2" charset="-79"/>
                <a:ea typeface="Calibri" panose="020F0502020204030204" pitchFamily="34" charset="0"/>
                <a:cs typeface="Varela Round" panose="00000500000000000000"/>
              </a:rPr>
              <a:t>K*R=</a:t>
            </a:r>
            <a:r>
              <a:rPr lang="he-IL" dirty="0">
                <a:latin typeface="Varela Round" panose="00000500000000000000" pitchFamily="2" charset="-79"/>
                <a:ea typeface="Calibri" panose="020F0502020204030204" pitchFamily="34" charset="0"/>
                <a:cs typeface="Varela Round" panose="00000500000000000000"/>
              </a:rPr>
              <a:t> </a:t>
            </a:r>
          </a:p>
          <a:p>
            <a:r>
              <a:rPr lang="he-IL" dirty="0">
                <a:latin typeface="Varela Round" panose="00000500000000000000" pitchFamily="2" charset="-79"/>
                <a:ea typeface="Calibri" panose="020F0502020204030204" pitchFamily="34" charset="0"/>
                <a:cs typeface="Varela Round" panose="00000500000000000000"/>
              </a:rPr>
              <a:t>הסכום שיוסי צריך להחזיר בתום ה- 5 שנים הוא: 22,000 ש"ח </a:t>
            </a:r>
          </a:p>
          <a:p>
            <a:r>
              <a:rPr lang="he-IL" b="1" dirty="0">
                <a:latin typeface="Varela Round" panose="00000500000000000000" pitchFamily="2" charset="-79"/>
                <a:ea typeface="Calibri" panose="020F0502020204030204" pitchFamily="34" charset="0"/>
                <a:cs typeface="Varela Round" panose="00000500000000000000"/>
                <a:hlinkClick r:id="" action="ppaction://hlinkshowjump?jump=previousslide"/>
              </a:rPr>
              <a:t>תרגיל 2</a:t>
            </a:r>
            <a:endParaRPr lang="he-IL" b="1" dirty="0">
              <a:latin typeface="Varela Round" panose="00000500000000000000" pitchFamily="2" charset="-79"/>
              <a:ea typeface="Calibri" panose="020F0502020204030204" pitchFamily="34" charset="0"/>
              <a:cs typeface="Varela Round" panose="00000500000000000000"/>
            </a:endParaRPr>
          </a:p>
          <a:p>
            <a:r>
              <a:rPr lang="he-IL" dirty="0">
                <a:latin typeface="Varela Round" panose="00000500000000000000" pitchFamily="2" charset="-79"/>
                <a:ea typeface="Calibri" panose="020F0502020204030204" pitchFamily="34" charset="0"/>
                <a:cs typeface="Varela Round" panose="00000500000000000000"/>
              </a:rPr>
              <a:t>נתונים:</a:t>
            </a:r>
          </a:p>
          <a:p>
            <a:endParaRPr lang="en-US" dirty="0">
              <a:latin typeface="Varela Round" panose="00000500000000000000" pitchFamily="2" charset="-79"/>
              <a:ea typeface="Calibri" panose="020F0502020204030204" pitchFamily="34" charset="0"/>
              <a:cs typeface="Varela Round" panose="00000500000000000000"/>
            </a:endParaRPr>
          </a:p>
          <a:p>
            <a:endParaRPr lang="he-IL" dirty="0">
              <a:latin typeface="Varela Round" panose="00000500000000000000" pitchFamily="2" charset="-79"/>
              <a:cs typeface="Varela Round" panose="00000500000000000000" pitchFamily="2" charset="-79"/>
            </a:endParaRPr>
          </a:p>
          <a:p>
            <a:endParaRPr lang="en-US" dirty="0">
              <a:latin typeface="Varela Round" panose="00000500000000000000" pitchFamily="2" charset="-79"/>
            </a:endParaRPr>
          </a:p>
          <a:p>
            <a:endParaRPr lang="en-US" dirty="0">
              <a:latin typeface="Varela Round" panose="00000500000000000000" pitchFamily="2" charset="-79"/>
            </a:endParaRPr>
          </a:p>
          <a:p>
            <a:r>
              <a:rPr lang="en-US" dirty="0">
                <a:latin typeface="Varela Round" panose="00000500000000000000" pitchFamily="2" charset="-79"/>
              </a:rPr>
              <a:t>                                            </a:t>
            </a:r>
            <a:r>
              <a:rPr lang="en-US" dirty="0">
                <a:latin typeface="Varela Round" panose="00000500000000000000" pitchFamily="2" charset="-79"/>
                <a:ea typeface="Calibri" panose="020F0502020204030204" pitchFamily="34" charset="0"/>
                <a:cs typeface="Varela Round" panose="00000500000000000000"/>
              </a:rPr>
              <a:t>R=0.035*90/365=0.0086                                             </a:t>
            </a:r>
          </a:p>
          <a:p>
            <a:r>
              <a:rPr lang="he-IL" b="1" dirty="0">
                <a:latin typeface="Varela Round" panose="00000500000000000000" pitchFamily="2" charset="-79"/>
                <a:ea typeface="Calibri" panose="020F0502020204030204" pitchFamily="34" charset="0"/>
                <a:cs typeface="Varela Round" panose="00000500000000000000"/>
              </a:rPr>
              <a:t>סכום הריבית</a:t>
            </a:r>
            <a:r>
              <a:rPr lang="he-IL" dirty="0">
                <a:latin typeface="Varela Round" panose="00000500000000000000" pitchFamily="2" charset="-79"/>
                <a:ea typeface="Calibri" panose="020F0502020204030204" pitchFamily="34" charset="0"/>
                <a:cs typeface="Varela Round" panose="00000500000000000000"/>
              </a:rPr>
              <a:t>:       ש"ח </a:t>
            </a:r>
            <a:r>
              <a:rPr lang="en-US" dirty="0">
                <a:latin typeface="Varela Round" panose="00000500000000000000" pitchFamily="2" charset="-79"/>
                <a:ea typeface="Calibri" panose="020F0502020204030204" pitchFamily="34" charset="0"/>
                <a:cs typeface="Varela Round" panose="00000500000000000000"/>
              </a:rPr>
              <a:t>2,000*0.0086=17.20</a:t>
            </a:r>
            <a:r>
              <a:rPr lang="he-IL" dirty="0">
                <a:latin typeface="Varela Round" panose="00000500000000000000" pitchFamily="2" charset="-79"/>
                <a:ea typeface="Calibri" panose="020F0502020204030204" pitchFamily="34" charset="0"/>
                <a:cs typeface="Varela Round" panose="00000500000000000000"/>
              </a:rPr>
              <a:t>    </a:t>
            </a:r>
            <a:r>
              <a:rPr lang="en-US" dirty="0">
                <a:latin typeface="Varela Round" panose="00000500000000000000" pitchFamily="2" charset="-79"/>
                <a:ea typeface="Calibri" panose="020F0502020204030204" pitchFamily="34" charset="0"/>
                <a:cs typeface="Varela Round" panose="00000500000000000000"/>
              </a:rPr>
              <a:t>K*R=</a:t>
            </a:r>
            <a:r>
              <a:rPr lang="he-IL" dirty="0">
                <a:latin typeface="Varela Round" panose="00000500000000000000" pitchFamily="2" charset="-79"/>
                <a:ea typeface="Calibri" panose="020F0502020204030204" pitchFamily="34" charset="0"/>
                <a:cs typeface="Varela Round" panose="00000500000000000000"/>
              </a:rPr>
              <a:t> </a:t>
            </a:r>
          </a:p>
          <a:p>
            <a:r>
              <a:rPr lang="he-IL" dirty="0">
                <a:latin typeface="Varela Round" panose="00000500000000000000" pitchFamily="2" charset="-79"/>
                <a:ea typeface="Calibri" panose="020F0502020204030204" pitchFamily="34" charset="0"/>
                <a:cs typeface="Varela Round" panose="00000500000000000000"/>
              </a:rPr>
              <a:t>הסכום שאוריה תקבל בתום ה-90 יום הוא 2,017.20 ש"ח</a:t>
            </a:r>
            <a:endParaRPr lang="en-US" dirty="0">
              <a:latin typeface="Varela Round" panose="00000500000000000000" pitchFamily="2" charset="-79"/>
              <a:ea typeface="Calibri" panose="020F0502020204030204" pitchFamily="34" charset="0"/>
              <a:cs typeface="Varela Round" panose="00000500000000000000"/>
            </a:endParaRPr>
          </a:p>
          <a:p>
            <a:endParaRPr lang="he-IL" dirty="0">
              <a:latin typeface="Varela Round" panose="00000500000000000000" pitchFamily="2" charset="-79"/>
              <a:cs typeface="Varela Round" panose="00000500000000000000" pitchFamily="2" charset="-79"/>
            </a:endParaRPr>
          </a:p>
        </p:txBody>
      </p:sp>
      <p:sp>
        <p:nvSpPr>
          <p:cNvPr id="6" name="מלבן: פינות מעוגלות 5">
            <a:extLst>
              <a:ext uri="{FF2B5EF4-FFF2-40B4-BE49-F238E27FC236}">
                <a16:creationId xmlns:a16="http://schemas.microsoft.com/office/drawing/2014/main" id="{B15DCF7E-4282-48C8-9883-DC23F51AC9EC}"/>
              </a:ext>
            </a:extLst>
          </p:cNvPr>
          <p:cNvSpPr/>
          <p:nvPr/>
        </p:nvSpPr>
        <p:spPr>
          <a:xfrm>
            <a:off x="6649375" y="1901639"/>
            <a:ext cx="1592062" cy="114864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spcAft>
                <a:spcPts val="1000"/>
              </a:spcAft>
            </a:pPr>
            <a:endParaRPr lang="en-US" sz="1200" dirty="0">
              <a:latin typeface="Varela Round" panose="00000500000000000000" pitchFamily="2" charset="-79"/>
              <a:ea typeface="Calibri" panose="020F0502020204030204" pitchFamily="34" charset="0"/>
              <a:cs typeface="Varela Round" panose="00000500000000000000"/>
            </a:endParaRPr>
          </a:p>
          <a:p>
            <a:pPr algn="ctr">
              <a:spcAft>
                <a:spcPts val="1000"/>
              </a:spcAft>
            </a:pPr>
            <a:r>
              <a:rPr lang="en-US" sz="1400" dirty="0">
                <a:solidFill>
                  <a:srgbClr val="002060"/>
                </a:solidFill>
                <a:latin typeface="Varela Round" panose="00000500000000000000" pitchFamily="2" charset="-79"/>
                <a:ea typeface="Calibri" panose="020F0502020204030204" pitchFamily="34" charset="0"/>
                <a:cs typeface="Varela Round" panose="00000500000000000000"/>
              </a:rPr>
              <a:t>K= 20,000</a:t>
            </a:r>
          </a:p>
          <a:p>
            <a:pPr lvl="0" algn="ctr">
              <a:spcAft>
                <a:spcPts val="1000"/>
              </a:spcAft>
            </a:pPr>
            <a:r>
              <a:rPr lang="en-US" sz="1400" dirty="0">
                <a:solidFill>
                  <a:srgbClr val="002060"/>
                </a:solidFill>
                <a:latin typeface="Varela Round" panose="00000500000000000000" pitchFamily="2" charset="-79"/>
                <a:ea typeface="Calibri" panose="020F0502020204030204" pitchFamily="34" charset="0"/>
                <a:cs typeface="Varela Round" panose="00000500000000000000"/>
              </a:rPr>
              <a:t>r =0.02=2%</a:t>
            </a:r>
          </a:p>
          <a:p>
            <a:pPr algn="ctr">
              <a:spcAft>
                <a:spcPts val="1000"/>
              </a:spcAft>
            </a:pPr>
            <a:r>
              <a:rPr lang="he-IL" sz="1400" dirty="0">
                <a:solidFill>
                  <a:srgbClr val="002060"/>
                </a:solidFill>
                <a:latin typeface="Varela Round" panose="00000500000000000000" pitchFamily="2" charset="-79"/>
                <a:ea typeface="Calibri" panose="020F0502020204030204" pitchFamily="34" charset="0"/>
                <a:cs typeface="Varela Round" panose="00000500000000000000"/>
              </a:rPr>
              <a:t>שנים 5=</a:t>
            </a:r>
            <a:r>
              <a:rPr lang="en-US" sz="1400" dirty="0">
                <a:solidFill>
                  <a:srgbClr val="002060"/>
                </a:solidFill>
                <a:latin typeface="Varela Round" panose="00000500000000000000" pitchFamily="2" charset="-79"/>
                <a:ea typeface="Calibri" panose="020F0502020204030204" pitchFamily="34" charset="0"/>
                <a:cs typeface="Varela Round" panose="00000500000000000000"/>
              </a:rPr>
              <a:t>   </a:t>
            </a:r>
            <a:endParaRPr lang="he-IL" sz="1400" dirty="0">
              <a:latin typeface="Varela Round" panose="00000500000000000000" pitchFamily="2" charset="-79"/>
              <a:ea typeface="Calibri" panose="020F0502020204030204" pitchFamily="34" charset="0"/>
              <a:cs typeface="Varela Round" panose="00000500000000000000"/>
            </a:endParaRPr>
          </a:p>
          <a:p>
            <a:pPr lvl="0" algn="ctr">
              <a:lnSpc>
                <a:spcPct val="150000"/>
              </a:lnSpc>
              <a:spcAft>
                <a:spcPts val="1000"/>
              </a:spcAft>
            </a:pPr>
            <a:endParaRPr lang="he-IL" dirty="0">
              <a:latin typeface="Varela Round" panose="00000500000000000000" pitchFamily="2" charset="-79"/>
              <a:ea typeface="Calibri" panose="020F0502020204030204" pitchFamily="34" charset="0"/>
              <a:cs typeface="Varela Round" panose="00000500000000000000"/>
            </a:endParaRPr>
          </a:p>
        </p:txBody>
      </p:sp>
      <p:pic>
        <p:nvPicPr>
          <p:cNvPr id="7" name="תמונה 6">
            <a:extLst>
              <a:ext uri="{FF2B5EF4-FFF2-40B4-BE49-F238E27FC236}">
                <a16:creationId xmlns:a16="http://schemas.microsoft.com/office/drawing/2014/main" id="{4B8BA132-69BC-4B7A-82A0-BBA2461CD3B8}"/>
              </a:ext>
            </a:extLst>
          </p:cNvPr>
          <p:cNvPicPr>
            <a:picLocks noChangeAspect="1"/>
          </p:cNvPicPr>
          <p:nvPr/>
        </p:nvPicPr>
        <p:blipFill>
          <a:blip r:embed="rId2"/>
          <a:stretch>
            <a:fillRect/>
          </a:stretch>
        </p:blipFill>
        <p:spPr>
          <a:xfrm>
            <a:off x="4696962" y="2501396"/>
            <a:ext cx="1802167" cy="559293"/>
          </a:xfrm>
          <a:prstGeom prst="rect">
            <a:avLst/>
          </a:prstGeom>
        </p:spPr>
      </p:pic>
      <p:sp>
        <p:nvSpPr>
          <p:cNvPr id="8" name="מלבן 7">
            <a:extLst>
              <a:ext uri="{FF2B5EF4-FFF2-40B4-BE49-F238E27FC236}">
                <a16:creationId xmlns:a16="http://schemas.microsoft.com/office/drawing/2014/main" id="{FAA4BB9D-70E2-4AC5-A0EA-C02D5B7DABCA}"/>
              </a:ext>
            </a:extLst>
          </p:cNvPr>
          <p:cNvSpPr/>
          <p:nvPr/>
        </p:nvSpPr>
        <p:spPr>
          <a:xfrm>
            <a:off x="4838330" y="3196565"/>
            <a:ext cx="2052920" cy="469744"/>
          </a:xfrm>
          <a:prstGeom prst="rect">
            <a:avLst/>
          </a:prstGeom>
        </p:spPr>
        <p:txBody>
          <a:bodyPr wrap="square">
            <a:spAutoFit/>
          </a:bodyPr>
          <a:lstStyle/>
          <a:p>
            <a:pPr lvl="0" algn="ctr">
              <a:lnSpc>
                <a:spcPct val="150000"/>
              </a:lnSpc>
              <a:spcAft>
                <a:spcPts val="1000"/>
              </a:spcAft>
            </a:pPr>
            <a:r>
              <a:rPr lang="en-US" dirty="0">
                <a:latin typeface="Varela Round" panose="00000500000000000000" pitchFamily="2" charset="-79"/>
                <a:ea typeface="Calibri" panose="020F0502020204030204" pitchFamily="34" charset="0"/>
                <a:cs typeface="Varela Round" panose="00000500000000000000"/>
              </a:rPr>
              <a:t>R=0.02*5=0.10</a:t>
            </a:r>
          </a:p>
        </p:txBody>
      </p:sp>
      <p:sp>
        <p:nvSpPr>
          <p:cNvPr id="9" name="מלבן: פינות מעוגלות 8">
            <a:extLst>
              <a:ext uri="{FF2B5EF4-FFF2-40B4-BE49-F238E27FC236}">
                <a16:creationId xmlns:a16="http://schemas.microsoft.com/office/drawing/2014/main" id="{BA1896E8-A2A5-47DB-A716-3A73F8FFB08B}"/>
              </a:ext>
            </a:extLst>
          </p:cNvPr>
          <p:cNvSpPr/>
          <p:nvPr/>
        </p:nvSpPr>
        <p:spPr>
          <a:xfrm>
            <a:off x="7027236" y="4745006"/>
            <a:ext cx="1592062" cy="114864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spcAft>
                <a:spcPts val="1000"/>
              </a:spcAft>
            </a:pPr>
            <a:endParaRPr lang="en-US" sz="1200" dirty="0">
              <a:latin typeface="Varela Round" panose="00000500000000000000" pitchFamily="2" charset="-79"/>
              <a:ea typeface="Calibri" panose="020F0502020204030204" pitchFamily="34" charset="0"/>
              <a:cs typeface="Varela Round" panose="00000500000000000000"/>
            </a:endParaRPr>
          </a:p>
          <a:p>
            <a:pPr algn="ctr">
              <a:spcAft>
                <a:spcPts val="1000"/>
              </a:spcAft>
            </a:pPr>
            <a:r>
              <a:rPr lang="en-US" sz="1400" dirty="0">
                <a:solidFill>
                  <a:srgbClr val="002060"/>
                </a:solidFill>
                <a:latin typeface="Varela Round" panose="00000500000000000000" pitchFamily="2" charset="-79"/>
                <a:ea typeface="Calibri" panose="020F0502020204030204" pitchFamily="34" charset="0"/>
                <a:cs typeface="Varela Round" panose="00000500000000000000"/>
              </a:rPr>
              <a:t>K= 2,000</a:t>
            </a:r>
          </a:p>
          <a:p>
            <a:pPr lvl="0" algn="ctr">
              <a:spcAft>
                <a:spcPts val="1000"/>
              </a:spcAft>
            </a:pPr>
            <a:r>
              <a:rPr lang="en-US" sz="1400" dirty="0">
                <a:solidFill>
                  <a:srgbClr val="002060"/>
                </a:solidFill>
                <a:latin typeface="Varela Round" panose="00000500000000000000" pitchFamily="2" charset="-79"/>
                <a:ea typeface="Calibri" panose="020F0502020204030204" pitchFamily="34" charset="0"/>
                <a:cs typeface="Varela Round" panose="00000500000000000000"/>
              </a:rPr>
              <a:t>r =0.035=3.5%</a:t>
            </a:r>
          </a:p>
          <a:p>
            <a:pPr algn="ctr">
              <a:spcAft>
                <a:spcPts val="1000"/>
              </a:spcAft>
            </a:pPr>
            <a:r>
              <a:rPr lang="he-IL" sz="1400" dirty="0">
                <a:solidFill>
                  <a:srgbClr val="002060"/>
                </a:solidFill>
                <a:latin typeface="Varela Round" panose="00000500000000000000" pitchFamily="2" charset="-79"/>
                <a:ea typeface="Calibri" panose="020F0502020204030204" pitchFamily="34" charset="0"/>
                <a:cs typeface="Varela Round" panose="00000500000000000000"/>
              </a:rPr>
              <a:t>יום 90 </a:t>
            </a:r>
            <a:r>
              <a:rPr lang="en-US" sz="1400" dirty="0">
                <a:solidFill>
                  <a:srgbClr val="002060"/>
                </a:solidFill>
                <a:latin typeface="Varela Round" panose="00000500000000000000" pitchFamily="2" charset="-79"/>
                <a:ea typeface="Calibri" panose="020F0502020204030204" pitchFamily="34" charset="0"/>
                <a:cs typeface="Varela Round" panose="00000500000000000000"/>
              </a:rPr>
              <a:t>       t     =</a:t>
            </a:r>
            <a:endParaRPr lang="he-IL" sz="1400" dirty="0">
              <a:latin typeface="Varela Round" panose="00000500000000000000" pitchFamily="2" charset="-79"/>
              <a:ea typeface="Calibri" panose="020F0502020204030204" pitchFamily="34" charset="0"/>
              <a:cs typeface="Varela Round" panose="00000500000000000000"/>
            </a:endParaRPr>
          </a:p>
          <a:p>
            <a:pPr lvl="0" algn="ctr">
              <a:lnSpc>
                <a:spcPct val="150000"/>
              </a:lnSpc>
              <a:spcAft>
                <a:spcPts val="1000"/>
              </a:spcAft>
            </a:pPr>
            <a:endParaRPr lang="he-IL" dirty="0">
              <a:latin typeface="Varela Round" panose="00000500000000000000" pitchFamily="2" charset="-79"/>
              <a:ea typeface="Calibri" panose="020F0502020204030204" pitchFamily="34" charset="0"/>
              <a:cs typeface="Varela Round" panose="00000500000000000000"/>
            </a:endParaRPr>
          </a:p>
        </p:txBody>
      </p:sp>
      <p:pic>
        <p:nvPicPr>
          <p:cNvPr id="10" name="תמונה 9">
            <a:extLst>
              <a:ext uri="{FF2B5EF4-FFF2-40B4-BE49-F238E27FC236}">
                <a16:creationId xmlns:a16="http://schemas.microsoft.com/office/drawing/2014/main" id="{B30997B5-700C-4491-B2B9-0E8E77824935}"/>
              </a:ext>
            </a:extLst>
          </p:cNvPr>
          <p:cNvPicPr>
            <a:picLocks noChangeAspect="1"/>
          </p:cNvPicPr>
          <p:nvPr/>
        </p:nvPicPr>
        <p:blipFill>
          <a:blip r:embed="rId3"/>
          <a:stretch>
            <a:fillRect/>
          </a:stretch>
        </p:blipFill>
        <p:spPr>
          <a:xfrm>
            <a:off x="4789598" y="4813839"/>
            <a:ext cx="1804572" cy="560881"/>
          </a:xfrm>
          <a:prstGeom prst="rect">
            <a:avLst/>
          </a:prstGeom>
        </p:spPr>
      </p:pic>
      <p:pic>
        <p:nvPicPr>
          <p:cNvPr id="11" name="תמונה 10">
            <a:extLst>
              <a:ext uri="{FF2B5EF4-FFF2-40B4-BE49-F238E27FC236}">
                <a16:creationId xmlns:a16="http://schemas.microsoft.com/office/drawing/2014/main" id="{D4D4E7D4-C42F-44B2-8EC2-9C34D1E6C373}"/>
              </a:ext>
            </a:extLst>
          </p:cNvPr>
          <p:cNvPicPr>
            <a:picLocks noChangeAspect="1"/>
          </p:cNvPicPr>
          <p:nvPr/>
        </p:nvPicPr>
        <p:blipFill>
          <a:blip r:embed="rId4"/>
          <a:stretch>
            <a:fillRect/>
          </a:stretch>
        </p:blipFill>
        <p:spPr>
          <a:xfrm>
            <a:off x="1056892" y="1172456"/>
            <a:ext cx="2603218" cy="963251"/>
          </a:xfrm>
          <a:prstGeom prst="rect">
            <a:avLst/>
          </a:prstGeom>
        </p:spPr>
      </p:pic>
      <p:pic>
        <p:nvPicPr>
          <p:cNvPr id="12" name="תמונה 11">
            <a:extLst>
              <a:ext uri="{FF2B5EF4-FFF2-40B4-BE49-F238E27FC236}">
                <a16:creationId xmlns:a16="http://schemas.microsoft.com/office/drawing/2014/main" id="{3F59D7F3-099E-43B4-8EAE-310D37DA6985}"/>
              </a:ext>
            </a:extLst>
          </p:cNvPr>
          <p:cNvPicPr>
            <a:picLocks noChangeAspect="1"/>
          </p:cNvPicPr>
          <p:nvPr/>
        </p:nvPicPr>
        <p:blipFill>
          <a:blip r:embed="rId5"/>
          <a:stretch>
            <a:fillRect/>
          </a:stretch>
        </p:blipFill>
        <p:spPr>
          <a:xfrm>
            <a:off x="397851" y="3023071"/>
            <a:ext cx="3103133" cy="1798476"/>
          </a:xfrm>
          <a:prstGeom prst="rect">
            <a:avLst/>
          </a:prstGeom>
        </p:spPr>
      </p:pic>
    </p:spTree>
    <p:extLst>
      <p:ext uri="{BB962C8B-B14F-4D97-AF65-F5344CB8AC3E}">
        <p14:creationId xmlns:p14="http://schemas.microsoft.com/office/powerpoint/2010/main" val="3733735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ה 1">
            <a:extLst>
              <a:ext uri="{FF2B5EF4-FFF2-40B4-BE49-F238E27FC236}">
                <a16:creationId xmlns:a16="http://schemas.microsoft.com/office/drawing/2014/main" id="{B2BA1387-FA60-4061-8BD1-F22A435ED619}"/>
              </a:ext>
            </a:extLst>
          </p:cNvPr>
          <p:cNvSpPr>
            <a:spLocks noGrp="1"/>
          </p:cNvSpPr>
          <p:nvPr>
            <p:ph type="pic" idx="1"/>
          </p:nvPr>
        </p:nvSpPr>
        <p:spPr/>
      </p:sp>
      <p:sp>
        <p:nvSpPr>
          <p:cNvPr id="3" name="כותרת 2">
            <a:extLst>
              <a:ext uri="{FF2B5EF4-FFF2-40B4-BE49-F238E27FC236}">
                <a16:creationId xmlns:a16="http://schemas.microsoft.com/office/drawing/2014/main" id="{B255B7D0-A58D-4193-9097-43D507243577}"/>
              </a:ext>
            </a:extLst>
          </p:cNvPr>
          <p:cNvSpPr>
            <a:spLocks noGrp="1"/>
          </p:cNvSpPr>
          <p:nvPr>
            <p:ph type="ctrTitle"/>
          </p:nvPr>
        </p:nvSpPr>
        <p:spPr/>
        <p:txBody>
          <a:bodyPr/>
          <a:lstStyle/>
          <a:p>
            <a:r>
              <a:rPr lang="he-IL" b="1" dirty="0"/>
              <a:t>ריבית דריבית</a:t>
            </a:r>
          </a:p>
        </p:txBody>
      </p:sp>
      <p:sp>
        <p:nvSpPr>
          <p:cNvPr id="4" name="מלבן 3">
            <a:extLst>
              <a:ext uri="{FF2B5EF4-FFF2-40B4-BE49-F238E27FC236}">
                <a16:creationId xmlns:a16="http://schemas.microsoft.com/office/drawing/2014/main" id="{07103F23-6E17-4713-A622-9BD6F1D7FC81}"/>
              </a:ext>
            </a:extLst>
          </p:cNvPr>
          <p:cNvSpPr/>
          <p:nvPr/>
        </p:nvSpPr>
        <p:spPr>
          <a:xfrm>
            <a:off x="1733908" y="1088812"/>
            <a:ext cx="6910413" cy="4247317"/>
          </a:xfrm>
          <a:prstGeom prst="rect">
            <a:avLst/>
          </a:prstGeom>
        </p:spPr>
        <p:txBody>
          <a:bodyPr wrap="square">
            <a:spAutoFit/>
          </a:bodyPr>
          <a:lstStyle/>
          <a:p>
            <a:r>
              <a:rPr lang="he-IL" b="1" dirty="0">
                <a:solidFill>
                  <a:schemeClr val="accent1">
                    <a:lumMod val="50000"/>
                  </a:schemeClr>
                </a:solidFill>
                <a:latin typeface="Varela Round" panose="00000500000000000000" pitchFamily="2" charset="-79"/>
                <a:cs typeface="Varela Round" panose="00000500000000000000" pitchFamily="2" charset="-79"/>
              </a:rPr>
              <a:t>ריבית דריבית </a:t>
            </a:r>
            <a:r>
              <a:rPr lang="he-IL" dirty="0">
                <a:solidFill>
                  <a:schemeClr val="accent1">
                    <a:lumMod val="50000"/>
                  </a:schemeClr>
                </a:solidFill>
                <a:latin typeface="Varela Round" panose="00000500000000000000" pitchFamily="2" charset="-79"/>
                <a:cs typeface="Varela Round" panose="00000500000000000000" pitchFamily="2" charset="-79"/>
              </a:rPr>
              <a:t>היא ריבית המחושבת בכל תקופה על הסכום החדש שהתקבל, שכבר צבר ריבית.</a:t>
            </a:r>
          </a:p>
          <a:p>
            <a:r>
              <a:rPr lang="he-IL" b="1" dirty="0">
                <a:latin typeface="Varela Round" panose="00000500000000000000" pitchFamily="2" charset="-79"/>
                <a:cs typeface="Varela Round" panose="00000500000000000000" pitchFamily="2" charset="-79"/>
              </a:rPr>
              <a:t>ריבית דריבית נוצרת כאשר אותה התשואה (רווח על ההשקעה) שהרווחנו בשנה הראשונה, חוזרת להיות מושקעת בקרן (מתווספת אליה) וממשיכה לייצר לנו תשואה בשנים הבאות .כלומר, התשואה בשנה השנייה תניב רווח בשנה השלישית וכך הלאה.</a:t>
            </a:r>
            <a:endParaRPr lang="he-IL" b="1" dirty="0">
              <a:solidFill>
                <a:schemeClr val="accent1">
                  <a:lumMod val="50000"/>
                </a:schemeClr>
              </a:solidFill>
              <a:latin typeface="Varela Round" panose="00000500000000000000" pitchFamily="2" charset="-79"/>
              <a:cs typeface="Varela Round" panose="00000500000000000000" pitchFamily="2" charset="-79"/>
            </a:endParaRPr>
          </a:p>
          <a:p>
            <a:r>
              <a:rPr lang="he-IL" b="1" dirty="0">
                <a:solidFill>
                  <a:schemeClr val="accent1">
                    <a:lumMod val="50000"/>
                  </a:schemeClr>
                </a:solidFill>
                <a:latin typeface="Varela Round" panose="00000500000000000000" pitchFamily="2" charset="-79"/>
                <a:cs typeface="Varela Round" panose="00000500000000000000" pitchFamily="2" charset="-79"/>
              </a:rPr>
              <a:t>נוסחאות</a:t>
            </a:r>
            <a:endParaRPr lang="he-IL" dirty="0">
              <a:solidFill>
                <a:schemeClr val="accent1">
                  <a:lumMod val="50000"/>
                </a:schemeClr>
              </a:solidFill>
              <a:latin typeface="Varela Round" panose="00000500000000000000" pitchFamily="2" charset="-79"/>
              <a:cs typeface="Varela Round" panose="00000500000000000000" pitchFamily="2" charset="-79"/>
            </a:endParaRPr>
          </a:p>
          <a:p>
            <a:r>
              <a:rPr lang="he-IL" b="1" dirty="0">
                <a:solidFill>
                  <a:schemeClr val="accent1">
                    <a:lumMod val="50000"/>
                  </a:schemeClr>
                </a:solidFill>
                <a:latin typeface="Varela Round" panose="00000500000000000000" pitchFamily="2" charset="-79"/>
                <a:cs typeface="Varela Round" panose="00000500000000000000" pitchFamily="2" charset="-79"/>
              </a:rPr>
              <a:t>שיעור (אחוז) ריבית דריבית</a:t>
            </a:r>
          </a:p>
          <a:p>
            <a:endParaRPr lang="he-IL" b="1" dirty="0">
              <a:solidFill>
                <a:schemeClr val="accent1">
                  <a:lumMod val="50000"/>
                </a:schemeClr>
              </a:solidFill>
              <a:latin typeface="Varela Round" panose="00000500000000000000" pitchFamily="2" charset="-79"/>
              <a:cs typeface="Varela Round" panose="00000500000000000000" pitchFamily="2" charset="-79"/>
            </a:endParaRPr>
          </a:p>
          <a:p>
            <a:endParaRPr lang="he-IL" b="1" dirty="0">
              <a:solidFill>
                <a:schemeClr val="accent1">
                  <a:lumMod val="50000"/>
                </a:schemeClr>
              </a:solidFill>
              <a:latin typeface="Varela Round" panose="00000500000000000000" pitchFamily="2" charset="-79"/>
              <a:cs typeface="Varela Round" panose="00000500000000000000" pitchFamily="2" charset="-79"/>
            </a:endParaRPr>
          </a:p>
          <a:p>
            <a:endParaRPr lang="he-IL" b="1" dirty="0">
              <a:solidFill>
                <a:schemeClr val="accent1">
                  <a:lumMod val="50000"/>
                </a:schemeClr>
              </a:solidFill>
              <a:latin typeface="Varela Round" panose="00000500000000000000" pitchFamily="2" charset="-79"/>
              <a:cs typeface="Varela Round" panose="00000500000000000000" pitchFamily="2" charset="-79"/>
            </a:endParaRPr>
          </a:p>
          <a:p>
            <a:endParaRPr lang="he-IL" b="1" dirty="0">
              <a:solidFill>
                <a:schemeClr val="accent1">
                  <a:lumMod val="50000"/>
                </a:schemeClr>
              </a:solidFill>
              <a:latin typeface="Varela Round" panose="00000500000000000000" pitchFamily="2" charset="-79"/>
              <a:cs typeface="Varela Round" panose="00000500000000000000" pitchFamily="2" charset="-79"/>
            </a:endParaRPr>
          </a:p>
          <a:p>
            <a:r>
              <a:rPr lang="he-IL" b="1" dirty="0">
                <a:solidFill>
                  <a:schemeClr val="accent1">
                    <a:lumMod val="50000"/>
                  </a:schemeClr>
                </a:solidFill>
                <a:latin typeface="Varela Round" panose="00000500000000000000" pitchFamily="2" charset="-79"/>
                <a:cs typeface="Varela Round" panose="00000500000000000000" pitchFamily="2" charset="-79"/>
              </a:rPr>
              <a:t>סכום הריבית דריבית בשקלים</a:t>
            </a:r>
          </a:p>
          <a:p>
            <a:endParaRPr lang="he-IL" b="1" dirty="0">
              <a:solidFill>
                <a:schemeClr val="accent1">
                  <a:lumMod val="50000"/>
                </a:schemeClr>
              </a:solidFill>
              <a:latin typeface="Varela Round" panose="00000500000000000000" pitchFamily="2" charset="-79"/>
              <a:cs typeface="Varela Round" panose="00000500000000000000" pitchFamily="2" charset="-79"/>
            </a:endParaRPr>
          </a:p>
          <a:p>
            <a:endParaRPr lang="he-IL" b="1" dirty="0">
              <a:solidFill>
                <a:schemeClr val="accent1">
                  <a:lumMod val="50000"/>
                </a:schemeClr>
              </a:solidFill>
              <a:latin typeface="Varela Round" panose="00000500000000000000" pitchFamily="2" charset="-79"/>
              <a:cs typeface="Varela Round" panose="00000500000000000000" pitchFamily="2" charset="-79"/>
            </a:endParaRPr>
          </a:p>
        </p:txBody>
      </p:sp>
      <p:sp>
        <p:nvSpPr>
          <p:cNvPr id="5" name="מלבן: פינות מעוגלות 4">
            <a:extLst>
              <a:ext uri="{FF2B5EF4-FFF2-40B4-BE49-F238E27FC236}">
                <a16:creationId xmlns:a16="http://schemas.microsoft.com/office/drawing/2014/main" id="{7B4716DA-CAD1-4B55-BBEB-061770E21FA3}"/>
              </a:ext>
            </a:extLst>
          </p:cNvPr>
          <p:cNvSpPr/>
          <p:nvPr/>
        </p:nvSpPr>
        <p:spPr>
          <a:xfrm>
            <a:off x="4105437" y="3536059"/>
            <a:ext cx="2859577" cy="6009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600" b="1" dirty="0">
              <a:solidFill>
                <a:schemeClr val="bg2">
                  <a:lumMod val="50000"/>
                </a:schemeClr>
              </a:solidFill>
              <a:latin typeface="Varela Round" panose="00000500000000000000" pitchFamily="2" charset="-79"/>
              <a:cs typeface="Varela Round" panose="00000500000000000000" pitchFamily="2" charset="-79"/>
            </a:endParaRPr>
          </a:p>
          <a:p>
            <a:pPr algn="ctr"/>
            <a:r>
              <a:rPr lang="en-US" sz="1600" b="1" dirty="0">
                <a:solidFill>
                  <a:schemeClr val="bg2">
                    <a:lumMod val="50000"/>
                  </a:schemeClr>
                </a:solidFill>
                <a:latin typeface="Varela Round" panose="00000500000000000000" pitchFamily="2" charset="-79"/>
                <a:cs typeface="Varela Round" panose="00000500000000000000" pitchFamily="2" charset="-79"/>
              </a:rPr>
              <a:t>R=(1+r)</a:t>
            </a:r>
            <a:r>
              <a:rPr lang="en-US" sz="1600" b="1" baseline="30000" dirty="0">
                <a:solidFill>
                  <a:schemeClr val="bg2">
                    <a:lumMod val="50000"/>
                  </a:schemeClr>
                </a:solidFill>
                <a:latin typeface="Varela Round" panose="00000500000000000000" pitchFamily="2" charset="-79"/>
                <a:cs typeface="Varela Round" panose="00000500000000000000" pitchFamily="2" charset="-79"/>
              </a:rPr>
              <a:t>t</a:t>
            </a:r>
            <a:r>
              <a:rPr lang="en-US" sz="1600" b="1" dirty="0">
                <a:solidFill>
                  <a:schemeClr val="bg2">
                    <a:lumMod val="50000"/>
                  </a:schemeClr>
                </a:solidFill>
                <a:latin typeface="Varela Round" panose="00000500000000000000" pitchFamily="2" charset="-79"/>
                <a:cs typeface="Varela Round" panose="00000500000000000000" pitchFamily="2" charset="-79"/>
              </a:rPr>
              <a:t> -1 </a:t>
            </a:r>
            <a:endParaRPr lang="en-US" dirty="0">
              <a:solidFill>
                <a:schemeClr val="bg2">
                  <a:lumMod val="50000"/>
                </a:schemeClr>
              </a:solidFill>
              <a:latin typeface="Varela Round" panose="00000500000000000000" pitchFamily="2" charset="-79"/>
              <a:cs typeface="Varela Round" panose="00000500000000000000" pitchFamily="2" charset="-79"/>
            </a:endParaRPr>
          </a:p>
          <a:p>
            <a:pPr algn="l"/>
            <a:endParaRPr lang="he-IL" sz="2000" b="1" dirty="0">
              <a:latin typeface="Varela Round" panose="00000500000000000000" pitchFamily="2" charset="-79"/>
              <a:cs typeface="Varela Round" panose="00000500000000000000" pitchFamily="2" charset="-79"/>
            </a:endParaRPr>
          </a:p>
        </p:txBody>
      </p:sp>
      <p:sp>
        <p:nvSpPr>
          <p:cNvPr id="6" name="מלבן: פינות מעוגלות 5">
            <a:extLst>
              <a:ext uri="{FF2B5EF4-FFF2-40B4-BE49-F238E27FC236}">
                <a16:creationId xmlns:a16="http://schemas.microsoft.com/office/drawing/2014/main" id="{FE6776E4-7C7F-4B91-A69A-46448B691CDB}"/>
              </a:ext>
            </a:extLst>
          </p:cNvPr>
          <p:cNvSpPr/>
          <p:nvPr/>
        </p:nvSpPr>
        <p:spPr>
          <a:xfrm>
            <a:off x="4105438" y="5036793"/>
            <a:ext cx="2859577" cy="52062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a:solidFill>
                  <a:schemeClr val="bg2">
                    <a:lumMod val="50000"/>
                  </a:schemeClr>
                </a:solidFill>
                <a:latin typeface="Varela Round" panose="00000500000000000000" pitchFamily="2" charset="-79"/>
                <a:cs typeface="Varela Round" panose="00000500000000000000" pitchFamily="2" charset="-79"/>
              </a:rPr>
              <a:t>K·R</a:t>
            </a:r>
            <a:endParaRPr lang="he-IL" sz="1400" b="1" dirty="0">
              <a:solidFill>
                <a:schemeClr val="bg2">
                  <a:lumMod val="50000"/>
                </a:schemeClr>
              </a:solidFill>
              <a:latin typeface="Varela Round" panose="00000500000000000000" pitchFamily="2" charset="-79"/>
              <a:cs typeface="Varela Round" panose="00000500000000000000" pitchFamily="2" charset="-79"/>
            </a:endParaRPr>
          </a:p>
        </p:txBody>
      </p:sp>
      <p:sp>
        <p:nvSpPr>
          <p:cNvPr id="7" name="מלבן: פינות מעוגלות 6">
            <a:extLst>
              <a:ext uri="{FF2B5EF4-FFF2-40B4-BE49-F238E27FC236}">
                <a16:creationId xmlns:a16="http://schemas.microsoft.com/office/drawing/2014/main" id="{F2AFEEC9-F84C-49A9-9F08-36B8B3F8A4AE}"/>
              </a:ext>
            </a:extLst>
          </p:cNvPr>
          <p:cNvSpPr/>
          <p:nvPr/>
        </p:nvSpPr>
        <p:spPr>
          <a:xfrm>
            <a:off x="318304" y="3930913"/>
            <a:ext cx="3557848" cy="26559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dirty="0">
                <a:latin typeface="Varela Round" panose="00000500000000000000" pitchFamily="2" charset="-79"/>
                <a:cs typeface="Varela Round" panose="00000500000000000000" pitchFamily="2" charset="-79"/>
              </a:rPr>
              <a:t>כאשר</a:t>
            </a:r>
            <a:r>
              <a:rPr lang="en-US" dirty="0">
                <a:latin typeface="Varela Round" panose="00000500000000000000" pitchFamily="2" charset="-79"/>
                <a:cs typeface="Varela Round" panose="00000500000000000000" pitchFamily="2" charset="-79"/>
              </a:rPr>
              <a:t>:</a:t>
            </a:r>
            <a:r>
              <a:rPr lang="he-IL" dirty="0">
                <a:latin typeface="Varela Round" panose="00000500000000000000" pitchFamily="2" charset="-79"/>
                <a:cs typeface="Varela Round" panose="00000500000000000000" pitchFamily="2" charset="-79"/>
              </a:rPr>
              <a:t>כאשר</a:t>
            </a:r>
            <a:r>
              <a:rPr lang="en-US" dirty="0">
                <a:latin typeface="Varela Round" panose="00000500000000000000" pitchFamily="2" charset="-79"/>
                <a:cs typeface="Varela Round" panose="00000500000000000000" pitchFamily="2" charset="-79"/>
              </a:rPr>
              <a:t>:</a:t>
            </a:r>
          </a:p>
          <a:p>
            <a:r>
              <a:rPr lang="he-IL" dirty="0">
                <a:solidFill>
                  <a:srgbClr val="7030A0"/>
                </a:solidFill>
                <a:latin typeface="Varela Round" panose="00000500000000000000" pitchFamily="2" charset="-79"/>
                <a:cs typeface="Varela Round" panose="00000500000000000000" pitchFamily="2" charset="-79"/>
              </a:rPr>
              <a:t>כאשר:</a:t>
            </a:r>
            <a:r>
              <a:rPr lang="en-US" dirty="0">
                <a:latin typeface="Varela Round" panose="00000500000000000000" pitchFamily="2" charset="-79"/>
                <a:cs typeface="Varela Round" panose="00000500000000000000" pitchFamily="2" charset="-79"/>
              </a:rPr>
              <a:t>R </a:t>
            </a:r>
            <a:r>
              <a:rPr lang="he-IL" dirty="0">
                <a:latin typeface="Varela Round" panose="00000500000000000000" pitchFamily="2" charset="-79"/>
                <a:cs typeface="Varela Round" panose="00000500000000000000" pitchFamily="2" charset="-79"/>
              </a:rPr>
              <a:t>שיעור </a:t>
            </a:r>
            <a:r>
              <a:rPr lang="en-US" dirty="0">
                <a:latin typeface="Varela Round" panose="00000500000000000000" pitchFamily="2" charset="-79"/>
                <a:cs typeface="Varela Round" panose="00000500000000000000" pitchFamily="2" charset="-79"/>
              </a:rPr>
              <a:t>)</a:t>
            </a:r>
            <a:r>
              <a:rPr lang="he-IL" dirty="0">
                <a:latin typeface="Varela Round" panose="00000500000000000000" pitchFamily="2" charset="-79"/>
                <a:cs typeface="Varela Round" panose="00000500000000000000" pitchFamily="2" charset="-79"/>
              </a:rPr>
              <a:t>אחוז</a:t>
            </a:r>
            <a:r>
              <a:rPr lang="en-US" dirty="0">
                <a:latin typeface="Varela Round" panose="00000500000000000000" pitchFamily="2" charset="-79"/>
                <a:cs typeface="Varela Round" panose="00000500000000000000" pitchFamily="2" charset="-79"/>
              </a:rPr>
              <a:t>(</a:t>
            </a:r>
            <a:r>
              <a:rPr lang="he-IL" dirty="0">
                <a:latin typeface="Varela Round" panose="00000500000000000000" pitchFamily="2" charset="-79"/>
                <a:cs typeface="Varela Round" panose="00000500000000000000" pitchFamily="2" charset="-79"/>
              </a:rPr>
              <a:t>הריבית לכל</a:t>
            </a:r>
            <a:endParaRPr lang="en-US" dirty="0">
              <a:solidFill>
                <a:srgbClr val="7030A0"/>
              </a:solidFill>
              <a:latin typeface="Varela Round" panose="00000500000000000000" pitchFamily="2" charset="-79"/>
              <a:cs typeface="Varela Round" panose="00000500000000000000" pitchFamily="2" charset="-79"/>
            </a:endParaRPr>
          </a:p>
          <a:p>
            <a:r>
              <a:rPr lang="en-US" b="1" dirty="0">
                <a:solidFill>
                  <a:srgbClr val="7030A0"/>
                </a:solidFill>
                <a:latin typeface="Varela Round" panose="00000500000000000000" pitchFamily="2" charset="-79"/>
                <a:cs typeface="Varela Round" panose="00000500000000000000" pitchFamily="2" charset="-79"/>
              </a:rPr>
              <a:t>K </a:t>
            </a:r>
            <a:r>
              <a:rPr lang="he-IL" b="1" dirty="0">
                <a:solidFill>
                  <a:srgbClr val="7030A0"/>
                </a:solidFill>
                <a:latin typeface="Varela Round" panose="00000500000000000000" pitchFamily="2" charset="-79"/>
                <a:cs typeface="Varela Round" panose="00000500000000000000" pitchFamily="2" charset="-79"/>
              </a:rPr>
              <a:t>-הקרן (הסכום הראשוני).</a:t>
            </a:r>
            <a:endParaRPr lang="en-US" b="1" dirty="0">
              <a:solidFill>
                <a:srgbClr val="7030A0"/>
              </a:solidFill>
              <a:latin typeface="Varela Round" panose="00000500000000000000" pitchFamily="2" charset="-79"/>
              <a:cs typeface="Varela Round" panose="00000500000000000000" pitchFamily="2" charset="-79"/>
            </a:endParaRPr>
          </a:p>
          <a:p>
            <a:r>
              <a:rPr lang="en-US" b="1" dirty="0">
                <a:solidFill>
                  <a:srgbClr val="7030A0"/>
                </a:solidFill>
                <a:latin typeface="Varela Round" panose="00000500000000000000" pitchFamily="2" charset="-79"/>
                <a:cs typeface="Varela Round" panose="00000500000000000000" pitchFamily="2" charset="-79"/>
              </a:rPr>
              <a:t>-R </a:t>
            </a:r>
            <a:r>
              <a:rPr lang="he-IL" b="1" dirty="0">
                <a:solidFill>
                  <a:srgbClr val="7030A0"/>
                </a:solidFill>
                <a:latin typeface="Varela Round" panose="00000500000000000000" pitchFamily="2" charset="-79"/>
                <a:cs typeface="Varela Round" panose="00000500000000000000" pitchFamily="2" charset="-79"/>
              </a:rPr>
              <a:t>שיעור </a:t>
            </a:r>
            <a:r>
              <a:rPr lang="en-US" b="1" dirty="0">
                <a:solidFill>
                  <a:srgbClr val="7030A0"/>
                </a:solidFill>
                <a:latin typeface="Varela Round" panose="00000500000000000000" pitchFamily="2" charset="-79"/>
                <a:cs typeface="Varela Round" panose="00000500000000000000" pitchFamily="2" charset="-79"/>
              </a:rPr>
              <a:t>)</a:t>
            </a:r>
            <a:r>
              <a:rPr lang="he-IL" b="1" dirty="0">
                <a:solidFill>
                  <a:srgbClr val="7030A0"/>
                </a:solidFill>
                <a:latin typeface="Varela Round" panose="00000500000000000000" pitchFamily="2" charset="-79"/>
                <a:cs typeface="Varela Round" panose="00000500000000000000" pitchFamily="2" charset="-79"/>
              </a:rPr>
              <a:t>אחוז</a:t>
            </a:r>
            <a:r>
              <a:rPr lang="en-US" b="1" dirty="0">
                <a:solidFill>
                  <a:srgbClr val="7030A0"/>
                </a:solidFill>
                <a:latin typeface="Varela Round" panose="00000500000000000000" pitchFamily="2" charset="-79"/>
                <a:cs typeface="Varela Round" panose="00000500000000000000" pitchFamily="2" charset="-79"/>
              </a:rPr>
              <a:t>(</a:t>
            </a:r>
            <a:r>
              <a:rPr lang="he-IL" b="1" dirty="0">
                <a:solidFill>
                  <a:srgbClr val="7030A0"/>
                </a:solidFill>
                <a:latin typeface="Varela Round" panose="00000500000000000000" pitchFamily="2" charset="-79"/>
                <a:cs typeface="Varela Round" panose="00000500000000000000" pitchFamily="2" charset="-79"/>
              </a:rPr>
              <a:t>הריבית לכל תקופת השימוש בכסף</a:t>
            </a:r>
            <a:r>
              <a:rPr lang="en-US" b="1" dirty="0">
                <a:solidFill>
                  <a:srgbClr val="7030A0"/>
                </a:solidFill>
                <a:latin typeface="Varela Round" panose="00000500000000000000" pitchFamily="2" charset="-79"/>
                <a:cs typeface="Varela Round" panose="00000500000000000000" pitchFamily="2" charset="-79"/>
              </a:rPr>
              <a:t>.</a:t>
            </a:r>
          </a:p>
          <a:p>
            <a:r>
              <a:rPr lang="en-US" b="1" dirty="0">
                <a:solidFill>
                  <a:srgbClr val="7030A0"/>
                </a:solidFill>
                <a:latin typeface="Varela Round" panose="00000500000000000000" pitchFamily="2" charset="-79"/>
                <a:cs typeface="Varela Round" panose="00000500000000000000" pitchFamily="2" charset="-79"/>
              </a:rPr>
              <a:t>r </a:t>
            </a:r>
            <a:r>
              <a:rPr lang="he-IL" b="1" dirty="0">
                <a:solidFill>
                  <a:srgbClr val="7030A0"/>
                </a:solidFill>
                <a:latin typeface="Varela Round" panose="00000500000000000000" pitchFamily="2" charset="-79"/>
                <a:cs typeface="Varela Round" panose="00000500000000000000" pitchFamily="2" charset="-79"/>
              </a:rPr>
              <a:t>- שיעור הריבית הנומינלית התקופתית</a:t>
            </a:r>
            <a:r>
              <a:rPr lang="en-US" b="1" dirty="0">
                <a:solidFill>
                  <a:srgbClr val="7030A0"/>
                </a:solidFill>
                <a:latin typeface="Varela Round" panose="00000500000000000000" pitchFamily="2" charset="-79"/>
                <a:cs typeface="Varela Round" panose="00000500000000000000" pitchFamily="2" charset="-79"/>
              </a:rPr>
              <a:t>.</a:t>
            </a:r>
          </a:p>
          <a:p>
            <a:r>
              <a:rPr lang="en-US" b="1" dirty="0">
                <a:solidFill>
                  <a:srgbClr val="7030A0"/>
                </a:solidFill>
                <a:latin typeface="Varela Round" panose="00000500000000000000" pitchFamily="2" charset="-79"/>
                <a:cs typeface="Varela Round" panose="00000500000000000000" pitchFamily="2" charset="-79"/>
              </a:rPr>
              <a:t>- t </a:t>
            </a:r>
            <a:r>
              <a:rPr lang="he-IL" b="1" dirty="0">
                <a:solidFill>
                  <a:srgbClr val="7030A0"/>
                </a:solidFill>
                <a:latin typeface="Varela Round" panose="00000500000000000000" pitchFamily="2" charset="-79"/>
                <a:cs typeface="Varela Round" panose="00000500000000000000" pitchFamily="2" charset="-79"/>
              </a:rPr>
              <a:t>מספר התקופות</a:t>
            </a:r>
            <a:r>
              <a:rPr lang="en-US" b="1" dirty="0">
                <a:solidFill>
                  <a:srgbClr val="7030A0"/>
                </a:solidFill>
                <a:latin typeface="Varela Round" panose="00000500000000000000" pitchFamily="2" charset="-79"/>
                <a:cs typeface="Varela Round" panose="00000500000000000000" pitchFamily="2" charset="-79"/>
              </a:rPr>
              <a:t>.</a:t>
            </a:r>
          </a:p>
        </p:txBody>
      </p:sp>
      <p:pic>
        <p:nvPicPr>
          <p:cNvPr id="8" name="תמונה 7" descr="תוצאת תמונה עבור ‪interes compuesto‬‏">
            <a:extLst>
              <a:ext uri="{FF2B5EF4-FFF2-40B4-BE49-F238E27FC236}">
                <a16:creationId xmlns:a16="http://schemas.microsoft.com/office/drawing/2014/main" id="{9B054425-F998-4BA5-8FF0-BF574DD3323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644322" y="2386619"/>
            <a:ext cx="3482575" cy="1634966"/>
          </a:xfrm>
          <a:prstGeom prst="rect">
            <a:avLst/>
          </a:prstGeom>
          <a:noFill/>
          <a:ln>
            <a:noFill/>
          </a:ln>
        </p:spPr>
      </p:pic>
      <p:sp>
        <p:nvSpPr>
          <p:cNvPr id="9" name="מלבן: פינות מעוגלות 8">
            <a:extLst>
              <a:ext uri="{FF2B5EF4-FFF2-40B4-BE49-F238E27FC236}">
                <a16:creationId xmlns:a16="http://schemas.microsoft.com/office/drawing/2014/main" id="{8838CC43-6FE6-4436-9616-95E007895F1C}"/>
              </a:ext>
            </a:extLst>
          </p:cNvPr>
          <p:cNvSpPr/>
          <p:nvPr/>
        </p:nvSpPr>
        <p:spPr>
          <a:xfrm>
            <a:off x="4105438" y="5906263"/>
            <a:ext cx="2859577" cy="6650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latin typeface="Varela Round" panose="00000500000000000000" pitchFamily="2" charset="-79"/>
                <a:cs typeface="Varela Round" panose="00000500000000000000" pitchFamily="2" charset="-79"/>
              </a:rPr>
              <a:t>K</a:t>
            </a:r>
            <a:endParaRPr lang="he-IL" b="1" dirty="0">
              <a:latin typeface="Varela Round" panose="00000500000000000000" pitchFamily="2" charset="-79"/>
              <a:cs typeface="Varela Round" panose="00000500000000000000" pitchFamily="2" charset="-79"/>
            </a:endParaRPr>
          </a:p>
        </p:txBody>
      </p:sp>
      <p:pic>
        <p:nvPicPr>
          <p:cNvPr id="11" name="תמונה 10">
            <a:extLst>
              <a:ext uri="{FF2B5EF4-FFF2-40B4-BE49-F238E27FC236}">
                <a16:creationId xmlns:a16="http://schemas.microsoft.com/office/drawing/2014/main" id="{529004F3-E0FA-43EE-9A74-B36CC086A38B}"/>
              </a:ext>
            </a:extLst>
          </p:cNvPr>
          <p:cNvPicPr>
            <a:picLocks noChangeAspect="1"/>
          </p:cNvPicPr>
          <p:nvPr/>
        </p:nvPicPr>
        <p:blipFill>
          <a:blip r:embed="rId3"/>
          <a:stretch>
            <a:fillRect/>
          </a:stretch>
        </p:blipFill>
        <p:spPr>
          <a:xfrm rot="10800000" flipH="1" flipV="1">
            <a:off x="4376691" y="5983550"/>
            <a:ext cx="2086253" cy="497149"/>
          </a:xfrm>
          <a:prstGeom prst="rect">
            <a:avLst/>
          </a:prstGeom>
        </p:spPr>
      </p:pic>
    </p:spTree>
    <p:extLst>
      <p:ext uri="{BB962C8B-B14F-4D97-AF65-F5344CB8AC3E}">
        <p14:creationId xmlns:p14="http://schemas.microsoft.com/office/powerpoint/2010/main" val="1921015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ה 1">
            <a:extLst>
              <a:ext uri="{FF2B5EF4-FFF2-40B4-BE49-F238E27FC236}">
                <a16:creationId xmlns:a16="http://schemas.microsoft.com/office/drawing/2014/main" id="{438CE492-2BB1-45D9-B43B-9B6F864C9AE1}"/>
              </a:ext>
            </a:extLst>
          </p:cNvPr>
          <p:cNvSpPr>
            <a:spLocks noGrp="1"/>
          </p:cNvSpPr>
          <p:nvPr>
            <p:ph type="pic" idx="1"/>
          </p:nvPr>
        </p:nvSpPr>
        <p:spPr/>
      </p:sp>
      <p:sp>
        <p:nvSpPr>
          <p:cNvPr id="3" name="כותרת 2">
            <a:extLst>
              <a:ext uri="{FF2B5EF4-FFF2-40B4-BE49-F238E27FC236}">
                <a16:creationId xmlns:a16="http://schemas.microsoft.com/office/drawing/2014/main" id="{7F1D09D1-1D96-4C99-BB04-2D874162FBF3}"/>
              </a:ext>
            </a:extLst>
          </p:cNvPr>
          <p:cNvSpPr>
            <a:spLocks noGrp="1"/>
          </p:cNvSpPr>
          <p:nvPr>
            <p:ph type="ctrTitle"/>
          </p:nvPr>
        </p:nvSpPr>
        <p:spPr>
          <a:xfrm>
            <a:off x="1733909" y="62144"/>
            <a:ext cx="10153291" cy="914507"/>
          </a:xfrm>
        </p:spPr>
        <p:txBody>
          <a:bodyPr/>
          <a:lstStyle/>
          <a:p>
            <a:br>
              <a:rPr lang="he-IL" sz="4800" dirty="0"/>
            </a:br>
            <a:r>
              <a:rPr lang="en-US" sz="4800" b="1" dirty="0">
                <a:solidFill>
                  <a:schemeClr val="accent5">
                    <a:lumMod val="50000"/>
                  </a:schemeClr>
                </a:solidFill>
                <a:latin typeface="David" panose="020E0502060401010101" pitchFamily="34" charset="-79"/>
                <a:cs typeface="David" panose="020E0502060401010101" pitchFamily="34" charset="-79"/>
              </a:rPr>
              <a:t>R=(1+r)</a:t>
            </a:r>
            <a:r>
              <a:rPr lang="en-US" sz="4800" b="1" baseline="30000" dirty="0">
                <a:solidFill>
                  <a:schemeClr val="accent5">
                    <a:lumMod val="50000"/>
                  </a:schemeClr>
                </a:solidFill>
                <a:latin typeface="David" panose="020E0502060401010101" pitchFamily="34" charset="-79"/>
                <a:cs typeface="David" panose="020E0502060401010101" pitchFamily="34" charset="-79"/>
              </a:rPr>
              <a:t>t</a:t>
            </a:r>
            <a:r>
              <a:rPr lang="en-US" sz="4800" b="1" dirty="0">
                <a:solidFill>
                  <a:schemeClr val="accent5">
                    <a:lumMod val="50000"/>
                  </a:schemeClr>
                </a:solidFill>
                <a:latin typeface="David" panose="020E0502060401010101" pitchFamily="34" charset="-79"/>
                <a:cs typeface="David" panose="020E0502060401010101" pitchFamily="34" charset="-79"/>
              </a:rPr>
              <a:t> -1                     </a:t>
            </a:r>
            <a:br>
              <a:rPr lang="he-IL" sz="4800" dirty="0"/>
            </a:br>
            <a:endParaRPr lang="he-IL" dirty="0"/>
          </a:p>
        </p:txBody>
      </p:sp>
      <p:sp>
        <p:nvSpPr>
          <p:cNvPr id="4" name="מלבן 3">
            <a:extLst>
              <a:ext uri="{FF2B5EF4-FFF2-40B4-BE49-F238E27FC236}">
                <a16:creationId xmlns:a16="http://schemas.microsoft.com/office/drawing/2014/main" id="{AA555563-1A95-439A-AB75-336BC724E0D8}"/>
              </a:ext>
            </a:extLst>
          </p:cNvPr>
          <p:cNvSpPr/>
          <p:nvPr/>
        </p:nvSpPr>
        <p:spPr>
          <a:xfrm>
            <a:off x="161147" y="964352"/>
            <a:ext cx="8483175" cy="6309420"/>
          </a:xfrm>
          <a:prstGeom prst="rect">
            <a:avLst/>
          </a:prstGeom>
        </p:spPr>
        <p:txBody>
          <a:bodyPr wrap="square">
            <a:spAutoFit/>
          </a:bodyPr>
          <a:lstStyle/>
          <a:p>
            <a:pPr>
              <a:defRPr/>
            </a:pPr>
            <a:r>
              <a:rPr lang="he-IL" sz="2000" dirty="0">
                <a:solidFill>
                  <a:schemeClr val="accent5">
                    <a:lumMod val="50000"/>
                  </a:schemeClr>
                </a:solidFill>
                <a:latin typeface="Varela Round" panose="00000500000000000000" pitchFamily="2" charset="-79"/>
                <a:cs typeface="Varela Round" panose="00000500000000000000"/>
              </a:rPr>
              <a:t>חיובי ריבית המתבצעים בתקופות שונות במשך השנה יוצרים גידול בחוב או בפיקדון לתקופה הבאה (מתווספת הריבית).</a:t>
            </a:r>
          </a:p>
          <a:p>
            <a:pPr>
              <a:defRPr/>
            </a:pPr>
            <a:r>
              <a:rPr lang="he-IL" sz="2000" dirty="0">
                <a:solidFill>
                  <a:schemeClr val="accent5">
                    <a:lumMod val="50000"/>
                  </a:schemeClr>
                </a:solidFill>
                <a:latin typeface="Varela Round" panose="00000500000000000000" pitchFamily="2" charset="-79"/>
                <a:cs typeface="Varela Round" panose="00000500000000000000"/>
              </a:rPr>
              <a:t> שיטת חישוב זו נקראת </a:t>
            </a:r>
            <a:r>
              <a:rPr lang="he-IL" sz="2000" b="1" dirty="0">
                <a:solidFill>
                  <a:schemeClr val="accent5">
                    <a:lumMod val="50000"/>
                  </a:schemeClr>
                </a:solidFill>
                <a:latin typeface="Varela Round" panose="00000500000000000000" pitchFamily="2" charset="-79"/>
                <a:cs typeface="Varela Round" panose="00000500000000000000"/>
              </a:rPr>
              <a:t>ריבית דריבית </a:t>
            </a:r>
            <a:r>
              <a:rPr lang="he-IL" sz="2000" dirty="0">
                <a:solidFill>
                  <a:schemeClr val="accent5">
                    <a:lumMod val="50000"/>
                  </a:schemeClr>
                </a:solidFill>
                <a:latin typeface="Varela Round" panose="00000500000000000000" pitchFamily="2" charset="-79"/>
                <a:cs typeface="Varela Round" panose="00000500000000000000"/>
              </a:rPr>
              <a:t>והיא ניתנת לביטוי </a:t>
            </a:r>
            <a:r>
              <a:rPr lang="he-IL" sz="2000" dirty="0" err="1">
                <a:solidFill>
                  <a:schemeClr val="accent5">
                    <a:lumMod val="50000"/>
                  </a:schemeClr>
                </a:solidFill>
                <a:latin typeface="Varela Round" panose="00000500000000000000" pitchFamily="2" charset="-79"/>
                <a:cs typeface="Varela Round" panose="00000500000000000000"/>
              </a:rPr>
              <a:t>בנוסחא</a:t>
            </a:r>
            <a:r>
              <a:rPr lang="he-IL" sz="2000" dirty="0">
                <a:solidFill>
                  <a:schemeClr val="accent5">
                    <a:lumMod val="50000"/>
                  </a:schemeClr>
                </a:solidFill>
                <a:latin typeface="Varela Round" panose="00000500000000000000" pitchFamily="2" charset="-79"/>
                <a:cs typeface="Varela Round" panose="00000500000000000000"/>
              </a:rPr>
              <a:t> זו. </a:t>
            </a:r>
          </a:p>
          <a:p>
            <a:pPr algn="ctr">
              <a:defRPr/>
            </a:pPr>
            <a:r>
              <a:rPr lang="en-US" sz="2000" b="1" dirty="0">
                <a:solidFill>
                  <a:schemeClr val="accent5">
                    <a:lumMod val="50000"/>
                  </a:schemeClr>
                </a:solidFill>
                <a:latin typeface="David" panose="020E0502060401010101" pitchFamily="34" charset="-79"/>
                <a:cs typeface="David" panose="020E0502060401010101" pitchFamily="34" charset="-79"/>
              </a:rPr>
              <a:t>R=(1+r)</a:t>
            </a:r>
            <a:r>
              <a:rPr lang="en-US" sz="2000" b="1" baseline="30000" dirty="0">
                <a:solidFill>
                  <a:schemeClr val="accent5">
                    <a:lumMod val="50000"/>
                  </a:schemeClr>
                </a:solidFill>
                <a:latin typeface="David" panose="020E0502060401010101" pitchFamily="34" charset="-79"/>
                <a:cs typeface="David" panose="020E0502060401010101" pitchFamily="34" charset="-79"/>
              </a:rPr>
              <a:t>t</a:t>
            </a:r>
            <a:r>
              <a:rPr lang="en-US" sz="2000" b="1" dirty="0">
                <a:solidFill>
                  <a:schemeClr val="accent5">
                    <a:lumMod val="50000"/>
                  </a:schemeClr>
                </a:solidFill>
                <a:latin typeface="David" panose="020E0502060401010101" pitchFamily="34" charset="-79"/>
                <a:cs typeface="David" panose="020E0502060401010101" pitchFamily="34" charset="-79"/>
              </a:rPr>
              <a:t> -1</a:t>
            </a:r>
          </a:p>
          <a:p>
            <a:pPr>
              <a:defRPr/>
            </a:pPr>
            <a:r>
              <a:rPr lang="he-IL" sz="2000" dirty="0">
                <a:solidFill>
                  <a:schemeClr val="accent5">
                    <a:lumMod val="50000"/>
                  </a:schemeClr>
                </a:solidFill>
                <a:latin typeface="David" panose="020E0502060401010101" pitchFamily="34" charset="-79"/>
                <a:cs typeface="David" panose="020E0502060401010101" pitchFamily="34" charset="-79"/>
              </a:rPr>
              <a:t>כאשר,</a:t>
            </a:r>
            <a:endParaRPr lang="he-IL" sz="2000" dirty="0">
              <a:solidFill>
                <a:schemeClr val="accent5">
                  <a:lumMod val="50000"/>
                </a:schemeClr>
              </a:solidFill>
              <a:latin typeface="Varela Round" panose="00000500000000000000" pitchFamily="2" charset="-79"/>
              <a:cs typeface="Varela Round" panose="00000500000000000000"/>
            </a:endParaRPr>
          </a:p>
          <a:p>
            <a:pPr>
              <a:defRPr/>
            </a:pPr>
            <a:r>
              <a:rPr lang="en-US" sz="2000" dirty="0">
                <a:solidFill>
                  <a:schemeClr val="accent5">
                    <a:lumMod val="50000"/>
                  </a:schemeClr>
                </a:solidFill>
                <a:latin typeface="Varela Round" panose="00000500000000000000" pitchFamily="2" charset="-79"/>
                <a:cs typeface="Varela Round" panose="00000500000000000000"/>
              </a:rPr>
              <a:t>r</a:t>
            </a:r>
            <a:r>
              <a:rPr lang="he-IL" sz="2000" dirty="0">
                <a:solidFill>
                  <a:schemeClr val="accent5">
                    <a:lumMod val="50000"/>
                  </a:schemeClr>
                </a:solidFill>
                <a:latin typeface="Varela Round" panose="00000500000000000000" pitchFamily="2" charset="-79"/>
                <a:cs typeface="Varela Round" panose="00000500000000000000"/>
              </a:rPr>
              <a:t> היא  הריבית הנומינלית התקופתית  </a:t>
            </a:r>
          </a:p>
          <a:p>
            <a:pPr>
              <a:defRPr/>
            </a:pPr>
            <a:r>
              <a:rPr lang="he-IL" sz="2000" b="1" dirty="0">
                <a:solidFill>
                  <a:schemeClr val="accent5">
                    <a:lumMod val="50000"/>
                  </a:schemeClr>
                </a:solidFill>
                <a:latin typeface="Varela Round" panose="00000500000000000000" pitchFamily="2" charset="-79"/>
                <a:cs typeface="Varela Round" panose="00000500000000000000"/>
              </a:rPr>
              <a:t>לדוגמא</a:t>
            </a:r>
            <a:r>
              <a:rPr lang="he-IL" sz="2000" dirty="0">
                <a:solidFill>
                  <a:schemeClr val="accent5">
                    <a:lumMod val="50000"/>
                  </a:schemeClr>
                </a:solidFill>
                <a:latin typeface="Varela Round" panose="00000500000000000000" pitchFamily="2" charset="-79"/>
                <a:cs typeface="Varela Round" panose="00000500000000000000"/>
              </a:rPr>
              <a:t>: </a:t>
            </a:r>
          </a:p>
          <a:p>
            <a:pPr>
              <a:defRPr/>
            </a:pPr>
            <a:r>
              <a:rPr lang="he-IL" sz="2000" dirty="0">
                <a:solidFill>
                  <a:schemeClr val="accent5">
                    <a:lumMod val="50000"/>
                  </a:schemeClr>
                </a:solidFill>
                <a:latin typeface="Varela Round" panose="00000500000000000000" pitchFamily="2" charset="-79"/>
                <a:cs typeface="Varela Round" panose="00000500000000000000"/>
              </a:rPr>
              <a:t>ריבית נומינלית שנתית של  12% או 0.12. </a:t>
            </a:r>
          </a:p>
          <a:p>
            <a:pPr>
              <a:defRPr/>
            </a:pPr>
            <a:r>
              <a:rPr lang="he-IL" sz="2000" dirty="0">
                <a:solidFill>
                  <a:schemeClr val="accent5">
                    <a:lumMod val="50000"/>
                  </a:schemeClr>
                </a:solidFill>
                <a:latin typeface="Varela Round" panose="00000500000000000000" pitchFamily="2" charset="-79"/>
                <a:cs typeface="Varela Round" panose="00000500000000000000"/>
              </a:rPr>
              <a:t>חיוב הריבית נעשה כל רבעון, </a:t>
            </a:r>
            <a:r>
              <a:rPr lang="en-US" sz="2000" dirty="0">
                <a:solidFill>
                  <a:schemeClr val="accent5">
                    <a:lumMod val="50000"/>
                  </a:schemeClr>
                </a:solidFill>
                <a:latin typeface="Varela Round" panose="00000500000000000000" pitchFamily="2" charset="-79"/>
                <a:cs typeface="Varela Round" panose="00000500000000000000"/>
              </a:rPr>
              <a:t>12/</a:t>
            </a:r>
            <a:r>
              <a:rPr lang="en-US" sz="2000" b="1" dirty="0">
                <a:solidFill>
                  <a:schemeClr val="accent5">
                    <a:lumMod val="50000"/>
                  </a:schemeClr>
                </a:solidFill>
                <a:latin typeface="Varela Round" panose="00000500000000000000" pitchFamily="2" charset="-79"/>
                <a:cs typeface="Varela Round" panose="00000500000000000000"/>
              </a:rPr>
              <a:t>4</a:t>
            </a:r>
            <a:r>
              <a:rPr lang="en-US" sz="2000" dirty="0">
                <a:solidFill>
                  <a:schemeClr val="accent5">
                    <a:lumMod val="50000"/>
                  </a:schemeClr>
                </a:solidFill>
                <a:latin typeface="Varela Round" panose="00000500000000000000" pitchFamily="2" charset="-79"/>
                <a:cs typeface="Varela Round" panose="00000500000000000000"/>
              </a:rPr>
              <a:t>=3 </a:t>
            </a:r>
            <a:r>
              <a:rPr lang="he-IL" sz="2000" dirty="0">
                <a:solidFill>
                  <a:schemeClr val="accent5">
                    <a:lumMod val="50000"/>
                  </a:schemeClr>
                </a:solidFill>
                <a:latin typeface="Varela Round" panose="00000500000000000000" pitchFamily="2" charset="-79"/>
                <a:cs typeface="Varela Round" panose="00000500000000000000"/>
              </a:rPr>
              <a:t> או </a:t>
            </a:r>
            <a:r>
              <a:rPr lang="en-US" sz="2000" dirty="0">
                <a:solidFill>
                  <a:schemeClr val="accent5">
                    <a:lumMod val="50000"/>
                  </a:schemeClr>
                </a:solidFill>
                <a:latin typeface="Varela Round" panose="00000500000000000000" pitchFamily="2" charset="-79"/>
                <a:cs typeface="Varela Round" panose="00000500000000000000"/>
              </a:rPr>
              <a:t> 0.12/</a:t>
            </a:r>
            <a:r>
              <a:rPr lang="en-US" sz="2000" b="1" dirty="0">
                <a:solidFill>
                  <a:schemeClr val="accent5">
                    <a:lumMod val="50000"/>
                  </a:schemeClr>
                </a:solidFill>
                <a:latin typeface="Varela Round" panose="00000500000000000000" pitchFamily="2" charset="-79"/>
                <a:cs typeface="Varela Round" panose="00000500000000000000"/>
              </a:rPr>
              <a:t>4</a:t>
            </a:r>
            <a:r>
              <a:rPr lang="en-US" sz="2000" dirty="0">
                <a:solidFill>
                  <a:schemeClr val="accent5">
                    <a:lumMod val="50000"/>
                  </a:schemeClr>
                </a:solidFill>
                <a:latin typeface="Varela Round" panose="00000500000000000000" pitchFamily="2" charset="-79"/>
                <a:cs typeface="Varela Round" panose="00000500000000000000"/>
              </a:rPr>
              <a:t>=0.03</a:t>
            </a:r>
          </a:p>
          <a:p>
            <a:pPr>
              <a:defRPr/>
            </a:pPr>
            <a:r>
              <a:rPr lang="en-US" sz="2000" dirty="0">
                <a:solidFill>
                  <a:schemeClr val="accent5">
                    <a:lumMod val="50000"/>
                  </a:schemeClr>
                </a:solidFill>
                <a:latin typeface="Varela Round" panose="00000500000000000000" pitchFamily="2" charset="-79"/>
                <a:cs typeface="Varela Round" panose="00000500000000000000"/>
              </a:rPr>
              <a:t>r</a:t>
            </a:r>
            <a:r>
              <a:rPr lang="he-IL" sz="2000" dirty="0">
                <a:solidFill>
                  <a:schemeClr val="accent5">
                    <a:lumMod val="50000"/>
                  </a:schemeClr>
                </a:solidFill>
                <a:latin typeface="Varela Round" panose="00000500000000000000" pitchFamily="2" charset="-79"/>
                <a:cs typeface="Varela Round" panose="00000500000000000000"/>
              </a:rPr>
              <a:t>= 3% או 0.03 כלומר, הריבית הרבעונית היא 3% או 0.03</a:t>
            </a:r>
          </a:p>
          <a:p>
            <a:pPr>
              <a:defRPr/>
            </a:pPr>
            <a:r>
              <a:rPr lang="en-US" sz="2000" dirty="0">
                <a:solidFill>
                  <a:schemeClr val="accent5">
                    <a:lumMod val="50000"/>
                  </a:schemeClr>
                </a:solidFill>
                <a:latin typeface="Varela Round" panose="00000500000000000000" pitchFamily="2" charset="-79"/>
                <a:cs typeface="Varela Round" panose="00000500000000000000"/>
              </a:rPr>
              <a:t>t</a:t>
            </a:r>
            <a:r>
              <a:rPr lang="he-IL" sz="2000" dirty="0">
                <a:solidFill>
                  <a:schemeClr val="accent5">
                    <a:lumMod val="50000"/>
                  </a:schemeClr>
                </a:solidFill>
                <a:latin typeface="Varela Round" panose="00000500000000000000" pitchFamily="2" charset="-79"/>
                <a:cs typeface="Varela Round" panose="00000500000000000000"/>
              </a:rPr>
              <a:t>= מספר התקופות או כמה פעמים בהם החשבון יחויב בריבית. בדוגמא שהוצגה,</a:t>
            </a:r>
          </a:p>
          <a:p>
            <a:pPr>
              <a:defRPr/>
            </a:pPr>
            <a:r>
              <a:rPr lang="en-US" sz="2000" dirty="0">
                <a:solidFill>
                  <a:schemeClr val="accent5">
                    <a:lumMod val="50000"/>
                  </a:schemeClr>
                </a:solidFill>
                <a:latin typeface="Varela Round" panose="00000500000000000000" pitchFamily="2" charset="-79"/>
                <a:cs typeface="Varela Round" panose="00000500000000000000"/>
              </a:rPr>
              <a:t>t</a:t>
            </a:r>
            <a:r>
              <a:rPr lang="he-IL" sz="2000" dirty="0">
                <a:solidFill>
                  <a:schemeClr val="accent5">
                    <a:lumMod val="50000"/>
                  </a:schemeClr>
                </a:solidFill>
                <a:latin typeface="Varela Round" panose="00000500000000000000" pitchFamily="2" charset="-79"/>
                <a:cs typeface="Varela Round" panose="00000500000000000000"/>
              </a:rPr>
              <a:t>= 4, החשבון יחויב 4 פעמים בשנה.</a:t>
            </a:r>
          </a:p>
          <a:p>
            <a:pPr>
              <a:defRPr/>
            </a:pPr>
            <a:r>
              <a:rPr lang="he-IL" sz="2000" dirty="0">
                <a:solidFill>
                  <a:schemeClr val="accent5">
                    <a:lumMod val="50000"/>
                  </a:schemeClr>
                </a:solidFill>
                <a:latin typeface="Varela Round" panose="00000500000000000000" pitchFamily="2" charset="-79"/>
                <a:cs typeface="Varela Round" panose="00000500000000000000"/>
              </a:rPr>
              <a:t>בכל שנה יש 4 רבעונים.</a:t>
            </a:r>
          </a:p>
          <a:p>
            <a:pPr>
              <a:defRPr/>
            </a:pPr>
            <a:endParaRPr lang="he-IL" sz="2000" dirty="0">
              <a:solidFill>
                <a:schemeClr val="accent5">
                  <a:lumMod val="50000"/>
                </a:schemeClr>
              </a:solidFill>
              <a:latin typeface="Varela Round" panose="00000500000000000000" pitchFamily="2" charset="-79"/>
              <a:cs typeface="Varela Round" panose="00000500000000000000"/>
            </a:endParaRPr>
          </a:p>
          <a:p>
            <a:pPr>
              <a:defRPr/>
            </a:pPr>
            <a:endParaRPr lang="he-IL" sz="2000" dirty="0">
              <a:solidFill>
                <a:schemeClr val="accent5">
                  <a:lumMod val="50000"/>
                </a:schemeClr>
              </a:solidFill>
              <a:latin typeface="Varela Round" panose="00000500000000000000" pitchFamily="2" charset="-79"/>
              <a:cs typeface="Varela Round" panose="00000500000000000000"/>
            </a:endParaRPr>
          </a:p>
          <a:p>
            <a:pPr>
              <a:defRPr/>
            </a:pPr>
            <a:endParaRPr lang="he-IL" sz="2000" dirty="0">
              <a:solidFill>
                <a:schemeClr val="accent5">
                  <a:lumMod val="50000"/>
                </a:schemeClr>
              </a:solidFill>
              <a:latin typeface="Varela Round" panose="00000500000000000000" pitchFamily="2" charset="-79"/>
              <a:cs typeface="Varela Round" panose="00000500000000000000"/>
            </a:endParaRPr>
          </a:p>
          <a:p>
            <a:pPr>
              <a:defRPr/>
            </a:pPr>
            <a:endParaRPr lang="he-IL" sz="2000" dirty="0">
              <a:solidFill>
                <a:schemeClr val="accent5">
                  <a:lumMod val="50000"/>
                </a:schemeClr>
              </a:solidFill>
              <a:latin typeface="Varela Round" panose="00000500000000000000" pitchFamily="2" charset="-79"/>
              <a:cs typeface="Varela Round" panose="00000500000000000000"/>
            </a:endParaRPr>
          </a:p>
          <a:p>
            <a:pPr>
              <a:defRPr/>
            </a:pPr>
            <a:endParaRPr lang="he-IL" sz="2000" dirty="0">
              <a:solidFill>
                <a:schemeClr val="accent5">
                  <a:lumMod val="50000"/>
                </a:schemeClr>
              </a:solidFill>
              <a:latin typeface="Varela Round" panose="00000500000000000000" pitchFamily="2" charset="-79"/>
              <a:cs typeface="Varela Round" panose="00000500000000000000"/>
            </a:endParaRPr>
          </a:p>
          <a:p>
            <a:pPr>
              <a:defRPr/>
            </a:pPr>
            <a:endParaRPr lang="en-US" sz="2400" dirty="0">
              <a:solidFill>
                <a:schemeClr val="accent5">
                  <a:lumMod val="50000"/>
                </a:schemeClr>
              </a:solidFill>
              <a:latin typeface="Varela Round" panose="00000500000000000000" pitchFamily="2" charset="-79"/>
              <a:cs typeface="Varela Round" panose="00000500000000000000"/>
            </a:endParaRPr>
          </a:p>
        </p:txBody>
      </p:sp>
      <p:pic>
        <p:nvPicPr>
          <p:cNvPr id="5" name="Picture 8" descr="תוצאת תמונה עבור ריבית דריבית">
            <a:extLst>
              <a:ext uri="{FF2B5EF4-FFF2-40B4-BE49-F238E27FC236}">
                <a16:creationId xmlns:a16="http://schemas.microsoft.com/office/drawing/2014/main" id="{7E80D6D0-3321-4D8B-AB30-A77D62840C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4322" y="2471426"/>
            <a:ext cx="2772755" cy="13598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טבלה 8">
            <a:extLst>
              <a:ext uri="{FF2B5EF4-FFF2-40B4-BE49-F238E27FC236}">
                <a16:creationId xmlns:a16="http://schemas.microsoft.com/office/drawing/2014/main" id="{391B1E95-2561-4711-8332-EA620D3BC87B}"/>
              </a:ext>
            </a:extLst>
          </p:cNvPr>
          <p:cNvGraphicFramePr>
            <a:graphicFrameLocks noGrp="1"/>
          </p:cNvGraphicFramePr>
          <p:nvPr>
            <p:extLst>
              <p:ext uri="{D42A27DB-BD31-4B8C-83A1-F6EECF244321}">
                <p14:modId xmlns:p14="http://schemas.microsoft.com/office/powerpoint/2010/main" val="3550715495"/>
              </p:ext>
            </p:extLst>
          </p:nvPr>
        </p:nvGraphicFramePr>
        <p:xfrm>
          <a:off x="568171" y="5208821"/>
          <a:ext cx="7998780" cy="914507"/>
        </p:xfrm>
        <a:graphic>
          <a:graphicData uri="http://schemas.openxmlformats.org/drawingml/2006/table">
            <a:tbl>
              <a:tblPr rtl="1"/>
              <a:tblGrid>
                <a:gridCol w="666565">
                  <a:extLst>
                    <a:ext uri="{9D8B030D-6E8A-4147-A177-3AD203B41FA5}">
                      <a16:colId xmlns:a16="http://schemas.microsoft.com/office/drawing/2014/main" val="4175532626"/>
                    </a:ext>
                  </a:extLst>
                </a:gridCol>
                <a:gridCol w="666565">
                  <a:extLst>
                    <a:ext uri="{9D8B030D-6E8A-4147-A177-3AD203B41FA5}">
                      <a16:colId xmlns:a16="http://schemas.microsoft.com/office/drawing/2014/main" val="3283928893"/>
                    </a:ext>
                  </a:extLst>
                </a:gridCol>
                <a:gridCol w="666565">
                  <a:extLst>
                    <a:ext uri="{9D8B030D-6E8A-4147-A177-3AD203B41FA5}">
                      <a16:colId xmlns:a16="http://schemas.microsoft.com/office/drawing/2014/main" val="1797673223"/>
                    </a:ext>
                  </a:extLst>
                </a:gridCol>
                <a:gridCol w="666565">
                  <a:extLst>
                    <a:ext uri="{9D8B030D-6E8A-4147-A177-3AD203B41FA5}">
                      <a16:colId xmlns:a16="http://schemas.microsoft.com/office/drawing/2014/main" val="1795465947"/>
                    </a:ext>
                  </a:extLst>
                </a:gridCol>
                <a:gridCol w="666565">
                  <a:extLst>
                    <a:ext uri="{9D8B030D-6E8A-4147-A177-3AD203B41FA5}">
                      <a16:colId xmlns:a16="http://schemas.microsoft.com/office/drawing/2014/main" val="43512447"/>
                    </a:ext>
                  </a:extLst>
                </a:gridCol>
                <a:gridCol w="666565">
                  <a:extLst>
                    <a:ext uri="{9D8B030D-6E8A-4147-A177-3AD203B41FA5}">
                      <a16:colId xmlns:a16="http://schemas.microsoft.com/office/drawing/2014/main" val="1947902611"/>
                    </a:ext>
                  </a:extLst>
                </a:gridCol>
                <a:gridCol w="666565">
                  <a:extLst>
                    <a:ext uri="{9D8B030D-6E8A-4147-A177-3AD203B41FA5}">
                      <a16:colId xmlns:a16="http://schemas.microsoft.com/office/drawing/2014/main" val="2010941720"/>
                    </a:ext>
                  </a:extLst>
                </a:gridCol>
                <a:gridCol w="666565">
                  <a:extLst>
                    <a:ext uri="{9D8B030D-6E8A-4147-A177-3AD203B41FA5}">
                      <a16:colId xmlns:a16="http://schemas.microsoft.com/office/drawing/2014/main" val="3745233345"/>
                    </a:ext>
                  </a:extLst>
                </a:gridCol>
                <a:gridCol w="666565">
                  <a:extLst>
                    <a:ext uri="{9D8B030D-6E8A-4147-A177-3AD203B41FA5}">
                      <a16:colId xmlns:a16="http://schemas.microsoft.com/office/drawing/2014/main" val="1052303430"/>
                    </a:ext>
                  </a:extLst>
                </a:gridCol>
                <a:gridCol w="666565">
                  <a:extLst>
                    <a:ext uri="{9D8B030D-6E8A-4147-A177-3AD203B41FA5}">
                      <a16:colId xmlns:a16="http://schemas.microsoft.com/office/drawing/2014/main" val="1730484064"/>
                    </a:ext>
                  </a:extLst>
                </a:gridCol>
                <a:gridCol w="666565">
                  <a:extLst>
                    <a:ext uri="{9D8B030D-6E8A-4147-A177-3AD203B41FA5}">
                      <a16:colId xmlns:a16="http://schemas.microsoft.com/office/drawing/2014/main" val="2881884450"/>
                    </a:ext>
                  </a:extLst>
                </a:gridCol>
                <a:gridCol w="666565">
                  <a:extLst>
                    <a:ext uri="{9D8B030D-6E8A-4147-A177-3AD203B41FA5}">
                      <a16:colId xmlns:a16="http://schemas.microsoft.com/office/drawing/2014/main" val="507072367"/>
                    </a:ext>
                  </a:extLst>
                </a:gridCol>
              </a:tblGrid>
              <a:tr h="179813">
                <a:tc>
                  <a:txBody>
                    <a:bodyPr/>
                    <a:lstStyle/>
                    <a:p>
                      <a:pPr algn="l" rtl="0" fontAlgn="b"/>
                      <a:r>
                        <a:rPr lang="he-IL" sz="1100" b="0" i="0" u="none" strike="noStrike" dirty="0">
                          <a:solidFill>
                            <a:srgbClr val="000000"/>
                          </a:solidFill>
                          <a:effectLst/>
                          <a:latin typeface="Varela Round" panose="00000500000000000000" pitchFamily="2" charset="-79"/>
                          <a:cs typeface="Varela Round" panose="00000500000000000000" pitchFamily="2" charset="-79"/>
                        </a:rPr>
                        <a:t> </a:t>
                      </a:r>
                    </a:p>
                  </a:txBody>
                  <a:tcPr marL="9525" marR="9525" marT="9525" marB="0" anchor="b">
                    <a:lnL>
                      <a:noFill/>
                    </a:lnL>
                    <a:lnR>
                      <a:noFill/>
                    </a:lnR>
                    <a:lnT>
                      <a:noFill/>
                    </a:lnT>
                    <a:lnB>
                      <a:noFill/>
                    </a:lnB>
                    <a:solidFill>
                      <a:srgbClr val="C6E0B4"/>
                    </a:solidFill>
                  </a:tcPr>
                </a:tc>
                <a:tc>
                  <a:txBody>
                    <a:bodyPr/>
                    <a:lstStyle/>
                    <a:p>
                      <a:pPr algn="l" rtl="0" fontAlgn="b"/>
                      <a:r>
                        <a:rPr lang="he-IL" sz="1100" b="0" i="0" u="none" strike="noStrike" dirty="0">
                          <a:solidFill>
                            <a:srgbClr val="000000"/>
                          </a:solidFill>
                          <a:effectLst/>
                          <a:latin typeface="Varela Round" panose="00000500000000000000" pitchFamily="2" charset="-79"/>
                          <a:cs typeface="Varela Round" panose="00000500000000000000" pitchFamily="2" charset="-79"/>
                        </a:rPr>
                        <a:t> </a:t>
                      </a:r>
                    </a:p>
                  </a:txBody>
                  <a:tcPr marL="9525" marR="9525" marT="9525" marB="0" anchor="b">
                    <a:lnL>
                      <a:noFill/>
                    </a:lnL>
                    <a:lnR>
                      <a:noFill/>
                    </a:lnR>
                    <a:lnT>
                      <a:noFill/>
                    </a:lnT>
                    <a:lnB>
                      <a:noFill/>
                    </a:lnB>
                    <a:solidFill>
                      <a:srgbClr val="C6E0B4"/>
                    </a:solidFill>
                  </a:tcPr>
                </a:tc>
                <a:tc>
                  <a:txBody>
                    <a:bodyPr/>
                    <a:lstStyle/>
                    <a:p>
                      <a:pPr algn="l" rtl="0" fontAlgn="b"/>
                      <a:r>
                        <a:rPr lang="he-IL" sz="1100" b="0" i="0" u="none" strike="noStrike" dirty="0">
                          <a:solidFill>
                            <a:srgbClr val="000000"/>
                          </a:solidFill>
                          <a:effectLst/>
                          <a:latin typeface="Varela Round" panose="00000500000000000000" pitchFamily="2" charset="-79"/>
                          <a:cs typeface="Varela Round" panose="00000500000000000000" pitchFamily="2" charset="-79"/>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6E0B4"/>
                    </a:solidFill>
                  </a:tcPr>
                </a:tc>
                <a:tc>
                  <a:txBody>
                    <a:bodyPr/>
                    <a:lstStyle/>
                    <a:p>
                      <a:pPr algn="l" rtl="0" fontAlgn="b"/>
                      <a:r>
                        <a:rPr lang="he-IL" sz="1100" b="0" i="0" u="none" strike="noStrike" dirty="0">
                          <a:solidFill>
                            <a:srgbClr val="000000"/>
                          </a:solidFill>
                          <a:effectLst/>
                          <a:latin typeface="Varela Round" panose="00000500000000000000" pitchFamily="2" charset="-79"/>
                          <a:cs typeface="Varela Round" panose="00000500000000000000" pitchFamily="2" charset="-79"/>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8CBAD"/>
                    </a:solidFill>
                  </a:tcPr>
                </a:tc>
                <a:tc>
                  <a:txBody>
                    <a:bodyPr/>
                    <a:lstStyle/>
                    <a:p>
                      <a:pPr algn="l" rtl="0" fontAlgn="b"/>
                      <a:r>
                        <a:rPr lang="he-IL" sz="1100" b="0" i="0" u="none" strike="noStrike" dirty="0">
                          <a:solidFill>
                            <a:srgbClr val="000000"/>
                          </a:solidFill>
                          <a:effectLst/>
                          <a:latin typeface="Varela Round" panose="00000500000000000000" pitchFamily="2" charset="-79"/>
                          <a:cs typeface="Varela Round" panose="00000500000000000000" pitchFamily="2" charset="-79"/>
                        </a:rPr>
                        <a:t> </a:t>
                      </a:r>
                    </a:p>
                  </a:txBody>
                  <a:tcPr marL="9525" marR="9525" marT="9525" marB="0" anchor="b">
                    <a:lnL>
                      <a:noFill/>
                    </a:lnL>
                    <a:lnR>
                      <a:noFill/>
                    </a:lnR>
                    <a:lnT>
                      <a:noFill/>
                    </a:lnT>
                    <a:lnB>
                      <a:noFill/>
                    </a:lnB>
                    <a:solidFill>
                      <a:srgbClr val="F8CBAD"/>
                    </a:solidFill>
                  </a:tcPr>
                </a:tc>
                <a:tc>
                  <a:txBody>
                    <a:bodyPr/>
                    <a:lstStyle/>
                    <a:p>
                      <a:pPr algn="l" rtl="0" fontAlgn="b"/>
                      <a:r>
                        <a:rPr lang="he-IL" sz="1100" b="0" i="0" u="none" strike="noStrike" dirty="0">
                          <a:solidFill>
                            <a:srgbClr val="000000"/>
                          </a:solidFill>
                          <a:effectLst/>
                          <a:latin typeface="Varela Round" panose="00000500000000000000" pitchFamily="2" charset="-79"/>
                          <a:cs typeface="Varela Round" panose="00000500000000000000" pitchFamily="2" charset="-79"/>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rtl="0" fontAlgn="b"/>
                      <a:r>
                        <a:rPr lang="he-IL" sz="1100" b="0" i="0" u="none" strike="noStrike" dirty="0">
                          <a:solidFill>
                            <a:srgbClr val="000000"/>
                          </a:solidFill>
                          <a:effectLst/>
                          <a:latin typeface="Varela Round" panose="00000500000000000000" pitchFamily="2" charset="-79"/>
                          <a:cs typeface="Varela Round" panose="00000500000000000000" pitchFamily="2" charset="-79"/>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B4C6E7"/>
                    </a:solidFill>
                  </a:tcPr>
                </a:tc>
                <a:tc>
                  <a:txBody>
                    <a:bodyPr/>
                    <a:lstStyle/>
                    <a:p>
                      <a:pPr algn="l" rtl="0" fontAlgn="b"/>
                      <a:r>
                        <a:rPr lang="he-IL" sz="1100" b="0" i="0" u="none" strike="noStrike" dirty="0">
                          <a:solidFill>
                            <a:srgbClr val="000000"/>
                          </a:solidFill>
                          <a:effectLst/>
                          <a:latin typeface="Varela Round" panose="00000500000000000000" pitchFamily="2" charset="-79"/>
                          <a:cs typeface="Varela Round" panose="00000500000000000000" pitchFamily="2" charset="-79"/>
                        </a:rPr>
                        <a:t> </a:t>
                      </a:r>
                    </a:p>
                  </a:txBody>
                  <a:tcPr marL="9525" marR="9525" marT="9525" marB="0" anchor="b">
                    <a:lnL>
                      <a:noFill/>
                    </a:lnL>
                    <a:lnR>
                      <a:noFill/>
                    </a:lnR>
                    <a:lnT>
                      <a:noFill/>
                    </a:lnT>
                    <a:lnB>
                      <a:noFill/>
                    </a:lnB>
                    <a:solidFill>
                      <a:srgbClr val="B4C6E7"/>
                    </a:solidFill>
                  </a:tcPr>
                </a:tc>
                <a:tc>
                  <a:txBody>
                    <a:bodyPr/>
                    <a:lstStyle/>
                    <a:p>
                      <a:pPr algn="l" rtl="0" fontAlgn="b"/>
                      <a:r>
                        <a:rPr lang="he-IL" sz="1100" b="0" i="0" u="none" strike="noStrike" dirty="0">
                          <a:solidFill>
                            <a:srgbClr val="000000"/>
                          </a:solidFill>
                          <a:effectLst/>
                          <a:latin typeface="Varela Round" panose="00000500000000000000" pitchFamily="2" charset="-79"/>
                          <a:cs typeface="Varela Round" panose="00000500000000000000" pitchFamily="2" charset="-79"/>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algn="l" rtl="0" fontAlgn="b"/>
                      <a:r>
                        <a:rPr lang="he-IL" sz="1100" b="0" i="0" u="none" strike="noStrike" dirty="0">
                          <a:solidFill>
                            <a:srgbClr val="000000"/>
                          </a:solidFill>
                          <a:effectLst/>
                          <a:latin typeface="Varela Round" panose="00000500000000000000" pitchFamily="2" charset="-79"/>
                          <a:cs typeface="Varela Round" panose="00000500000000000000" pitchFamily="2" charset="-79"/>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2CC"/>
                    </a:solidFill>
                  </a:tcPr>
                </a:tc>
                <a:tc>
                  <a:txBody>
                    <a:bodyPr/>
                    <a:lstStyle/>
                    <a:p>
                      <a:pPr algn="l" rtl="0" fontAlgn="b"/>
                      <a:r>
                        <a:rPr lang="he-IL" sz="1100" b="0" i="0" u="none" strike="noStrike" dirty="0">
                          <a:solidFill>
                            <a:srgbClr val="000000"/>
                          </a:solidFill>
                          <a:effectLst/>
                          <a:latin typeface="Varela Round" panose="00000500000000000000" pitchFamily="2" charset="-79"/>
                          <a:cs typeface="Varela Round" panose="00000500000000000000" pitchFamily="2" charset="-79"/>
                        </a:rPr>
                        <a:t> </a:t>
                      </a:r>
                    </a:p>
                  </a:txBody>
                  <a:tcPr marL="9525" marR="9525" marT="9525" marB="0" anchor="b">
                    <a:lnL>
                      <a:noFill/>
                    </a:lnL>
                    <a:lnR>
                      <a:noFill/>
                    </a:lnR>
                    <a:lnT>
                      <a:noFill/>
                    </a:lnT>
                    <a:lnB>
                      <a:noFill/>
                    </a:lnB>
                    <a:solidFill>
                      <a:srgbClr val="FFF2CC"/>
                    </a:solidFill>
                  </a:tcPr>
                </a:tc>
                <a:tc>
                  <a:txBody>
                    <a:bodyPr/>
                    <a:lstStyle/>
                    <a:p>
                      <a:pPr algn="l" rtl="0" fontAlgn="b"/>
                      <a:r>
                        <a:rPr lang="he-IL" sz="1100" b="0" i="0" u="none" strike="noStrike" dirty="0">
                          <a:solidFill>
                            <a:srgbClr val="000000"/>
                          </a:solidFill>
                          <a:effectLst/>
                          <a:latin typeface="Varela Round" panose="00000500000000000000" pitchFamily="2" charset="-79"/>
                          <a:cs typeface="Varela Round" panose="00000500000000000000" pitchFamily="2" charset="-79"/>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1363167077"/>
                  </a:ext>
                </a:extLst>
              </a:tr>
              <a:tr h="187534">
                <a:tc gridSpan="3">
                  <a:txBody>
                    <a:bodyPr/>
                    <a:lstStyle/>
                    <a:p>
                      <a:pPr algn="ctr" rtl="1" fontAlgn="b"/>
                      <a:r>
                        <a:rPr lang="he-IL" sz="1100" b="1" i="0" u="none" strike="noStrike" dirty="0">
                          <a:solidFill>
                            <a:srgbClr val="000000"/>
                          </a:solidFill>
                          <a:effectLst/>
                          <a:latin typeface="Varela Round" panose="00000500000000000000" pitchFamily="2" charset="-79"/>
                          <a:cs typeface="Varela Round" panose="00000500000000000000" pitchFamily="2" charset="-79"/>
                        </a:rPr>
                        <a:t>רבעון 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6E0B4"/>
                    </a:solidFill>
                  </a:tcPr>
                </a:tc>
                <a:tc hMerge="1">
                  <a:txBody>
                    <a:bodyPr/>
                    <a:lstStyle/>
                    <a:p>
                      <a:pPr rtl="1"/>
                      <a:endParaRPr lang="he-IL"/>
                    </a:p>
                  </a:txBody>
                  <a:tcPr/>
                </a:tc>
                <a:tc hMerge="1">
                  <a:txBody>
                    <a:bodyPr/>
                    <a:lstStyle/>
                    <a:p>
                      <a:pPr rtl="1"/>
                      <a:endParaRPr lang="he-IL"/>
                    </a:p>
                  </a:txBody>
                  <a:tcPr/>
                </a:tc>
                <a:tc gridSpan="3">
                  <a:txBody>
                    <a:bodyPr/>
                    <a:lstStyle/>
                    <a:p>
                      <a:pPr algn="ctr" rtl="1" fontAlgn="b"/>
                      <a:r>
                        <a:rPr lang="he-IL" sz="1100" b="1" i="0" u="none" strike="noStrike" dirty="0">
                          <a:solidFill>
                            <a:srgbClr val="000000"/>
                          </a:solidFill>
                          <a:effectLst/>
                          <a:latin typeface="Varela Round" panose="00000500000000000000" pitchFamily="2" charset="-79"/>
                          <a:cs typeface="Varela Round" panose="00000500000000000000" pitchFamily="2" charset="-79"/>
                        </a:rPr>
                        <a:t>רבעון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0B4"/>
                    </a:solidFill>
                  </a:tcPr>
                </a:tc>
                <a:tc hMerge="1">
                  <a:txBody>
                    <a:bodyPr/>
                    <a:lstStyle/>
                    <a:p>
                      <a:pPr rtl="1"/>
                      <a:endParaRPr lang="he-IL"/>
                    </a:p>
                  </a:txBody>
                  <a:tcPr/>
                </a:tc>
                <a:tc hMerge="1">
                  <a:txBody>
                    <a:bodyPr/>
                    <a:lstStyle/>
                    <a:p>
                      <a:pPr rtl="1"/>
                      <a:endParaRPr lang="he-IL"/>
                    </a:p>
                  </a:txBody>
                  <a:tcPr/>
                </a:tc>
                <a:tc gridSpan="3">
                  <a:txBody>
                    <a:bodyPr/>
                    <a:lstStyle/>
                    <a:p>
                      <a:pPr algn="ctr" rtl="1" fontAlgn="b"/>
                      <a:r>
                        <a:rPr lang="he-IL" sz="1100" b="1" i="0" u="none" strike="noStrike" dirty="0">
                          <a:solidFill>
                            <a:srgbClr val="000000"/>
                          </a:solidFill>
                          <a:effectLst/>
                          <a:latin typeface="Varela Round" panose="00000500000000000000" pitchFamily="2" charset="-79"/>
                          <a:cs typeface="Varela Round" panose="00000500000000000000" pitchFamily="2" charset="-79"/>
                        </a:rPr>
                        <a:t>רבעון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0B4"/>
                    </a:solidFill>
                  </a:tcPr>
                </a:tc>
                <a:tc hMerge="1">
                  <a:txBody>
                    <a:bodyPr/>
                    <a:lstStyle/>
                    <a:p>
                      <a:pPr rtl="1"/>
                      <a:endParaRPr lang="he-IL"/>
                    </a:p>
                  </a:txBody>
                  <a:tcPr/>
                </a:tc>
                <a:tc hMerge="1">
                  <a:txBody>
                    <a:bodyPr/>
                    <a:lstStyle/>
                    <a:p>
                      <a:pPr rtl="1"/>
                      <a:endParaRPr lang="he-IL"/>
                    </a:p>
                  </a:txBody>
                  <a:tcPr/>
                </a:tc>
                <a:tc gridSpan="3">
                  <a:txBody>
                    <a:bodyPr/>
                    <a:lstStyle/>
                    <a:p>
                      <a:pPr algn="ctr" rtl="1" fontAlgn="b"/>
                      <a:r>
                        <a:rPr lang="he-IL" sz="1100" b="1" i="0" u="none" strike="noStrike" dirty="0">
                          <a:solidFill>
                            <a:srgbClr val="000000"/>
                          </a:solidFill>
                          <a:effectLst/>
                          <a:latin typeface="Varela Round" panose="00000500000000000000" pitchFamily="2" charset="-79"/>
                          <a:cs typeface="Varela Round" panose="00000500000000000000" pitchFamily="2" charset="-79"/>
                        </a:rPr>
                        <a:t>רבעון 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6E0B4"/>
                    </a:solidFill>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1448837194"/>
                  </a:ext>
                </a:extLst>
              </a:tr>
              <a:tr h="179813">
                <a:tc>
                  <a:txBody>
                    <a:bodyPr/>
                    <a:lstStyle/>
                    <a:p>
                      <a:pPr algn="l" rtl="0" fontAlgn="b"/>
                      <a:r>
                        <a:rPr lang="he-IL" sz="1100" b="0" i="0" u="none" strike="noStrike" dirty="0">
                          <a:solidFill>
                            <a:srgbClr val="000000"/>
                          </a:solidFill>
                          <a:effectLst/>
                          <a:latin typeface="Varela Round" panose="00000500000000000000" pitchFamily="2" charset="-79"/>
                          <a:cs typeface="Varela Round" panose="00000500000000000000" pitchFamily="2" charset="-79"/>
                        </a:rPr>
                        <a:t> </a:t>
                      </a:r>
                    </a:p>
                  </a:txBody>
                  <a:tcPr marL="9525" marR="9525" marT="9525" marB="0" anchor="b">
                    <a:lnL>
                      <a:noFill/>
                    </a:lnL>
                    <a:lnR>
                      <a:noFill/>
                    </a:lnR>
                    <a:lnT>
                      <a:noFill/>
                    </a:lnT>
                    <a:lnB>
                      <a:noFill/>
                    </a:lnB>
                    <a:solidFill>
                      <a:srgbClr val="C6E0B4"/>
                    </a:solidFill>
                  </a:tcPr>
                </a:tc>
                <a:tc>
                  <a:txBody>
                    <a:bodyPr/>
                    <a:lstStyle/>
                    <a:p>
                      <a:pPr algn="l" rtl="0" fontAlgn="b"/>
                      <a:r>
                        <a:rPr lang="he-IL" sz="1100" b="0" i="0" u="none" strike="noStrike" dirty="0">
                          <a:solidFill>
                            <a:srgbClr val="000000"/>
                          </a:solidFill>
                          <a:effectLst/>
                          <a:latin typeface="Varela Round" panose="00000500000000000000" pitchFamily="2" charset="-79"/>
                          <a:cs typeface="Varela Round" panose="00000500000000000000" pitchFamily="2" charset="-79"/>
                        </a:rPr>
                        <a:t> </a:t>
                      </a:r>
                    </a:p>
                  </a:txBody>
                  <a:tcPr marL="9525" marR="9525" marT="9525" marB="0" anchor="b">
                    <a:lnL>
                      <a:noFill/>
                    </a:lnL>
                    <a:lnR>
                      <a:noFill/>
                    </a:lnR>
                    <a:lnT>
                      <a:noFill/>
                    </a:lnT>
                    <a:lnB>
                      <a:noFill/>
                    </a:lnB>
                    <a:solidFill>
                      <a:srgbClr val="C6E0B4"/>
                    </a:solidFill>
                  </a:tcPr>
                </a:tc>
                <a:tc>
                  <a:txBody>
                    <a:bodyPr/>
                    <a:lstStyle/>
                    <a:p>
                      <a:pPr algn="l" rtl="0" fontAlgn="b"/>
                      <a:r>
                        <a:rPr lang="he-IL" sz="1100" b="0" i="0" u="none" strike="noStrike" dirty="0">
                          <a:solidFill>
                            <a:srgbClr val="000000"/>
                          </a:solidFill>
                          <a:effectLst/>
                          <a:latin typeface="Varela Round" panose="00000500000000000000" pitchFamily="2" charset="-79"/>
                          <a:cs typeface="Varela Round" panose="00000500000000000000" pitchFamily="2" charset="-79"/>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6E0B4"/>
                    </a:solidFill>
                  </a:tcPr>
                </a:tc>
                <a:tc>
                  <a:txBody>
                    <a:bodyPr/>
                    <a:lstStyle/>
                    <a:p>
                      <a:pPr algn="l" rtl="0" fontAlgn="b"/>
                      <a:r>
                        <a:rPr lang="he-IL" sz="1100" b="0" i="0" u="none" strike="noStrike" dirty="0">
                          <a:solidFill>
                            <a:srgbClr val="000000"/>
                          </a:solidFill>
                          <a:effectLst/>
                          <a:latin typeface="Varela Round" panose="00000500000000000000" pitchFamily="2" charset="-79"/>
                          <a:cs typeface="Varela Round" panose="00000500000000000000" pitchFamily="2" charset="-79"/>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8CBAD"/>
                    </a:solidFill>
                  </a:tcPr>
                </a:tc>
                <a:tc>
                  <a:txBody>
                    <a:bodyPr/>
                    <a:lstStyle/>
                    <a:p>
                      <a:pPr algn="l" rtl="0" fontAlgn="b"/>
                      <a:r>
                        <a:rPr lang="he-IL" sz="1100" b="0" i="0" u="none" strike="noStrike" dirty="0">
                          <a:solidFill>
                            <a:srgbClr val="000000"/>
                          </a:solidFill>
                          <a:effectLst/>
                          <a:latin typeface="Varela Round" panose="00000500000000000000" pitchFamily="2" charset="-79"/>
                          <a:cs typeface="Varela Round" panose="00000500000000000000" pitchFamily="2" charset="-79"/>
                        </a:rPr>
                        <a:t> </a:t>
                      </a:r>
                    </a:p>
                  </a:txBody>
                  <a:tcPr marL="9525" marR="9525" marT="9525" marB="0" anchor="b">
                    <a:lnL>
                      <a:noFill/>
                    </a:lnL>
                    <a:lnR>
                      <a:noFill/>
                    </a:lnR>
                    <a:lnT>
                      <a:noFill/>
                    </a:lnT>
                    <a:lnB>
                      <a:noFill/>
                    </a:lnB>
                    <a:solidFill>
                      <a:srgbClr val="F8CBAD"/>
                    </a:solidFill>
                  </a:tcPr>
                </a:tc>
                <a:tc>
                  <a:txBody>
                    <a:bodyPr/>
                    <a:lstStyle/>
                    <a:p>
                      <a:pPr algn="l" rtl="0" fontAlgn="b"/>
                      <a:r>
                        <a:rPr lang="he-IL" sz="1100" b="0" i="0" u="none" strike="noStrike" dirty="0">
                          <a:solidFill>
                            <a:srgbClr val="000000"/>
                          </a:solidFill>
                          <a:effectLst/>
                          <a:latin typeface="Varela Round" panose="00000500000000000000" pitchFamily="2" charset="-79"/>
                          <a:cs typeface="Varela Round" panose="00000500000000000000" pitchFamily="2" charset="-79"/>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rtl="0" fontAlgn="b"/>
                      <a:r>
                        <a:rPr lang="he-IL" sz="1100" b="0" i="0" u="none" strike="noStrike" dirty="0">
                          <a:solidFill>
                            <a:srgbClr val="000000"/>
                          </a:solidFill>
                          <a:effectLst/>
                          <a:latin typeface="Varela Round" panose="00000500000000000000" pitchFamily="2" charset="-79"/>
                          <a:cs typeface="Varela Round" panose="00000500000000000000" pitchFamily="2" charset="-79"/>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B4C6E7"/>
                    </a:solidFill>
                  </a:tcPr>
                </a:tc>
                <a:tc>
                  <a:txBody>
                    <a:bodyPr/>
                    <a:lstStyle/>
                    <a:p>
                      <a:pPr algn="l" rtl="0" fontAlgn="b"/>
                      <a:r>
                        <a:rPr lang="he-IL" sz="1100" b="0" i="0" u="none" strike="noStrike" dirty="0">
                          <a:solidFill>
                            <a:srgbClr val="000000"/>
                          </a:solidFill>
                          <a:effectLst/>
                          <a:latin typeface="Varela Round" panose="00000500000000000000" pitchFamily="2" charset="-79"/>
                          <a:cs typeface="Varela Round" panose="00000500000000000000" pitchFamily="2" charset="-79"/>
                        </a:rPr>
                        <a:t> </a:t>
                      </a:r>
                    </a:p>
                  </a:txBody>
                  <a:tcPr marL="9525" marR="9525" marT="9525" marB="0" anchor="b">
                    <a:lnL>
                      <a:noFill/>
                    </a:lnL>
                    <a:lnR>
                      <a:noFill/>
                    </a:lnR>
                    <a:lnT>
                      <a:noFill/>
                    </a:lnT>
                    <a:lnB>
                      <a:noFill/>
                    </a:lnB>
                    <a:solidFill>
                      <a:srgbClr val="B4C6E7"/>
                    </a:solidFill>
                  </a:tcPr>
                </a:tc>
                <a:tc>
                  <a:txBody>
                    <a:bodyPr/>
                    <a:lstStyle/>
                    <a:p>
                      <a:pPr algn="l" rtl="0" fontAlgn="b"/>
                      <a:r>
                        <a:rPr lang="he-IL" sz="1100" b="0" i="0" u="none" strike="noStrike" dirty="0">
                          <a:solidFill>
                            <a:srgbClr val="000000"/>
                          </a:solidFill>
                          <a:effectLst/>
                          <a:latin typeface="Varela Round" panose="00000500000000000000" pitchFamily="2" charset="-79"/>
                          <a:cs typeface="Varela Round" panose="00000500000000000000" pitchFamily="2" charset="-79"/>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algn="l" rtl="0" fontAlgn="b"/>
                      <a:r>
                        <a:rPr lang="he-IL" sz="1100" b="0" i="0" u="none" strike="noStrike" dirty="0">
                          <a:solidFill>
                            <a:srgbClr val="000000"/>
                          </a:solidFill>
                          <a:effectLst/>
                          <a:latin typeface="Varela Round" panose="00000500000000000000" pitchFamily="2" charset="-79"/>
                          <a:cs typeface="Varela Round" panose="00000500000000000000" pitchFamily="2" charset="-79"/>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2CC"/>
                    </a:solidFill>
                  </a:tcPr>
                </a:tc>
                <a:tc>
                  <a:txBody>
                    <a:bodyPr/>
                    <a:lstStyle/>
                    <a:p>
                      <a:pPr algn="l" rtl="0" fontAlgn="b"/>
                      <a:r>
                        <a:rPr lang="he-IL" sz="1100" b="0" i="0" u="none" strike="noStrike" dirty="0">
                          <a:solidFill>
                            <a:srgbClr val="000000"/>
                          </a:solidFill>
                          <a:effectLst/>
                          <a:latin typeface="Varela Round" panose="00000500000000000000" pitchFamily="2" charset="-79"/>
                          <a:cs typeface="Varela Round" panose="00000500000000000000" pitchFamily="2" charset="-79"/>
                        </a:rPr>
                        <a:t> </a:t>
                      </a:r>
                    </a:p>
                  </a:txBody>
                  <a:tcPr marL="9525" marR="9525" marT="9525" marB="0" anchor="b">
                    <a:lnL>
                      <a:noFill/>
                    </a:lnL>
                    <a:lnR>
                      <a:noFill/>
                    </a:lnR>
                    <a:lnT>
                      <a:noFill/>
                    </a:lnT>
                    <a:lnB>
                      <a:noFill/>
                    </a:lnB>
                    <a:solidFill>
                      <a:srgbClr val="FFF2CC"/>
                    </a:solidFill>
                  </a:tcPr>
                </a:tc>
                <a:tc>
                  <a:txBody>
                    <a:bodyPr/>
                    <a:lstStyle/>
                    <a:p>
                      <a:pPr algn="l" rtl="0" fontAlgn="b"/>
                      <a:r>
                        <a:rPr lang="he-IL" sz="1100" b="0" i="0" u="none" strike="noStrike" dirty="0">
                          <a:solidFill>
                            <a:srgbClr val="000000"/>
                          </a:solidFill>
                          <a:effectLst/>
                          <a:latin typeface="Varela Round" panose="00000500000000000000" pitchFamily="2" charset="-79"/>
                          <a:cs typeface="Varela Round" panose="00000500000000000000" pitchFamily="2" charset="-79"/>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2270600586"/>
                  </a:ext>
                </a:extLst>
              </a:tr>
              <a:tr h="179813">
                <a:tc>
                  <a:txBody>
                    <a:bodyPr/>
                    <a:lstStyle/>
                    <a:p>
                      <a:pPr algn="l" rtl="0" fontAlgn="b"/>
                      <a:r>
                        <a:rPr lang="he-IL" sz="1100" b="0" i="0" u="none" strike="noStrike" dirty="0">
                          <a:solidFill>
                            <a:srgbClr val="000000"/>
                          </a:solidFill>
                          <a:effectLst/>
                          <a:latin typeface="Varela Round" panose="00000500000000000000" pitchFamily="2" charset="-79"/>
                          <a:cs typeface="Varela Round" panose="00000500000000000000" pitchFamily="2" charset="-79"/>
                        </a:rPr>
                        <a:t> </a:t>
                      </a:r>
                    </a:p>
                  </a:txBody>
                  <a:tcPr marL="9525" marR="9525" marT="9525" marB="0" anchor="b">
                    <a:lnL>
                      <a:noFill/>
                    </a:lnL>
                    <a:lnR>
                      <a:noFill/>
                    </a:lnR>
                    <a:lnT>
                      <a:noFill/>
                    </a:lnT>
                    <a:lnB>
                      <a:noFill/>
                    </a:lnB>
                    <a:solidFill>
                      <a:srgbClr val="C6E0B4"/>
                    </a:solidFill>
                  </a:tcPr>
                </a:tc>
                <a:tc>
                  <a:txBody>
                    <a:bodyPr/>
                    <a:lstStyle/>
                    <a:p>
                      <a:pPr algn="l" rtl="0" fontAlgn="b"/>
                      <a:r>
                        <a:rPr lang="he-IL" sz="1100" b="0" i="0" u="none" strike="noStrike" dirty="0">
                          <a:solidFill>
                            <a:srgbClr val="000000"/>
                          </a:solidFill>
                          <a:effectLst/>
                          <a:latin typeface="Varela Round" panose="00000500000000000000" pitchFamily="2" charset="-79"/>
                          <a:cs typeface="Varela Round" panose="00000500000000000000" pitchFamily="2" charset="-79"/>
                        </a:rPr>
                        <a:t> </a:t>
                      </a:r>
                    </a:p>
                  </a:txBody>
                  <a:tcPr marL="9525" marR="9525" marT="9525" marB="0" anchor="b">
                    <a:lnL>
                      <a:noFill/>
                    </a:lnL>
                    <a:lnR>
                      <a:noFill/>
                    </a:lnR>
                    <a:lnT>
                      <a:noFill/>
                    </a:lnT>
                    <a:lnB>
                      <a:noFill/>
                    </a:lnB>
                    <a:solidFill>
                      <a:srgbClr val="C6E0B4"/>
                    </a:solidFill>
                  </a:tcPr>
                </a:tc>
                <a:tc>
                  <a:txBody>
                    <a:bodyPr/>
                    <a:lstStyle/>
                    <a:p>
                      <a:pPr algn="l" rtl="0" fontAlgn="b"/>
                      <a:r>
                        <a:rPr lang="he-IL" sz="1100" b="0" i="0" u="none" strike="noStrike" dirty="0">
                          <a:solidFill>
                            <a:srgbClr val="000000"/>
                          </a:solidFill>
                          <a:effectLst/>
                          <a:latin typeface="Varela Round" panose="00000500000000000000" pitchFamily="2" charset="-79"/>
                          <a:cs typeface="Varela Round" panose="00000500000000000000" pitchFamily="2" charset="-79"/>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6E0B4"/>
                    </a:solidFill>
                  </a:tcPr>
                </a:tc>
                <a:tc>
                  <a:txBody>
                    <a:bodyPr/>
                    <a:lstStyle/>
                    <a:p>
                      <a:pPr algn="l" rtl="0" fontAlgn="b"/>
                      <a:r>
                        <a:rPr lang="he-IL" sz="1100" b="0" i="0" u="none" strike="noStrike" dirty="0">
                          <a:solidFill>
                            <a:srgbClr val="000000"/>
                          </a:solidFill>
                          <a:effectLst/>
                          <a:latin typeface="Varela Round" panose="00000500000000000000" pitchFamily="2" charset="-79"/>
                          <a:cs typeface="Varela Round" panose="00000500000000000000" pitchFamily="2" charset="-79"/>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8CBAD"/>
                    </a:solidFill>
                  </a:tcPr>
                </a:tc>
                <a:tc>
                  <a:txBody>
                    <a:bodyPr/>
                    <a:lstStyle/>
                    <a:p>
                      <a:pPr algn="l" rtl="0" fontAlgn="b"/>
                      <a:r>
                        <a:rPr lang="he-IL" sz="1100" b="0" i="0" u="none" strike="noStrike" dirty="0">
                          <a:solidFill>
                            <a:srgbClr val="000000"/>
                          </a:solidFill>
                          <a:effectLst/>
                          <a:latin typeface="Varela Round" panose="00000500000000000000" pitchFamily="2" charset="-79"/>
                          <a:cs typeface="Varela Round" panose="00000500000000000000" pitchFamily="2" charset="-79"/>
                        </a:rPr>
                        <a:t> </a:t>
                      </a:r>
                    </a:p>
                  </a:txBody>
                  <a:tcPr marL="9525" marR="9525" marT="9525" marB="0" anchor="b">
                    <a:lnL>
                      <a:noFill/>
                    </a:lnL>
                    <a:lnR>
                      <a:noFill/>
                    </a:lnR>
                    <a:lnT>
                      <a:noFill/>
                    </a:lnT>
                    <a:lnB>
                      <a:noFill/>
                    </a:lnB>
                    <a:solidFill>
                      <a:srgbClr val="F8CBAD"/>
                    </a:solidFill>
                  </a:tcPr>
                </a:tc>
                <a:tc>
                  <a:txBody>
                    <a:bodyPr/>
                    <a:lstStyle/>
                    <a:p>
                      <a:pPr algn="l" rtl="0" fontAlgn="b"/>
                      <a:r>
                        <a:rPr lang="he-IL" sz="1100" b="0" i="0" u="none" strike="noStrike" dirty="0">
                          <a:solidFill>
                            <a:srgbClr val="000000"/>
                          </a:solidFill>
                          <a:effectLst/>
                          <a:latin typeface="Varela Round" panose="00000500000000000000" pitchFamily="2" charset="-79"/>
                          <a:cs typeface="Varela Round" panose="00000500000000000000" pitchFamily="2" charset="-79"/>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rtl="0" fontAlgn="b"/>
                      <a:r>
                        <a:rPr lang="he-IL" sz="1100" b="0" i="0" u="none" strike="noStrike" dirty="0">
                          <a:solidFill>
                            <a:srgbClr val="000000"/>
                          </a:solidFill>
                          <a:effectLst/>
                          <a:latin typeface="Varela Round" panose="00000500000000000000" pitchFamily="2" charset="-79"/>
                          <a:cs typeface="Varela Round" panose="00000500000000000000" pitchFamily="2" charset="-79"/>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B4C6E7"/>
                    </a:solidFill>
                  </a:tcPr>
                </a:tc>
                <a:tc>
                  <a:txBody>
                    <a:bodyPr/>
                    <a:lstStyle/>
                    <a:p>
                      <a:pPr algn="l" rtl="0" fontAlgn="b"/>
                      <a:r>
                        <a:rPr lang="he-IL" sz="1100" b="0" i="0" u="none" strike="noStrike" dirty="0">
                          <a:solidFill>
                            <a:srgbClr val="000000"/>
                          </a:solidFill>
                          <a:effectLst/>
                          <a:latin typeface="Varela Round" panose="00000500000000000000" pitchFamily="2" charset="-79"/>
                          <a:cs typeface="Varela Round" panose="00000500000000000000" pitchFamily="2" charset="-79"/>
                        </a:rPr>
                        <a:t> </a:t>
                      </a:r>
                    </a:p>
                  </a:txBody>
                  <a:tcPr marL="9525" marR="9525" marT="9525" marB="0" anchor="b">
                    <a:lnL>
                      <a:noFill/>
                    </a:lnL>
                    <a:lnR>
                      <a:noFill/>
                    </a:lnR>
                    <a:lnT>
                      <a:noFill/>
                    </a:lnT>
                    <a:lnB>
                      <a:noFill/>
                    </a:lnB>
                    <a:solidFill>
                      <a:srgbClr val="B4C6E7"/>
                    </a:solidFill>
                  </a:tcPr>
                </a:tc>
                <a:tc>
                  <a:txBody>
                    <a:bodyPr/>
                    <a:lstStyle/>
                    <a:p>
                      <a:pPr algn="l" rtl="0" fontAlgn="b"/>
                      <a:r>
                        <a:rPr lang="he-IL" sz="1100" b="0" i="0" u="none" strike="noStrike" dirty="0">
                          <a:solidFill>
                            <a:srgbClr val="000000"/>
                          </a:solidFill>
                          <a:effectLst/>
                          <a:latin typeface="Varela Round" panose="00000500000000000000" pitchFamily="2" charset="-79"/>
                          <a:cs typeface="Varela Round" panose="00000500000000000000" pitchFamily="2" charset="-79"/>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algn="l" rtl="0" fontAlgn="b"/>
                      <a:r>
                        <a:rPr lang="he-IL" sz="1100" b="0" i="0" u="none" strike="noStrike" dirty="0">
                          <a:solidFill>
                            <a:srgbClr val="000000"/>
                          </a:solidFill>
                          <a:effectLst/>
                          <a:latin typeface="Varela Round" panose="00000500000000000000" pitchFamily="2" charset="-79"/>
                          <a:cs typeface="Varela Round" panose="00000500000000000000" pitchFamily="2" charset="-79"/>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2CC"/>
                    </a:solidFill>
                  </a:tcPr>
                </a:tc>
                <a:tc>
                  <a:txBody>
                    <a:bodyPr/>
                    <a:lstStyle/>
                    <a:p>
                      <a:pPr algn="l" rtl="0" fontAlgn="b"/>
                      <a:r>
                        <a:rPr lang="he-IL" sz="1100" b="0" i="0" u="none" strike="noStrike" dirty="0">
                          <a:solidFill>
                            <a:srgbClr val="000000"/>
                          </a:solidFill>
                          <a:effectLst/>
                          <a:latin typeface="Varela Round" panose="00000500000000000000" pitchFamily="2" charset="-79"/>
                          <a:cs typeface="Varela Round" panose="00000500000000000000" pitchFamily="2" charset="-79"/>
                        </a:rPr>
                        <a:t> </a:t>
                      </a:r>
                    </a:p>
                  </a:txBody>
                  <a:tcPr marL="9525" marR="9525" marT="9525" marB="0" anchor="b">
                    <a:lnL>
                      <a:noFill/>
                    </a:lnL>
                    <a:lnR>
                      <a:noFill/>
                    </a:lnR>
                    <a:lnT>
                      <a:noFill/>
                    </a:lnT>
                    <a:lnB>
                      <a:noFill/>
                    </a:lnB>
                    <a:solidFill>
                      <a:srgbClr val="FFF2CC"/>
                    </a:solidFill>
                  </a:tcPr>
                </a:tc>
                <a:tc>
                  <a:txBody>
                    <a:bodyPr/>
                    <a:lstStyle/>
                    <a:p>
                      <a:pPr algn="l" rtl="0" fontAlgn="b"/>
                      <a:r>
                        <a:rPr lang="he-IL" sz="1100" b="0" i="0" u="none" strike="noStrike" dirty="0">
                          <a:solidFill>
                            <a:srgbClr val="000000"/>
                          </a:solidFill>
                          <a:effectLst/>
                          <a:latin typeface="Varela Round" panose="00000500000000000000" pitchFamily="2" charset="-79"/>
                          <a:cs typeface="Varela Round" panose="00000500000000000000" pitchFamily="2" charset="-79"/>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2883365821"/>
                  </a:ext>
                </a:extLst>
              </a:tr>
              <a:tr h="187534">
                <a:tc>
                  <a:txBody>
                    <a:bodyPr/>
                    <a:lstStyle/>
                    <a:p>
                      <a:pPr algn="ctr" rtl="1" fontAlgn="b"/>
                      <a:r>
                        <a:rPr lang="he-IL" sz="1100" b="1" i="0" u="none" strike="noStrike" dirty="0">
                          <a:solidFill>
                            <a:srgbClr val="000000"/>
                          </a:solidFill>
                          <a:effectLst/>
                          <a:latin typeface="Varela Round" panose="00000500000000000000" pitchFamily="2" charset="-79"/>
                          <a:cs typeface="Varela Round" panose="00000500000000000000" pitchFamily="2" charset="-79"/>
                        </a:rPr>
                        <a:t>ינואר</a:t>
                      </a:r>
                    </a:p>
                  </a:txBody>
                  <a:tcPr marL="9525" marR="9525" marT="9525" marB="0" anchor="b">
                    <a:lnL>
                      <a:noFill/>
                    </a:lnL>
                    <a:lnR>
                      <a:noFill/>
                    </a:lnR>
                    <a:lnT>
                      <a:noFill/>
                    </a:lnT>
                    <a:lnB>
                      <a:noFill/>
                    </a:lnB>
                    <a:solidFill>
                      <a:srgbClr val="C6E0B4"/>
                    </a:solidFill>
                  </a:tcPr>
                </a:tc>
                <a:tc>
                  <a:txBody>
                    <a:bodyPr/>
                    <a:lstStyle/>
                    <a:p>
                      <a:pPr algn="ctr" rtl="1" fontAlgn="b"/>
                      <a:r>
                        <a:rPr lang="he-IL" sz="1100" b="1" i="0" u="none" strike="noStrike" dirty="0">
                          <a:solidFill>
                            <a:srgbClr val="000000"/>
                          </a:solidFill>
                          <a:effectLst/>
                          <a:latin typeface="Varela Round" panose="00000500000000000000" pitchFamily="2" charset="-79"/>
                          <a:cs typeface="Varela Round" panose="00000500000000000000" pitchFamily="2" charset="-79"/>
                        </a:rPr>
                        <a:t>פברואר</a:t>
                      </a:r>
                    </a:p>
                  </a:txBody>
                  <a:tcPr marL="9525" marR="9525" marT="9525" marB="0" anchor="b">
                    <a:lnL>
                      <a:noFill/>
                    </a:lnL>
                    <a:lnR>
                      <a:noFill/>
                    </a:lnR>
                    <a:lnT>
                      <a:noFill/>
                    </a:lnT>
                    <a:lnB>
                      <a:noFill/>
                    </a:lnB>
                    <a:solidFill>
                      <a:srgbClr val="C6E0B4"/>
                    </a:solidFill>
                  </a:tcPr>
                </a:tc>
                <a:tc>
                  <a:txBody>
                    <a:bodyPr/>
                    <a:lstStyle/>
                    <a:p>
                      <a:pPr algn="ctr" rtl="1" fontAlgn="b"/>
                      <a:r>
                        <a:rPr lang="he-IL" sz="1100" b="1" i="0" u="none" strike="noStrike" dirty="0">
                          <a:solidFill>
                            <a:srgbClr val="000000"/>
                          </a:solidFill>
                          <a:effectLst/>
                          <a:latin typeface="Varela Round" panose="00000500000000000000" pitchFamily="2" charset="-79"/>
                          <a:cs typeface="Varela Round" panose="00000500000000000000" pitchFamily="2" charset="-79"/>
                        </a:rPr>
                        <a:t>מרץ</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C6E0B4"/>
                    </a:solidFill>
                  </a:tcPr>
                </a:tc>
                <a:tc>
                  <a:txBody>
                    <a:bodyPr/>
                    <a:lstStyle/>
                    <a:p>
                      <a:pPr algn="ctr" rtl="1" fontAlgn="b"/>
                      <a:r>
                        <a:rPr lang="he-IL" sz="1100" b="1" i="0" u="none" strike="noStrike" dirty="0">
                          <a:solidFill>
                            <a:srgbClr val="000000"/>
                          </a:solidFill>
                          <a:effectLst/>
                          <a:latin typeface="Varela Round" panose="00000500000000000000" pitchFamily="2" charset="-79"/>
                          <a:cs typeface="Varela Round" panose="00000500000000000000" pitchFamily="2" charset="-79"/>
                        </a:rPr>
                        <a:t>אפריל</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8CBAD"/>
                    </a:solidFill>
                  </a:tcPr>
                </a:tc>
                <a:tc>
                  <a:txBody>
                    <a:bodyPr/>
                    <a:lstStyle/>
                    <a:p>
                      <a:pPr algn="ctr" rtl="1" fontAlgn="b"/>
                      <a:r>
                        <a:rPr lang="he-IL" sz="1100" b="1" i="0" u="none" strike="noStrike" dirty="0">
                          <a:solidFill>
                            <a:srgbClr val="000000"/>
                          </a:solidFill>
                          <a:effectLst/>
                          <a:latin typeface="Varela Round" panose="00000500000000000000" pitchFamily="2" charset="-79"/>
                          <a:cs typeface="Varela Round" panose="00000500000000000000" pitchFamily="2" charset="-79"/>
                        </a:rPr>
                        <a:t>מאי</a:t>
                      </a:r>
                    </a:p>
                  </a:txBody>
                  <a:tcPr marL="9525" marR="9525" marT="9525" marB="0" anchor="b">
                    <a:lnL>
                      <a:noFill/>
                    </a:lnL>
                    <a:lnR>
                      <a:noFill/>
                    </a:lnR>
                    <a:lnT>
                      <a:noFill/>
                    </a:lnT>
                    <a:lnB>
                      <a:noFill/>
                    </a:lnB>
                    <a:solidFill>
                      <a:srgbClr val="F8CBAD"/>
                    </a:solidFill>
                  </a:tcPr>
                </a:tc>
                <a:tc>
                  <a:txBody>
                    <a:bodyPr/>
                    <a:lstStyle/>
                    <a:p>
                      <a:pPr algn="ctr" rtl="1" fontAlgn="b"/>
                      <a:r>
                        <a:rPr lang="he-IL" sz="1100" b="1" i="0" u="none" strike="noStrike" dirty="0">
                          <a:solidFill>
                            <a:srgbClr val="000000"/>
                          </a:solidFill>
                          <a:effectLst/>
                          <a:latin typeface="Varela Round" panose="00000500000000000000" pitchFamily="2" charset="-79"/>
                          <a:cs typeface="Varela Round" panose="00000500000000000000" pitchFamily="2" charset="-79"/>
                        </a:rPr>
                        <a:t>יוני</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ctr" rtl="1" fontAlgn="b"/>
                      <a:r>
                        <a:rPr lang="he-IL" sz="1100" b="1" i="0" u="none" strike="noStrike" dirty="0">
                          <a:solidFill>
                            <a:srgbClr val="000000"/>
                          </a:solidFill>
                          <a:effectLst/>
                          <a:latin typeface="Varela Round" panose="00000500000000000000" pitchFamily="2" charset="-79"/>
                          <a:cs typeface="Varela Round" panose="00000500000000000000" pitchFamily="2" charset="-79"/>
                        </a:rPr>
                        <a:t>יולי</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B4C6E7"/>
                    </a:solidFill>
                  </a:tcPr>
                </a:tc>
                <a:tc>
                  <a:txBody>
                    <a:bodyPr/>
                    <a:lstStyle/>
                    <a:p>
                      <a:pPr algn="ctr" rtl="1" fontAlgn="b"/>
                      <a:r>
                        <a:rPr lang="he-IL" sz="1100" b="1" i="0" u="none" strike="noStrike" dirty="0">
                          <a:solidFill>
                            <a:srgbClr val="000000"/>
                          </a:solidFill>
                          <a:effectLst/>
                          <a:latin typeface="Varela Round" panose="00000500000000000000" pitchFamily="2" charset="-79"/>
                          <a:cs typeface="Varela Round" panose="00000500000000000000" pitchFamily="2" charset="-79"/>
                        </a:rPr>
                        <a:t>אוגוסט</a:t>
                      </a:r>
                    </a:p>
                  </a:txBody>
                  <a:tcPr marL="9525" marR="9525" marT="9525" marB="0" anchor="b">
                    <a:lnL>
                      <a:noFill/>
                    </a:lnL>
                    <a:lnR>
                      <a:noFill/>
                    </a:lnR>
                    <a:lnT>
                      <a:noFill/>
                    </a:lnT>
                    <a:lnB>
                      <a:noFill/>
                    </a:lnB>
                    <a:solidFill>
                      <a:srgbClr val="B4C6E7"/>
                    </a:solidFill>
                  </a:tcPr>
                </a:tc>
                <a:tc>
                  <a:txBody>
                    <a:bodyPr/>
                    <a:lstStyle/>
                    <a:p>
                      <a:pPr algn="ctr" rtl="1" fontAlgn="b"/>
                      <a:r>
                        <a:rPr lang="he-IL" sz="1100" b="1" i="0" u="none" strike="noStrike" dirty="0">
                          <a:solidFill>
                            <a:srgbClr val="000000"/>
                          </a:solidFill>
                          <a:effectLst/>
                          <a:latin typeface="Varela Round" panose="00000500000000000000" pitchFamily="2" charset="-79"/>
                          <a:cs typeface="Varela Round" panose="00000500000000000000" pitchFamily="2" charset="-79"/>
                        </a:rPr>
                        <a:t>ספטמבר</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algn="ctr" rtl="1" fontAlgn="b"/>
                      <a:r>
                        <a:rPr lang="he-IL" sz="1100" b="1" i="0" u="none" strike="noStrike" dirty="0">
                          <a:solidFill>
                            <a:srgbClr val="000000"/>
                          </a:solidFill>
                          <a:effectLst/>
                          <a:latin typeface="Varela Round" panose="00000500000000000000" pitchFamily="2" charset="-79"/>
                          <a:cs typeface="Varela Round" panose="00000500000000000000" pitchFamily="2" charset="-79"/>
                        </a:rPr>
                        <a:t>אוקטובר</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FFF2CC"/>
                    </a:solidFill>
                  </a:tcPr>
                </a:tc>
                <a:tc>
                  <a:txBody>
                    <a:bodyPr/>
                    <a:lstStyle/>
                    <a:p>
                      <a:pPr algn="ctr" rtl="1" fontAlgn="b"/>
                      <a:r>
                        <a:rPr lang="he-IL" sz="1100" b="1" i="0" u="none" strike="noStrike" dirty="0">
                          <a:solidFill>
                            <a:srgbClr val="000000"/>
                          </a:solidFill>
                          <a:effectLst/>
                          <a:latin typeface="Varela Round" panose="00000500000000000000" pitchFamily="2" charset="-79"/>
                          <a:cs typeface="Varela Round" panose="00000500000000000000" pitchFamily="2" charset="-79"/>
                        </a:rPr>
                        <a:t>נובמבר</a:t>
                      </a:r>
                    </a:p>
                  </a:txBody>
                  <a:tcPr marL="9525" marR="9525" marT="9525" marB="0" anchor="b">
                    <a:lnL>
                      <a:noFill/>
                    </a:lnL>
                    <a:lnR>
                      <a:noFill/>
                    </a:lnR>
                    <a:lnT>
                      <a:noFill/>
                    </a:lnT>
                    <a:lnB>
                      <a:noFill/>
                    </a:lnB>
                    <a:solidFill>
                      <a:srgbClr val="FFF2CC"/>
                    </a:solidFill>
                  </a:tcPr>
                </a:tc>
                <a:tc>
                  <a:txBody>
                    <a:bodyPr/>
                    <a:lstStyle/>
                    <a:p>
                      <a:pPr algn="ctr" rtl="1" fontAlgn="b"/>
                      <a:r>
                        <a:rPr lang="he-IL" sz="1100" b="1" i="0" u="none" strike="noStrike" dirty="0">
                          <a:solidFill>
                            <a:srgbClr val="000000"/>
                          </a:solidFill>
                          <a:effectLst/>
                          <a:latin typeface="Varela Round" panose="00000500000000000000" pitchFamily="2" charset="-79"/>
                          <a:cs typeface="Varela Round" panose="00000500000000000000" pitchFamily="2" charset="-79"/>
                        </a:rPr>
                        <a:t>דצמבר</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107512489"/>
                  </a:ext>
                </a:extLst>
              </a:tr>
            </a:tbl>
          </a:graphicData>
        </a:graphic>
      </p:graphicFrame>
    </p:spTree>
    <p:extLst>
      <p:ext uri="{BB962C8B-B14F-4D97-AF65-F5344CB8AC3E}">
        <p14:creationId xmlns:p14="http://schemas.microsoft.com/office/powerpoint/2010/main" val="3923119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p:txBody>
          <a:bodyPr/>
          <a:lstStyle/>
          <a:p>
            <a:r>
              <a:rPr lang="he-IL" dirty="0"/>
              <a:t>מימון</a:t>
            </a:r>
          </a:p>
        </p:txBody>
      </p:sp>
      <p:sp>
        <p:nvSpPr>
          <p:cNvPr id="7" name="כותרת משנה 6"/>
          <p:cNvSpPr>
            <a:spLocks noGrp="1"/>
          </p:cNvSpPr>
          <p:nvPr>
            <p:ph type="subTitle" idx="1"/>
          </p:nvPr>
        </p:nvSpPr>
        <p:spPr/>
        <p:txBody>
          <a:bodyPr/>
          <a:lstStyle/>
          <a:p>
            <a:r>
              <a:rPr lang="he-IL" dirty="0">
                <a:sym typeface="Varela Round"/>
              </a:rPr>
              <a:t>מנהל וכלכלה- י"א</a:t>
            </a:r>
          </a:p>
        </p:txBody>
      </p:sp>
      <p:sp>
        <p:nvSpPr>
          <p:cNvPr id="4" name="מציין מיקום תוכן 3"/>
          <p:cNvSpPr>
            <a:spLocks noGrp="1"/>
          </p:cNvSpPr>
          <p:nvPr>
            <p:ph idx="10"/>
          </p:nvPr>
        </p:nvSpPr>
        <p:spPr/>
        <p:txBody>
          <a:bodyPr/>
          <a:lstStyle/>
          <a:p>
            <a:r>
              <a:rPr lang="he-IL" dirty="0">
                <a:sym typeface="Varela Round"/>
              </a:rPr>
              <a:t>שם המורה: </a:t>
            </a:r>
            <a:r>
              <a:rPr lang="he-IL" dirty="0" err="1">
                <a:sym typeface="Varela Round"/>
              </a:rPr>
              <a:t>פאולינה</a:t>
            </a:r>
            <a:r>
              <a:rPr lang="he-IL" dirty="0">
                <a:sym typeface="Varela Round"/>
              </a:rPr>
              <a:t> </a:t>
            </a:r>
            <a:r>
              <a:rPr lang="he-IL" dirty="0" err="1">
                <a:sym typeface="Varela Round"/>
              </a:rPr>
              <a:t>סוסביץ</a:t>
            </a:r>
            <a:endParaRPr lang="he-IL" dirty="0">
              <a:sym typeface="Varela Round"/>
            </a:endParaRPr>
          </a:p>
        </p:txBody>
      </p:sp>
      <p:sp>
        <p:nvSpPr>
          <p:cNvPr id="6" name="Rectangle 5">
            <a:extLst>
              <a:ext uri="{FF2B5EF4-FFF2-40B4-BE49-F238E27FC236}">
                <a16:creationId xmlns:a16="http://schemas.microsoft.com/office/drawing/2014/main" id="{B2280C11-EEDB-487A-98F6-634F6A554FCC}"/>
              </a:ext>
            </a:extLst>
          </p:cNvPr>
          <p:cNvSpPr/>
          <p:nvPr/>
        </p:nvSpPr>
        <p:spPr>
          <a:xfrm>
            <a:off x="12279398" y="634420"/>
            <a:ext cx="2277745" cy="663867"/>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2060"/>
                </a:solidFill>
                <a:effectLst/>
                <a:uLnTx/>
                <a:uFillTx/>
                <a:ea typeface="+mn-ea"/>
                <a:cs typeface="Varela Round"/>
              </a:rPr>
              <a:t>שקופית זו היא חובה</a:t>
            </a:r>
            <a:endParaRPr kumimoji="0" lang="en-US" sz="1800" b="0" i="0" u="none" strike="noStrike" kern="1200" cap="none" spc="0" normalizeH="0" baseline="0" noProof="0" dirty="0">
              <a:ln>
                <a:noFill/>
              </a:ln>
              <a:solidFill>
                <a:srgbClr val="002060"/>
              </a:solidFill>
              <a:effectLst/>
              <a:uLnTx/>
              <a:uFillTx/>
              <a:ea typeface="+mn-ea"/>
              <a:cs typeface="Varela Round"/>
            </a:endParaRPr>
          </a:p>
        </p:txBody>
      </p:sp>
      <p:sp>
        <p:nvSpPr>
          <p:cNvPr id="8" name="Rectangle 7">
            <a:extLst>
              <a:ext uri="{FF2B5EF4-FFF2-40B4-BE49-F238E27FC236}">
                <a16:creationId xmlns:a16="http://schemas.microsoft.com/office/drawing/2014/main" id="{2C6F7BCA-4B13-4E9D-B292-F022F48139C2}"/>
              </a:ext>
            </a:extLst>
          </p:cNvPr>
          <p:cNvSpPr/>
          <p:nvPr/>
        </p:nvSpPr>
        <p:spPr>
          <a:xfrm>
            <a:off x="12279397" y="1400768"/>
            <a:ext cx="2277745" cy="2975064"/>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2060"/>
                </a:solidFill>
                <a:effectLst/>
                <a:uLnTx/>
                <a:uFillTx/>
                <a:ea typeface="+mn-ea"/>
                <a:cs typeface="Varela Round"/>
              </a:rPr>
              <a:t>מלאו את פרטי השיעור, המקצוע והמורה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2060"/>
                </a:solidFill>
                <a:effectLst/>
                <a:uLnTx/>
                <a:uFillTx/>
                <a:ea typeface="+mn-ea"/>
                <a:cs typeface="Varela Round"/>
              </a:rPr>
              <a:t>(אין צורך להשאיר את הכיתובים "שם השיעור" , "המקצוע", מחקו אותם וכתבו רק את הפרטים עצמם). </a:t>
            </a:r>
            <a:endParaRPr kumimoji="0" lang="en-US" sz="1800" b="0" i="0" u="none" strike="noStrike" kern="1200" cap="none" spc="0" normalizeH="0" baseline="0" noProof="0" dirty="0">
              <a:ln>
                <a:noFill/>
              </a:ln>
              <a:solidFill>
                <a:srgbClr val="002060"/>
              </a:solidFill>
              <a:effectLst/>
              <a:uLnTx/>
              <a:uFillTx/>
              <a:ea typeface="+mn-ea"/>
              <a:cs typeface="Varela Roun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96CFCF-C1D6-46BF-8967-58FCB438F717}"/>
              </a:ext>
            </a:extLst>
          </p:cNvPr>
          <p:cNvSpPr/>
          <p:nvPr/>
        </p:nvSpPr>
        <p:spPr>
          <a:xfrm>
            <a:off x="10458091" y="823611"/>
            <a:ext cx="2005884" cy="6373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מציין מיקום של תמונה 1">
            <a:extLst>
              <a:ext uri="{FF2B5EF4-FFF2-40B4-BE49-F238E27FC236}">
                <a16:creationId xmlns:a16="http://schemas.microsoft.com/office/drawing/2014/main" id="{BDED4659-B0E2-4D56-B656-BD6833EF9D95}"/>
              </a:ext>
            </a:extLst>
          </p:cNvPr>
          <p:cNvSpPr>
            <a:spLocks noGrp="1"/>
          </p:cNvSpPr>
          <p:nvPr>
            <p:ph type="pic" idx="1"/>
          </p:nvPr>
        </p:nvSpPr>
        <p:spPr>
          <a:xfrm>
            <a:off x="109490" y="823611"/>
            <a:ext cx="12030853" cy="5721551"/>
          </a:xfrm>
        </p:spPr>
      </p:sp>
      <p:sp>
        <p:nvSpPr>
          <p:cNvPr id="3" name="כותרת 2">
            <a:extLst>
              <a:ext uri="{FF2B5EF4-FFF2-40B4-BE49-F238E27FC236}">
                <a16:creationId xmlns:a16="http://schemas.microsoft.com/office/drawing/2014/main" id="{A8AB6957-5993-448C-A77E-FBD628B4ED32}"/>
              </a:ext>
            </a:extLst>
          </p:cNvPr>
          <p:cNvSpPr>
            <a:spLocks noGrp="1"/>
          </p:cNvSpPr>
          <p:nvPr>
            <p:ph type="ctrTitle"/>
          </p:nvPr>
        </p:nvSpPr>
        <p:spPr/>
        <p:txBody>
          <a:bodyPr/>
          <a:lstStyle/>
          <a:p>
            <a:r>
              <a:rPr lang="he-IL" b="1" dirty="0"/>
              <a:t>ריבית דריבית</a:t>
            </a:r>
          </a:p>
        </p:txBody>
      </p:sp>
      <p:pic>
        <p:nvPicPr>
          <p:cNvPr id="4" name="תמונה 3">
            <a:extLst>
              <a:ext uri="{FF2B5EF4-FFF2-40B4-BE49-F238E27FC236}">
                <a16:creationId xmlns:a16="http://schemas.microsoft.com/office/drawing/2014/main" id="{DA633D9C-32A8-477C-B95B-911C43EC0F5D}"/>
              </a:ext>
            </a:extLst>
          </p:cNvPr>
          <p:cNvPicPr>
            <a:picLocks noChangeAspect="1"/>
          </p:cNvPicPr>
          <p:nvPr/>
        </p:nvPicPr>
        <p:blipFill>
          <a:blip r:embed="rId3"/>
          <a:stretch>
            <a:fillRect/>
          </a:stretch>
        </p:blipFill>
        <p:spPr>
          <a:xfrm>
            <a:off x="277948" y="1116879"/>
            <a:ext cx="6557858" cy="5135014"/>
          </a:xfrm>
          <a:prstGeom prst="rect">
            <a:avLst/>
          </a:prstGeom>
        </p:spPr>
      </p:pic>
      <p:sp>
        <p:nvSpPr>
          <p:cNvPr id="5" name="מלבן 4">
            <a:extLst>
              <a:ext uri="{FF2B5EF4-FFF2-40B4-BE49-F238E27FC236}">
                <a16:creationId xmlns:a16="http://schemas.microsoft.com/office/drawing/2014/main" id="{784F20F0-CBE4-4166-8E94-188DD2BBE333}"/>
              </a:ext>
            </a:extLst>
          </p:cNvPr>
          <p:cNvSpPr/>
          <p:nvPr/>
        </p:nvSpPr>
        <p:spPr>
          <a:xfrm>
            <a:off x="6625405" y="606107"/>
            <a:ext cx="5356193" cy="6001643"/>
          </a:xfrm>
          <a:prstGeom prst="rect">
            <a:avLst/>
          </a:prstGeom>
        </p:spPr>
        <p:txBody>
          <a:bodyPr wrap="square">
            <a:spAutoFit/>
          </a:bodyPr>
          <a:lstStyle/>
          <a:p>
            <a:r>
              <a:rPr lang="he-IL" sz="1600" b="1" dirty="0">
                <a:solidFill>
                  <a:srgbClr val="002060"/>
                </a:solidFill>
                <a:latin typeface="Varela Round" panose="00000500000000000000" pitchFamily="2" charset="-79"/>
                <a:cs typeface="Varela Round" panose="00000500000000000000"/>
              </a:rPr>
              <a:t>אלברט איינשטיין אמר פעם: "ריבית דריבית היא הפלא השמיני בתבל. מי שמבין זאת, מרוויח. מי שלא – משלם".</a:t>
            </a:r>
          </a:p>
          <a:p>
            <a:endParaRPr lang="he-IL" sz="1600" b="1" dirty="0">
              <a:solidFill>
                <a:srgbClr val="002060"/>
              </a:solidFill>
              <a:latin typeface="Varela Round" panose="00000500000000000000" pitchFamily="2" charset="-79"/>
              <a:cs typeface="Varela Round" panose="00000500000000000000"/>
            </a:endParaRPr>
          </a:p>
          <a:p>
            <a:r>
              <a:rPr lang="he-IL" sz="1400" dirty="0">
                <a:solidFill>
                  <a:srgbClr val="002060"/>
                </a:solidFill>
                <a:latin typeface="Varela Round" panose="00000500000000000000" pitchFamily="2" charset="-79"/>
                <a:cs typeface="Varela Round" panose="00000500000000000000"/>
              </a:rPr>
              <a:t>למה הכוונה? נניח שליאת  </a:t>
            </a:r>
            <a:r>
              <a:rPr lang="he-IL" sz="1400" b="1" u="sng" dirty="0">
                <a:solidFill>
                  <a:srgbClr val="002060"/>
                </a:solidFill>
                <a:latin typeface="Varela Round" panose="00000500000000000000" pitchFamily="2" charset="-79"/>
                <a:cs typeface="Varela Round" panose="00000500000000000000"/>
              </a:rPr>
              <a:t>משקיעה</a:t>
            </a:r>
            <a:r>
              <a:rPr lang="he-IL" sz="1400" dirty="0">
                <a:solidFill>
                  <a:srgbClr val="002060"/>
                </a:solidFill>
                <a:latin typeface="Varela Round" panose="00000500000000000000" pitchFamily="2" charset="-79"/>
                <a:cs typeface="Varela Round" panose="00000500000000000000"/>
              </a:rPr>
              <a:t> פעם אחת 100 ש"ח והתשואה השנתית שלה היא 10%. לכן בעוד שנה יהיו לה 110 ש"ח.</a:t>
            </a:r>
          </a:p>
          <a:p>
            <a:r>
              <a:rPr lang="he-IL" sz="1400" dirty="0">
                <a:solidFill>
                  <a:srgbClr val="002060"/>
                </a:solidFill>
                <a:latin typeface="Varela Round" panose="00000500000000000000" pitchFamily="2" charset="-79"/>
                <a:cs typeface="Varela Round" panose="00000500000000000000"/>
              </a:rPr>
              <a:t>אבל מה יקרה בעוד שנתיים? גם 10 השקלים החדשים יתנו לה 10%, כלומר יהיו לה 121 ש"ח. ואז גם הריבית של ה-21 תייצר 10% אז בעוד 3 שנים יהיו לה 133 ש"ח.</a:t>
            </a:r>
          </a:p>
          <a:p>
            <a:r>
              <a:rPr lang="he-IL" sz="1400" dirty="0">
                <a:solidFill>
                  <a:srgbClr val="002060"/>
                </a:solidFill>
                <a:latin typeface="Varela Round" panose="00000500000000000000" pitchFamily="2" charset="-79"/>
                <a:cs typeface="Varela Round" panose="00000500000000000000"/>
              </a:rPr>
              <a:t>מה יקרה בעוד 30 שנה?</a:t>
            </a:r>
          </a:p>
          <a:p>
            <a:r>
              <a:rPr lang="he-IL" sz="1400" dirty="0">
                <a:solidFill>
                  <a:srgbClr val="002060"/>
                </a:solidFill>
                <a:latin typeface="Varela Round" panose="00000500000000000000" pitchFamily="2" charset="-79"/>
                <a:cs typeface="Varela Round" panose="00000500000000000000"/>
              </a:rPr>
              <a:t>כעבור 30 שנה יהיו לליטל 1,745 ₪ 1,645 ₪ ריבית +100 ₪ השקעה).</a:t>
            </a:r>
          </a:p>
          <a:p>
            <a:r>
              <a:rPr lang="he-IL" sz="1400" dirty="0">
                <a:solidFill>
                  <a:srgbClr val="002060"/>
                </a:solidFill>
                <a:latin typeface="Varela Round" panose="00000500000000000000" pitchFamily="2" charset="-79"/>
                <a:cs typeface="Varela Round" panose="00000500000000000000"/>
              </a:rPr>
              <a:t>אם הריבית הייתה על הקרן בלבד, היו לה רק 400 ₪ (300+100 ריבית)</a:t>
            </a:r>
          </a:p>
          <a:p>
            <a:r>
              <a:rPr lang="he-IL" sz="1400" dirty="0">
                <a:solidFill>
                  <a:srgbClr val="002060"/>
                </a:solidFill>
                <a:latin typeface="Varela Round" panose="00000500000000000000" pitchFamily="2" charset="-79"/>
                <a:cs typeface="Varela Round" panose="00000500000000000000"/>
              </a:rPr>
              <a:t>ויש גם את הצד ש</a:t>
            </a:r>
            <a:r>
              <a:rPr lang="he-IL" sz="1400" b="1" dirty="0">
                <a:solidFill>
                  <a:srgbClr val="002060"/>
                </a:solidFill>
                <a:latin typeface="Varela Round" panose="00000500000000000000" pitchFamily="2" charset="-79"/>
                <a:cs typeface="Varela Round" panose="00000500000000000000"/>
              </a:rPr>
              <a:t>משלם</a:t>
            </a:r>
            <a:r>
              <a:rPr lang="he-IL" sz="1400" dirty="0">
                <a:solidFill>
                  <a:srgbClr val="002060"/>
                </a:solidFill>
                <a:latin typeface="Varela Round" panose="00000500000000000000" pitchFamily="2" charset="-79"/>
                <a:cs typeface="Varela Round" panose="00000500000000000000"/>
              </a:rPr>
              <a:t> ריבית דריבית.</a:t>
            </a:r>
          </a:p>
          <a:p>
            <a:r>
              <a:rPr lang="he-IL" sz="1400" dirty="0">
                <a:solidFill>
                  <a:srgbClr val="002060"/>
                </a:solidFill>
                <a:latin typeface="Varela Round" panose="00000500000000000000" pitchFamily="2" charset="-79"/>
                <a:cs typeface="Varela Round" panose="00000500000000000000"/>
              </a:rPr>
              <a:t>לליאת  יש עסק בשם "הבית של ליאת"  עם </a:t>
            </a:r>
            <a:r>
              <a:rPr lang="he-IL" sz="1400" dirty="0">
                <a:solidFill>
                  <a:srgbClr val="002060"/>
                </a:solidFill>
                <a:latin typeface="Varela Round" panose="00000500000000000000" pitchFamily="2" charset="-79"/>
                <a:cs typeface="Varela Round" panose="00000500000000000000"/>
                <a:hlinkClick r:id="rId4">
                  <a:extLst>
                    <a:ext uri="{A12FA001-AC4F-418D-AE19-62706E023703}">
                      <ahyp:hlinkClr xmlns:ahyp="http://schemas.microsoft.com/office/drawing/2018/hyperlinkcolor" val="tx"/>
                    </a:ext>
                  </a:extLst>
                </a:hlinkClick>
              </a:rPr>
              <a:t>מינוס עצבני בבנק</a:t>
            </a:r>
            <a:r>
              <a:rPr lang="he-IL" sz="1400" dirty="0">
                <a:solidFill>
                  <a:srgbClr val="002060"/>
                </a:solidFill>
                <a:latin typeface="Varela Round" panose="00000500000000000000" pitchFamily="2" charset="-79"/>
                <a:cs typeface="Varela Round" panose="00000500000000000000"/>
              </a:rPr>
              <a:t>. במהלך הזמן מסגרת האשראי שלה גדלה וגדלה עד שלבסוף נאלצה לקחת </a:t>
            </a:r>
            <a:r>
              <a:rPr lang="he-IL" sz="1400" b="1" dirty="0">
                <a:solidFill>
                  <a:srgbClr val="002060"/>
                </a:solidFill>
                <a:latin typeface="Varela Round" panose="00000500000000000000" pitchFamily="2" charset="-79"/>
                <a:cs typeface="Varela Round" panose="00000500000000000000"/>
                <a:hlinkClick r:id="rId5">
                  <a:extLst>
                    <a:ext uri="{A12FA001-AC4F-418D-AE19-62706E023703}">
                      <ahyp:hlinkClr xmlns:ahyp="http://schemas.microsoft.com/office/drawing/2018/hyperlinkcolor" val="tx"/>
                    </a:ext>
                  </a:extLst>
                </a:hlinkClick>
              </a:rPr>
              <a:t>הלוואה </a:t>
            </a:r>
            <a:r>
              <a:rPr lang="he-IL" sz="1400" b="1" dirty="0">
                <a:solidFill>
                  <a:srgbClr val="002060"/>
                </a:solidFill>
                <a:latin typeface="Varela Round" panose="00000500000000000000" pitchFamily="2" charset="-79"/>
                <a:cs typeface="Varela Round" panose="00000500000000000000"/>
              </a:rPr>
              <a:t>מחברת אשראי </a:t>
            </a:r>
            <a:r>
              <a:rPr lang="he-IL" sz="1400" dirty="0">
                <a:solidFill>
                  <a:srgbClr val="002060"/>
                </a:solidFill>
                <a:latin typeface="Varela Round" panose="00000500000000000000" pitchFamily="2" charset="-79"/>
                <a:cs typeface="Varela Round" panose="00000500000000000000"/>
              </a:rPr>
              <a:t> לכיסוי מינוס של 10,000 ש"ח. חברת האשראי העניקה לה הלוואה עם חיוב שנתי ותשלום  של כל החוב בעוד 10 שנה בריבית שנתית של 10%. </a:t>
            </a:r>
          </a:p>
          <a:p>
            <a:endParaRPr lang="he-IL" sz="1400" b="1" i="0" dirty="0">
              <a:solidFill>
                <a:srgbClr val="002060"/>
              </a:solidFill>
              <a:effectLst/>
              <a:latin typeface="Varela Round" panose="00000500000000000000" pitchFamily="2" charset="-79"/>
              <a:cs typeface="Varela Round" panose="00000500000000000000"/>
            </a:endParaRPr>
          </a:p>
          <a:p>
            <a:r>
              <a:rPr lang="en-US" sz="1400" dirty="0">
                <a:latin typeface="Varela Round" panose="00000500000000000000" pitchFamily="2" charset="-79"/>
                <a:ea typeface="Calibri" panose="020F0502020204030204" pitchFamily="34" charset="0"/>
                <a:cs typeface="Varela Round" panose="00000500000000000000"/>
              </a:rPr>
              <a:t>R= (1+0.10)</a:t>
            </a:r>
            <a:r>
              <a:rPr lang="en-US" sz="1400" baseline="30000" dirty="0">
                <a:solidFill>
                  <a:schemeClr val="accent5">
                    <a:lumMod val="50000"/>
                  </a:schemeClr>
                </a:solidFill>
                <a:latin typeface="David" panose="020E0502060401010101" pitchFamily="34" charset="-79"/>
                <a:cs typeface="Varela Round" panose="00000500000000000000"/>
              </a:rPr>
              <a:t> 10</a:t>
            </a:r>
            <a:r>
              <a:rPr lang="en-US" sz="1400" dirty="0">
                <a:solidFill>
                  <a:schemeClr val="accent5">
                    <a:lumMod val="50000"/>
                  </a:schemeClr>
                </a:solidFill>
                <a:latin typeface="David" panose="020E0502060401010101" pitchFamily="34" charset="-79"/>
                <a:cs typeface="Varela Round" panose="00000500000000000000"/>
              </a:rPr>
              <a:t> -1=1.5937</a:t>
            </a:r>
            <a:r>
              <a:rPr lang="he-IL" sz="1400" dirty="0">
                <a:solidFill>
                  <a:schemeClr val="accent5">
                    <a:lumMod val="50000"/>
                  </a:schemeClr>
                </a:solidFill>
                <a:latin typeface="David" panose="020E0502060401010101" pitchFamily="34" charset="-79"/>
                <a:cs typeface="Varela Round" panose="00000500000000000000"/>
              </a:rPr>
              <a:t> ריבית תקופתית ל-10 שנים.</a:t>
            </a:r>
          </a:p>
          <a:p>
            <a:r>
              <a:rPr lang="he-IL" sz="1400" b="1" dirty="0">
                <a:solidFill>
                  <a:schemeClr val="accent5">
                    <a:lumMod val="50000"/>
                  </a:schemeClr>
                </a:solidFill>
                <a:latin typeface="David" panose="020E0502060401010101" pitchFamily="34" charset="-79"/>
                <a:cs typeface="Varela Round" panose="00000500000000000000"/>
              </a:rPr>
              <a:t>נכפיל בקרן: 15,937 ריבית דריבית</a:t>
            </a:r>
          </a:p>
          <a:p>
            <a:r>
              <a:rPr lang="he-IL" sz="1400" b="1" dirty="0">
                <a:solidFill>
                  <a:srgbClr val="002060"/>
                </a:solidFill>
                <a:latin typeface="Varela Round" panose="00000500000000000000" pitchFamily="2" charset="-79"/>
                <a:cs typeface="Varela Round" panose="00000500000000000000"/>
              </a:rPr>
              <a:t>מהו הסכום שהחזירה ליאת לאחר 10 שנים?</a:t>
            </a:r>
          </a:p>
          <a:p>
            <a:r>
              <a:rPr lang="he-IL" sz="1400" b="1" i="0" dirty="0">
                <a:solidFill>
                  <a:srgbClr val="002060"/>
                </a:solidFill>
                <a:effectLst/>
                <a:latin typeface="Varela Round" panose="00000500000000000000" pitchFamily="2" charset="-79"/>
                <a:cs typeface="Varela Round" panose="00000500000000000000"/>
              </a:rPr>
              <a:t>15,937 ₪ ריבית + 10,000 ₪ קרן= 25,937 ₪.</a:t>
            </a:r>
          </a:p>
          <a:p>
            <a:endParaRPr lang="he-IL" sz="1400" b="1" dirty="0">
              <a:solidFill>
                <a:srgbClr val="002060"/>
              </a:solidFill>
              <a:latin typeface="Varela Round" panose="00000500000000000000" pitchFamily="2" charset="-79"/>
              <a:cs typeface="Varela Round" panose="00000500000000000000"/>
            </a:endParaRPr>
          </a:p>
          <a:p>
            <a:r>
              <a:rPr lang="he-IL" sz="1400" b="1" dirty="0">
                <a:solidFill>
                  <a:srgbClr val="002060"/>
                </a:solidFill>
                <a:latin typeface="Varela Round" panose="00000500000000000000" pitchFamily="2" charset="-79"/>
                <a:cs typeface="Varela Round" panose="00000500000000000000"/>
              </a:rPr>
              <a:t>	</a:t>
            </a:r>
            <a:r>
              <a:rPr lang="he-IL" sz="1400" b="1" i="0" dirty="0">
                <a:solidFill>
                  <a:srgbClr val="002060"/>
                </a:solidFill>
                <a:effectLst/>
                <a:latin typeface="Varela Round" panose="00000500000000000000" pitchFamily="2" charset="-79"/>
                <a:cs typeface="Varela Round" panose="00000500000000000000"/>
              </a:rPr>
              <a:t>                        מתוך:                    </a:t>
            </a:r>
            <a:r>
              <a:rPr lang="en-US" sz="1400" dirty="0">
                <a:latin typeface="Varela Round" panose="00000500000000000000" pitchFamily="2" charset="-79"/>
                <a:hlinkClick r:id="rId6"/>
              </a:rPr>
              <a:t>https://haotzarsheli.mof.gov.il</a:t>
            </a:r>
            <a:r>
              <a:rPr lang="en-US" sz="1400" dirty="0">
                <a:latin typeface="Varela Round" panose="00000500000000000000" pitchFamily="2" charset="-79"/>
              </a:rPr>
              <a:t>                                           </a:t>
            </a:r>
            <a:endParaRPr lang="he-IL" sz="1400" b="1" i="0" dirty="0">
              <a:solidFill>
                <a:srgbClr val="002060"/>
              </a:solidFill>
              <a:effectLst/>
              <a:latin typeface="Varela Round" panose="00000500000000000000" pitchFamily="2" charset="-79"/>
              <a:cs typeface="Varela Round" panose="00000500000000000000"/>
            </a:endParaRPr>
          </a:p>
        </p:txBody>
      </p:sp>
      <p:pic>
        <p:nvPicPr>
          <p:cNvPr id="6" name="תמונה 5">
            <a:extLst>
              <a:ext uri="{FF2B5EF4-FFF2-40B4-BE49-F238E27FC236}">
                <a16:creationId xmlns:a16="http://schemas.microsoft.com/office/drawing/2014/main" id="{B258C1F3-B2ED-4C73-AA09-2781650FB764}"/>
              </a:ext>
            </a:extLst>
          </p:cNvPr>
          <p:cNvPicPr>
            <a:picLocks noChangeAspect="1"/>
          </p:cNvPicPr>
          <p:nvPr/>
        </p:nvPicPr>
        <p:blipFill>
          <a:blip r:embed="rId7"/>
          <a:stretch>
            <a:fillRect/>
          </a:stretch>
        </p:blipFill>
        <p:spPr>
          <a:xfrm rot="10800000" flipH="1" flipV="1">
            <a:off x="7332955" y="4714043"/>
            <a:ext cx="2086253" cy="497149"/>
          </a:xfrm>
          <a:prstGeom prst="rect">
            <a:avLst/>
          </a:prstGeom>
        </p:spPr>
      </p:pic>
    </p:spTree>
    <p:extLst>
      <p:ext uri="{BB962C8B-B14F-4D97-AF65-F5344CB8AC3E}">
        <p14:creationId xmlns:p14="http://schemas.microsoft.com/office/powerpoint/2010/main" val="4163663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ה 1">
            <a:extLst>
              <a:ext uri="{FF2B5EF4-FFF2-40B4-BE49-F238E27FC236}">
                <a16:creationId xmlns:a16="http://schemas.microsoft.com/office/drawing/2014/main" id="{44BFAE7F-0895-4286-9969-FEC0DE9FAFE0}"/>
              </a:ext>
            </a:extLst>
          </p:cNvPr>
          <p:cNvSpPr>
            <a:spLocks noGrp="1"/>
          </p:cNvSpPr>
          <p:nvPr>
            <p:ph type="pic" idx="1"/>
          </p:nvPr>
        </p:nvSpPr>
        <p:spPr/>
      </p:sp>
      <p:sp>
        <p:nvSpPr>
          <p:cNvPr id="3" name="כותרת 2">
            <a:extLst>
              <a:ext uri="{FF2B5EF4-FFF2-40B4-BE49-F238E27FC236}">
                <a16:creationId xmlns:a16="http://schemas.microsoft.com/office/drawing/2014/main" id="{80F2F73A-B4C4-436A-9D9C-4D4F1912C22A}"/>
              </a:ext>
            </a:extLst>
          </p:cNvPr>
          <p:cNvSpPr>
            <a:spLocks noGrp="1"/>
          </p:cNvSpPr>
          <p:nvPr>
            <p:ph type="ctrTitle"/>
          </p:nvPr>
        </p:nvSpPr>
        <p:spPr/>
        <p:txBody>
          <a:bodyPr/>
          <a:lstStyle/>
          <a:p>
            <a:r>
              <a:rPr lang="he-IL" dirty="0"/>
              <a:t>ריבית דריבית</a:t>
            </a:r>
          </a:p>
        </p:txBody>
      </p:sp>
      <p:sp>
        <p:nvSpPr>
          <p:cNvPr id="4" name="מלבן 3">
            <a:extLst>
              <a:ext uri="{FF2B5EF4-FFF2-40B4-BE49-F238E27FC236}">
                <a16:creationId xmlns:a16="http://schemas.microsoft.com/office/drawing/2014/main" id="{FA50BD21-9F0E-4AF3-B202-5EA00B4EBB30}"/>
              </a:ext>
            </a:extLst>
          </p:cNvPr>
          <p:cNvSpPr/>
          <p:nvPr/>
        </p:nvSpPr>
        <p:spPr>
          <a:xfrm>
            <a:off x="319597" y="823611"/>
            <a:ext cx="8324726" cy="5570756"/>
          </a:xfrm>
          <a:prstGeom prst="rect">
            <a:avLst/>
          </a:prstGeom>
        </p:spPr>
        <p:txBody>
          <a:bodyPr wrap="square">
            <a:spAutoFit/>
          </a:bodyPr>
          <a:lstStyle/>
          <a:p>
            <a:pPr>
              <a:defRPr/>
            </a:pPr>
            <a:r>
              <a:rPr lang="he-IL" b="1" u="sng" dirty="0">
                <a:solidFill>
                  <a:schemeClr val="accent5">
                    <a:lumMod val="50000"/>
                  </a:schemeClr>
                </a:solidFill>
                <a:latin typeface="Varela Round" panose="00000500000000000000" pitchFamily="2" charset="-79"/>
                <a:cs typeface="David" pitchFamily="2" charset="-79"/>
              </a:rPr>
              <a:t>דוגמא</a:t>
            </a:r>
          </a:p>
          <a:p>
            <a:pPr>
              <a:defRPr/>
            </a:pPr>
            <a:r>
              <a:rPr lang="he-IL" sz="2000" dirty="0">
                <a:solidFill>
                  <a:schemeClr val="accent5">
                    <a:lumMod val="50000"/>
                  </a:schemeClr>
                </a:solidFill>
                <a:latin typeface="Varela Round" panose="00000500000000000000" pitchFamily="2" charset="-79"/>
                <a:cs typeface="Varela Round" panose="00000500000000000000"/>
              </a:rPr>
              <a:t>הבנק מציע הלוואות בריבית שנתית נומינלית  של 24%. מהי הריבית השנתית שהלקוח ישלם בכל אחד מהמקרים הבאים:</a:t>
            </a:r>
          </a:p>
          <a:p>
            <a:pPr marL="457200" indent="-457200">
              <a:buFont typeface="Arial" panose="020B0604020202020204" pitchFamily="34" charset="0"/>
              <a:buAutoNum type="arabicPeriod"/>
              <a:defRPr/>
            </a:pPr>
            <a:r>
              <a:rPr lang="he-IL" sz="2000" dirty="0">
                <a:solidFill>
                  <a:schemeClr val="accent5">
                    <a:lumMod val="50000"/>
                  </a:schemeClr>
                </a:solidFill>
                <a:latin typeface="Varela Round" panose="00000500000000000000" pitchFamily="2" charset="-79"/>
                <a:cs typeface="Varela Round" panose="00000500000000000000"/>
              </a:rPr>
              <a:t>הבנק מחייב את הלקוח בסוף כל חודש= 0.2682</a:t>
            </a:r>
          </a:p>
          <a:p>
            <a:pPr>
              <a:defRPr/>
            </a:pPr>
            <a:r>
              <a:rPr lang="he-IL" sz="2000" dirty="0">
                <a:solidFill>
                  <a:schemeClr val="accent5">
                    <a:lumMod val="50000"/>
                  </a:schemeClr>
                </a:solidFill>
                <a:latin typeface="Varela Round" panose="00000500000000000000" pitchFamily="2" charset="-79"/>
                <a:cs typeface="Varela Round" panose="00000500000000000000"/>
              </a:rPr>
              <a:t>את הריבית השנתית אנחנו מחלקים במספר התקופות שהריבית תחויב, במקרה הזה מחלקים ב-12.</a:t>
            </a:r>
          </a:p>
          <a:p>
            <a:pPr>
              <a:defRPr/>
            </a:pPr>
            <a:r>
              <a:rPr lang="en-US" sz="2000" dirty="0">
                <a:solidFill>
                  <a:schemeClr val="accent5">
                    <a:lumMod val="50000"/>
                  </a:schemeClr>
                </a:solidFill>
                <a:latin typeface="Varela Round" panose="00000500000000000000" pitchFamily="2" charset="-79"/>
                <a:cs typeface="Varela Round" panose="00000500000000000000"/>
              </a:rPr>
              <a:t>0.24/12=0.02</a:t>
            </a:r>
            <a:endParaRPr lang="he-IL" sz="2000" dirty="0">
              <a:solidFill>
                <a:schemeClr val="accent5">
                  <a:lumMod val="50000"/>
                </a:schemeClr>
              </a:solidFill>
              <a:latin typeface="Varela Round" panose="00000500000000000000" pitchFamily="2" charset="-79"/>
              <a:cs typeface="Varela Round" panose="00000500000000000000"/>
            </a:endParaRPr>
          </a:p>
          <a:p>
            <a:pPr algn="ctr">
              <a:defRPr/>
            </a:pPr>
            <a:r>
              <a:rPr lang="en-US" sz="2000" b="1" dirty="0">
                <a:solidFill>
                  <a:schemeClr val="accent5">
                    <a:lumMod val="50000"/>
                  </a:schemeClr>
                </a:solidFill>
                <a:latin typeface="David" panose="020E0502060401010101" pitchFamily="34" charset="-79"/>
                <a:cs typeface="Varela Round" panose="00000500000000000000"/>
              </a:rPr>
              <a:t>R=(1+0.02)</a:t>
            </a:r>
            <a:r>
              <a:rPr lang="en-US" sz="2000" b="1" baseline="30000" dirty="0">
                <a:solidFill>
                  <a:schemeClr val="accent5">
                    <a:lumMod val="50000"/>
                  </a:schemeClr>
                </a:solidFill>
                <a:latin typeface="David" panose="020E0502060401010101" pitchFamily="34" charset="-79"/>
                <a:cs typeface="Varela Round" panose="00000500000000000000"/>
              </a:rPr>
              <a:t>12</a:t>
            </a:r>
            <a:r>
              <a:rPr lang="en-US" sz="2000" b="1" dirty="0">
                <a:solidFill>
                  <a:schemeClr val="accent5">
                    <a:lumMod val="50000"/>
                  </a:schemeClr>
                </a:solidFill>
                <a:latin typeface="David" panose="020E0502060401010101" pitchFamily="34" charset="-79"/>
                <a:cs typeface="Varela Round" panose="00000500000000000000"/>
              </a:rPr>
              <a:t> -1</a:t>
            </a:r>
          </a:p>
          <a:p>
            <a:pPr marL="342900" indent="-342900">
              <a:buAutoNum type="arabicPeriod" startAt="2"/>
              <a:defRPr/>
            </a:pPr>
            <a:r>
              <a:rPr lang="he-IL" sz="2000" dirty="0">
                <a:solidFill>
                  <a:schemeClr val="accent5">
                    <a:lumMod val="50000"/>
                  </a:schemeClr>
                </a:solidFill>
                <a:latin typeface="Varela Round" panose="00000500000000000000" pitchFamily="2" charset="-79"/>
                <a:cs typeface="Varela Round" panose="00000500000000000000"/>
              </a:rPr>
              <a:t>הבנק מחייב את הלקוח בסוף כל רבעון= 0.2625</a:t>
            </a:r>
          </a:p>
          <a:p>
            <a:pPr>
              <a:defRPr/>
            </a:pPr>
            <a:r>
              <a:rPr lang="en-US" sz="2000" dirty="0">
                <a:solidFill>
                  <a:schemeClr val="accent5">
                    <a:lumMod val="50000"/>
                  </a:schemeClr>
                </a:solidFill>
                <a:latin typeface="Varela Round" panose="00000500000000000000" pitchFamily="2" charset="-79"/>
                <a:cs typeface="Varela Round" panose="00000500000000000000"/>
              </a:rPr>
              <a:t>0.24/4=0.06</a:t>
            </a:r>
            <a:r>
              <a:rPr lang="he-IL" sz="2000" dirty="0">
                <a:solidFill>
                  <a:schemeClr val="accent5">
                    <a:lumMod val="50000"/>
                  </a:schemeClr>
                </a:solidFill>
                <a:latin typeface="Varela Round" panose="00000500000000000000" pitchFamily="2" charset="-79"/>
                <a:cs typeface="Varela Round" panose="00000500000000000000"/>
              </a:rPr>
              <a:t>, כי הריבית תחויב 4 פעמים במהלך השנה.</a:t>
            </a:r>
            <a:endParaRPr lang="en-US" sz="2000" b="1" dirty="0">
              <a:solidFill>
                <a:schemeClr val="accent5">
                  <a:lumMod val="50000"/>
                </a:schemeClr>
              </a:solidFill>
              <a:latin typeface="David" panose="020E0502060401010101" pitchFamily="34" charset="-79"/>
              <a:cs typeface="Varela Round" panose="00000500000000000000"/>
            </a:endParaRPr>
          </a:p>
          <a:p>
            <a:pPr algn="ctr">
              <a:defRPr/>
            </a:pPr>
            <a:r>
              <a:rPr lang="en-US" sz="2000" b="1" dirty="0">
                <a:solidFill>
                  <a:schemeClr val="accent5">
                    <a:lumMod val="50000"/>
                  </a:schemeClr>
                </a:solidFill>
                <a:latin typeface="David" panose="020E0502060401010101" pitchFamily="34" charset="-79"/>
                <a:cs typeface="Varela Round" panose="00000500000000000000"/>
              </a:rPr>
              <a:t>R=(1+0.06)</a:t>
            </a:r>
            <a:r>
              <a:rPr lang="en-US" sz="2000" b="1" baseline="30000" dirty="0">
                <a:solidFill>
                  <a:schemeClr val="accent5">
                    <a:lumMod val="50000"/>
                  </a:schemeClr>
                </a:solidFill>
                <a:latin typeface="David" panose="020E0502060401010101" pitchFamily="34" charset="-79"/>
                <a:cs typeface="Varela Round" panose="00000500000000000000"/>
              </a:rPr>
              <a:t>4</a:t>
            </a:r>
            <a:r>
              <a:rPr lang="en-US" sz="2000" b="1" dirty="0">
                <a:solidFill>
                  <a:schemeClr val="accent5">
                    <a:lumMod val="50000"/>
                  </a:schemeClr>
                </a:solidFill>
                <a:latin typeface="David" panose="020E0502060401010101" pitchFamily="34" charset="-79"/>
                <a:cs typeface="Varela Round" panose="00000500000000000000"/>
              </a:rPr>
              <a:t> -1</a:t>
            </a:r>
            <a:endParaRPr lang="he-IL" sz="2000" dirty="0">
              <a:solidFill>
                <a:schemeClr val="accent5">
                  <a:lumMod val="50000"/>
                </a:schemeClr>
              </a:solidFill>
              <a:latin typeface="Varela Round" panose="00000500000000000000" pitchFamily="2" charset="-79"/>
              <a:cs typeface="Varela Round" panose="00000500000000000000"/>
            </a:endParaRPr>
          </a:p>
          <a:p>
            <a:pPr marL="342900" indent="-342900">
              <a:buAutoNum type="arabicPeriod" startAt="3"/>
              <a:defRPr/>
            </a:pPr>
            <a:r>
              <a:rPr lang="he-IL" sz="2000" dirty="0">
                <a:solidFill>
                  <a:schemeClr val="accent5">
                    <a:lumMod val="50000"/>
                  </a:schemeClr>
                </a:solidFill>
                <a:latin typeface="Varela Round" panose="00000500000000000000" pitchFamily="2" charset="-79"/>
                <a:cs typeface="Varela Round" panose="00000500000000000000"/>
              </a:rPr>
              <a:t>הבנק מחייב את הלקוח בסוף מחצית השנה (שישה חודשים)=0.2544</a:t>
            </a:r>
          </a:p>
          <a:p>
            <a:pPr>
              <a:defRPr/>
            </a:pPr>
            <a:r>
              <a:rPr lang="en-US" sz="2000" dirty="0">
                <a:solidFill>
                  <a:schemeClr val="accent5">
                    <a:lumMod val="50000"/>
                  </a:schemeClr>
                </a:solidFill>
                <a:latin typeface="Varela Round" panose="00000500000000000000" pitchFamily="2" charset="-79"/>
                <a:cs typeface="Varela Round" panose="00000500000000000000"/>
              </a:rPr>
              <a:t>0.24/2=0.12</a:t>
            </a:r>
            <a:r>
              <a:rPr lang="he-IL" sz="2000" dirty="0">
                <a:solidFill>
                  <a:schemeClr val="accent5">
                    <a:lumMod val="50000"/>
                  </a:schemeClr>
                </a:solidFill>
                <a:latin typeface="Varela Round" panose="00000500000000000000" pitchFamily="2" charset="-79"/>
                <a:cs typeface="Varela Round" panose="00000500000000000000"/>
              </a:rPr>
              <a:t>, כי הריבית תחויב פעמיים במהלך השנה.</a:t>
            </a:r>
          </a:p>
          <a:p>
            <a:pPr algn="ctr">
              <a:defRPr/>
            </a:pPr>
            <a:r>
              <a:rPr lang="en-US" sz="2000" b="1" dirty="0">
                <a:solidFill>
                  <a:schemeClr val="accent5">
                    <a:lumMod val="50000"/>
                  </a:schemeClr>
                </a:solidFill>
                <a:latin typeface="David" panose="020E0502060401010101" pitchFamily="34" charset="-79"/>
                <a:cs typeface="Varela Round" panose="00000500000000000000"/>
              </a:rPr>
              <a:t>R=(1+0.12)</a:t>
            </a:r>
            <a:r>
              <a:rPr lang="en-US" sz="2000" b="1" baseline="30000" dirty="0">
                <a:solidFill>
                  <a:schemeClr val="accent5">
                    <a:lumMod val="50000"/>
                  </a:schemeClr>
                </a:solidFill>
                <a:latin typeface="David" panose="020E0502060401010101" pitchFamily="34" charset="-79"/>
                <a:cs typeface="Varela Round" panose="00000500000000000000"/>
              </a:rPr>
              <a:t>2</a:t>
            </a:r>
            <a:r>
              <a:rPr lang="en-US" sz="2000" b="1" dirty="0">
                <a:solidFill>
                  <a:schemeClr val="accent5">
                    <a:lumMod val="50000"/>
                  </a:schemeClr>
                </a:solidFill>
                <a:latin typeface="David" panose="020E0502060401010101" pitchFamily="34" charset="-79"/>
                <a:cs typeface="Varela Round" panose="00000500000000000000"/>
              </a:rPr>
              <a:t> -1</a:t>
            </a:r>
          </a:p>
          <a:p>
            <a:pPr marL="342900" indent="-342900">
              <a:buAutoNum type="arabicPeriod" startAt="4"/>
              <a:defRPr/>
            </a:pPr>
            <a:r>
              <a:rPr lang="he-IL" sz="2000" dirty="0">
                <a:solidFill>
                  <a:schemeClr val="accent5">
                    <a:lumMod val="50000"/>
                  </a:schemeClr>
                </a:solidFill>
                <a:latin typeface="Varela Round" panose="00000500000000000000" pitchFamily="2" charset="-79"/>
                <a:cs typeface="Varela Round" panose="00000500000000000000"/>
              </a:rPr>
              <a:t>הבנק מחייב את הלקוח בסוף השנה= 0.24</a:t>
            </a:r>
          </a:p>
          <a:p>
            <a:pPr algn="ctr">
              <a:defRPr/>
            </a:pPr>
            <a:r>
              <a:rPr lang="en-US" sz="2000" b="1" dirty="0">
                <a:solidFill>
                  <a:schemeClr val="accent5">
                    <a:lumMod val="50000"/>
                  </a:schemeClr>
                </a:solidFill>
                <a:latin typeface="David" panose="020E0502060401010101" pitchFamily="34" charset="-79"/>
                <a:cs typeface="Varela Round" panose="00000500000000000000"/>
              </a:rPr>
              <a:t>R=(1+0.24)</a:t>
            </a:r>
            <a:r>
              <a:rPr lang="en-US" sz="2000" b="1" baseline="30000" dirty="0">
                <a:solidFill>
                  <a:schemeClr val="accent5">
                    <a:lumMod val="50000"/>
                  </a:schemeClr>
                </a:solidFill>
                <a:latin typeface="David" panose="020E0502060401010101" pitchFamily="34" charset="-79"/>
                <a:cs typeface="Varela Round" panose="00000500000000000000"/>
              </a:rPr>
              <a:t>1</a:t>
            </a:r>
            <a:r>
              <a:rPr lang="en-US" sz="2000" b="1" dirty="0">
                <a:solidFill>
                  <a:schemeClr val="accent5">
                    <a:lumMod val="50000"/>
                  </a:schemeClr>
                </a:solidFill>
                <a:latin typeface="David" panose="020E0502060401010101" pitchFamily="34" charset="-79"/>
                <a:cs typeface="Varela Round" panose="00000500000000000000"/>
              </a:rPr>
              <a:t> -1</a:t>
            </a:r>
            <a:endParaRPr lang="he-IL" sz="2000" b="1" dirty="0">
              <a:solidFill>
                <a:schemeClr val="accent5">
                  <a:lumMod val="50000"/>
                </a:schemeClr>
              </a:solidFill>
              <a:latin typeface="David" panose="020E0502060401010101" pitchFamily="34" charset="-79"/>
              <a:cs typeface="Varela Round" panose="00000500000000000000"/>
            </a:endParaRPr>
          </a:p>
          <a:p>
            <a:pPr>
              <a:defRPr/>
            </a:pPr>
            <a:r>
              <a:rPr lang="he-IL" sz="2000" b="1" dirty="0">
                <a:solidFill>
                  <a:schemeClr val="accent5">
                    <a:lumMod val="50000"/>
                  </a:schemeClr>
                </a:solidFill>
                <a:latin typeface="David" panose="020E0502060401010101" pitchFamily="34" charset="-79"/>
                <a:cs typeface="Varela Round" panose="00000500000000000000"/>
              </a:rPr>
              <a:t>הערה: ניתן להציב את הריבית ב-% או בשבר עשרוני</a:t>
            </a:r>
            <a:endParaRPr lang="en-US" sz="2000" b="1" dirty="0">
              <a:solidFill>
                <a:schemeClr val="accent5">
                  <a:lumMod val="50000"/>
                </a:schemeClr>
              </a:solidFill>
              <a:latin typeface="David" panose="020E0502060401010101" pitchFamily="34" charset="-79"/>
              <a:cs typeface="Varela Round" panose="00000500000000000000"/>
            </a:endParaRPr>
          </a:p>
          <a:p>
            <a:pPr marL="457200" indent="-457200">
              <a:defRPr/>
            </a:pPr>
            <a:endParaRPr lang="he-IL" b="1" dirty="0">
              <a:solidFill>
                <a:schemeClr val="accent5">
                  <a:lumMod val="50000"/>
                </a:schemeClr>
              </a:solidFill>
              <a:latin typeface="Varela Round" panose="00000500000000000000" pitchFamily="2" charset="-79"/>
              <a:cs typeface="Varela Round" panose="00000500000000000000"/>
            </a:endParaRPr>
          </a:p>
        </p:txBody>
      </p:sp>
      <p:sp>
        <p:nvSpPr>
          <p:cNvPr id="5" name="מלבן: פינות מעוגלות 4">
            <a:extLst>
              <a:ext uri="{FF2B5EF4-FFF2-40B4-BE49-F238E27FC236}">
                <a16:creationId xmlns:a16="http://schemas.microsoft.com/office/drawing/2014/main" id="{3C9DC276-A0C2-44B5-BEC3-13F8C6DC9238}"/>
              </a:ext>
            </a:extLst>
          </p:cNvPr>
          <p:cNvSpPr/>
          <p:nvPr/>
        </p:nvSpPr>
        <p:spPr>
          <a:xfrm>
            <a:off x="8879280" y="561173"/>
            <a:ext cx="3157622" cy="45187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800" b="1" dirty="0">
              <a:ln w="22225">
                <a:solidFill>
                  <a:schemeClr val="accent2"/>
                </a:solidFill>
                <a:prstDash val="solid"/>
              </a:ln>
              <a:solidFill>
                <a:schemeClr val="accent2">
                  <a:lumMod val="40000"/>
                  <a:lumOff val="60000"/>
                </a:schemeClr>
              </a:solidFill>
              <a:latin typeface="Varela Round" panose="00000500000000000000" pitchFamily="2" charset="-79"/>
              <a:cs typeface="Varela Round" panose="00000500000000000000"/>
            </a:endParaRPr>
          </a:p>
          <a:p>
            <a:pPr algn="ctr"/>
            <a:r>
              <a:rPr lang="he-IL" sz="3600" b="1" dirty="0">
                <a:ln w="22225">
                  <a:solidFill>
                    <a:schemeClr val="accent2"/>
                  </a:solidFill>
                  <a:prstDash val="solid"/>
                </a:ln>
                <a:solidFill>
                  <a:schemeClr val="accent2">
                    <a:lumMod val="40000"/>
                    <a:lumOff val="60000"/>
                  </a:schemeClr>
                </a:solidFill>
                <a:latin typeface="Varela Round" panose="00000500000000000000" pitchFamily="2" charset="-79"/>
                <a:cs typeface="Varela Round" panose="00000500000000000000"/>
              </a:rPr>
              <a:t>מסקנה</a:t>
            </a:r>
          </a:p>
          <a:p>
            <a:pPr marL="457200" indent="-457200">
              <a:buFont typeface="Wingdings" panose="05000000000000000000" pitchFamily="2" charset="2"/>
              <a:buChar char="Ø"/>
              <a:defRPr/>
            </a:pPr>
            <a:r>
              <a:rPr lang="he-IL" sz="1600" b="1" dirty="0">
                <a:solidFill>
                  <a:schemeClr val="accent5">
                    <a:lumMod val="50000"/>
                  </a:schemeClr>
                </a:solidFill>
                <a:latin typeface="Varela Round" panose="00000500000000000000" pitchFamily="2" charset="-79"/>
                <a:cs typeface="Varela Round" panose="00000500000000000000"/>
              </a:rPr>
              <a:t>ככל ש</a:t>
            </a:r>
            <a:r>
              <a:rPr lang="he-IL" sz="1600" b="1" u="sng" dirty="0">
                <a:solidFill>
                  <a:schemeClr val="accent5">
                    <a:lumMod val="50000"/>
                  </a:schemeClr>
                </a:solidFill>
                <a:latin typeface="Varela Round" panose="00000500000000000000" pitchFamily="2" charset="-79"/>
                <a:cs typeface="Varela Round" panose="00000500000000000000"/>
              </a:rPr>
              <a:t>חיובי הריבית </a:t>
            </a:r>
            <a:r>
              <a:rPr lang="he-IL" sz="1600" b="1" dirty="0">
                <a:solidFill>
                  <a:schemeClr val="accent5">
                    <a:lumMod val="50000"/>
                  </a:schemeClr>
                </a:solidFill>
                <a:latin typeface="Varela Round" panose="00000500000000000000" pitchFamily="2" charset="-79"/>
                <a:cs typeface="Varela Round" panose="00000500000000000000"/>
              </a:rPr>
              <a:t>בחשבון הלקוח ייעשו ב</a:t>
            </a:r>
            <a:r>
              <a:rPr lang="he-IL" sz="1600" b="1" u="sng" dirty="0">
                <a:solidFill>
                  <a:schemeClr val="accent5">
                    <a:lumMod val="50000"/>
                  </a:schemeClr>
                </a:solidFill>
                <a:latin typeface="Varela Round" panose="00000500000000000000" pitchFamily="2" charset="-79"/>
                <a:cs typeface="Varela Round" panose="00000500000000000000"/>
              </a:rPr>
              <a:t>תדירות גבוהה יותר</a:t>
            </a:r>
            <a:r>
              <a:rPr lang="he-IL" sz="1600" b="1" dirty="0">
                <a:solidFill>
                  <a:schemeClr val="accent5">
                    <a:lumMod val="50000"/>
                  </a:schemeClr>
                </a:solidFill>
                <a:latin typeface="Varela Round" panose="00000500000000000000" pitchFamily="2" charset="-79"/>
                <a:cs typeface="Varela Round" panose="00000500000000000000"/>
              </a:rPr>
              <a:t>, כך </a:t>
            </a:r>
            <a:r>
              <a:rPr lang="he-IL" sz="1600" b="1" u="sng" dirty="0">
                <a:solidFill>
                  <a:schemeClr val="accent5">
                    <a:lumMod val="50000"/>
                  </a:schemeClr>
                </a:solidFill>
                <a:latin typeface="Varela Round" panose="00000500000000000000" pitchFamily="2" charset="-79"/>
                <a:cs typeface="Varela Round" panose="00000500000000000000"/>
              </a:rPr>
              <a:t>הריבית השנתית </a:t>
            </a:r>
            <a:r>
              <a:rPr lang="he-IL" sz="1600" b="1" dirty="0">
                <a:solidFill>
                  <a:schemeClr val="accent5">
                    <a:lumMod val="50000"/>
                  </a:schemeClr>
                </a:solidFill>
                <a:latin typeface="Varela Round" panose="00000500000000000000" pitchFamily="2" charset="-79"/>
                <a:cs typeface="Varela Round" panose="00000500000000000000"/>
              </a:rPr>
              <a:t>שבה הוא </a:t>
            </a:r>
            <a:r>
              <a:rPr lang="he-IL" sz="1600" b="1" u="sng" dirty="0">
                <a:solidFill>
                  <a:schemeClr val="accent5">
                    <a:lumMod val="50000"/>
                  </a:schemeClr>
                </a:solidFill>
                <a:latin typeface="Varela Round" panose="00000500000000000000" pitchFamily="2" charset="-79"/>
                <a:cs typeface="Varela Round" panose="00000500000000000000"/>
              </a:rPr>
              <a:t>יחויב</a:t>
            </a:r>
            <a:r>
              <a:rPr lang="he-IL" sz="1600" b="1" dirty="0">
                <a:solidFill>
                  <a:schemeClr val="accent5">
                    <a:lumMod val="50000"/>
                  </a:schemeClr>
                </a:solidFill>
                <a:latin typeface="Varela Round" panose="00000500000000000000" pitchFamily="2" charset="-79"/>
                <a:cs typeface="Varela Round" panose="00000500000000000000"/>
              </a:rPr>
              <a:t>, </a:t>
            </a:r>
            <a:r>
              <a:rPr lang="he-IL" sz="1600" b="1" u="sng" dirty="0">
                <a:solidFill>
                  <a:schemeClr val="accent5">
                    <a:lumMod val="50000"/>
                  </a:schemeClr>
                </a:solidFill>
                <a:latin typeface="Varela Round" panose="00000500000000000000" pitchFamily="2" charset="-79"/>
                <a:cs typeface="Varela Round" panose="00000500000000000000"/>
              </a:rPr>
              <a:t>תהיה גבוהה יותר</a:t>
            </a:r>
            <a:r>
              <a:rPr lang="he-IL" sz="1600" b="1" dirty="0">
                <a:solidFill>
                  <a:schemeClr val="accent5">
                    <a:lumMod val="50000"/>
                  </a:schemeClr>
                </a:solidFill>
                <a:latin typeface="Varela Round" panose="00000500000000000000" pitchFamily="2" charset="-79"/>
                <a:cs typeface="Varela Round" panose="00000500000000000000"/>
              </a:rPr>
              <a:t>.</a:t>
            </a:r>
          </a:p>
          <a:p>
            <a:pPr>
              <a:defRPr/>
            </a:pPr>
            <a:endParaRPr lang="he-IL" sz="1400" b="1" dirty="0">
              <a:solidFill>
                <a:schemeClr val="accent5">
                  <a:lumMod val="50000"/>
                </a:schemeClr>
              </a:solidFill>
              <a:latin typeface="Varela Round" panose="00000500000000000000" pitchFamily="2" charset="-79"/>
              <a:cs typeface="Varela Round" panose="00000500000000000000"/>
            </a:endParaRPr>
          </a:p>
          <a:p>
            <a:pPr marL="457200" indent="-457200">
              <a:buFont typeface="Wingdings" panose="05000000000000000000" pitchFamily="2" charset="2"/>
              <a:buChar char="Ø"/>
              <a:defRPr/>
            </a:pPr>
            <a:r>
              <a:rPr lang="he-IL" sz="1600" b="1" dirty="0">
                <a:solidFill>
                  <a:schemeClr val="accent5">
                    <a:lumMod val="50000"/>
                  </a:schemeClr>
                </a:solidFill>
                <a:latin typeface="Varela Round" panose="00000500000000000000" pitchFamily="2" charset="-79"/>
                <a:cs typeface="Varela Round" panose="00000500000000000000"/>
              </a:rPr>
              <a:t>כאשר הריבית מחויבת ומשולמת בסוף השנה, </a:t>
            </a:r>
            <a:r>
              <a:rPr lang="he-IL" sz="1600" b="1" u="sng" dirty="0">
                <a:solidFill>
                  <a:schemeClr val="accent5">
                    <a:lumMod val="50000"/>
                  </a:schemeClr>
                </a:solidFill>
                <a:latin typeface="Varela Round" panose="00000500000000000000" pitchFamily="2" charset="-79"/>
                <a:cs typeface="Varela Round" panose="00000500000000000000"/>
              </a:rPr>
              <a:t>פעם אחת בשנה</a:t>
            </a:r>
            <a:r>
              <a:rPr lang="he-IL" sz="1600" b="1" dirty="0">
                <a:solidFill>
                  <a:schemeClr val="accent5">
                    <a:lumMod val="50000"/>
                  </a:schemeClr>
                </a:solidFill>
                <a:latin typeface="Varela Round" panose="00000500000000000000" pitchFamily="2" charset="-79"/>
                <a:cs typeface="Varela Round" panose="00000500000000000000"/>
              </a:rPr>
              <a:t>,  ה</a:t>
            </a:r>
            <a:r>
              <a:rPr lang="he-IL" sz="1600" b="1" u="sng" dirty="0">
                <a:solidFill>
                  <a:schemeClr val="accent5">
                    <a:lumMod val="50000"/>
                  </a:schemeClr>
                </a:solidFill>
                <a:latin typeface="Varela Round" panose="00000500000000000000" pitchFamily="2" charset="-79"/>
                <a:cs typeface="Varela Round" panose="00000500000000000000"/>
              </a:rPr>
              <a:t>ריבית דריבית זהה לריבית הנומינלית.</a:t>
            </a:r>
          </a:p>
          <a:p>
            <a:pPr marL="457200" indent="-457200">
              <a:buFont typeface="Wingdings" panose="05000000000000000000" pitchFamily="2" charset="2"/>
              <a:buChar char="Ø"/>
              <a:defRPr/>
            </a:pPr>
            <a:endParaRPr lang="he-IL" sz="1400" b="1" dirty="0">
              <a:solidFill>
                <a:schemeClr val="accent5">
                  <a:lumMod val="50000"/>
                </a:schemeClr>
              </a:solidFill>
              <a:latin typeface="Varela Round" panose="00000500000000000000" pitchFamily="2" charset="-79"/>
              <a:cs typeface="Varela Round" panose="00000500000000000000"/>
            </a:endParaRPr>
          </a:p>
          <a:p>
            <a:pPr>
              <a:defRPr/>
            </a:pPr>
            <a:endParaRPr lang="he-IL" sz="1400" b="1" dirty="0">
              <a:solidFill>
                <a:schemeClr val="accent5">
                  <a:lumMod val="50000"/>
                </a:schemeClr>
              </a:solidFill>
              <a:latin typeface="Varela Round" panose="00000500000000000000" pitchFamily="2" charset="-79"/>
              <a:cs typeface="Varela Round" panose="00000500000000000000"/>
            </a:endParaRPr>
          </a:p>
          <a:p>
            <a:pPr marL="285750" indent="-285750">
              <a:buFont typeface="Wingdings" panose="05000000000000000000" pitchFamily="2" charset="2"/>
              <a:buChar char="Ø"/>
              <a:defRPr/>
            </a:pPr>
            <a:endParaRPr lang="he-IL" sz="1400" b="1" dirty="0">
              <a:solidFill>
                <a:schemeClr val="accent5">
                  <a:lumMod val="50000"/>
                </a:schemeClr>
              </a:solidFill>
              <a:latin typeface="Varela Round" panose="00000500000000000000" pitchFamily="2" charset="-79"/>
              <a:cs typeface="Varela Round" panose="00000500000000000000"/>
            </a:endParaRPr>
          </a:p>
          <a:p>
            <a:endParaRPr lang="he-IL" sz="1400" b="1" dirty="0">
              <a:ln w="22225">
                <a:solidFill>
                  <a:schemeClr val="accent2"/>
                </a:solidFill>
                <a:prstDash val="solid"/>
              </a:ln>
              <a:solidFill>
                <a:schemeClr val="accent2">
                  <a:lumMod val="40000"/>
                  <a:lumOff val="60000"/>
                </a:schemeClr>
              </a:solidFill>
              <a:latin typeface="Varela Round" panose="00000500000000000000" pitchFamily="2" charset="-79"/>
              <a:cs typeface="Varela Round" panose="00000500000000000000"/>
            </a:endParaRPr>
          </a:p>
          <a:p>
            <a:pPr marL="457200" indent="-457200" algn="ctr">
              <a:buFont typeface="Wingdings" panose="05000000000000000000" pitchFamily="2" charset="2"/>
              <a:buChar char="Ø"/>
            </a:pPr>
            <a:endParaRPr lang="he-IL" sz="2800" b="1" dirty="0">
              <a:ln w="22225">
                <a:solidFill>
                  <a:schemeClr val="accent2"/>
                </a:solidFill>
                <a:prstDash val="solid"/>
              </a:ln>
              <a:solidFill>
                <a:schemeClr val="accent2">
                  <a:lumMod val="40000"/>
                  <a:lumOff val="60000"/>
                </a:schemeClr>
              </a:solidFill>
              <a:latin typeface="Varela Round" panose="00000500000000000000" pitchFamily="2" charset="-79"/>
              <a:cs typeface="Varela Round" panose="00000500000000000000"/>
            </a:endParaRPr>
          </a:p>
        </p:txBody>
      </p:sp>
      <p:pic>
        <p:nvPicPr>
          <p:cNvPr id="7" name="תמונה 6" descr="How to Write a Conclusion for an Essay: Guide for Beginners">
            <a:extLst>
              <a:ext uri="{FF2B5EF4-FFF2-40B4-BE49-F238E27FC236}">
                <a16:creationId xmlns:a16="http://schemas.microsoft.com/office/drawing/2014/main" id="{07252439-B442-4105-8279-3906D12074D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568" y="4195895"/>
            <a:ext cx="999490" cy="650971"/>
          </a:xfrm>
          <a:prstGeom prst="rect">
            <a:avLst/>
          </a:prstGeom>
          <a:noFill/>
          <a:ln>
            <a:noFill/>
          </a:ln>
        </p:spPr>
      </p:pic>
      <p:pic>
        <p:nvPicPr>
          <p:cNvPr id="8" name="תמונה 7" descr="Advice, assumption, concept, conclusion, decision, hypothesis ...">
            <a:extLst>
              <a:ext uri="{FF2B5EF4-FFF2-40B4-BE49-F238E27FC236}">
                <a16:creationId xmlns:a16="http://schemas.microsoft.com/office/drawing/2014/main" id="{DAD8D05C-792D-4E8C-B6EF-013F0CD633D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5691" y="4195896"/>
            <a:ext cx="933450" cy="650971"/>
          </a:xfrm>
          <a:prstGeom prst="rect">
            <a:avLst/>
          </a:prstGeom>
          <a:noFill/>
          <a:ln>
            <a:noFill/>
          </a:ln>
        </p:spPr>
      </p:pic>
    </p:spTree>
    <p:extLst>
      <p:ext uri="{BB962C8B-B14F-4D97-AF65-F5344CB8AC3E}">
        <p14:creationId xmlns:p14="http://schemas.microsoft.com/office/powerpoint/2010/main" val="1158822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7F10F4EA-D791-4FA6-89B7-2935520F458D}"/>
              </a:ext>
            </a:extLst>
          </p:cNvPr>
          <p:cNvSpPr>
            <a:spLocks noGrp="1"/>
          </p:cNvSpPr>
          <p:nvPr>
            <p:ph type="ctrTitle"/>
          </p:nvPr>
        </p:nvSpPr>
        <p:spPr>
          <a:xfrm>
            <a:off x="1733909" y="0"/>
            <a:ext cx="10247689" cy="823611"/>
          </a:xfrm>
        </p:spPr>
        <p:txBody>
          <a:bodyPr/>
          <a:lstStyle/>
          <a:p>
            <a:r>
              <a:rPr lang="he-IL" b="1" dirty="0"/>
              <a:t>ריבית דריבית - תרגילים</a:t>
            </a:r>
          </a:p>
        </p:txBody>
      </p:sp>
      <p:sp>
        <p:nvSpPr>
          <p:cNvPr id="4" name="מלבן 3">
            <a:extLst>
              <a:ext uri="{FF2B5EF4-FFF2-40B4-BE49-F238E27FC236}">
                <a16:creationId xmlns:a16="http://schemas.microsoft.com/office/drawing/2014/main" id="{9A22306F-F397-4A83-BC52-5B0DC47053DA}"/>
              </a:ext>
            </a:extLst>
          </p:cNvPr>
          <p:cNvSpPr/>
          <p:nvPr/>
        </p:nvSpPr>
        <p:spPr>
          <a:xfrm>
            <a:off x="0" y="823611"/>
            <a:ext cx="10147177" cy="7146636"/>
          </a:xfrm>
          <a:prstGeom prst="rect">
            <a:avLst/>
          </a:prstGeom>
        </p:spPr>
        <p:txBody>
          <a:bodyPr wrap="square">
            <a:spAutoFit/>
          </a:bodyPr>
          <a:lstStyle/>
          <a:p>
            <a:pPr marL="342900" lvl="0" indent="-342900">
              <a:lnSpc>
                <a:spcPct val="150000"/>
              </a:lnSpc>
              <a:spcAft>
                <a:spcPts val="1000"/>
              </a:spcAft>
              <a:buFont typeface="+mj-cs"/>
              <a:buAutoNum type="hebrew2Minus"/>
            </a:pPr>
            <a:r>
              <a:rPr lang="he-IL" sz="1400" dirty="0">
                <a:latin typeface="Varela Round" panose="00000500000000000000" pitchFamily="2" charset="-79"/>
                <a:ea typeface="Calibri" panose="020F0502020204030204" pitchFamily="34" charset="0"/>
                <a:cs typeface="Varela Round" panose="00000500000000000000"/>
              </a:rPr>
              <a:t>בנק מציע הלוואה בסך 75,000 ₪ לתקופה של שנה. שיעור הריבית השנתי 8%.</a:t>
            </a:r>
          </a:p>
          <a:p>
            <a:pPr lvl="0">
              <a:lnSpc>
                <a:spcPct val="150000"/>
              </a:lnSpc>
              <a:spcAft>
                <a:spcPts val="1000"/>
              </a:spcAft>
            </a:pPr>
            <a:r>
              <a:rPr lang="he-IL" sz="1400" dirty="0">
                <a:latin typeface="Varela Round" panose="00000500000000000000" pitchFamily="2" charset="-79"/>
                <a:ea typeface="Calibri" panose="020F0502020204030204" pitchFamily="34" charset="0"/>
                <a:cs typeface="Varela Round" panose="00000500000000000000"/>
              </a:rPr>
              <a:t>חשב את סכום הריבית.  חיוב הריבית מתבצע כל חצי שנה. מהו הסכום שהלקוח יצטרך להחזיר בסוף התקופה?</a:t>
            </a:r>
          </a:p>
          <a:p>
            <a:pPr lvl="0">
              <a:lnSpc>
                <a:spcPct val="150000"/>
              </a:lnSpc>
              <a:spcAft>
                <a:spcPts val="1000"/>
              </a:spcAft>
            </a:pPr>
            <a:r>
              <a:rPr lang="en-US" sz="1400" dirty="0">
                <a:latin typeface="Varela Round" panose="00000500000000000000" pitchFamily="2" charset="-79"/>
                <a:ea typeface="Calibri" panose="020F0502020204030204" pitchFamily="34" charset="0"/>
                <a:cs typeface="Varela Round" panose="00000500000000000000"/>
              </a:rPr>
              <a:t>R=r*t</a:t>
            </a:r>
          </a:p>
          <a:p>
            <a:pPr lvl="0">
              <a:lnSpc>
                <a:spcPct val="150000"/>
              </a:lnSpc>
              <a:spcAft>
                <a:spcPts val="1000"/>
              </a:spcAft>
            </a:pPr>
            <a:r>
              <a:rPr lang="he-IL" sz="1400" dirty="0">
                <a:latin typeface="Varela Round" panose="00000500000000000000" pitchFamily="2" charset="-79"/>
                <a:ea typeface="Calibri" panose="020F0502020204030204" pitchFamily="34" charset="0"/>
                <a:cs typeface="Varela Round" panose="00000500000000000000"/>
              </a:rPr>
              <a:t>חישוב ה- </a:t>
            </a:r>
            <a:r>
              <a:rPr lang="en-US" sz="1400" dirty="0">
                <a:latin typeface="Varela Round" panose="00000500000000000000" pitchFamily="2" charset="-79"/>
                <a:ea typeface="Calibri" panose="020F0502020204030204" pitchFamily="34" charset="0"/>
                <a:cs typeface="Varela Round" panose="00000500000000000000"/>
              </a:rPr>
              <a:t>r </a:t>
            </a:r>
            <a:r>
              <a:rPr lang="he-IL" sz="1400" dirty="0">
                <a:latin typeface="Varela Round" panose="00000500000000000000" pitchFamily="2" charset="-79"/>
                <a:ea typeface="Calibri" panose="020F0502020204030204" pitchFamily="34" charset="0"/>
                <a:cs typeface="Varela Round" panose="00000500000000000000"/>
              </a:rPr>
              <a:t>             8/2 או 0.08/2= 0.04 או 4%</a:t>
            </a:r>
          </a:p>
          <a:p>
            <a:pPr lvl="0">
              <a:lnSpc>
                <a:spcPct val="150000"/>
              </a:lnSpc>
              <a:spcAft>
                <a:spcPts val="1000"/>
              </a:spcAft>
            </a:pPr>
            <a:r>
              <a:rPr lang="en-US" sz="1400" dirty="0">
                <a:latin typeface="Varela Round" panose="00000500000000000000" pitchFamily="2" charset="-79"/>
                <a:ea typeface="Calibri" panose="020F0502020204030204" pitchFamily="34" charset="0"/>
                <a:cs typeface="Varela Round" panose="00000500000000000000"/>
              </a:rPr>
              <a:t>R= (1+0.04)</a:t>
            </a:r>
            <a:r>
              <a:rPr lang="en-US" sz="1400" baseline="30000" dirty="0">
                <a:solidFill>
                  <a:schemeClr val="accent5">
                    <a:lumMod val="50000"/>
                  </a:schemeClr>
                </a:solidFill>
                <a:latin typeface="David" panose="020E0502060401010101" pitchFamily="34" charset="-79"/>
                <a:cs typeface="Varela Round" panose="00000500000000000000"/>
              </a:rPr>
              <a:t> 2</a:t>
            </a:r>
            <a:r>
              <a:rPr lang="en-US" sz="1400" dirty="0">
                <a:solidFill>
                  <a:schemeClr val="accent5">
                    <a:lumMod val="50000"/>
                  </a:schemeClr>
                </a:solidFill>
                <a:latin typeface="David" panose="020E0502060401010101" pitchFamily="34" charset="-79"/>
                <a:cs typeface="Varela Round" panose="00000500000000000000"/>
              </a:rPr>
              <a:t> -1=0.0816</a:t>
            </a:r>
            <a:r>
              <a:rPr lang="he-IL" sz="1400" dirty="0">
                <a:solidFill>
                  <a:schemeClr val="accent5">
                    <a:lumMod val="50000"/>
                  </a:schemeClr>
                </a:solidFill>
                <a:latin typeface="David" panose="020E0502060401010101" pitchFamily="34" charset="-79"/>
                <a:cs typeface="Varela Round" panose="00000500000000000000"/>
              </a:rPr>
              <a:t>                                    </a:t>
            </a:r>
          </a:p>
          <a:p>
            <a:pPr>
              <a:lnSpc>
                <a:spcPct val="150000"/>
              </a:lnSpc>
              <a:spcAft>
                <a:spcPts val="1000"/>
              </a:spcAft>
            </a:pPr>
            <a:r>
              <a:rPr lang="he-IL" sz="1400" dirty="0">
                <a:solidFill>
                  <a:schemeClr val="accent5">
                    <a:lumMod val="50000"/>
                  </a:schemeClr>
                </a:solidFill>
                <a:latin typeface="David" panose="020E0502060401010101" pitchFamily="34" charset="-79"/>
                <a:cs typeface="Varela Round" panose="00000500000000000000"/>
              </a:rPr>
              <a:t>0.0816*75,000= 6,120 ₪ </a:t>
            </a:r>
          </a:p>
          <a:p>
            <a:pPr>
              <a:lnSpc>
                <a:spcPct val="150000"/>
              </a:lnSpc>
              <a:spcAft>
                <a:spcPts val="1000"/>
              </a:spcAft>
            </a:pPr>
            <a:r>
              <a:rPr lang="he-IL" sz="1400" dirty="0">
                <a:solidFill>
                  <a:schemeClr val="accent5">
                    <a:lumMod val="50000"/>
                  </a:schemeClr>
                </a:solidFill>
                <a:latin typeface="David" panose="020E0502060401010101" pitchFamily="34" charset="-79"/>
                <a:cs typeface="Varela Round" panose="00000500000000000000"/>
              </a:rPr>
              <a:t>הלקוח יצטרך לשלם בתום התקופה: 81,120 ₪ ( 75,000+ 6,120)</a:t>
            </a:r>
          </a:p>
          <a:p>
            <a:pPr>
              <a:lnSpc>
                <a:spcPct val="150000"/>
              </a:lnSpc>
              <a:spcAft>
                <a:spcPts val="1000"/>
              </a:spcAft>
            </a:pPr>
            <a:r>
              <a:rPr lang="he-IL" sz="1400" dirty="0">
                <a:latin typeface="Varela Round" panose="00000500000000000000" pitchFamily="2" charset="-79"/>
                <a:ea typeface="Calibri" panose="020F0502020204030204" pitchFamily="34" charset="0"/>
                <a:cs typeface="Varela Round" panose="00000500000000000000"/>
              </a:rPr>
              <a:t>ב- בנק מציע הלוואה בסך 50,000  ₪ לתקופה של שנה. שיעור הריבית השנתי 12% הריבית תחויב כל חודשיים. מהו סכום הריבית שיחויב הלקוח?</a:t>
            </a:r>
          </a:p>
          <a:p>
            <a:pPr lvl="0">
              <a:lnSpc>
                <a:spcPct val="150000"/>
              </a:lnSpc>
              <a:spcAft>
                <a:spcPts val="1000"/>
              </a:spcAft>
            </a:pPr>
            <a:r>
              <a:rPr lang="he-IL" sz="1400" dirty="0">
                <a:latin typeface="Varela Round" panose="00000500000000000000" pitchFamily="2" charset="-79"/>
                <a:ea typeface="Calibri" panose="020F0502020204030204" pitchFamily="34" charset="0"/>
                <a:cs typeface="Varela Round" panose="00000500000000000000"/>
              </a:rPr>
              <a:t>אם הריבית תחויב כל חודשיים   אז הלקוח יחויב 6 פעמים במהלך השנה. לכן,</a:t>
            </a:r>
          </a:p>
          <a:p>
            <a:pPr lvl="0">
              <a:lnSpc>
                <a:spcPct val="150000"/>
              </a:lnSpc>
              <a:spcAft>
                <a:spcPts val="1000"/>
              </a:spcAft>
            </a:pPr>
            <a:r>
              <a:rPr lang="en-US" sz="1400" dirty="0">
                <a:latin typeface="Varela Round" panose="00000500000000000000" pitchFamily="2" charset="-79"/>
                <a:ea typeface="Calibri" panose="020F0502020204030204" pitchFamily="34" charset="0"/>
                <a:cs typeface="Varela Round" panose="00000500000000000000"/>
              </a:rPr>
              <a:t>0.12/6= 0.02</a:t>
            </a:r>
            <a:r>
              <a:rPr lang="he-IL" sz="1400" dirty="0">
                <a:latin typeface="Varela Round" panose="00000500000000000000" pitchFamily="2" charset="-79"/>
                <a:ea typeface="Calibri" panose="020F0502020204030204" pitchFamily="34" charset="0"/>
                <a:cs typeface="Varela Round" panose="00000500000000000000"/>
              </a:rPr>
              <a:t>      2%= 12/6</a:t>
            </a:r>
          </a:p>
          <a:p>
            <a:pPr>
              <a:lnSpc>
                <a:spcPct val="150000"/>
              </a:lnSpc>
              <a:spcAft>
                <a:spcPts val="1000"/>
              </a:spcAft>
            </a:pPr>
            <a:r>
              <a:rPr lang="en-US" sz="1400" dirty="0">
                <a:solidFill>
                  <a:schemeClr val="accent5">
                    <a:lumMod val="50000"/>
                  </a:schemeClr>
                </a:solidFill>
                <a:latin typeface="David" panose="020E0502060401010101" pitchFamily="34" charset="-79"/>
                <a:cs typeface="Varela Round" panose="00000500000000000000"/>
              </a:rPr>
              <a:t>R=(1+0.02)</a:t>
            </a:r>
            <a:r>
              <a:rPr lang="en-US" sz="1400" baseline="30000" dirty="0">
                <a:solidFill>
                  <a:schemeClr val="accent5">
                    <a:lumMod val="50000"/>
                  </a:schemeClr>
                </a:solidFill>
                <a:latin typeface="David" panose="020E0502060401010101" pitchFamily="34" charset="-79"/>
                <a:cs typeface="Varela Round" panose="00000500000000000000"/>
              </a:rPr>
              <a:t>6</a:t>
            </a:r>
            <a:r>
              <a:rPr lang="en-US" sz="1400" dirty="0">
                <a:solidFill>
                  <a:schemeClr val="accent5">
                    <a:lumMod val="50000"/>
                  </a:schemeClr>
                </a:solidFill>
                <a:latin typeface="David" panose="020E0502060401010101" pitchFamily="34" charset="-79"/>
                <a:cs typeface="Varela Round" panose="00000500000000000000"/>
              </a:rPr>
              <a:t> -1= 0.1261=12.61%</a:t>
            </a:r>
          </a:p>
          <a:p>
            <a:pPr>
              <a:lnSpc>
                <a:spcPct val="150000"/>
              </a:lnSpc>
              <a:spcAft>
                <a:spcPts val="1000"/>
              </a:spcAft>
            </a:pPr>
            <a:r>
              <a:rPr lang="he-IL" sz="1400" dirty="0">
                <a:solidFill>
                  <a:schemeClr val="accent5">
                    <a:lumMod val="50000"/>
                  </a:schemeClr>
                </a:solidFill>
                <a:latin typeface="David" panose="020E0502060401010101" pitchFamily="34" charset="-79"/>
                <a:cs typeface="Varela Round" panose="00000500000000000000"/>
              </a:rPr>
              <a:t>0.1261*50,000                       </a:t>
            </a:r>
            <a:endParaRPr lang="en-US" sz="1400" dirty="0">
              <a:solidFill>
                <a:schemeClr val="accent5">
                  <a:lumMod val="50000"/>
                </a:schemeClr>
              </a:solidFill>
              <a:latin typeface="David" panose="020E0502060401010101" pitchFamily="34" charset="-79"/>
              <a:cs typeface="Varela Round" panose="00000500000000000000"/>
            </a:endParaRPr>
          </a:p>
          <a:p>
            <a:pPr>
              <a:lnSpc>
                <a:spcPct val="150000"/>
              </a:lnSpc>
              <a:spcAft>
                <a:spcPts val="1000"/>
              </a:spcAft>
            </a:pPr>
            <a:r>
              <a:rPr lang="he-IL" sz="1400" dirty="0">
                <a:solidFill>
                  <a:schemeClr val="accent5">
                    <a:lumMod val="50000"/>
                  </a:schemeClr>
                </a:solidFill>
                <a:latin typeface="David" panose="020E0502060401010101" pitchFamily="34" charset="-79"/>
                <a:cs typeface="Varela Round" panose="00000500000000000000"/>
              </a:rPr>
              <a:t>סכום הריבית= 6,305 ש"ח</a:t>
            </a:r>
          </a:p>
          <a:p>
            <a:pPr lvl="0">
              <a:lnSpc>
                <a:spcPct val="150000"/>
              </a:lnSpc>
              <a:spcAft>
                <a:spcPts val="1000"/>
              </a:spcAft>
            </a:pPr>
            <a:endParaRPr lang="en-US" sz="1400" dirty="0">
              <a:latin typeface="Varela Round" panose="00000500000000000000" pitchFamily="2" charset="-79"/>
              <a:ea typeface="Calibri" panose="020F0502020204030204" pitchFamily="34" charset="0"/>
              <a:cs typeface="Varela Round" panose="00000500000000000000"/>
            </a:endParaRPr>
          </a:p>
          <a:p>
            <a:pPr lvl="0">
              <a:lnSpc>
                <a:spcPct val="150000"/>
              </a:lnSpc>
              <a:spcAft>
                <a:spcPts val="1000"/>
              </a:spcAft>
            </a:pPr>
            <a:endParaRPr lang="he-IL" sz="1400" dirty="0">
              <a:latin typeface="Varela Round" panose="00000500000000000000" pitchFamily="2" charset="-79"/>
              <a:ea typeface="Calibri" panose="020F0502020204030204" pitchFamily="34" charset="0"/>
              <a:cs typeface="Varela Round" panose="00000500000000000000"/>
            </a:endParaRPr>
          </a:p>
          <a:p>
            <a:pPr lvl="0">
              <a:lnSpc>
                <a:spcPct val="150000"/>
              </a:lnSpc>
              <a:spcAft>
                <a:spcPts val="1000"/>
              </a:spcAft>
            </a:pPr>
            <a:r>
              <a:rPr lang="he-IL" sz="1400" dirty="0">
                <a:latin typeface="Varela Round" panose="00000500000000000000" pitchFamily="2" charset="-79"/>
                <a:ea typeface="Calibri" panose="020F0502020204030204" pitchFamily="34" charset="0"/>
                <a:cs typeface="Varela Round" panose="00000500000000000000"/>
              </a:rPr>
              <a:t> </a:t>
            </a:r>
            <a:endParaRPr lang="en-US" sz="1400" dirty="0">
              <a:latin typeface="Varela Round" panose="00000500000000000000" pitchFamily="2" charset="-79"/>
              <a:ea typeface="Calibri" panose="020F0502020204030204" pitchFamily="34" charset="0"/>
              <a:cs typeface="Varela Round" panose="00000500000000000000"/>
            </a:endParaRPr>
          </a:p>
        </p:txBody>
      </p:sp>
      <p:pic>
        <p:nvPicPr>
          <p:cNvPr id="4098" name="Picture 2" descr="Diferencia entre interés simple y compuesto | Empresa">
            <a:extLst>
              <a:ext uri="{FF2B5EF4-FFF2-40B4-BE49-F238E27FC236}">
                <a16:creationId xmlns:a16="http://schemas.microsoft.com/office/drawing/2014/main" id="{22E91DDC-3353-4B68-A872-AC1E62A94A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5751" y="2294851"/>
            <a:ext cx="1423387" cy="1676400"/>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BD8AD0B6-0880-4439-A4B6-0534673700F3}"/>
              </a:ext>
            </a:extLst>
          </p:cNvPr>
          <p:cNvPicPr>
            <a:picLocks noChangeAspect="1"/>
          </p:cNvPicPr>
          <p:nvPr/>
        </p:nvPicPr>
        <p:blipFill>
          <a:blip r:embed="rId3"/>
          <a:stretch>
            <a:fillRect/>
          </a:stretch>
        </p:blipFill>
        <p:spPr>
          <a:xfrm rot="10800000" flipH="1" flipV="1">
            <a:off x="5814625" y="2931851"/>
            <a:ext cx="2086253" cy="497149"/>
          </a:xfrm>
          <a:prstGeom prst="rect">
            <a:avLst/>
          </a:prstGeom>
        </p:spPr>
      </p:pic>
      <p:pic>
        <p:nvPicPr>
          <p:cNvPr id="6" name="תמונה 5">
            <a:extLst>
              <a:ext uri="{FF2B5EF4-FFF2-40B4-BE49-F238E27FC236}">
                <a16:creationId xmlns:a16="http://schemas.microsoft.com/office/drawing/2014/main" id="{FDE57674-0C4F-4A88-B916-B470E928DE78}"/>
              </a:ext>
            </a:extLst>
          </p:cNvPr>
          <p:cNvPicPr>
            <a:picLocks noChangeAspect="1"/>
          </p:cNvPicPr>
          <p:nvPr/>
        </p:nvPicPr>
        <p:blipFill>
          <a:blip r:embed="rId3"/>
          <a:stretch>
            <a:fillRect/>
          </a:stretch>
        </p:blipFill>
        <p:spPr>
          <a:xfrm rot="10800000" flipH="1" flipV="1">
            <a:off x="5814626" y="6161102"/>
            <a:ext cx="2104008" cy="497150"/>
          </a:xfrm>
          <a:prstGeom prst="rect">
            <a:avLst/>
          </a:prstGeom>
        </p:spPr>
      </p:pic>
    </p:spTree>
    <p:extLst>
      <p:ext uri="{BB962C8B-B14F-4D97-AF65-F5344CB8AC3E}">
        <p14:creationId xmlns:p14="http://schemas.microsoft.com/office/powerpoint/2010/main" val="1159241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1216824B-A328-4DF1-A41B-B17253C78009}"/>
              </a:ext>
            </a:extLst>
          </p:cNvPr>
          <p:cNvSpPr>
            <a:spLocks noGrp="1"/>
          </p:cNvSpPr>
          <p:nvPr>
            <p:ph type="ctrTitle"/>
          </p:nvPr>
        </p:nvSpPr>
        <p:spPr/>
        <p:txBody>
          <a:bodyPr/>
          <a:lstStyle/>
          <a:p>
            <a:r>
              <a:rPr lang="he-IL" sz="6000" dirty="0"/>
              <a:t>           ריבית</a:t>
            </a:r>
          </a:p>
        </p:txBody>
      </p:sp>
      <p:sp>
        <p:nvSpPr>
          <p:cNvPr id="5" name="תרשים זרימה: מסיים 4">
            <a:extLst>
              <a:ext uri="{FF2B5EF4-FFF2-40B4-BE49-F238E27FC236}">
                <a16:creationId xmlns:a16="http://schemas.microsoft.com/office/drawing/2014/main" id="{BBDB51D0-BC8C-45D0-81C0-081A1A7E32EB}"/>
              </a:ext>
            </a:extLst>
          </p:cNvPr>
          <p:cNvSpPr/>
          <p:nvPr/>
        </p:nvSpPr>
        <p:spPr>
          <a:xfrm>
            <a:off x="301841" y="1855433"/>
            <a:ext cx="8797771" cy="4853185"/>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bg1"/>
                </a:solidFill>
                <a:latin typeface="Varela Round" panose="00000500000000000000" pitchFamily="2" charset="-79"/>
                <a:cs typeface="Varela Round" panose="00000500000000000000" pitchFamily="2" charset="-79"/>
              </a:rPr>
              <a:t>מה למדנו ביחידה זו בפרק מימון?</a:t>
            </a:r>
          </a:p>
          <a:p>
            <a:pPr marL="457200" indent="-457200">
              <a:buAutoNum type="arabicPeriod"/>
            </a:pPr>
            <a:r>
              <a:rPr lang="he-IL" sz="2000" b="1" dirty="0">
                <a:solidFill>
                  <a:schemeClr val="bg1"/>
                </a:solidFill>
                <a:latin typeface="Varela Round" panose="00000500000000000000" pitchFamily="2" charset="-79"/>
                <a:cs typeface="Varela Round" panose="00000500000000000000" pitchFamily="2" charset="-79"/>
              </a:rPr>
              <a:t>לכסף יש מחיר. הכסף הוא משאב המאפשר לממן פעילויות עסקיות ולמנף יזמות. לכסף יש מחיר. על השימוש בכסף שהוא לא שלנו, עלינו לשלם כסף נוסף כפי שמשלמים שכר דירה עבור השימוש בדירה שלא היא לא שלנו.</a:t>
            </a:r>
          </a:p>
          <a:p>
            <a:pPr marL="457200" indent="-457200">
              <a:buAutoNum type="arabicPeriod"/>
            </a:pPr>
            <a:r>
              <a:rPr lang="he-IL" sz="2000" b="1" dirty="0">
                <a:solidFill>
                  <a:schemeClr val="bg1"/>
                </a:solidFill>
                <a:latin typeface="Varela Round" panose="00000500000000000000" pitchFamily="2" charset="-79"/>
                <a:cs typeface="Varela Round" panose="00000500000000000000" pitchFamily="2" charset="-79"/>
              </a:rPr>
              <a:t>כל ההגדרות של סוגי הריבית .</a:t>
            </a:r>
          </a:p>
          <a:p>
            <a:pPr marL="457200" indent="-457200">
              <a:buAutoNum type="arabicPeriod"/>
            </a:pPr>
            <a:r>
              <a:rPr lang="he-IL" sz="2000" b="1" dirty="0">
                <a:solidFill>
                  <a:schemeClr val="bg1"/>
                </a:solidFill>
                <a:latin typeface="Varela Round" panose="00000500000000000000" pitchFamily="2" charset="-79"/>
                <a:cs typeface="Varela Round" panose="00000500000000000000" pitchFamily="2" charset="-79"/>
              </a:rPr>
              <a:t>ריבית פשוטה: חישובה לתקופות שונות אם זה שנים, חודשים או ימים.</a:t>
            </a:r>
          </a:p>
          <a:p>
            <a:pPr marL="457200" indent="-457200">
              <a:buAutoNum type="arabicPeriod"/>
            </a:pPr>
            <a:r>
              <a:rPr lang="he-IL" sz="2000" b="1" dirty="0">
                <a:solidFill>
                  <a:schemeClr val="bg1"/>
                </a:solidFill>
                <a:latin typeface="Varela Round" panose="00000500000000000000" pitchFamily="2" charset="-79"/>
                <a:cs typeface="Varela Round" panose="00000500000000000000" pitchFamily="2" charset="-79"/>
              </a:rPr>
              <a:t>ריבית דריבית: חיובי הריבית בתקופות שונות והמשמעות שככל שהריבית מחויבת בתדירות גבוהה יותר, כך שיעור הריבית התקופתית גבוהה יותר וגם הסכום שנצטרך לשלם גבוה יותר. </a:t>
            </a:r>
          </a:p>
        </p:txBody>
      </p:sp>
      <p:pic>
        <p:nvPicPr>
          <p:cNvPr id="1026" name="Picture 2" descr="בעקבות הפד: בנקים מרכזיים רבים בדרך להעלות ריבית - גלובס">
            <a:extLst>
              <a:ext uri="{FF2B5EF4-FFF2-40B4-BE49-F238E27FC236}">
                <a16:creationId xmlns:a16="http://schemas.microsoft.com/office/drawing/2014/main" id="{E27EC876-867C-4323-B110-E6F76B6D5B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9487" y="146269"/>
            <a:ext cx="3188887" cy="14954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uperfinanciera certifica el Interés Bancario Corriente en las ...">
            <a:extLst>
              <a:ext uri="{FF2B5EF4-FFF2-40B4-BE49-F238E27FC236}">
                <a16:creationId xmlns:a16="http://schemas.microsoft.com/office/drawing/2014/main" id="{AE6D7A25-AB0A-40CA-8010-114A67819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4861" y="2544887"/>
            <a:ext cx="2867025" cy="15906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CH aumenta Tasa de Política Monetaria a 5,75% y se advierte ...">
            <a:extLst>
              <a:ext uri="{FF2B5EF4-FFF2-40B4-BE49-F238E27FC236}">
                <a16:creationId xmlns:a16="http://schemas.microsoft.com/office/drawing/2014/main" id="{D3D7FCC8-877F-49FA-ACDB-B6F888D80399}"/>
              </a:ext>
            </a:extLst>
          </p:cNvPr>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l="8501" r="8501"/>
          <a:stretch>
            <a:fillRect/>
          </a:stretch>
        </p:blipFill>
        <p:spPr bwMode="auto">
          <a:xfrm>
            <a:off x="161148" y="754602"/>
            <a:ext cx="2821750" cy="1100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562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3ADABF79-488A-4B87-B36E-249518DC1530}"/>
              </a:ext>
            </a:extLst>
          </p:cNvPr>
          <p:cNvSpPr>
            <a:spLocks noGrp="1"/>
          </p:cNvSpPr>
          <p:nvPr>
            <p:ph type="ctrTitle"/>
          </p:nvPr>
        </p:nvSpPr>
        <p:spPr/>
        <p:txBody>
          <a:bodyPr/>
          <a:lstStyle/>
          <a:p>
            <a:r>
              <a:rPr lang="he-IL" dirty="0"/>
              <a:t>ניפגש בנושא  הבא בפרק מימון.......</a:t>
            </a:r>
          </a:p>
        </p:txBody>
      </p:sp>
      <p:pic>
        <p:nvPicPr>
          <p:cNvPr id="2050" name="Picture 2" descr="Ilustración de Consulte Con Cálculos De Interés Matemático Icono ...">
            <a:extLst>
              <a:ext uri="{FF2B5EF4-FFF2-40B4-BE49-F238E27FC236}">
                <a16:creationId xmlns:a16="http://schemas.microsoft.com/office/drawing/2014/main" id="{AF47BAC1-1F5C-40D0-84E3-AB691D327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4438" y="2357438"/>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תרשים זרימה: מסיים 4">
            <a:extLst>
              <a:ext uri="{FF2B5EF4-FFF2-40B4-BE49-F238E27FC236}">
                <a16:creationId xmlns:a16="http://schemas.microsoft.com/office/drawing/2014/main" id="{39747CAD-4C45-410A-BB8E-CB418D95921F}"/>
              </a:ext>
            </a:extLst>
          </p:cNvPr>
          <p:cNvSpPr/>
          <p:nvPr/>
        </p:nvSpPr>
        <p:spPr>
          <a:xfrm>
            <a:off x="1" y="964351"/>
            <a:ext cx="4483222" cy="2464649"/>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bg1"/>
                </a:solidFill>
                <a:latin typeface="Varela Round" panose="00000500000000000000" pitchFamily="2" charset="-79"/>
                <a:cs typeface="Varela Round" panose="00000500000000000000" pitchFamily="2" charset="-79"/>
              </a:rPr>
              <a:t>לבינתיים תחזרו על החומר הלימודי ותתרגלו!</a:t>
            </a:r>
          </a:p>
        </p:txBody>
      </p:sp>
      <p:pic>
        <p:nvPicPr>
          <p:cNvPr id="2052" name="Picture 4" descr="Baja en cuentas de un activo financiero">
            <a:extLst>
              <a:ext uri="{FF2B5EF4-FFF2-40B4-BE49-F238E27FC236}">
                <a16:creationId xmlns:a16="http://schemas.microsoft.com/office/drawing/2014/main" id="{AE8ABC06-0627-4B93-90BC-510368FEE895}"/>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909" b="1909"/>
          <a:stretch>
            <a:fillRect/>
          </a:stretch>
        </p:blipFill>
        <p:spPr bwMode="auto">
          <a:xfrm>
            <a:off x="161148" y="3941685"/>
            <a:ext cx="4068770" cy="274421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Una breve explicáción práctica de lo que es Interés Simple ...">
            <a:extLst>
              <a:ext uri="{FF2B5EF4-FFF2-40B4-BE49-F238E27FC236}">
                <a16:creationId xmlns:a16="http://schemas.microsoft.com/office/drawing/2014/main" id="{89297306-3E36-4850-87ED-39D28E203E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7722" y="1123950"/>
            <a:ext cx="1990725" cy="23050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puntes de matemáticas financieras. Interés simple, interés ...">
            <a:extLst>
              <a:ext uri="{FF2B5EF4-FFF2-40B4-BE49-F238E27FC236}">
                <a16:creationId xmlns:a16="http://schemas.microsoft.com/office/drawing/2014/main" id="{369319D6-6BED-4446-8CFD-40BD5DD5AE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7722" y="4229100"/>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6400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994" y="0"/>
            <a:ext cx="3241964" cy="1838476"/>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385454" y="3016112"/>
            <a:ext cx="10436297" cy="1815882"/>
          </a:xfrm>
          <a:prstGeom prst="rect">
            <a:avLst/>
          </a:prstGeom>
          <a:noFill/>
        </p:spPr>
        <p:txBody>
          <a:bodyPr wrap="square" rtlCol="1">
            <a:spAutoFit/>
          </a:bodyPr>
          <a:lstStyle/>
          <a:p>
            <a:pPr marL="895350" marR="0" lvl="0" indent="0" algn="just" defTabSz="914400" rtl="1" eaLnBrk="1" fontAlgn="auto" latinLnBrk="0" hangingPunct="1">
              <a:lnSpc>
                <a:spcPct val="100000"/>
              </a:lnSpc>
              <a:spcBef>
                <a:spcPts val="0"/>
              </a:spcBef>
              <a:spcAft>
                <a:spcPts val="0"/>
              </a:spcAft>
              <a:buClrTx/>
              <a:buSzTx/>
              <a:buFontTx/>
              <a:buNone/>
              <a:tabLst/>
              <a:defRPr/>
            </a:pPr>
            <a:r>
              <a:rPr kumimoji="0" lang="he-IL" sz="2800" b="0"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kumimoji="0" lang="en-US" sz="2800" b="0"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rights@education.gov.il</a:t>
            </a:r>
            <a:endParaRPr kumimoji="0" lang="he-IL" sz="2800" b="0"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5" y="1838476"/>
            <a:ext cx="12190412" cy="763286"/>
          </a:xfrm>
          <a:prstGeom prst="rect">
            <a:avLst/>
          </a:prstGeom>
        </p:spPr>
        <p:txBody>
          <a:bodyPr wrap="square">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he-IL" sz="3200" b="1"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שימוש ביצירות מוגנות בזכויות יוצרים ואיתור בעלי זכויות </a:t>
            </a:r>
          </a:p>
        </p:txBody>
      </p:sp>
      <p:sp>
        <p:nvSpPr>
          <p:cNvPr id="6" name="Rectangle 2">
            <a:extLst>
              <a:ext uri="{FF2B5EF4-FFF2-40B4-BE49-F238E27FC236}">
                <a16:creationId xmlns:a16="http://schemas.microsoft.com/office/drawing/2014/main" id="{E5ECEB5F-1AF1-455B-9707-912205C838FF}"/>
              </a:ext>
            </a:extLst>
          </p:cNvPr>
          <p:cNvSpPr/>
          <p:nvPr/>
        </p:nvSpPr>
        <p:spPr>
          <a:xfrm>
            <a:off x="12279398" y="302487"/>
            <a:ext cx="2277745" cy="663867"/>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2060"/>
                </a:solidFill>
                <a:effectLst/>
                <a:uLnTx/>
                <a:uFillTx/>
                <a:ea typeface="+mn-ea"/>
                <a:cs typeface="Varela Round"/>
              </a:rPr>
              <a:t>שקופית זו היא חובה</a:t>
            </a:r>
            <a:endParaRPr kumimoji="0" lang="en-US" sz="1800" b="0" i="0" u="none" strike="noStrike" kern="1200" cap="none" spc="0" normalizeH="0" baseline="0" noProof="0" dirty="0">
              <a:ln>
                <a:noFill/>
              </a:ln>
              <a:solidFill>
                <a:srgbClr val="002060"/>
              </a:solidFill>
              <a:effectLst/>
              <a:uLnTx/>
              <a:uFillTx/>
              <a:ea typeface="+mn-ea"/>
              <a:cs typeface="Varela Roun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a:xfrm>
            <a:off x="6485712" y="-2055075"/>
            <a:ext cx="9642231" cy="720000"/>
          </a:xfrm>
        </p:spPr>
        <p:txBody>
          <a:bodyPr/>
          <a:lstStyle/>
          <a:p>
            <a:br>
              <a:rPr lang="he-IL" dirty="0">
                <a:sym typeface="Varela Round"/>
              </a:rPr>
            </a:br>
            <a:br>
              <a:rPr lang="he-IL" dirty="0"/>
            </a:br>
            <a:endParaRPr lang="he-IL" dirty="0">
              <a:solidFill>
                <a:srgbClr val="192A72"/>
              </a:solidFill>
            </a:endParaRPr>
          </a:p>
        </p:txBody>
      </p:sp>
      <p:sp>
        <p:nvSpPr>
          <p:cNvPr id="3" name="מציין מיקום טקסט 2"/>
          <p:cNvSpPr>
            <a:spLocks noGrp="1"/>
          </p:cNvSpPr>
          <p:nvPr>
            <p:ph type="body" sz="quarter" idx="3"/>
          </p:nvPr>
        </p:nvSpPr>
        <p:spPr>
          <a:xfrm>
            <a:off x="8401147" y="1185388"/>
            <a:ext cx="3911566" cy="3178381"/>
          </a:xfrm>
        </p:spPr>
        <p:txBody>
          <a:bodyPr/>
          <a:lstStyle/>
          <a:p>
            <a:r>
              <a:rPr lang="he-IL" sz="4400" dirty="0"/>
              <a:t>מה נלמד היום? </a:t>
            </a:r>
          </a:p>
          <a:p>
            <a:pPr algn="ctr"/>
            <a:r>
              <a:rPr lang="he-IL" sz="4400" dirty="0"/>
              <a:t>ריבית</a:t>
            </a:r>
          </a:p>
        </p:txBody>
      </p:sp>
      <p:sp>
        <p:nvSpPr>
          <p:cNvPr id="8" name="מציין מיקום תוכן 7"/>
          <p:cNvSpPr>
            <a:spLocks noGrp="1"/>
          </p:cNvSpPr>
          <p:nvPr>
            <p:ph sz="quarter" idx="4"/>
          </p:nvPr>
        </p:nvSpPr>
        <p:spPr>
          <a:xfrm>
            <a:off x="515274" y="1725460"/>
            <a:ext cx="8040251" cy="4153058"/>
          </a:xfrm>
        </p:spPr>
        <p:txBody>
          <a:bodyPr/>
          <a:lstStyle/>
          <a:p>
            <a:pPr>
              <a:lnSpc>
                <a:spcPct val="200000"/>
              </a:lnSpc>
            </a:pPr>
            <a:r>
              <a:rPr lang="he-IL" dirty="0">
                <a:solidFill>
                  <a:schemeClr val="tx1"/>
                </a:solidFill>
                <a:hlinkClick r:id="rId3" action="ppaction://hlinksldjump"/>
              </a:rPr>
              <a:t>מהי ריבית?</a:t>
            </a:r>
            <a:endParaRPr lang="he-IL" dirty="0">
              <a:solidFill>
                <a:schemeClr val="tx1"/>
              </a:solidFill>
            </a:endParaRPr>
          </a:p>
          <a:p>
            <a:pPr>
              <a:lnSpc>
                <a:spcPct val="200000"/>
              </a:lnSpc>
            </a:pPr>
            <a:r>
              <a:rPr lang="he-IL" dirty="0">
                <a:solidFill>
                  <a:schemeClr val="tx1"/>
                </a:solidFill>
                <a:hlinkClick r:id="rId4" action="ppaction://hlinksldjump"/>
              </a:rPr>
              <a:t>סוגי ריבית</a:t>
            </a:r>
            <a:endParaRPr lang="he-IL" dirty="0">
              <a:solidFill>
                <a:schemeClr val="tx1"/>
              </a:solidFill>
            </a:endParaRPr>
          </a:p>
          <a:p>
            <a:pPr>
              <a:lnSpc>
                <a:spcPct val="200000"/>
              </a:lnSpc>
            </a:pPr>
            <a:r>
              <a:rPr lang="he-IL" dirty="0">
                <a:solidFill>
                  <a:schemeClr val="tx1"/>
                </a:solidFill>
                <a:hlinkClick r:id="rId5" action="ppaction://hlinksldjump"/>
              </a:rPr>
              <a:t>ריבית פשוטה</a:t>
            </a:r>
            <a:endParaRPr lang="he-IL" dirty="0">
              <a:solidFill>
                <a:schemeClr val="tx1"/>
              </a:solidFill>
            </a:endParaRPr>
          </a:p>
          <a:p>
            <a:pPr>
              <a:lnSpc>
                <a:spcPct val="200000"/>
              </a:lnSpc>
            </a:pPr>
            <a:r>
              <a:rPr lang="he-IL" dirty="0">
                <a:solidFill>
                  <a:schemeClr val="tx1"/>
                </a:solidFill>
                <a:hlinkClick r:id="rId6" action="ppaction://hlinksldjump"/>
              </a:rPr>
              <a:t>ריבית דריבית</a:t>
            </a:r>
            <a:endParaRPr lang="he-IL" dirty="0">
              <a:solidFill>
                <a:schemeClr val="tx1"/>
              </a:solidFill>
            </a:endParaRPr>
          </a:p>
        </p:txBody>
      </p:sp>
      <p:pic>
        <p:nvPicPr>
          <p:cNvPr id="9" name="תמונה 8" descr="Invertir y finanzas personales, crédito y presupuesto. gestión del ...">
            <a:extLst>
              <a:ext uri="{FF2B5EF4-FFF2-40B4-BE49-F238E27FC236}">
                <a16:creationId xmlns:a16="http://schemas.microsoft.com/office/drawing/2014/main" id="{26A37C09-C982-48B1-915B-2B5264F8F2C3}"/>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342930" y="1824085"/>
            <a:ext cx="3657600" cy="3390900"/>
          </a:xfrm>
          <a:prstGeom prst="rect">
            <a:avLst/>
          </a:prstGeom>
          <a:noFill/>
          <a:ln>
            <a:noFill/>
          </a:ln>
        </p:spPr>
      </p:pic>
      <p:pic>
        <p:nvPicPr>
          <p:cNvPr id="10" name="תמונה 9" descr="Ilustraciones, imágenes y vectores de stock sobre Tasas De Interes ...">
            <a:extLst>
              <a:ext uri="{FF2B5EF4-FFF2-40B4-BE49-F238E27FC236}">
                <a16:creationId xmlns:a16="http://schemas.microsoft.com/office/drawing/2014/main" id="{AC21E190-97EC-4993-848A-04AAC2724463}"/>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5549324" y="5324947"/>
            <a:ext cx="2724150" cy="1676400"/>
          </a:xfrm>
          <a:prstGeom prst="rect">
            <a:avLst/>
          </a:prstGeom>
          <a:noFill/>
          <a:ln>
            <a:noFill/>
          </a:ln>
        </p:spPr>
      </p:pic>
      <p:pic>
        <p:nvPicPr>
          <p:cNvPr id="1026" name="Picture 2" descr="Tasa de interés bancario corriente para créditos de consumo ...">
            <a:extLst>
              <a:ext uri="{FF2B5EF4-FFF2-40B4-BE49-F238E27FC236}">
                <a16:creationId xmlns:a16="http://schemas.microsoft.com/office/drawing/2014/main" id="{EFA63E55-1EC4-4560-9910-C143B7C5E6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81797" y="31744"/>
            <a:ext cx="2419350"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052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1" y="1640677"/>
            <a:ext cx="12192001" cy="1260164"/>
          </a:xfrm>
        </p:spPr>
        <p:txBody>
          <a:bodyPr/>
          <a:lstStyle/>
          <a:p>
            <a:r>
              <a:rPr lang="he-IL" dirty="0">
                <a:solidFill>
                  <a:srgbClr val="192A72"/>
                </a:solidFill>
              </a:rPr>
              <a:t>ריבית</a:t>
            </a:r>
          </a:p>
        </p:txBody>
      </p:sp>
      <p:sp>
        <p:nvSpPr>
          <p:cNvPr id="7" name="כותרת משנה 6"/>
          <p:cNvSpPr>
            <a:spLocks noGrp="1"/>
          </p:cNvSpPr>
          <p:nvPr>
            <p:ph type="subTitle" idx="1"/>
          </p:nvPr>
        </p:nvSpPr>
        <p:spPr>
          <a:xfrm>
            <a:off x="1" y="2918426"/>
            <a:ext cx="12192001" cy="642174"/>
          </a:xfrm>
        </p:spPr>
        <p:txBody>
          <a:bodyPr/>
          <a:lstStyle/>
          <a:p>
            <a:endParaRPr lang="he-IL" dirty="0">
              <a:solidFill>
                <a:srgbClr val="192A72"/>
              </a:solidFill>
              <a:sym typeface="Varela Round"/>
            </a:endParaRPr>
          </a:p>
        </p:txBody>
      </p:sp>
      <p:sp>
        <p:nvSpPr>
          <p:cNvPr id="6" name="תרשים זרימה: מסיים 5">
            <a:extLst>
              <a:ext uri="{FF2B5EF4-FFF2-40B4-BE49-F238E27FC236}">
                <a16:creationId xmlns:a16="http://schemas.microsoft.com/office/drawing/2014/main" id="{2D7192D4-5F34-4800-8881-B3B3066B2617}"/>
              </a:ext>
            </a:extLst>
          </p:cNvPr>
          <p:cNvSpPr/>
          <p:nvPr/>
        </p:nvSpPr>
        <p:spPr>
          <a:xfrm>
            <a:off x="1032096" y="3578185"/>
            <a:ext cx="5782138" cy="3130433"/>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000" b="1" dirty="0">
                <a:solidFill>
                  <a:schemeClr val="bg1"/>
                </a:solidFill>
                <a:latin typeface="Varela Round" panose="00000500000000000000" pitchFamily="2" charset="-79"/>
                <a:cs typeface="Varela Round" panose="00000500000000000000" pitchFamily="2" charset="-79"/>
              </a:rPr>
              <a:t>מטרות השיעור:</a:t>
            </a:r>
          </a:p>
          <a:p>
            <a:pPr marL="457200" indent="-457200">
              <a:buAutoNum type="arabicPeriod"/>
            </a:pPr>
            <a:r>
              <a:rPr lang="he-IL" sz="2000" b="1" dirty="0">
                <a:solidFill>
                  <a:schemeClr val="bg1"/>
                </a:solidFill>
                <a:latin typeface="Varela Round" panose="00000500000000000000" pitchFamily="2" charset="-79"/>
                <a:cs typeface="Varela Round" panose="00000500000000000000" pitchFamily="2" charset="-79"/>
              </a:rPr>
              <a:t>הבנת משמעות המושג ריבית.</a:t>
            </a:r>
          </a:p>
          <a:p>
            <a:pPr marL="457200" indent="-457200">
              <a:buAutoNum type="arabicPeriod"/>
            </a:pPr>
            <a:r>
              <a:rPr lang="he-IL" sz="2000" b="1" dirty="0">
                <a:solidFill>
                  <a:schemeClr val="bg1"/>
                </a:solidFill>
                <a:latin typeface="Varela Round" panose="00000500000000000000" pitchFamily="2" charset="-79"/>
                <a:cs typeface="Varela Round" panose="00000500000000000000" pitchFamily="2" charset="-79"/>
              </a:rPr>
              <a:t>הבנת הגדרות סוגי הריבית ושימושם.</a:t>
            </a:r>
          </a:p>
          <a:p>
            <a:pPr marL="457200" indent="-457200">
              <a:buAutoNum type="arabicPeriod"/>
            </a:pPr>
            <a:r>
              <a:rPr lang="he-IL" sz="2000" b="1" dirty="0">
                <a:solidFill>
                  <a:schemeClr val="bg1"/>
                </a:solidFill>
                <a:latin typeface="Varela Round" panose="00000500000000000000" pitchFamily="2" charset="-79"/>
                <a:cs typeface="Varela Round" panose="00000500000000000000" pitchFamily="2" charset="-79"/>
              </a:rPr>
              <a:t>הבנה וחישוב הריבית הפשוטה.</a:t>
            </a:r>
          </a:p>
          <a:p>
            <a:pPr marL="457200" indent="-457200">
              <a:buAutoNum type="arabicPeriod"/>
            </a:pPr>
            <a:r>
              <a:rPr lang="he-IL" sz="2000" b="1" dirty="0">
                <a:solidFill>
                  <a:schemeClr val="bg1"/>
                </a:solidFill>
                <a:latin typeface="Varela Round" panose="00000500000000000000" pitchFamily="2" charset="-79"/>
                <a:cs typeface="Varela Round" panose="00000500000000000000" pitchFamily="2" charset="-79"/>
              </a:rPr>
              <a:t>הבנה וחישוב הריבית דריבית.</a:t>
            </a:r>
            <a:endParaRPr lang="he-IL" sz="2400" b="1" dirty="0">
              <a:solidFill>
                <a:schemeClr val="bg1"/>
              </a:solidFill>
              <a:latin typeface="Varela Round" panose="00000500000000000000" pitchFamily="2" charset="-79"/>
              <a:cs typeface="Varela Round" panose="00000500000000000000" pitchFamily="2" charset="-79"/>
            </a:endParaRPr>
          </a:p>
        </p:txBody>
      </p:sp>
      <p:pic>
        <p:nvPicPr>
          <p:cNvPr id="2052" name="Picture 4" descr="Distintos tipos y tasas de interés – Bufete Montiel">
            <a:extLst>
              <a:ext uri="{FF2B5EF4-FFF2-40B4-BE49-F238E27FC236}">
                <a16:creationId xmlns:a16="http://schemas.microsoft.com/office/drawing/2014/main" id="{3CEF478F-6F2A-4B4B-8322-BFBADDA56E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3961" y="2367975"/>
            <a:ext cx="2628900" cy="174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1629534" y="2695671"/>
            <a:ext cx="9208400" cy="1924651"/>
          </a:xfrm>
          <a:prstGeom prst="rect">
            <a:avLst/>
          </a:prstGeom>
          <a:noFill/>
          <a:ln>
            <a:noFill/>
          </a:ln>
        </p:spPr>
        <p:txBody>
          <a:bodyPr spcFirstLastPara="1" wrap="square" lIns="121904" tIns="121904" rIns="121904" bIns="121904" anchor="t" anchorCtr="0">
            <a:noAutofit/>
          </a:bodyPr>
          <a:lstStyle/>
          <a:p>
            <a:pPr marL="609600" marR="0" lvl="0" indent="0" algn="r" defTabSz="914400" rtl="1" eaLnBrk="1" fontAlgn="auto" latinLnBrk="0" hangingPunct="1">
              <a:lnSpc>
                <a:spcPct val="15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2060"/>
              </a:solidFill>
              <a:effectLst/>
              <a:uLnTx/>
              <a:uFillTx/>
              <a:latin typeface="Varela Round" panose="00000500000000000000" pitchFamily="2" charset="-79"/>
              <a:ea typeface="+mn-ea"/>
              <a:cs typeface="+mn-cs"/>
            </a:endParaRPr>
          </a:p>
        </p:txBody>
      </p:sp>
      <p:sp>
        <p:nvSpPr>
          <p:cNvPr id="5" name="כותרת 4"/>
          <p:cNvSpPr>
            <a:spLocks noGrp="1"/>
          </p:cNvSpPr>
          <p:nvPr>
            <p:ph type="ctrTitle"/>
          </p:nvPr>
        </p:nvSpPr>
        <p:spPr>
          <a:xfrm>
            <a:off x="1" y="1640677"/>
            <a:ext cx="12192001" cy="1260164"/>
          </a:xfrm>
        </p:spPr>
        <p:txBody>
          <a:bodyPr/>
          <a:lstStyle/>
          <a:p>
            <a:r>
              <a:rPr lang="he-IL" dirty="0">
                <a:solidFill>
                  <a:srgbClr val="192A72"/>
                </a:solidFill>
              </a:rPr>
              <a:t>פרק 7 : מימון</a:t>
            </a:r>
          </a:p>
        </p:txBody>
      </p:sp>
      <p:sp>
        <p:nvSpPr>
          <p:cNvPr id="7" name="כותרת משנה 6"/>
          <p:cNvSpPr>
            <a:spLocks noGrp="1"/>
          </p:cNvSpPr>
          <p:nvPr>
            <p:ph type="subTitle" idx="1"/>
          </p:nvPr>
        </p:nvSpPr>
        <p:spPr>
          <a:xfrm>
            <a:off x="1" y="2826050"/>
            <a:ext cx="12192001" cy="720094"/>
          </a:xfrm>
        </p:spPr>
        <p:txBody>
          <a:bodyPr/>
          <a:lstStyle/>
          <a:p>
            <a:r>
              <a:rPr lang="he-IL" dirty="0">
                <a:sym typeface="Varela Round"/>
              </a:rPr>
              <a:t>מנהל וכלכלה</a:t>
            </a:r>
          </a:p>
        </p:txBody>
      </p:sp>
      <p:sp>
        <p:nvSpPr>
          <p:cNvPr id="4" name="מציין מיקום תוכן 3"/>
          <p:cNvSpPr>
            <a:spLocks noGrp="1"/>
          </p:cNvSpPr>
          <p:nvPr>
            <p:ph idx="10"/>
          </p:nvPr>
        </p:nvSpPr>
        <p:spPr>
          <a:xfrm>
            <a:off x="1" y="3655861"/>
            <a:ext cx="12192001" cy="720094"/>
          </a:xfrm>
        </p:spPr>
        <p:txBody>
          <a:bodyPr/>
          <a:lstStyle/>
          <a:p>
            <a:endParaRPr lang="he-IL" dirty="0">
              <a:sym typeface="Varela Round"/>
            </a:endParaRPr>
          </a:p>
        </p:txBody>
      </p:sp>
    </p:spTree>
    <p:extLst>
      <p:ext uri="{BB962C8B-B14F-4D97-AF65-F5344CB8AC3E}">
        <p14:creationId xmlns:p14="http://schemas.microsoft.com/office/powerpoint/2010/main" val="1359879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212675"/>
            <a:ext cx="12191999" cy="720094"/>
          </a:xfrm>
        </p:spPr>
        <p:txBody>
          <a:bodyPr/>
          <a:lstStyle/>
          <a:p>
            <a:r>
              <a:rPr lang="he-IL" dirty="0"/>
              <a:t>ריבית</a:t>
            </a:r>
          </a:p>
        </p:txBody>
      </p:sp>
      <p:sp>
        <p:nvSpPr>
          <p:cNvPr id="14" name="מציין מיקום טקסט 13"/>
          <p:cNvSpPr>
            <a:spLocks noGrp="1"/>
          </p:cNvSpPr>
          <p:nvPr>
            <p:ph type="body" sz="quarter" idx="3"/>
          </p:nvPr>
        </p:nvSpPr>
        <p:spPr>
          <a:xfrm>
            <a:off x="515273" y="1185389"/>
            <a:ext cx="11525836" cy="540070"/>
          </a:xfrm>
        </p:spPr>
        <p:txBody>
          <a:bodyPr/>
          <a:lstStyle/>
          <a:p>
            <a:r>
              <a:rPr lang="he-IL" dirty="0"/>
              <a:t>הריבית היא : מחיר השימוש בכסף.</a:t>
            </a:r>
          </a:p>
        </p:txBody>
      </p:sp>
      <p:sp>
        <p:nvSpPr>
          <p:cNvPr id="6" name="מציין מיקום תוכן 5">
            <a:extLst>
              <a:ext uri="{FF2B5EF4-FFF2-40B4-BE49-F238E27FC236}">
                <a16:creationId xmlns:a16="http://schemas.microsoft.com/office/drawing/2014/main" id="{69D6B403-40F7-484E-A986-0693E4BFA2D8}"/>
              </a:ext>
            </a:extLst>
          </p:cNvPr>
          <p:cNvSpPr>
            <a:spLocks noGrp="1"/>
          </p:cNvSpPr>
          <p:nvPr>
            <p:ph sz="quarter" idx="4"/>
          </p:nvPr>
        </p:nvSpPr>
        <p:spPr>
          <a:xfrm>
            <a:off x="6480839" y="1746253"/>
            <a:ext cx="1603560" cy="688215"/>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normAutofit/>
          </a:bodyPr>
          <a:lstStyle/>
          <a:p>
            <a:pPr marL="96848" indent="0" algn="ctr">
              <a:buNone/>
            </a:pPr>
            <a:r>
              <a:rPr lang="he-IL" b="1" dirty="0">
                <a:solidFill>
                  <a:schemeClr val="bg1"/>
                </a:solidFill>
                <a:latin typeface="Varela Round" panose="00000500000000000000" pitchFamily="2" charset="-79"/>
                <a:cs typeface="Varela Round" panose="00000500000000000000" pitchFamily="2" charset="-79"/>
              </a:rPr>
              <a:t>מלווה</a:t>
            </a:r>
          </a:p>
        </p:txBody>
      </p:sp>
      <p:sp>
        <p:nvSpPr>
          <p:cNvPr id="7" name="תרשים זרימה: מסיים 6">
            <a:extLst>
              <a:ext uri="{FF2B5EF4-FFF2-40B4-BE49-F238E27FC236}">
                <a16:creationId xmlns:a16="http://schemas.microsoft.com/office/drawing/2014/main" id="{B782E69A-0977-4CC1-8F5B-99B38DC30D86}"/>
              </a:ext>
            </a:extLst>
          </p:cNvPr>
          <p:cNvSpPr/>
          <p:nvPr/>
        </p:nvSpPr>
        <p:spPr>
          <a:xfrm>
            <a:off x="1300564" y="1719057"/>
            <a:ext cx="1816455" cy="773297"/>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prstClr val="white"/>
                </a:solidFill>
                <a:effectLst/>
                <a:uLnTx/>
                <a:uFillTx/>
                <a:latin typeface="Varela Round" panose="00000500000000000000" pitchFamily="2" charset="-79"/>
                <a:ea typeface="+mn-ea"/>
                <a:cs typeface="Varela Round" panose="00000500000000000000" pitchFamily="2" charset="-79"/>
              </a:rPr>
              <a:t>לווה</a:t>
            </a:r>
          </a:p>
        </p:txBody>
      </p:sp>
      <p:sp>
        <p:nvSpPr>
          <p:cNvPr id="9" name="חץ: למטה 8">
            <a:extLst>
              <a:ext uri="{FF2B5EF4-FFF2-40B4-BE49-F238E27FC236}">
                <a16:creationId xmlns:a16="http://schemas.microsoft.com/office/drawing/2014/main" id="{A8516D65-F2BD-4AD2-87AA-22286FC4AFCE}"/>
              </a:ext>
            </a:extLst>
          </p:cNvPr>
          <p:cNvSpPr/>
          <p:nvPr/>
        </p:nvSpPr>
        <p:spPr>
          <a:xfrm rot="5400000">
            <a:off x="5763867" y="1742169"/>
            <a:ext cx="554182" cy="879761"/>
          </a:xfrm>
          <a:prstGeom prst="downArrow">
            <a:avLst>
              <a:gd name="adj1" fmla="val 50000"/>
              <a:gd name="adj2" fmla="val 80000"/>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Varela Round" panose="00000500000000000000" pitchFamily="2" charset="-79"/>
              <a:ea typeface="+mn-ea"/>
              <a:cs typeface="Varela Round" panose="00000500000000000000" pitchFamily="2" charset="-79"/>
            </a:endParaRPr>
          </a:p>
        </p:txBody>
      </p:sp>
      <p:sp>
        <p:nvSpPr>
          <p:cNvPr id="10" name="תרשים זרימה: מסיים 9">
            <a:extLst>
              <a:ext uri="{FF2B5EF4-FFF2-40B4-BE49-F238E27FC236}">
                <a16:creationId xmlns:a16="http://schemas.microsoft.com/office/drawing/2014/main" id="{C24C3682-664B-45A4-A90E-FFAEE1001138}"/>
              </a:ext>
            </a:extLst>
          </p:cNvPr>
          <p:cNvSpPr/>
          <p:nvPr/>
        </p:nvSpPr>
        <p:spPr>
          <a:xfrm>
            <a:off x="4024670" y="1746253"/>
            <a:ext cx="1603560" cy="725306"/>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1"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סכום כסף</a:t>
            </a:r>
            <a:r>
              <a:rPr kumimoji="0" lang="he-IL" sz="2400" b="1"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 קרן</a:t>
            </a:r>
          </a:p>
        </p:txBody>
      </p:sp>
      <p:sp>
        <p:nvSpPr>
          <p:cNvPr id="12" name="חץ: למטה 11">
            <a:extLst>
              <a:ext uri="{FF2B5EF4-FFF2-40B4-BE49-F238E27FC236}">
                <a16:creationId xmlns:a16="http://schemas.microsoft.com/office/drawing/2014/main" id="{482EBFF9-FADD-4526-AB1B-ABA8D36BE5F3}"/>
              </a:ext>
            </a:extLst>
          </p:cNvPr>
          <p:cNvSpPr/>
          <p:nvPr/>
        </p:nvSpPr>
        <p:spPr>
          <a:xfrm rot="5400000">
            <a:off x="3307698" y="1717497"/>
            <a:ext cx="554182" cy="879761"/>
          </a:xfrm>
          <a:prstGeom prst="downArrow">
            <a:avLst>
              <a:gd name="adj1" fmla="val 50000"/>
              <a:gd name="adj2" fmla="val 80000"/>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Varela Round" panose="00000500000000000000" pitchFamily="2" charset="-79"/>
              <a:ea typeface="+mn-ea"/>
              <a:cs typeface="Varela Round" panose="00000500000000000000" pitchFamily="2" charset="-79"/>
            </a:endParaRPr>
          </a:p>
        </p:txBody>
      </p:sp>
      <p:pic>
        <p:nvPicPr>
          <p:cNvPr id="13" name="תמונה 3" descr="tiempo.jpg">
            <a:extLst>
              <a:ext uri="{FF2B5EF4-FFF2-40B4-BE49-F238E27FC236}">
                <a16:creationId xmlns:a16="http://schemas.microsoft.com/office/drawing/2014/main" id="{5DBDB487-9C8D-4B2F-BD5A-7B3EAC6954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7019" y="2568500"/>
            <a:ext cx="4165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מציין מיקום תוכן 5">
            <a:extLst>
              <a:ext uri="{FF2B5EF4-FFF2-40B4-BE49-F238E27FC236}">
                <a16:creationId xmlns:a16="http://schemas.microsoft.com/office/drawing/2014/main" id="{6376E396-E837-47A9-9DE8-F2136589B8EE}"/>
              </a:ext>
            </a:extLst>
          </p:cNvPr>
          <p:cNvSpPr txBox="1">
            <a:spLocks/>
          </p:cNvSpPr>
          <p:nvPr/>
        </p:nvSpPr>
        <p:spPr>
          <a:xfrm>
            <a:off x="6489547" y="5293331"/>
            <a:ext cx="1603560" cy="688215"/>
          </a:xfrm>
          <a:prstGeom prst="flowChartTerminator">
            <a:avLst/>
          </a:prstGeom>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1" anchor="ctr">
            <a:normAutofit/>
          </a:bodyPr>
          <a:lstStyle>
            <a:lvl1pPr marL="439782" indent="-342934"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itchFamily="2" charset="-79"/>
              </a:defRPr>
            </a:lvl1pPr>
            <a:lvl2pPr marL="743024" indent="-285779" algn="r" defTabSz="914491"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itchFamily="2" charset="-79"/>
              </a:defRPr>
            </a:lvl2pPr>
            <a:lvl3pPr marL="1143114" indent="-228623" algn="r" defTabSz="914491" rtl="1" eaLnBrk="1" latinLnBrk="0" hangingPunct="1">
              <a:spcBef>
                <a:spcPct val="20000"/>
              </a:spcBef>
              <a:buFont typeface="Arial" pitchFamily="34" charset="0"/>
              <a:buChar char="•"/>
              <a:defRPr sz="1800" kern="1200">
                <a:solidFill>
                  <a:schemeClr val="lt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1600" kern="1200">
                <a:solidFill>
                  <a:schemeClr val="lt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1600" kern="1200">
                <a:solidFill>
                  <a:schemeClr val="lt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1600" kern="1200">
                <a:solidFill>
                  <a:schemeClr val="lt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1600" kern="1200">
                <a:solidFill>
                  <a:schemeClr val="lt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1600" kern="1200">
                <a:solidFill>
                  <a:schemeClr val="lt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1600" kern="1200">
                <a:solidFill>
                  <a:schemeClr val="lt1"/>
                </a:solidFill>
                <a:latin typeface="+mn-lt"/>
                <a:ea typeface="+mn-ea"/>
                <a:cs typeface="+mn-cs"/>
              </a:defRPr>
            </a:lvl9pPr>
          </a:lstStyle>
          <a:p>
            <a:pPr marL="96848" marR="0" lvl="0" indent="0" algn="ctr" defTabSz="914491" rtl="1" eaLnBrk="1" fontAlgn="auto" latinLnBrk="0" hangingPunct="1">
              <a:lnSpc>
                <a:spcPct val="100000"/>
              </a:lnSpc>
              <a:spcBef>
                <a:spcPts val="0"/>
              </a:spcBef>
              <a:spcAft>
                <a:spcPts val="600"/>
              </a:spcAft>
              <a:buClrTx/>
              <a:buSzTx/>
              <a:buFont typeface="Arial" pitchFamily="34" charset="0"/>
              <a:buNone/>
              <a:tabLst/>
              <a:defRPr/>
            </a:pPr>
            <a:r>
              <a:rPr kumimoji="0" lang="he-IL" sz="2400" b="1" i="0" u="none" strike="noStrike" kern="1200" cap="none" spc="0" normalizeH="0" baseline="0" noProof="0" dirty="0">
                <a:ln>
                  <a:noFill/>
                </a:ln>
                <a:solidFill>
                  <a:prstClr val="white"/>
                </a:solidFill>
                <a:effectLst/>
                <a:uLnTx/>
                <a:uFillTx/>
                <a:ea typeface="+mn-ea"/>
                <a:cs typeface="Varela Round" pitchFamily="2" charset="-79"/>
              </a:rPr>
              <a:t>לווה</a:t>
            </a:r>
          </a:p>
        </p:txBody>
      </p:sp>
      <p:sp>
        <p:nvSpPr>
          <p:cNvPr id="16" name="חץ: למטה 15">
            <a:extLst>
              <a:ext uri="{FF2B5EF4-FFF2-40B4-BE49-F238E27FC236}">
                <a16:creationId xmlns:a16="http://schemas.microsoft.com/office/drawing/2014/main" id="{CBB463F6-56F8-442E-B7D5-91F82DA8A731}"/>
              </a:ext>
            </a:extLst>
          </p:cNvPr>
          <p:cNvSpPr/>
          <p:nvPr/>
        </p:nvSpPr>
        <p:spPr>
          <a:xfrm rot="5400000">
            <a:off x="5783925" y="5232731"/>
            <a:ext cx="554182" cy="879761"/>
          </a:xfrm>
          <a:prstGeom prst="downArrow">
            <a:avLst>
              <a:gd name="adj1" fmla="val 50000"/>
              <a:gd name="adj2" fmla="val 80000"/>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Varela Round" panose="00000500000000000000" pitchFamily="2" charset="-79"/>
              <a:ea typeface="+mn-ea"/>
              <a:cs typeface="Varela Round" panose="00000500000000000000" pitchFamily="2" charset="-79"/>
            </a:endParaRPr>
          </a:p>
        </p:txBody>
      </p:sp>
      <p:sp>
        <p:nvSpPr>
          <p:cNvPr id="17" name="תרשים זרימה: מסיים 16">
            <a:extLst>
              <a:ext uri="{FF2B5EF4-FFF2-40B4-BE49-F238E27FC236}">
                <a16:creationId xmlns:a16="http://schemas.microsoft.com/office/drawing/2014/main" id="{DD8593E2-0B68-4523-8B44-AC623703D67E}"/>
              </a:ext>
            </a:extLst>
          </p:cNvPr>
          <p:cNvSpPr/>
          <p:nvPr/>
        </p:nvSpPr>
        <p:spPr>
          <a:xfrm>
            <a:off x="4014550" y="5309958"/>
            <a:ext cx="1603560" cy="725306"/>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קרן+</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ריבית</a:t>
            </a:r>
          </a:p>
        </p:txBody>
      </p:sp>
      <p:sp>
        <p:nvSpPr>
          <p:cNvPr id="18" name="חץ: למטה 17">
            <a:extLst>
              <a:ext uri="{FF2B5EF4-FFF2-40B4-BE49-F238E27FC236}">
                <a16:creationId xmlns:a16="http://schemas.microsoft.com/office/drawing/2014/main" id="{4FEE0ED3-6033-4A42-AEE4-2EBDF891B770}"/>
              </a:ext>
            </a:extLst>
          </p:cNvPr>
          <p:cNvSpPr/>
          <p:nvPr/>
        </p:nvSpPr>
        <p:spPr>
          <a:xfrm rot="5400000">
            <a:off x="3279808" y="5264575"/>
            <a:ext cx="554182" cy="879761"/>
          </a:xfrm>
          <a:prstGeom prst="downArrow">
            <a:avLst>
              <a:gd name="adj1" fmla="val 50000"/>
              <a:gd name="adj2" fmla="val 80000"/>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Varela Round" panose="00000500000000000000" pitchFamily="2" charset="-79"/>
              <a:ea typeface="+mn-ea"/>
              <a:cs typeface="Varela Round" panose="00000500000000000000" pitchFamily="2" charset="-79"/>
            </a:endParaRPr>
          </a:p>
        </p:txBody>
      </p:sp>
      <p:sp>
        <p:nvSpPr>
          <p:cNvPr id="19" name="תרשים זרימה: מסיים 18">
            <a:extLst>
              <a:ext uri="{FF2B5EF4-FFF2-40B4-BE49-F238E27FC236}">
                <a16:creationId xmlns:a16="http://schemas.microsoft.com/office/drawing/2014/main" id="{CBB2AFAD-F337-4F86-B774-2F87FA67DDF0}"/>
              </a:ext>
            </a:extLst>
          </p:cNvPr>
          <p:cNvSpPr/>
          <p:nvPr/>
        </p:nvSpPr>
        <p:spPr>
          <a:xfrm>
            <a:off x="1273610" y="5261967"/>
            <a:ext cx="1816455" cy="773297"/>
          </a:xfrm>
          <a:prstGeom prst="flowChartTermina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400" b="1" i="0" u="none" strike="noStrike" kern="1200" cap="none" spc="0" normalizeH="0" baseline="0" noProof="0" dirty="0">
                <a:ln>
                  <a:noFill/>
                </a:ln>
                <a:solidFill>
                  <a:prstClr val="white"/>
                </a:solidFill>
                <a:effectLst/>
                <a:uLnTx/>
                <a:uFillTx/>
                <a:latin typeface="Varela Round" panose="00000500000000000000" pitchFamily="2" charset="-79"/>
                <a:ea typeface="+mn-ea"/>
                <a:cs typeface="Varela Round" panose="00000500000000000000" pitchFamily="2" charset="-79"/>
              </a:rPr>
              <a:t>מלווה</a:t>
            </a:r>
          </a:p>
        </p:txBody>
      </p:sp>
      <p:sp>
        <p:nvSpPr>
          <p:cNvPr id="2" name="תיבת טקסט 1">
            <a:extLst>
              <a:ext uri="{FF2B5EF4-FFF2-40B4-BE49-F238E27FC236}">
                <a16:creationId xmlns:a16="http://schemas.microsoft.com/office/drawing/2014/main" id="{64468AEA-FF6C-4E04-AC67-0426162FF363}"/>
              </a:ext>
            </a:extLst>
          </p:cNvPr>
          <p:cNvSpPr txBox="1"/>
          <p:nvPr/>
        </p:nvSpPr>
        <p:spPr>
          <a:xfrm>
            <a:off x="6708618" y="2734147"/>
            <a:ext cx="307818" cy="1477328"/>
          </a:xfrm>
          <a:prstGeom prst="rect">
            <a:avLst/>
          </a:prstGeom>
          <a:noFill/>
        </p:spPr>
        <p:txBody>
          <a:bodyPr wrap="square" rtlCol="1">
            <a:spAutoFit/>
          </a:bodyPr>
          <a:lstStyle/>
          <a:p>
            <a:r>
              <a:rPr lang="he-IL" b="1" dirty="0">
                <a:latin typeface="Varela Round" panose="00000500000000000000" pitchFamily="2" charset="-79"/>
                <a:cs typeface="Varela Round" panose="00000500000000000000"/>
              </a:rPr>
              <a:t>תקופה</a:t>
            </a:r>
          </a:p>
        </p:txBody>
      </p:sp>
    </p:spTree>
    <p:extLst>
      <p:ext uri="{BB962C8B-B14F-4D97-AF65-F5344CB8AC3E}">
        <p14:creationId xmlns:p14="http://schemas.microsoft.com/office/powerpoint/2010/main" val="2164606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77EFE219-BB8D-4F6C-BC04-6DD4B59F711B}"/>
              </a:ext>
            </a:extLst>
          </p:cNvPr>
          <p:cNvSpPr>
            <a:spLocks noGrp="1"/>
          </p:cNvSpPr>
          <p:nvPr>
            <p:ph type="body" sz="quarter" idx="3"/>
          </p:nvPr>
        </p:nvSpPr>
        <p:spPr>
          <a:xfrm>
            <a:off x="515275" y="823865"/>
            <a:ext cx="11417192" cy="1077363"/>
          </a:xfrm>
        </p:spPr>
        <p:txBody>
          <a:bodyPr/>
          <a:lstStyle/>
          <a:p>
            <a:r>
              <a:rPr lang="he-IL" dirty="0"/>
              <a:t>עבור השימוש בכסף של המלווה, הלווה משלם בסוף התקופה המוגדרת </a:t>
            </a:r>
            <a:r>
              <a:rPr lang="he-IL" u="sng" dirty="0"/>
              <a:t>סכום נוסף הנקרא ריבית </a:t>
            </a:r>
            <a:r>
              <a:rPr lang="he-IL" dirty="0"/>
              <a:t>(מתווסף לקרן, הסכום המקורי של ההלוואה)</a:t>
            </a:r>
          </a:p>
        </p:txBody>
      </p:sp>
      <p:sp>
        <p:nvSpPr>
          <p:cNvPr id="4" name="מציין מיקום תוכן 3">
            <a:extLst>
              <a:ext uri="{FF2B5EF4-FFF2-40B4-BE49-F238E27FC236}">
                <a16:creationId xmlns:a16="http://schemas.microsoft.com/office/drawing/2014/main" id="{74B891E4-B7EA-42D8-A3B0-9895A2B8E8DE}"/>
              </a:ext>
            </a:extLst>
          </p:cNvPr>
          <p:cNvSpPr>
            <a:spLocks noGrp="1"/>
          </p:cNvSpPr>
          <p:nvPr>
            <p:ph sz="quarter" idx="4"/>
          </p:nvPr>
        </p:nvSpPr>
        <p:spPr>
          <a:xfrm>
            <a:off x="515273" y="1725682"/>
            <a:ext cx="10529955" cy="4152517"/>
          </a:xfrm>
        </p:spPr>
        <p:txBody>
          <a:bodyPr>
            <a:normAutofit lnSpcReduction="10000"/>
          </a:bodyPr>
          <a:lstStyle/>
          <a:p>
            <a:pPr marL="96848" indent="0">
              <a:buNone/>
            </a:pPr>
            <a:endParaRPr lang="en-US" dirty="0"/>
          </a:p>
          <a:p>
            <a:pPr marL="96848" indent="0">
              <a:buNone/>
            </a:pPr>
            <a:endParaRPr lang="en-US" dirty="0"/>
          </a:p>
          <a:p>
            <a:pPr marL="96848" indent="0">
              <a:buNone/>
            </a:pPr>
            <a:endParaRPr lang="he-IL" dirty="0"/>
          </a:p>
          <a:p>
            <a:pPr marL="96848" indent="0">
              <a:buNone/>
            </a:pPr>
            <a:r>
              <a:rPr lang="he-IL" b="1" dirty="0"/>
              <a:t>מלווה</a:t>
            </a:r>
            <a:r>
              <a:rPr lang="he-IL" dirty="0"/>
              <a:t>: נותן את הזכות ללווה להשתמש בכסף בתקופה מוגדרת מראש.</a:t>
            </a:r>
          </a:p>
          <a:p>
            <a:pPr marL="96848" indent="0">
              <a:buNone/>
            </a:pPr>
            <a:endParaRPr lang="he-IL" dirty="0"/>
          </a:p>
          <a:p>
            <a:pPr marL="96848" indent="0">
              <a:buNone/>
            </a:pPr>
            <a:r>
              <a:rPr lang="he-IL" dirty="0"/>
              <a:t> </a:t>
            </a:r>
            <a:r>
              <a:rPr lang="he-IL" b="1" dirty="0"/>
              <a:t>לווה</a:t>
            </a:r>
            <a:r>
              <a:rPr lang="he-IL" dirty="0"/>
              <a:t>: הגורם המשתמש בכסף של המלווה בתקופה שהוגדרה מראש.</a:t>
            </a:r>
          </a:p>
          <a:p>
            <a:pPr marL="96848" indent="0">
              <a:buNone/>
            </a:pPr>
            <a:endParaRPr lang="he-IL" dirty="0"/>
          </a:p>
          <a:p>
            <a:pPr marL="96848" indent="0">
              <a:buNone/>
            </a:pPr>
            <a:r>
              <a:rPr lang="he-IL" dirty="0"/>
              <a:t> </a:t>
            </a:r>
            <a:r>
              <a:rPr lang="he-IL" b="1" dirty="0"/>
              <a:t>סכום הכסף</a:t>
            </a:r>
            <a:r>
              <a:rPr lang="he-IL" dirty="0"/>
              <a:t>:  הנקרא </a:t>
            </a:r>
            <a:r>
              <a:rPr lang="he-IL" b="1" dirty="0"/>
              <a:t>קרן</a:t>
            </a:r>
            <a:r>
              <a:rPr lang="he-IL" dirty="0"/>
              <a:t>, הוא הסכום העומד לרשות הלווה.</a:t>
            </a:r>
          </a:p>
          <a:p>
            <a:pPr marL="96848" indent="0">
              <a:buNone/>
            </a:pPr>
            <a:endParaRPr lang="he-IL" dirty="0"/>
          </a:p>
          <a:p>
            <a:pPr marL="96848" indent="0">
              <a:buNone/>
            </a:pPr>
            <a:r>
              <a:rPr lang="he-IL" dirty="0"/>
              <a:t> </a:t>
            </a:r>
            <a:r>
              <a:rPr lang="he-IL" b="1" dirty="0"/>
              <a:t>תקופה</a:t>
            </a:r>
            <a:r>
              <a:rPr lang="he-IL" dirty="0"/>
              <a:t>: הזמן שהכסף מונח אצל הלווה.</a:t>
            </a:r>
          </a:p>
          <a:p>
            <a:pPr marL="96848" indent="0">
              <a:buNone/>
            </a:pPr>
            <a:endParaRPr lang="he-IL" dirty="0"/>
          </a:p>
          <a:p>
            <a:pPr marL="96848" indent="0">
              <a:buNone/>
            </a:pPr>
            <a:endParaRPr lang="he-IL" dirty="0"/>
          </a:p>
        </p:txBody>
      </p:sp>
      <p:sp>
        <p:nvSpPr>
          <p:cNvPr id="5" name="כותרת 4">
            <a:extLst>
              <a:ext uri="{FF2B5EF4-FFF2-40B4-BE49-F238E27FC236}">
                <a16:creationId xmlns:a16="http://schemas.microsoft.com/office/drawing/2014/main" id="{90B83940-5347-4080-9D1F-F2B432BC3904}"/>
              </a:ext>
            </a:extLst>
          </p:cNvPr>
          <p:cNvSpPr>
            <a:spLocks noGrp="1"/>
          </p:cNvSpPr>
          <p:nvPr>
            <p:ph type="title"/>
          </p:nvPr>
        </p:nvSpPr>
        <p:spPr/>
        <p:txBody>
          <a:bodyPr/>
          <a:lstStyle/>
          <a:p>
            <a:r>
              <a:rPr lang="he-IL" dirty="0"/>
              <a:t>ריבית </a:t>
            </a:r>
          </a:p>
        </p:txBody>
      </p:sp>
      <p:pic>
        <p:nvPicPr>
          <p:cNvPr id="8" name="תמונה 7" descr="Concepto De Préstamo P2P Con Prestamista Y Prestatario ...">
            <a:extLst>
              <a:ext uri="{FF2B5EF4-FFF2-40B4-BE49-F238E27FC236}">
                <a16:creationId xmlns:a16="http://schemas.microsoft.com/office/drawing/2014/main" id="{B7BBB207-69DC-4F4E-88B3-D9D5D3898A8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64555" y="1725682"/>
            <a:ext cx="1628775" cy="1628775"/>
          </a:xfrm>
          <a:prstGeom prst="rect">
            <a:avLst/>
          </a:prstGeom>
          <a:noFill/>
          <a:ln>
            <a:noFill/>
          </a:ln>
        </p:spPr>
      </p:pic>
      <p:pic>
        <p:nvPicPr>
          <p:cNvPr id="9" name="תמונה 8">
            <a:extLst>
              <a:ext uri="{FF2B5EF4-FFF2-40B4-BE49-F238E27FC236}">
                <a16:creationId xmlns:a16="http://schemas.microsoft.com/office/drawing/2014/main" id="{7F32C00E-7DA9-4B47-9E8A-4B5A7019E5A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0195714" y="3782840"/>
            <a:ext cx="2670772" cy="1189019"/>
          </a:xfrm>
          <a:prstGeom prst="rect">
            <a:avLst/>
          </a:prstGeom>
          <a:noFill/>
          <a:ln>
            <a:noFill/>
          </a:ln>
        </p:spPr>
      </p:pic>
      <p:pic>
        <p:nvPicPr>
          <p:cNvPr id="10" name="תמונה 9">
            <a:extLst>
              <a:ext uri="{FF2B5EF4-FFF2-40B4-BE49-F238E27FC236}">
                <a16:creationId xmlns:a16="http://schemas.microsoft.com/office/drawing/2014/main" id="{85E536A0-CDA2-44A5-B0CF-72C381D47CB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549769" y="5145998"/>
            <a:ext cx="1714500" cy="1133475"/>
          </a:xfrm>
          <a:prstGeom prst="rect">
            <a:avLst/>
          </a:prstGeom>
          <a:noFill/>
          <a:ln>
            <a:noFill/>
          </a:ln>
        </p:spPr>
      </p:pic>
    </p:spTree>
    <p:extLst>
      <p:ext uri="{BB962C8B-B14F-4D97-AF65-F5344CB8AC3E}">
        <p14:creationId xmlns:p14="http://schemas.microsoft.com/office/powerpoint/2010/main" val="1695904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a:extLst>
              <a:ext uri="{FF2B5EF4-FFF2-40B4-BE49-F238E27FC236}">
                <a16:creationId xmlns:a16="http://schemas.microsoft.com/office/drawing/2014/main" id="{D6C7B008-63A1-4A34-A457-D6A0B6D54025}"/>
              </a:ext>
            </a:extLst>
          </p:cNvPr>
          <p:cNvSpPr>
            <a:spLocks noGrp="1"/>
          </p:cNvSpPr>
          <p:nvPr>
            <p:ph type="ctrTitle"/>
          </p:nvPr>
        </p:nvSpPr>
        <p:spPr>
          <a:xfrm>
            <a:off x="1832383" y="-57603"/>
            <a:ext cx="10247689" cy="637353"/>
          </a:xfrm>
        </p:spPr>
        <p:txBody>
          <a:bodyPr/>
          <a:lstStyle/>
          <a:p>
            <a:r>
              <a:rPr lang="he-IL" sz="3200" dirty="0"/>
              <a:t>מה הם הגורמים המשפיעים על סכום הריבית?</a:t>
            </a:r>
          </a:p>
        </p:txBody>
      </p:sp>
      <p:sp>
        <p:nvSpPr>
          <p:cNvPr id="4" name="תרשים זרימה: מסיים 3">
            <a:extLst>
              <a:ext uri="{FF2B5EF4-FFF2-40B4-BE49-F238E27FC236}">
                <a16:creationId xmlns:a16="http://schemas.microsoft.com/office/drawing/2014/main" id="{AB3252DB-960D-4ADB-8123-75F9960A762A}"/>
              </a:ext>
            </a:extLst>
          </p:cNvPr>
          <p:cNvSpPr/>
          <p:nvPr/>
        </p:nvSpPr>
        <p:spPr>
          <a:xfrm>
            <a:off x="1710938" y="950191"/>
            <a:ext cx="2639090" cy="1229355"/>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קרן</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סכום הפיקדון או ההלוואה</a:t>
            </a:r>
          </a:p>
        </p:txBody>
      </p:sp>
      <p:sp>
        <p:nvSpPr>
          <p:cNvPr id="5" name="תרשים זרימה: מסיים 4">
            <a:extLst>
              <a:ext uri="{FF2B5EF4-FFF2-40B4-BE49-F238E27FC236}">
                <a16:creationId xmlns:a16="http://schemas.microsoft.com/office/drawing/2014/main" id="{C8679D11-A5F2-4C4D-86B9-6A246991B308}"/>
              </a:ext>
            </a:extLst>
          </p:cNvPr>
          <p:cNvSpPr/>
          <p:nvPr/>
        </p:nvSpPr>
        <p:spPr>
          <a:xfrm>
            <a:off x="1710938" y="2715078"/>
            <a:ext cx="2632363" cy="1246909"/>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תקופה</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זמן השימוש בכסף</a:t>
            </a:r>
          </a:p>
        </p:txBody>
      </p:sp>
      <p:sp>
        <p:nvSpPr>
          <p:cNvPr id="6" name="תרשים זרימה: מסיים 5">
            <a:extLst>
              <a:ext uri="{FF2B5EF4-FFF2-40B4-BE49-F238E27FC236}">
                <a16:creationId xmlns:a16="http://schemas.microsoft.com/office/drawing/2014/main" id="{F57B84C1-FC7B-445C-9887-1D1E9B6718F6}"/>
              </a:ext>
            </a:extLst>
          </p:cNvPr>
          <p:cNvSpPr/>
          <p:nvPr/>
        </p:nvSpPr>
        <p:spPr>
          <a:xfrm>
            <a:off x="1710937" y="4882842"/>
            <a:ext cx="2632363" cy="1246909"/>
          </a:xfrm>
          <a:prstGeom prst="flowChartTerminator">
            <a:avLst/>
          </a:prstGeom>
          <a:solidFill>
            <a:srgbClr val="12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שיעור הריבית</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 הריבית התקופתית</a:t>
            </a:r>
          </a:p>
        </p:txBody>
      </p:sp>
      <p:sp>
        <p:nvSpPr>
          <p:cNvPr id="7" name="תרשים זרימה: תהליך חלופי 6">
            <a:extLst>
              <a:ext uri="{FF2B5EF4-FFF2-40B4-BE49-F238E27FC236}">
                <a16:creationId xmlns:a16="http://schemas.microsoft.com/office/drawing/2014/main" id="{BAF6539F-C4F7-4C34-9C49-0F6BECEE4A5D}"/>
              </a:ext>
            </a:extLst>
          </p:cNvPr>
          <p:cNvSpPr/>
          <p:nvPr/>
        </p:nvSpPr>
        <p:spPr>
          <a:xfrm>
            <a:off x="5548544" y="766008"/>
            <a:ext cx="3447053" cy="6091992"/>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marR="0" lvl="0" indent="-342900" algn="ct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2000" b="0"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ככל ש</a:t>
            </a:r>
            <a:r>
              <a:rPr kumimoji="0" lang="he-IL" sz="2000" b="1"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סכום</a:t>
            </a:r>
            <a:r>
              <a:rPr kumimoji="0" lang="he-IL" sz="2000" b="0"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 ההלוואה או הפיקדון גדול יותר, סכום הריבית יהיה גדול יותר.</a:t>
            </a:r>
          </a:p>
          <a:p>
            <a:pPr marL="342900" marR="0" lvl="0" indent="-342900" algn="ct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2000" b="0"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ככל שנשתמש בכסף של המלווה </a:t>
            </a:r>
            <a:r>
              <a:rPr kumimoji="0" lang="he-IL" sz="2000" b="1"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תקופה</a:t>
            </a:r>
            <a:r>
              <a:rPr kumimoji="0" lang="he-IL" sz="2000" b="0"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 ממושכת יותר, כך סכום הריבית שנשלם לו יהיה גדול יותר. ככל שנפקיד סכום כסף לפיקדון ל</a:t>
            </a:r>
            <a:r>
              <a:rPr kumimoji="0" lang="he-IL" sz="2000" b="1"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תקופה</a:t>
            </a:r>
            <a:r>
              <a:rPr kumimoji="0" lang="he-IL" sz="2000" b="0"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 ארוכה יותר, כך נקבל בתום התקופה סכום גבוה יותר.</a:t>
            </a:r>
          </a:p>
          <a:p>
            <a:pPr marL="342900" marR="0" lvl="0" indent="-342900" algn="ct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2000" b="0"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ככל ש</a:t>
            </a:r>
            <a:r>
              <a:rPr kumimoji="0" lang="he-IL" sz="2000" b="1"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שיעור הריבית </a:t>
            </a:r>
            <a:r>
              <a:rPr kumimoji="0" lang="he-IL" sz="2000" b="0"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rPr>
              <a:t>שיקבע להלוואות או לפיקדונות גבוה יותר כך הסכום שיהיה לשלם ללווה או שנקבל עבור הפיקדון בתום התקופה יהיה גדול יותר.</a:t>
            </a:r>
          </a:p>
          <a:p>
            <a:pPr marL="342900" marR="0" lvl="0" indent="-342900" algn="ct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he-IL" sz="2000" b="0" i="0" u="none" strike="noStrike" kern="1200" cap="none" spc="0" normalizeH="0" baseline="0" noProof="0" dirty="0">
              <a:ln>
                <a:noFill/>
              </a:ln>
              <a:solidFill>
                <a:srgbClr val="192A72"/>
              </a:solidFill>
              <a:effectLst/>
              <a:uLnTx/>
              <a:uFillTx/>
              <a:latin typeface="Varela Round" panose="00000500000000000000" pitchFamily="2" charset="-79"/>
              <a:ea typeface="+mn-ea"/>
              <a:cs typeface="Varela Round" panose="00000500000000000000" pitchFamily="2" charset="-79"/>
            </a:endParaRPr>
          </a:p>
        </p:txBody>
      </p:sp>
      <p:cxnSp>
        <p:nvCxnSpPr>
          <p:cNvPr id="8" name="מחבר חץ ישר 7">
            <a:extLst>
              <a:ext uri="{FF2B5EF4-FFF2-40B4-BE49-F238E27FC236}">
                <a16:creationId xmlns:a16="http://schemas.microsoft.com/office/drawing/2014/main" id="{612A3276-E9DC-492F-82B4-55C74AB6EE78}"/>
              </a:ext>
            </a:extLst>
          </p:cNvPr>
          <p:cNvCxnSpPr>
            <a:cxnSpLocks/>
          </p:cNvCxnSpPr>
          <p:nvPr/>
        </p:nvCxnSpPr>
        <p:spPr>
          <a:xfrm>
            <a:off x="4366272" y="1564869"/>
            <a:ext cx="1198516" cy="0"/>
          </a:xfrm>
          <a:prstGeom prst="straightConnector1">
            <a:avLst/>
          </a:prstGeom>
          <a:ln w="76200">
            <a:solidFill>
              <a:srgbClr val="192A7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מחבר חץ ישר 12">
            <a:extLst>
              <a:ext uri="{FF2B5EF4-FFF2-40B4-BE49-F238E27FC236}">
                <a16:creationId xmlns:a16="http://schemas.microsoft.com/office/drawing/2014/main" id="{D8A859B5-9B89-44A9-81EC-915FB8998C1C}"/>
              </a:ext>
            </a:extLst>
          </p:cNvPr>
          <p:cNvCxnSpPr>
            <a:cxnSpLocks/>
          </p:cNvCxnSpPr>
          <p:nvPr/>
        </p:nvCxnSpPr>
        <p:spPr>
          <a:xfrm>
            <a:off x="4343301" y="3315778"/>
            <a:ext cx="1221487" cy="22754"/>
          </a:xfrm>
          <a:prstGeom prst="straightConnector1">
            <a:avLst/>
          </a:prstGeom>
          <a:ln w="76200">
            <a:solidFill>
              <a:srgbClr val="192A7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מחבר חץ ישר 13">
            <a:extLst>
              <a:ext uri="{FF2B5EF4-FFF2-40B4-BE49-F238E27FC236}">
                <a16:creationId xmlns:a16="http://schemas.microsoft.com/office/drawing/2014/main" id="{49C304D1-35EA-40AC-83A6-889F50024962}"/>
              </a:ext>
            </a:extLst>
          </p:cNvPr>
          <p:cNvCxnSpPr>
            <a:cxnSpLocks/>
          </p:cNvCxnSpPr>
          <p:nvPr/>
        </p:nvCxnSpPr>
        <p:spPr>
          <a:xfrm>
            <a:off x="4343300" y="5440633"/>
            <a:ext cx="1221488" cy="0"/>
          </a:xfrm>
          <a:prstGeom prst="straightConnector1">
            <a:avLst/>
          </a:prstGeom>
          <a:ln w="76200">
            <a:solidFill>
              <a:srgbClr val="192A72"/>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Interés compuesto | Qué es, características, elementos, cómo se ...">
            <a:extLst>
              <a:ext uri="{FF2B5EF4-FFF2-40B4-BE49-F238E27FC236}">
                <a16:creationId xmlns:a16="http://schemas.microsoft.com/office/drawing/2014/main" id="{738594B7-1911-4F85-B847-A0345840B962}"/>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940" r="2940"/>
          <a:stretch>
            <a:fillRect/>
          </a:stretch>
        </p:blipFill>
        <p:spPr bwMode="auto">
          <a:xfrm>
            <a:off x="116125" y="1714053"/>
            <a:ext cx="1477354" cy="930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499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8" name="כותרת 7"/>
          <p:cNvSpPr>
            <a:spLocks noGrp="1"/>
          </p:cNvSpPr>
          <p:nvPr>
            <p:ph type="title"/>
          </p:nvPr>
        </p:nvSpPr>
        <p:spPr>
          <a:xfrm>
            <a:off x="2" y="212675"/>
            <a:ext cx="12191999" cy="720094"/>
          </a:xfrm>
        </p:spPr>
        <p:txBody>
          <a:bodyPr/>
          <a:lstStyle/>
          <a:p>
            <a:r>
              <a:rPr lang="he-IL" dirty="0"/>
              <a:t>ריבית</a:t>
            </a:r>
          </a:p>
        </p:txBody>
      </p:sp>
      <p:sp>
        <p:nvSpPr>
          <p:cNvPr id="14" name="מציין מיקום טקסט 13"/>
          <p:cNvSpPr>
            <a:spLocks noGrp="1"/>
          </p:cNvSpPr>
          <p:nvPr>
            <p:ph type="body" sz="quarter" idx="3"/>
          </p:nvPr>
        </p:nvSpPr>
        <p:spPr>
          <a:xfrm>
            <a:off x="515273" y="1185389"/>
            <a:ext cx="8072546" cy="540070"/>
          </a:xfrm>
        </p:spPr>
        <p:txBody>
          <a:bodyPr/>
          <a:lstStyle/>
          <a:p>
            <a:r>
              <a:rPr lang="he-IL" dirty="0"/>
              <a:t>מהי ריבית?</a:t>
            </a:r>
          </a:p>
        </p:txBody>
      </p:sp>
      <p:sp>
        <p:nvSpPr>
          <p:cNvPr id="11" name="מציין מיקום תוכן 10"/>
          <p:cNvSpPr>
            <a:spLocks noGrp="1"/>
          </p:cNvSpPr>
          <p:nvPr>
            <p:ph sz="quarter" idx="4"/>
          </p:nvPr>
        </p:nvSpPr>
        <p:spPr>
          <a:xfrm>
            <a:off x="515273" y="1725459"/>
            <a:ext cx="7761461" cy="4919865"/>
          </a:xfrm>
        </p:spPr>
        <p:txBody>
          <a:bodyPr/>
          <a:lstStyle/>
          <a:p>
            <a:pPr marL="0" indent="0">
              <a:buNone/>
            </a:pPr>
            <a:r>
              <a:rPr lang="he-IL" dirty="0">
                <a:latin typeface="David" panose="020E0502060401010101" pitchFamily="34" charset="-79"/>
                <a:cs typeface="Varela Round"/>
              </a:rPr>
              <a:t>הריבית היא "מחיר השימוש בכסף".</a:t>
            </a:r>
          </a:p>
          <a:p>
            <a:pPr marL="0" indent="0">
              <a:lnSpc>
                <a:spcPct val="150000"/>
              </a:lnSpc>
              <a:buNone/>
            </a:pPr>
            <a:r>
              <a:rPr lang="he-IL" b="1" dirty="0">
                <a:latin typeface="David" panose="020E0502060401010101" pitchFamily="34" charset="-79"/>
                <a:cs typeface="Varela Round"/>
              </a:rPr>
              <a:t>הגדרה: סכום הכסף הנוסף שמשלם לווה למלווה, תמורת הזכות שנותן ה</a:t>
            </a:r>
            <a:r>
              <a:rPr lang="he-IL" b="1" u="sng" dirty="0">
                <a:latin typeface="David" panose="020E0502060401010101" pitchFamily="34" charset="-79"/>
                <a:cs typeface="Varela Round"/>
              </a:rPr>
              <a:t>מלווה</a:t>
            </a:r>
            <a:r>
              <a:rPr lang="he-IL" b="1" dirty="0">
                <a:latin typeface="David" panose="020E0502060401010101" pitchFamily="34" charset="-79"/>
                <a:cs typeface="Varela Round"/>
              </a:rPr>
              <a:t> ל</a:t>
            </a:r>
            <a:r>
              <a:rPr lang="he-IL" b="1" u="sng" dirty="0">
                <a:latin typeface="David" panose="020E0502060401010101" pitchFamily="34" charset="-79"/>
                <a:cs typeface="Varela Round"/>
              </a:rPr>
              <a:t>לווה</a:t>
            </a:r>
            <a:r>
              <a:rPr lang="he-IL" b="1" dirty="0">
                <a:latin typeface="David" panose="020E0502060401010101" pitchFamily="34" charset="-79"/>
                <a:cs typeface="Varela Round"/>
              </a:rPr>
              <a:t> להשתמש ב</a:t>
            </a:r>
            <a:r>
              <a:rPr lang="he-IL" b="1" u="sng" dirty="0">
                <a:latin typeface="David" panose="020E0502060401010101" pitchFamily="34" charset="-79"/>
                <a:cs typeface="Varela Round"/>
              </a:rPr>
              <a:t>סכום כסף</a:t>
            </a:r>
            <a:r>
              <a:rPr lang="he-IL" b="1" dirty="0">
                <a:latin typeface="David" panose="020E0502060401010101" pitchFamily="34" charset="-79"/>
                <a:cs typeface="Varela Round"/>
              </a:rPr>
              <a:t> מסוים למשך </a:t>
            </a:r>
            <a:r>
              <a:rPr lang="he-IL" b="1" u="sng" dirty="0">
                <a:latin typeface="David" panose="020E0502060401010101" pitchFamily="34" charset="-79"/>
                <a:cs typeface="Varela Round"/>
              </a:rPr>
              <a:t>תקופה מסוימת</a:t>
            </a:r>
            <a:r>
              <a:rPr lang="he-IL" b="1" dirty="0">
                <a:latin typeface="David" panose="020E0502060401010101" pitchFamily="34" charset="-79"/>
                <a:cs typeface="Varela Round"/>
              </a:rPr>
              <a:t>. הלווה משלם למלווה את הריבית, נוסף על החזר הקרן.</a:t>
            </a:r>
          </a:p>
          <a:p>
            <a:pPr marL="0" indent="0">
              <a:buNone/>
            </a:pPr>
            <a:endParaRPr lang="he-IL" b="1" dirty="0">
              <a:solidFill>
                <a:srgbClr val="7030A0"/>
              </a:solidFill>
              <a:latin typeface="David" panose="020E0502060401010101" pitchFamily="34" charset="-79"/>
              <a:cs typeface="Varela Round"/>
            </a:endParaRPr>
          </a:p>
          <a:p>
            <a:pPr marL="96848" indent="0">
              <a:lnSpc>
                <a:spcPct val="150000"/>
              </a:lnSpc>
              <a:buNone/>
            </a:pPr>
            <a:endParaRPr lang="he-IL" dirty="0"/>
          </a:p>
        </p:txBody>
      </p:sp>
      <p:pic>
        <p:nvPicPr>
          <p:cNvPr id="5" name="תמונה 4">
            <a:extLst>
              <a:ext uri="{FF2B5EF4-FFF2-40B4-BE49-F238E27FC236}">
                <a16:creationId xmlns:a16="http://schemas.microsoft.com/office/drawing/2014/main" id="{6DBC6DE5-F9FF-4475-8512-3963F118847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72535" y="4977286"/>
            <a:ext cx="1914525" cy="1390650"/>
          </a:xfrm>
          <a:prstGeom prst="rect">
            <a:avLst/>
          </a:prstGeom>
          <a:noFill/>
          <a:ln>
            <a:noFill/>
          </a:ln>
        </p:spPr>
      </p:pic>
      <p:pic>
        <p:nvPicPr>
          <p:cNvPr id="2050" name="Picture 2" descr="Fijados nuevos valores de tasa de interés bancario y tasa de usura">
            <a:extLst>
              <a:ext uri="{FF2B5EF4-FFF2-40B4-BE49-F238E27FC236}">
                <a16:creationId xmlns:a16="http://schemas.microsoft.com/office/drawing/2014/main" id="{9FFA9A50-5DF0-4C90-98A9-919863B34D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4782" y="4882036"/>
            <a:ext cx="2895600" cy="158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067015"/>
      </p:ext>
    </p:extLst>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ysClr val="window" lastClr="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ערכת נושא Office">
  <a:themeElements>
    <a:clrScheme name="מערכת שידורים">
      <a:dk1>
        <a:srgbClr val="002060"/>
      </a:dk1>
      <a:lt1>
        <a:sysClr val="window" lastClr="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התאמה אישית 3">
      <a:majorFont>
        <a:latin typeface="Varela Round"/>
        <a:ea typeface=""/>
        <a:cs typeface="Varela Round"/>
      </a:majorFont>
      <a:minorFont>
        <a:latin typeface="Varela Round"/>
        <a:ea typeface=""/>
        <a:cs typeface="Varela Roun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8420</TotalTime>
  <Words>2442</Words>
  <Application>Microsoft Office PowerPoint</Application>
  <PresentationFormat>Widescreen</PresentationFormat>
  <Paragraphs>365</Paragraphs>
  <Slides>25</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David</vt:lpstr>
      <vt:lpstr>Varela Round</vt:lpstr>
      <vt:lpstr>Wingdings</vt:lpstr>
      <vt:lpstr>ערכת נושא Office</vt:lpstr>
      <vt:lpstr>1_ערכת נושא Office</vt:lpstr>
      <vt:lpstr>מערכת שידורים לאומית</vt:lpstr>
      <vt:lpstr>מימון</vt:lpstr>
      <vt:lpstr>  </vt:lpstr>
      <vt:lpstr>ריבית</vt:lpstr>
      <vt:lpstr>פרק 7 : מימון</vt:lpstr>
      <vt:lpstr>ריבית</vt:lpstr>
      <vt:lpstr>ריבית </vt:lpstr>
      <vt:lpstr>מה הם הגורמים המשפיעים על סכום הריבית?</vt:lpstr>
      <vt:lpstr>ריבית</vt:lpstr>
      <vt:lpstr>הסיבות לתשלום ריבית</vt:lpstr>
      <vt:lpstr>PowerPoint Presentation</vt:lpstr>
      <vt:lpstr>PowerPoint Presentation</vt:lpstr>
      <vt:lpstr>ריבית פשוטה</vt:lpstr>
      <vt:lpstr>תרגול בנושא ריבית פשוטה</vt:lpstr>
      <vt:lpstr>המשך תרגול בנושא ריבית פשוטה</vt:lpstr>
      <vt:lpstr>משימה להפסקה: תרגילים</vt:lpstr>
      <vt:lpstr>פתרון</vt:lpstr>
      <vt:lpstr>ריבית דריבית</vt:lpstr>
      <vt:lpstr> R=(1+r)t -1                      </vt:lpstr>
      <vt:lpstr>ריבית דריבית</vt:lpstr>
      <vt:lpstr>ריבית דריבית</vt:lpstr>
      <vt:lpstr>ריבית דריבית - תרגילים</vt:lpstr>
      <vt:lpstr>           ריבית</vt:lpstr>
      <vt:lpstr>ניפגש בנושא  הבא בפרק מימון.......</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Anat</cp:lastModifiedBy>
  <cp:revision>305</cp:revision>
  <dcterms:created xsi:type="dcterms:W3CDTF">2020-03-15T19:13:03Z</dcterms:created>
  <dcterms:modified xsi:type="dcterms:W3CDTF">2020-05-31T14:44:13Z</dcterms:modified>
</cp:coreProperties>
</file>