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70" r:id="rId3"/>
    <p:sldId id="258" r:id="rId4"/>
    <p:sldId id="289" r:id="rId5"/>
    <p:sldId id="301" r:id="rId6"/>
    <p:sldId id="302" r:id="rId7"/>
    <p:sldId id="300" r:id="rId8"/>
    <p:sldId id="304" r:id="rId9"/>
    <p:sldId id="303" r:id="rId10"/>
    <p:sldId id="306" r:id="rId11"/>
    <p:sldId id="305" r:id="rId12"/>
    <p:sldId id="307" r:id="rId13"/>
    <p:sldId id="308" r:id="rId14"/>
    <p:sldId id="309" r:id="rId15"/>
    <p:sldId id="310" r:id="rId16"/>
    <p:sldId id="269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arela Round" panose="00000500000000000000" pitchFamily="2" charset="-79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DC08E1-DA4F-423A-9017-43DAC3DE2692}">
  <a:tblStyle styleId="{9FDC08E1-DA4F-423A-9017-43DAC3DE2692}" styleName="Table_0">
    <a:wholeTbl>
      <a:tcTxStyle b="off" i="off">
        <a:font>
          <a:latin typeface="Varela Round"/>
          <a:ea typeface="Varela Round"/>
          <a:cs typeface="Varela Round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30" y="54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3216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3241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5571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3727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6089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0485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508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4216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5817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350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660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198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105281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59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kercad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kercad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dirty="0"/>
              <a:t>מערכת שידורים לאומית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marL="439782" indent="-190534">
              <a:lnSpc>
                <a:spcPct val="200000"/>
              </a:lnSpc>
            </a:pPr>
            <a:r>
              <a:rPr lang="he-IL" dirty="0">
                <a:solidFill>
                  <a:schemeClr val="dk1"/>
                </a:solidFill>
              </a:rPr>
              <a:t>כתיבת ערך דיגיטלי - פלט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306674" cy="540070"/>
          </a:xfrm>
        </p:spPr>
        <p:txBody>
          <a:bodyPr/>
          <a:lstStyle/>
          <a:p>
            <a:endParaRPr lang="he-IL" sz="2400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725460"/>
            <a:ext cx="7761461" cy="4153058"/>
          </a:xfrm>
        </p:spPr>
        <p:txBody>
          <a:bodyPr>
            <a:normAutofit fontScale="92500"/>
          </a:bodyPr>
          <a:lstStyle/>
          <a:p>
            <a:pPr marL="96848" indent="0">
              <a:lnSpc>
                <a:spcPct val="150000"/>
              </a:lnSpc>
              <a:buNone/>
            </a:pPr>
            <a:r>
              <a:rPr lang="he-IL" dirty="0"/>
              <a:t>כעת נוכל לכתוב ערך דיגיטלי ע"י הפקודה הבאה:</a:t>
            </a:r>
          </a:p>
          <a:p>
            <a:pPr marL="96848" indent="0" algn="l" rtl="0">
              <a:lnSpc>
                <a:spcPct val="150000"/>
              </a:lnSpc>
              <a:buNone/>
            </a:pPr>
            <a:r>
              <a:rPr lang="en-US" dirty="0" err="1"/>
              <a:t>digitalWrite</a:t>
            </a:r>
            <a:r>
              <a:rPr lang="en-US" dirty="0"/>
              <a:t>(</a:t>
            </a:r>
            <a:r>
              <a:rPr lang="en-US" dirty="0" err="1"/>
              <a:t>pin,value</a:t>
            </a:r>
            <a:r>
              <a:rPr lang="en-US" dirty="0"/>
              <a:t>);</a:t>
            </a:r>
            <a:endParaRPr lang="he-IL" dirty="0"/>
          </a:p>
          <a:p>
            <a:pPr marL="96848" indent="0" algn="r">
              <a:lnSpc>
                <a:spcPct val="150000"/>
              </a:lnSpc>
              <a:buNone/>
            </a:pPr>
            <a:r>
              <a:rPr lang="en-US" dirty="0"/>
              <a:t>pin</a:t>
            </a:r>
            <a:r>
              <a:rPr lang="he-IL" dirty="0"/>
              <a:t> - מספר ההדק בו אנו משתמשים</a:t>
            </a:r>
          </a:p>
          <a:p>
            <a:pPr marL="96848" indent="0" algn="r">
              <a:lnSpc>
                <a:spcPct val="150000"/>
              </a:lnSpc>
              <a:buNone/>
            </a:pPr>
            <a:r>
              <a:rPr lang="en-US" dirty="0"/>
              <a:t>value</a:t>
            </a:r>
            <a:r>
              <a:rPr lang="he-IL" dirty="0"/>
              <a:t> – הערך הרצוי לכתיבה </a:t>
            </a:r>
            <a:r>
              <a:rPr lang="en-US" dirty="0"/>
              <a:t>0/1</a:t>
            </a:r>
          </a:p>
          <a:p>
            <a:pPr marL="96848" indent="0" algn="r">
              <a:lnSpc>
                <a:spcPct val="150000"/>
              </a:lnSpc>
              <a:buNone/>
            </a:pPr>
            <a:endParaRPr lang="en-US" dirty="0"/>
          </a:p>
          <a:p>
            <a:pPr marL="96848" indent="0" algn="r">
              <a:lnSpc>
                <a:spcPct val="150000"/>
              </a:lnSpc>
              <a:buNone/>
            </a:pPr>
            <a:r>
              <a:rPr lang="he-IL" dirty="0"/>
              <a:t>הערה:</a:t>
            </a:r>
          </a:p>
          <a:p>
            <a:pPr marL="96848" indent="0" algn="r">
              <a:lnSpc>
                <a:spcPct val="150000"/>
              </a:lnSpc>
              <a:buNone/>
            </a:pPr>
            <a:r>
              <a:rPr lang="he-IL" dirty="0"/>
              <a:t>מקובל גם לרשום </a:t>
            </a:r>
            <a:r>
              <a:rPr lang="en-US" dirty="0"/>
              <a:t>HIGH</a:t>
            </a:r>
            <a:r>
              <a:rPr lang="he-IL" dirty="0"/>
              <a:t> במקום 1 ו- </a:t>
            </a:r>
            <a:r>
              <a:rPr lang="en-US" dirty="0"/>
              <a:t>LOW</a:t>
            </a:r>
            <a:r>
              <a:rPr lang="he-IL" dirty="0"/>
              <a:t> במקום 0</a:t>
            </a:r>
          </a:p>
          <a:p>
            <a:pPr marL="96848" indent="0" algn="r">
              <a:lnSpc>
                <a:spcPct val="150000"/>
              </a:lnSpc>
              <a:buNone/>
            </a:pPr>
            <a:endParaRPr lang="he-IL" dirty="0"/>
          </a:p>
        </p:txBody>
      </p:sp>
      <p:pic>
        <p:nvPicPr>
          <p:cNvPr id="5" name="תמונה 4" descr="תמונה שמכילה טקסט, ציור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FF135ECB-356A-4866-A4B5-CED8966AD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14" y="5393942"/>
            <a:ext cx="1239688" cy="125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2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marL="439782" indent="-190534">
              <a:lnSpc>
                <a:spcPct val="200000"/>
              </a:lnSpc>
            </a:pPr>
            <a:r>
              <a:rPr lang="he-IL" dirty="0">
                <a:solidFill>
                  <a:schemeClr val="dk1"/>
                </a:solidFill>
              </a:rPr>
              <a:t>קריאת ערך דיגיטלי - קלט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306674" cy="540070"/>
          </a:xfrm>
        </p:spPr>
        <p:txBody>
          <a:bodyPr/>
          <a:lstStyle/>
          <a:p>
            <a:endParaRPr lang="he-IL" sz="2400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725460"/>
            <a:ext cx="7761461" cy="4153058"/>
          </a:xfrm>
        </p:spPr>
        <p:txBody>
          <a:bodyPr>
            <a:normAutofit fontScale="85000" lnSpcReduction="10000"/>
          </a:bodyPr>
          <a:lstStyle/>
          <a:p>
            <a:pPr marL="96848" indent="0">
              <a:lnSpc>
                <a:spcPct val="150000"/>
              </a:lnSpc>
              <a:buNone/>
            </a:pPr>
            <a:r>
              <a:rPr lang="he-IL" dirty="0"/>
              <a:t>על מנת לאפשר קריאת ערך באחד מהדקי הערכה,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dirty="0"/>
              <a:t>אנו נדרשים תחילה להגדיר את ההדק ככניסה (</a:t>
            </a:r>
            <a:r>
              <a:rPr lang="en-US" dirty="0"/>
              <a:t>INPUT</a:t>
            </a:r>
            <a:r>
              <a:rPr lang="he-IL" dirty="0"/>
              <a:t>).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dirty="0"/>
              <a:t>דבר זה מתבצע ע"י הפקודה הבאה:</a:t>
            </a:r>
          </a:p>
          <a:p>
            <a:pPr marL="96848" indent="0" algn="l" rtl="0">
              <a:lnSpc>
                <a:spcPct val="150000"/>
              </a:lnSpc>
              <a:buNone/>
            </a:pPr>
            <a:r>
              <a:rPr lang="en-US" dirty="0" err="1"/>
              <a:t>pinMode</a:t>
            </a:r>
            <a:r>
              <a:rPr lang="en-US" dirty="0"/>
              <a:t>(</a:t>
            </a:r>
            <a:r>
              <a:rPr lang="en-US" dirty="0" err="1"/>
              <a:t>pin,INPUT</a:t>
            </a:r>
            <a:r>
              <a:rPr lang="en-US" dirty="0"/>
              <a:t>);</a:t>
            </a:r>
            <a:endParaRPr lang="he-IL" dirty="0"/>
          </a:p>
          <a:p>
            <a:pPr marL="96848" indent="0" algn="r">
              <a:lnSpc>
                <a:spcPct val="150000"/>
              </a:lnSpc>
              <a:buNone/>
            </a:pPr>
            <a:r>
              <a:rPr lang="he-IL" dirty="0"/>
              <a:t>כאשר </a:t>
            </a:r>
            <a:r>
              <a:rPr lang="en-US" dirty="0"/>
              <a:t>pin</a:t>
            </a:r>
            <a:r>
              <a:rPr lang="he-IL" dirty="0"/>
              <a:t> הוא מספר ההדק בו אנו משתמשים</a:t>
            </a:r>
          </a:p>
          <a:p>
            <a:pPr marL="96848" indent="0" algn="r">
              <a:lnSpc>
                <a:spcPct val="150000"/>
              </a:lnSpc>
              <a:buNone/>
            </a:pPr>
            <a:endParaRPr lang="he-IL" dirty="0"/>
          </a:p>
          <a:p>
            <a:pPr marL="96848" indent="0" algn="r">
              <a:lnSpc>
                <a:spcPct val="150000"/>
              </a:lnSpc>
              <a:buNone/>
            </a:pPr>
            <a:r>
              <a:rPr lang="he-IL" dirty="0"/>
              <a:t>הערה:</a:t>
            </a:r>
          </a:p>
          <a:p>
            <a:pPr marL="96848" indent="0" algn="r">
              <a:lnSpc>
                <a:spcPct val="150000"/>
              </a:lnSpc>
              <a:buNone/>
            </a:pPr>
            <a:r>
              <a:rPr lang="he-IL" dirty="0"/>
              <a:t>קיים גם מצב נוסף הנקרא </a:t>
            </a:r>
            <a:r>
              <a:rPr lang="en-US" dirty="0"/>
              <a:t>INPUT_PULLUP</a:t>
            </a:r>
            <a:r>
              <a:rPr lang="he-IL" dirty="0"/>
              <a:t>, עליו נרחיב בהמשך</a:t>
            </a:r>
          </a:p>
        </p:txBody>
      </p:sp>
    </p:spTree>
    <p:extLst>
      <p:ext uri="{BB962C8B-B14F-4D97-AF65-F5344CB8AC3E}">
        <p14:creationId xmlns:p14="http://schemas.microsoft.com/office/powerpoint/2010/main" val="1997943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marL="439782" indent="-190534">
              <a:lnSpc>
                <a:spcPct val="200000"/>
              </a:lnSpc>
            </a:pPr>
            <a:r>
              <a:rPr lang="he-IL" dirty="0">
                <a:solidFill>
                  <a:schemeClr val="dk1"/>
                </a:solidFill>
              </a:rPr>
              <a:t>קריאת ערך דיגיטלי - קלט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306674" cy="540070"/>
          </a:xfrm>
        </p:spPr>
        <p:txBody>
          <a:bodyPr/>
          <a:lstStyle/>
          <a:p>
            <a:endParaRPr lang="he-IL" sz="2400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725460"/>
            <a:ext cx="7761461" cy="4153058"/>
          </a:xfrm>
        </p:spPr>
        <p:txBody>
          <a:bodyPr>
            <a:normAutofit/>
          </a:bodyPr>
          <a:lstStyle/>
          <a:p>
            <a:pPr marL="96848" indent="0">
              <a:lnSpc>
                <a:spcPct val="150000"/>
              </a:lnSpc>
              <a:buNone/>
            </a:pPr>
            <a:r>
              <a:rPr lang="he-IL" dirty="0"/>
              <a:t>כעת נוכל לקרוא ערך דיגיטלי ע"י הפקודה הבאה:</a:t>
            </a:r>
          </a:p>
          <a:p>
            <a:pPr marL="96848" indent="0" algn="l" rtl="0">
              <a:lnSpc>
                <a:spcPct val="150000"/>
              </a:lnSpc>
              <a:buNone/>
            </a:pPr>
            <a:r>
              <a:rPr lang="en-US" dirty="0" err="1"/>
              <a:t>digitalRead</a:t>
            </a:r>
            <a:r>
              <a:rPr lang="en-US" dirty="0"/>
              <a:t>(pin);</a:t>
            </a:r>
            <a:endParaRPr lang="he-IL" dirty="0"/>
          </a:p>
          <a:p>
            <a:pPr marL="96848" indent="0" algn="r">
              <a:lnSpc>
                <a:spcPct val="150000"/>
              </a:lnSpc>
              <a:buNone/>
            </a:pPr>
            <a:r>
              <a:rPr lang="en-US" dirty="0"/>
              <a:t>pin</a:t>
            </a:r>
            <a:r>
              <a:rPr lang="he-IL" dirty="0"/>
              <a:t> - מספר ההדק בו אנו משתמשים</a:t>
            </a:r>
          </a:p>
          <a:p>
            <a:pPr marL="96848" indent="0" algn="r">
              <a:lnSpc>
                <a:spcPct val="150000"/>
              </a:lnSpc>
              <a:buNone/>
            </a:pPr>
            <a:endParaRPr lang="en-US" dirty="0"/>
          </a:p>
          <a:p>
            <a:pPr marL="96848" indent="0" algn="r">
              <a:lnSpc>
                <a:spcPct val="150000"/>
              </a:lnSpc>
              <a:buNone/>
            </a:pPr>
            <a:r>
              <a:rPr lang="he-IL" dirty="0"/>
              <a:t>הפקודה תחזיר לנו ערך </a:t>
            </a:r>
            <a:r>
              <a:rPr lang="en-US" dirty="0"/>
              <a:t>0/1</a:t>
            </a:r>
            <a:r>
              <a:rPr lang="he-IL" dirty="0"/>
              <a:t> בהתאם לרמת המתח בהדק.</a:t>
            </a:r>
          </a:p>
          <a:p>
            <a:pPr marL="96848" indent="0" algn="r">
              <a:lnSpc>
                <a:spcPct val="150000"/>
              </a:lnSpc>
              <a:buNone/>
            </a:pPr>
            <a:r>
              <a:rPr lang="he-IL" dirty="0"/>
              <a:t>את הערך ניתן להדפיס</a:t>
            </a:r>
            <a:r>
              <a:rPr lang="en-US" dirty="0"/>
              <a:t>/</a:t>
            </a:r>
            <a:r>
              <a:rPr lang="he-IL" dirty="0"/>
              <a:t>לשמור במשתנה</a:t>
            </a:r>
            <a:r>
              <a:rPr lang="en-US" dirty="0"/>
              <a:t>/</a:t>
            </a:r>
            <a:r>
              <a:rPr lang="he-IL" dirty="0"/>
              <a:t>לשלב בתוך תנאי.</a:t>
            </a:r>
          </a:p>
        </p:txBody>
      </p:sp>
    </p:spTree>
    <p:extLst>
      <p:ext uri="{BB962C8B-B14F-4D97-AF65-F5344CB8AC3E}">
        <p14:creationId xmlns:p14="http://schemas.microsoft.com/office/powerpoint/2010/main" val="900449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marL="439782" indent="-190534">
              <a:lnSpc>
                <a:spcPct val="200000"/>
              </a:lnSpc>
            </a:pPr>
            <a:r>
              <a:rPr lang="he-IL" dirty="0">
                <a:solidFill>
                  <a:schemeClr val="dk1"/>
                </a:solidFill>
              </a:rPr>
              <a:t>קריאת ערך דיגיטלי - קלט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306674" cy="540070"/>
          </a:xfrm>
        </p:spPr>
        <p:txBody>
          <a:bodyPr/>
          <a:lstStyle/>
          <a:p>
            <a:r>
              <a:rPr lang="he-IL" sz="2400" dirty="0"/>
              <a:t>קריאת ערך דיגיטלי של לחצן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7D43CD23-FE8E-4D09-8343-3A9D1D72F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502" y="1843257"/>
            <a:ext cx="7203881" cy="39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97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marL="439782" indent="-190534">
              <a:lnSpc>
                <a:spcPct val="200000"/>
              </a:lnSpc>
            </a:pPr>
            <a:r>
              <a:rPr lang="he-IL" dirty="0">
                <a:solidFill>
                  <a:schemeClr val="dk1"/>
                </a:solidFill>
              </a:rPr>
              <a:t>קריאת ערך דיגיטלי - קלט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306674" cy="540070"/>
          </a:xfrm>
        </p:spPr>
        <p:txBody>
          <a:bodyPr/>
          <a:lstStyle/>
          <a:p>
            <a:r>
              <a:rPr lang="he-IL" sz="2400" dirty="0"/>
              <a:t>קריאת ערך דיגיטלי של לחצן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725460"/>
            <a:ext cx="7761461" cy="4153058"/>
          </a:xfrm>
        </p:spPr>
        <p:txBody>
          <a:bodyPr>
            <a:normAutofit/>
          </a:bodyPr>
          <a:lstStyle/>
          <a:p>
            <a:pPr marL="96848" indent="0">
              <a:lnSpc>
                <a:spcPct val="150000"/>
              </a:lnSpc>
              <a:buNone/>
            </a:pPr>
            <a:r>
              <a:rPr lang="he-IL" dirty="0"/>
              <a:t>לכל הדק בערכה, קיימת האפשרות להשתמש בו ככניסה עם נגד </a:t>
            </a:r>
            <a:r>
              <a:rPr lang="en-US" b="1" u="sng" dirty="0"/>
              <a:t>Pull-Up</a:t>
            </a:r>
            <a:r>
              <a:rPr lang="he-IL" dirty="0"/>
              <a:t> פנימי.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dirty="0"/>
              <a:t>כלומר לא נצטרך לחבר בעצמנו נגד מחוץ לערכה, אלא רק להגדיר זאת בעזרת התוכנית.</a:t>
            </a:r>
          </a:p>
        </p:txBody>
      </p:sp>
    </p:spTree>
    <p:extLst>
      <p:ext uri="{BB962C8B-B14F-4D97-AF65-F5344CB8AC3E}">
        <p14:creationId xmlns:p14="http://schemas.microsoft.com/office/powerpoint/2010/main" val="1068350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marL="439782" indent="-190534">
              <a:lnSpc>
                <a:spcPct val="200000"/>
              </a:lnSpc>
            </a:pPr>
            <a:r>
              <a:rPr lang="he-IL" dirty="0">
                <a:solidFill>
                  <a:schemeClr val="dk1"/>
                </a:solidFill>
              </a:rPr>
              <a:t>קריאת ערך דיגיטלי - קלט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306674" cy="540070"/>
          </a:xfrm>
        </p:spPr>
        <p:txBody>
          <a:bodyPr/>
          <a:lstStyle/>
          <a:p>
            <a:r>
              <a:rPr lang="he-IL" sz="2400" dirty="0"/>
              <a:t>סיכום המצבים בפקודת </a:t>
            </a:r>
            <a:r>
              <a:rPr lang="en-US" sz="2400" dirty="0" err="1"/>
              <a:t>pinMode</a:t>
            </a:r>
            <a:endParaRPr lang="he-IL" sz="2400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725460"/>
            <a:ext cx="7761461" cy="4153058"/>
          </a:xfrm>
        </p:spPr>
        <p:txBody>
          <a:bodyPr>
            <a:normAutofit/>
          </a:bodyPr>
          <a:lstStyle/>
          <a:p>
            <a:pPr marL="96848" indent="0">
              <a:lnSpc>
                <a:spcPct val="150000"/>
              </a:lnSpc>
              <a:buNone/>
            </a:pPr>
            <a:r>
              <a:rPr lang="he-IL" dirty="0"/>
              <a:t>בפקודת </a:t>
            </a:r>
            <a:r>
              <a:rPr lang="en-US" dirty="0" err="1"/>
              <a:t>pinMode</a:t>
            </a:r>
            <a:r>
              <a:rPr lang="he-IL" dirty="0"/>
              <a:t> אנו מגדירים אם אופן השימוש בהדק:</a:t>
            </a:r>
          </a:p>
          <a:p>
            <a:pPr marL="96848" indent="0" algn="l" rtl="0">
              <a:lnSpc>
                <a:spcPct val="150000"/>
              </a:lnSpc>
              <a:buNone/>
            </a:pPr>
            <a:r>
              <a:rPr lang="en-US" dirty="0" err="1"/>
              <a:t>pinMode</a:t>
            </a:r>
            <a:r>
              <a:rPr lang="en-US" dirty="0"/>
              <a:t>(</a:t>
            </a:r>
            <a:r>
              <a:rPr lang="en-US" dirty="0" err="1"/>
              <a:t>pin,mode</a:t>
            </a:r>
            <a:r>
              <a:rPr lang="en-US" dirty="0"/>
              <a:t>);</a:t>
            </a:r>
          </a:p>
          <a:p>
            <a:pPr marL="96848" indent="0" algn="r">
              <a:lnSpc>
                <a:spcPct val="150000"/>
              </a:lnSpc>
              <a:buNone/>
            </a:pPr>
            <a:r>
              <a:rPr lang="he-IL" dirty="0"/>
              <a:t>המצבים האפשריים של </a:t>
            </a:r>
            <a:r>
              <a:rPr lang="en-US" dirty="0"/>
              <a:t>mode</a:t>
            </a:r>
            <a:r>
              <a:rPr lang="he-IL" dirty="0"/>
              <a:t> הם:</a:t>
            </a:r>
          </a:p>
          <a:p>
            <a:pPr marL="554048" indent="-457200" algn="r">
              <a:lnSpc>
                <a:spcPct val="150000"/>
              </a:lnSpc>
              <a:buAutoNum type="arabicPeriod"/>
            </a:pPr>
            <a:r>
              <a:rPr lang="en-US" dirty="0"/>
              <a:t>OUTPUT</a:t>
            </a:r>
            <a:r>
              <a:rPr lang="he-IL" dirty="0"/>
              <a:t> – יציאה</a:t>
            </a:r>
          </a:p>
          <a:p>
            <a:pPr marL="554048" indent="-457200" algn="r">
              <a:lnSpc>
                <a:spcPct val="150000"/>
              </a:lnSpc>
              <a:buAutoNum type="arabicPeriod"/>
            </a:pPr>
            <a:r>
              <a:rPr lang="en-US" dirty="0"/>
              <a:t>INPUT</a:t>
            </a:r>
            <a:r>
              <a:rPr lang="he-IL" dirty="0"/>
              <a:t> – כניסה</a:t>
            </a:r>
          </a:p>
          <a:p>
            <a:pPr marL="554048" indent="-457200">
              <a:lnSpc>
                <a:spcPct val="150000"/>
              </a:lnSpc>
              <a:buFont typeface="Arial"/>
              <a:buAutoNum type="arabicPeriod"/>
            </a:pPr>
            <a:r>
              <a:rPr lang="en-US" dirty="0"/>
              <a:t>INPUT_PULLUP</a:t>
            </a:r>
            <a:r>
              <a:rPr lang="he-IL" dirty="0"/>
              <a:t> – כניסה עם נגד </a:t>
            </a:r>
            <a:r>
              <a:rPr lang="en-US" b="1" u="sng" dirty="0"/>
              <a:t>Pull-Up</a:t>
            </a:r>
            <a:r>
              <a:rPr lang="he-IL" dirty="0"/>
              <a:t> פנימי.</a:t>
            </a:r>
          </a:p>
        </p:txBody>
      </p:sp>
      <p:pic>
        <p:nvPicPr>
          <p:cNvPr id="5" name="תמונה 4" descr="תמונה שמכילה טקסט, ציור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D4C49F51-01D4-432F-B36E-AFDD25E8A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14" y="5393942"/>
            <a:ext cx="1239688" cy="125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9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7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7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he-IL" dirty="0"/>
              <a:t>פלט וקלט דיגיטלי</a:t>
            </a:r>
            <a:endParaRPr dirty="0"/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1" y="2803497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>
              <a:spcAft>
                <a:spcPts val="600"/>
              </a:spcAft>
            </a:pPr>
            <a:r>
              <a:rPr lang="he-IL" dirty="0"/>
              <a:t>מבוא למערכות משובצות מחשב (ארדואינו)</a:t>
            </a:r>
            <a:endParaRPr dirty="0"/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3200" dirty="0"/>
              <a:t>שם המורה</a:t>
            </a:r>
            <a:r>
              <a:rPr lang="he-IL" dirty="0"/>
              <a:t>: </a:t>
            </a:r>
            <a:r>
              <a:rPr lang="iw-IL" sz="3200" dirty="0"/>
              <a:t>יקיר בשארי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023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 dirty="0">
                <a:solidFill>
                  <a:srgbClr val="192A72"/>
                </a:solidFill>
              </a:rPr>
              <a:t>מה נלמד היום </a:t>
            </a:r>
            <a:endParaRPr dirty="0"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537543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endParaRPr dirty="0"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2"/>
          </p:nvPr>
        </p:nvSpPr>
        <p:spPr>
          <a:xfrm>
            <a:off x="515274" y="1725460"/>
            <a:ext cx="8306994" cy="449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indent="-190534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</a:rPr>
              <a:t>מהו ערך דיגיטלי</a:t>
            </a:r>
          </a:p>
          <a:p>
            <a:pPr marL="439782" indent="-190534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</a:rPr>
              <a:t>מבנה ערכת ארדואינו</a:t>
            </a:r>
          </a:p>
          <a:p>
            <a:pPr marL="439782" indent="-190534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</a:rPr>
              <a:t>כתיבת ערך דיגיטלי - פלט</a:t>
            </a:r>
          </a:p>
          <a:p>
            <a:pPr marL="439782" indent="-190534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</a:rPr>
              <a:t>קריאת ערך דיגיטלי - קלט</a:t>
            </a:r>
          </a:p>
          <a:p>
            <a:pPr marL="439782" indent="-190534">
              <a:lnSpc>
                <a:spcPct val="200000"/>
              </a:lnSpc>
              <a:buNone/>
            </a:pPr>
            <a:endParaRPr lang="he-IL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marL="439782" indent="-190534">
              <a:lnSpc>
                <a:spcPct val="200000"/>
              </a:lnSpc>
            </a:pPr>
            <a:r>
              <a:rPr lang="he-IL" dirty="0">
                <a:solidFill>
                  <a:schemeClr val="dk1"/>
                </a:solidFill>
              </a:rPr>
              <a:t>מהו ערך דיגיטלי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072546" cy="540070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725460"/>
            <a:ext cx="7761461" cy="4153058"/>
          </a:xfrm>
        </p:spPr>
        <p:txBody>
          <a:bodyPr>
            <a:normAutofit/>
          </a:bodyPr>
          <a:lstStyle/>
          <a:p>
            <a:pPr marL="96848" indent="0">
              <a:lnSpc>
                <a:spcPct val="150000"/>
              </a:lnSpc>
              <a:buNone/>
            </a:pPr>
            <a:r>
              <a:rPr lang="he-IL" dirty="0"/>
              <a:t>ערך דיגיטלי הוא ערך שיכול לקבל מספר סופי של מספרים,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dirty="0"/>
              <a:t>לעומת ערך אנלוגי המקבל אינסוף ערכים.</a:t>
            </a:r>
          </a:p>
          <a:p>
            <a:pPr marL="96848" indent="0">
              <a:lnSpc>
                <a:spcPct val="150000"/>
              </a:lnSpc>
              <a:buNone/>
            </a:pPr>
            <a:endParaRPr lang="he-IL" dirty="0"/>
          </a:p>
          <a:p>
            <a:pPr marL="96848" indent="0">
              <a:lnSpc>
                <a:spcPct val="150000"/>
              </a:lnSpc>
              <a:buNone/>
            </a:pPr>
            <a:endParaRPr lang="he-IL" dirty="0"/>
          </a:p>
        </p:txBody>
      </p:sp>
      <p:pic>
        <p:nvPicPr>
          <p:cNvPr id="1026" name="Picture 2" descr="Clock, Time, Time Of, Time Indicating, Pointer, Watches">
            <a:extLst>
              <a:ext uri="{FF2B5EF4-FFF2-40B4-BE49-F238E27FC236}">
                <a16:creationId xmlns:a16="http://schemas.microsoft.com/office/drawing/2014/main" id="{D3230B48-F963-4FFB-9362-0282F7E1C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2" t="3467" r="8427" b="2665"/>
          <a:stretch/>
        </p:blipFill>
        <p:spPr bwMode="auto">
          <a:xfrm>
            <a:off x="1017916" y="3611593"/>
            <a:ext cx="2575210" cy="25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tch, Wristwatch, Time, Clock, Technology, Smartwatch">
            <a:extLst>
              <a:ext uri="{FF2B5EF4-FFF2-40B4-BE49-F238E27FC236}">
                <a16:creationId xmlns:a16="http://schemas.microsoft.com/office/drawing/2014/main" id="{99122F96-36B8-42CA-9092-493D907BA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636" y="3324046"/>
            <a:ext cx="2076680" cy="304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marL="439782" indent="-190534">
              <a:lnSpc>
                <a:spcPct val="200000"/>
              </a:lnSpc>
            </a:pPr>
            <a:r>
              <a:rPr lang="he-IL" dirty="0">
                <a:solidFill>
                  <a:schemeClr val="dk1"/>
                </a:solidFill>
              </a:rPr>
              <a:t>מהו ערך דיגיטלי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072546" cy="540070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725460"/>
            <a:ext cx="7761461" cy="4153058"/>
          </a:xfrm>
        </p:spPr>
        <p:txBody>
          <a:bodyPr>
            <a:normAutofit/>
          </a:bodyPr>
          <a:lstStyle/>
          <a:p>
            <a:pPr marL="96848" indent="0">
              <a:lnSpc>
                <a:spcPct val="150000"/>
              </a:lnSpc>
              <a:buNone/>
            </a:pPr>
            <a:r>
              <a:rPr lang="he-IL" dirty="0"/>
              <a:t>בערכת הארדואינו ניתן לבצע כתיבה של ערך דיגיטלי (</a:t>
            </a:r>
            <a:r>
              <a:rPr lang="en-US" dirty="0"/>
              <a:t>0/1</a:t>
            </a:r>
            <a:r>
              <a:rPr lang="he-IL" dirty="0"/>
              <a:t>)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dirty="0"/>
              <a:t>לכל אחד מההדקים, כשבפועל ביציאה מתקבל מתח של </a:t>
            </a:r>
            <a:r>
              <a:rPr lang="en-US" dirty="0"/>
              <a:t>0v/5v</a:t>
            </a:r>
            <a:r>
              <a:rPr lang="he-IL" dirty="0"/>
              <a:t> בהתאמה.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dirty="0"/>
              <a:t>דבר זה משמש אותנו לשליטה בהפעלה</a:t>
            </a:r>
            <a:r>
              <a:rPr lang="en-US" dirty="0"/>
              <a:t>/</a:t>
            </a:r>
            <a:r>
              <a:rPr lang="he-IL" dirty="0"/>
              <a:t>כיבוי של רכיבים והתקנים אלקטרוניים בעזרת התוכנה.</a:t>
            </a:r>
          </a:p>
          <a:p>
            <a:pPr marL="96848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92457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marL="439782" indent="-190534">
              <a:lnSpc>
                <a:spcPct val="200000"/>
              </a:lnSpc>
            </a:pPr>
            <a:r>
              <a:rPr lang="he-IL" dirty="0">
                <a:solidFill>
                  <a:schemeClr val="dk1"/>
                </a:solidFill>
              </a:rPr>
              <a:t>מהו ערך דיגיטלי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072546" cy="540070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725460"/>
            <a:ext cx="7761461" cy="4153058"/>
          </a:xfrm>
        </p:spPr>
        <p:txBody>
          <a:bodyPr>
            <a:normAutofit/>
          </a:bodyPr>
          <a:lstStyle/>
          <a:p>
            <a:pPr marL="96848" indent="0">
              <a:lnSpc>
                <a:spcPct val="150000"/>
              </a:lnSpc>
              <a:buNone/>
            </a:pPr>
            <a:r>
              <a:rPr lang="he-IL" dirty="0"/>
              <a:t>באותו אופן ניתן לבצע קריאה של ערך דיגיטלי (</a:t>
            </a:r>
            <a:r>
              <a:rPr lang="en-US" dirty="0"/>
              <a:t>0/1</a:t>
            </a:r>
            <a:r>
              <a:rPr lang="he-IL" dirty="0"/>
              <a:t>)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dirty="0"/>
              <a:t>מכל אחד מההדקים, כשבפועל בכניסה מתקבל מתח של </a:t>
            </a:r>
            <a:r>
              <a:rPr lang="en-US" dirty="0"/>
              <a:t>0v/5v</a:t>
            </a:r>
            <a:r>
              <a:rPr lang="he-IL" dirty="0"/>
              <a:t> בהתאמה.</a:t>
            </a:r>
          </a:p>
          <a:p>
            <a:pPr marL="96848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56245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B54122A3-7916-4222-9486-E287B83EC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1" y="2576424"/>
            <a:ext cx="8931215" cy="4145524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marL="439782" indent="-190534">
              <a:lnSpc>
                <a:spcPct val="200000"/>
              </a:lnSpc>
            </a:pPr>
            <a:r>
              <a:rPr lang="he-IL" dirty="0">
                <a:solidFill>
                  <a:schemeClr val="dk1"/>
                </a:solidFill>
              </a:rPr>
              <a:t>מבנה ערכת ארדואינו</a:t>
            </a:r>
          </a:p>
        </p:txBody>
      </p:sp>
    </p:spTree>
    <p:extLst>
      <p:ext uri="{BB962C8B-B14F-4D97-AF65-F5344CB8AC3E}">
        <p14:creationId xmlns:p14="http://schemas.microsoft.com/office/powerpoint/2010/main" val="192970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B54122A3-7916-4222-9486-E287B83ECF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56" r="38442"/>
          <a:stretch/>
        </p:blipFill>
        <p:spPr>
          <a:xfrm>
            <a:off x="143773" y="1282460"/>
            <a:ext cx="3782091" cy="5485496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marL="439782" indent="-190534">
              <a:lnSpc>
                <a:spcPct val="200000"/>
              </a:lnSpc>
            </a:pPr>
            <a:r>
              <a:rPr lang="he-IL" dirty="0">
                <a:solidFill>
                  <a:schemeClr val="dk1"/>
                </a:solidFill>
              </a:rPr>
              <a:t>מבנה ערכת ארדואינו</a:t>
            </a:r>
          </a:p>
        </p:txBody>
      </p:sp>
      <p:sp>
        <p:nvSpPr>
          <p:cNvPr id="4" name="מציין מיקום תוכן 10">
            <a:extLst>
              <a:ext uri="{FF2B5EF4-FFF2-40B4-BE49-F238E27FC236}">
                <a16:creationId xmlns:a16="http://schemas.microsoft.com/office/drawing/2014/main" id="{739178FA-CA96-46AC-8067-F92BE0E3A4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725460"/>
            <a:ext cx="7761461" cy="4153058"/>
          </a:xfrm>
        </p:spPr>
        <p:txBody>
          <a:bodyPr>
            <a:normAutofit/>
          </a:bodyPr>
          <a:lstStyle/>
          <a:p>
            <a:pPr marL="96848" indent="0">
              <a:lnSpc>
                <a:spcPct val="150000"/>
              </a:lnSpc>
              <a:buNone/>
            </a:pPr>
            <a:r>
              <a:rPr lang="he-IL" dirty="0"/>
              <a:t>כל אחד מהדקי הערכה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dirty="0"/>
              <a:t>יכול לשמש אותנו לפלט</a:t>
            </a:r>
            <a:r>
              <a:rPr lang="en-US" dirty="0"/>
              <a:t>/</a:t>
            </a:r>
            <a:r>
              <a:rPr lang="he-IL" dirty="0"/>
              <a:t>קלט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dirty="0"/>
              <a:t>של ערך דיגיטלי.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dirty="0"/>
              <a:t>קיימים הדקים בהם ניתן לבצע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dirty="0"/>
              <a:t>גם פעולות נוספות, עליהם 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dirty="0"/>
              <a:t>נרחיב בשיעורים אחרים.</a:t>
            </a:r>
          </a:p>
          <a:p>
            <a:pPr marL="96848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1207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marL="439782" indent="-190534">
              <a:lnSpc>
                <a:spcPct val="200000"/>
              </a:lnSpc>
            </a:pPr>
            <a:r>
              <a:rPr lang="he-IL" dirty="0">
                <a:solidFill>
                  <a:schemeClr val="dk1"/>
                </a:solidFill>
              </a:rPr>
              <a:t>כתיבת ערך דיגיטלי - פלט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306674" cy="540070"/>
          </a:xfrm>
        </p:spPr>
        <p:txBody>
          <a:bodyPr/>
          <a:lstStyle/>
          <a:p>
            <a:endParaRPr lang="he-IL" sz="2400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725460"/>
            <a:ext cx="7761461" cy="4153058"/>
          </a:xfrm>
        </p:spPr>
        <p:txBody>
          <a:bodyPr>
            <a:normAutofit/>
          </a:bodyPr>
          <a:lstStyle/>
          <a:p>
            <a:pPr marL="96848" indent="0">
              <a:lnSpc>
                <a:spcPct val="150000"/>
              </a:lnSpc>
              <a:buNone/>
            </a:pPr>
            <a:r>
              <a:rPr lang="he-IL" dirty="0"/>
              <a:t>על מנת לאפשר כתיבת ערך באחד מהדקי הערכה,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dirty="0"/>
              <a:t>אנו נדרשים תחילה להגדיר את ההדק כיציאה (</a:t>
            </a:r>
            <a:r>
              <a:rPr lang="en-US" dirty="0"/>
              <a:t>OUTPUT</a:t>
            </a:r>
            <a:r>
              <a:rPr lang="he-IL" dirty="0"/>
              <a:t>).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dirty="0"/>
              <a:t>דבר זה מתבצע ע"י הפקודה הבאה:</a:t>
            </a:r>
          </a:p>
          <a:p>
            <a:pPr marL="96848" indent="0" algn="l" rtl="0">
              <a:lnSpc>
                <a:spcPct val="150000"/>
              </a:lnSpc>
              <a:buNone/>
            </a:pPr>
            <a:r>
              <a:rPr lang="en-US" dirty="0" err="1"/>
              <a:t>pinMode</a:t>
            </a:r>
            <a:r>
              <a:rPr lang="en-US" dirty="0"/>
              <a:t>(</a:t>
            </a:r>
            <a:r>
              <a:rPr lang="en-US" dirty="0" err="1"/>
              <a:t>pin,OUTPUT</a:t>
            </a:r>
            <a:r>
              <a:rPr lang="en-US" dirty="0"/>
              <a:t>);</a:t>
            </a:r>
            <a:endParaRPr lang="he-IL" dirty="0"/>
          </a:p>
          <a:p>
            <a:pPr marL="96848" indent="0" algn="r">
              <a:lnSpc>
                <a:spcPct val="150000"/>
              </a:lnSpc>
              <a:buNone/>
            </a:pPr>
            <a:r>
              <a:rPr lang="he-IL" dirty="0"/>
              <a:t>כאשר </a:t>
            </a:r>
            <a:r>
              <a:rPr lang="en-US" dirty="0"/>
              <a:t>pin</a:t>
            </a:r>
            <a:r>
              <a:rPr lang="he-IL" dirty="0"/>
              <a:t> הוא מספר ההדק בו אנו משתמשים</a:t>
            </a:r>
          </a:p>
        </p:txBody>
      </p:sp>
    </p:spTree>
    <p:extLst>
      <p:ext uri="{BB962C8B-B14F-4D97-AF65-F5344CB8AC3E}">
        <p14:creationId xmlns:p14="http://schemas.microsoft.com/office/powerpoint/2010/main" val="356054869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503</Words>
  <Application>Microsoft Office PowerPoint</Application>
  <PresentationFormat>מסך רחב</PresentationFormat>
  <Paragraphs>73</Paragraphs>
  <Slides>16</Slides>
  <Notes>16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0" baseType="lpstr">
      <vt:lpstr>Varela Round</vt:lpstr>
      <vt:lpstr>Arial</vt:lpstr>
      <vt:lpstr>Calibri</vt:lpstr>
      <vt:lpstr>ערכת נושא Office</vt:lpstr>
      <vt:lpstr>מערכת שידורים לאומית</vt:lpstr>
      <vt:lpstr>פלט וקלט דיגיטלי</vt:lpstr>
      <vt:lpstr>מה נלמד היום </vt:lpstr>
      <vt:lpstr>מהו ערך דיגיטלי</vt:lpstr>
      <vt:lpstr>מהו ערך דיגיטלי</vt:lpstr>
      <vt:lpstr>מהו ערך דיגיטלי</vt:lpstr>
      <vt:lpstr>מבנה ערכת ארדואינו</vt:lpstr>
      <vt:lpstr>מבנה ערכת ארדואינו</vt:lpstr>
      <vt:lpstr>כתיבת ערך דיגיטלי - פלט</vt:lpstr>
      <vt:lpstr>כתיבת ערך דיגיטלי - פלט</vt:lpstr>
      <vt:lpstr>קריאת ערך דיגיטלי - קלט</vt:lpstr>
      <vt:lpstr>קריאת ערך דיגיטלי - קלט</vt:lpstr>
      <vt:lpstr>קריאת ערך דיגיטלי - קלט</vt:lpstr>
      <vt:lpstr>קריאת ערך דיגיטלי - קלט</vt:lpstr>
      <vt:lpstr>קריאת ערך דיגיטלי - קלט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cp:lastModifiedBy>יקיר בשארי</cp:lastModifiedBy>
  <cp:revision>120</cp:revision>
  <dcterms:modified xsi:type="dcterms:W3CDTF">2020-04-21T16:29:32Z</dcterms:modified>
</cp:coreProperties>
</file>