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92" r:id="rId5"/>
    <p:sldId id="314" r:id="rId6"/>
    <p:sldId id="259" r:id="rId7"/>
    <p:sldId id="298" r:id="rId8"/>
    <p:sldId id="260" r:id="rId9"/>
    <p:sldId id="315" r:id="rId10"/>
    <p:sldId id="297" r:id="rId11"/>
    <p:sldId id="261" r:id="rId12"/>
    <p:sldId id="308" r:id="rId13"/>
    <p:sldId id="312" r:id="rId14"/>
    <p:sldId id="295" r:id="rId15"/>
    <p:sldId id="294" r:id="rId16"/>
    <p:sldId id="316" r:id="rId17"/>
    <p:sldId id="286" r:id="rId18"/>
    <p:sldId id="309" r:id="rId19"/>
    <p:sldId id="263" r:id="rId20"/>
    <p:sldId id="264" r:id="rId21"/>
    <p:sldId id="287" r:id="rId22"/>
    <p:sldId id="265" r:id="rId23"/>
    <p:sldId id="317" r:id="rId24"/>
    <p:sldId id="299" r:id="rId25"/>
    <p:sldId id="300" r:id="rId26"/>
    <p:sldId id="283"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David" panose="020E0502060401010101" pitchFamily="34" charset="-79"/>
      <p:regular r:id="rId33"/>
      <p:bold r:id="rId34"/>
    </p:embeddedFont>
    <p:embeddedFont>
      <p:font typeface="Varela Round" panose="00000500000000000000" pitchFamily="2" charset="-79"/>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4" roundtripDataSignature="AMtx7mjU58GxMYmTEwhndbQrGgZ1+qgH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C7789C-F2E9-4F33-BC0A-94C0B156B8B7}">
  <a:tblStyle styleId="{98C7789C-F2E9-4F33-BC0A-94C0B156B8B7}" styleName="Table_0">
    <a:wholeTbl>
      <a:tcTxStyle b="off" i="off">
        <a:font>
          <a:latin typeface="Varela Round"/>
          <a:ea typeface="Varela Round"/>
          <a:cs typeface="Varela Round"/>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24" autoAdjust="0"/>
    <p:restoredTop sz="86400" autoAdjust="0"/>
  </p:normalViewPr>
  <p:slideViewPr>
    <p:cSldViewPr snapToGrid="0">
      <p:cViewPr varScale="1">
        <p:scale>
          <a:sx n="65" d="100"/>
          <a:sy n="65" d="100"/>
        </p:scale>
        <p:origin x="269" y="53"/>
      </p:cViewPr>
      <p:guideLst>
        <p:guide orient="horz" pos="2160"/>
        <p:guide pos="3841"/>
      </p:guideLst>
    </p:cSldViewPr>
  </p:slideViewPr>
  <p:outlineViewPr>
    <p:cViewPr>
      <p:scale>
        <a:sx n="33" d="100"/>
        <a:sy n="33" d="100"/>
      </p:scale>
      <p:origin x="0" y="-18547"/>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6.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7200"/>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x-none" sz="1200" b="0" i="0" u="none" strike="noStrike" cap="none">
                <a:solidFill>
                  <a:schemeClr val="dk1"/>
                </a:solidFill>
                <a:latin typeface="Calibri"/>
                <a:ea typeface="Calibri"/>
                <a:cs typeface="Calibri"/>
                <a:sym typeface="Calibri"/>
              </a:rPr>
              <a:pPr marL="0" marR="0" lvl="0" indent="0" algn="l" rtl="1">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22102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lvl="0" indent="0" algn="l" rtl="0">
              <a:spcBef>
                <a:spcPts val="0"/>
              </a:spcBef>
              <a:spcAft>
                <a:spcPts val="0"/>
              </a:spcAft>
              <a:buNone/>
            </a:pPr>
            <a:endParaRPr lang="he-IL" dirty="0"/>
          </a:p>
        </p:txBody>
      </p:sp>
      <p:sp>
        <p:nvSpPr>
          <p:cNvPr id="4" name="מציין מיקום של מספר שקופית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l" rtl="1">
                <a:spcBef>
                  <a:spcPts val="0"/>
                </a:spcBef>
                <a:spcAft>
                  <a:spcPts val="0"/>
                </a:spcAft>
                <a:buNone/>
              </a:pPr>
              <a:t>15</a:t>
            </a:fld>
            <a:endParaRPr lang="x-none"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23b25340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23b253401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lang="he-IL" sz="1200" b="0" i="0" u="none" strike="noStrike" cap="none" baseline="0" dirty="0">
              <a:solidFill>
                <a:schemeClr val="dk1"/>
              </a:solidFill>
              <a:latin typeface="Calibri"/>
              <a:ea typeface="Calibri"/>
              <a:cs typeface="Calibri"/>
              <a:sym typeface="Calibri"/>
            </a:endParaRPr>
          </a:p>
          <a:p>
            <a:endParaRPr dirty="0"/>
          </a:p>
        </p:txBody>
      </p:sp>
      <p:sp>
        <p:nvSpPr>
          <p:cNvPr id="133" name="Google Shape;133;g723b253401_0_1: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latin typeface="Varela Round" panose="00000500000000000000" pitchFamily="2" charset="-79"/>
                <a:cs typeface="Varela Round" panose="00000500000000000000" pitchFamily="2" charset="-79"/>
              </a:rPr>
              <a:pPr marL="0" lvl="0" indent="0" algn="l" rtl="1">
                <a:spcBef>
                  <a:spcPts val="0"/>
                </a:spcBef>
                <a:spcAft>
                  <a:spcPts val="0"/>
                </a:spcAft>
                <a:buClr>
                  <a:srgbClr val="000000"/>
                </a:buClr>
                <a:buFont typeface="Arial"/>
                <a:buNone/>
              </a:pPr>
              <a:t>17</a:t>
            </a:fld>
            <a:endParaRPr dirty="0">
              <a:latin typeface="Varela Round" panose="00000500000000000000" pitchFamily="2" charset="-79"/>
              <a:cs typeface="Varela Round" panose="00000500000000000000" pitchFamily="2" charset="-79"/>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23b253401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23b253401_2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dirty="0"/>
          </a:p>
        </p:txBody>
      </p:sp>
      <p:sp>
        <p:nvSpPr>
          <p:cNvPr id="164" name="Google Shape;164;g723b253401_2_3: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latin typeface="Varela Round" panose="00000500000000000000" pitchFamily="2" charset="-79"/>
                <a:cs typeface="Varela Round" panose="00000500000000000000" pitchFamily="2" charset="-79"/>
              </a:rPr>
              <a:pPr marL="0" lvl="0" indent="0" algn="l" rtl="1">
                <a:spcBef>
                  <a:spcPts val="0"/>
                </a:spcBef>
                <a:spcAft>
                  <a:spcPts val="0"/>
                </a:spcAft>
                <a:buClr>
                  <a:srgbClr val="000000"/>
                </a:buClr>
                <a:buFont typeface="Arial"/>
                <a:buNone/>
              </a:pPr>
              <a:t>20</a:t>
            </a:fld>
            <a:endParaRPr dirty="0">
              <a:latin typeface="Varela Round" panose="00000500000000000000" pitchFamily="2" charset="-79"/>
              <a:cs typeface="Varela Round" panose="00000500000000000000" pitchFamily="2" charset="-79"/>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23b253401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23b253401_2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he-IL" baseline="0" dirty="0"/>
          </a:p>
        </p:txBody>
      </p:sp>
      <p:sp>
        <p:nvSpPr>
          <p:cNvPr id="164" name="Google Shape;164;g723b253401_2_3: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latin typeface="Varela Round" panose="00000500000000000000" pitchFamily="2" charset="-79"/>
                <a:cs typeface="Varela Round" panose="00000500000000000000" pitchFamily="2" charset="-79"/>
              </a:rPr>
              <a:pPr marL="0" lvl="0" indent="0" algn="l" rtl="1">
                <a:spcBef>
                  <a:spcPts val="0"/>
                </a:spcBef>
                <a:spcAft>
                  <a:spcPts val="0"/>
                </a:spcAft>
                <a:buClr>
                  <a:srgbClr val="000000"/>
                </a:buClr>
                <a:buFont typeface="Arial"/>
                <a:buNone/>
              </a:pPr>
              <a:t>21</a:t>
            </a:fld>
            <a:endParaRPr dirty="0">
              <a:latin typeface="Varela Round" panose="00000500000000000000" pitchFamily="2" charset="-79"/>
              <a:cs typeface="Varela Round" panose="00000500000000000000" pitchFamily="2" charset="-79"/>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23b253401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723b253401_2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endParaRPr dirty="0"/>
          </a:p>
        </p:txBody>
      </p:sp>
      <p:sp>
        <p:nvSpPr>
          <p:cNvPr id="172" name="Google Shape;172;g723b253401_2_20: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latin typeface="Varela Round" panose="00000500000000000000" pitchFamily="2" charset="-79"/>
                <a:cs typeface="Varela Round" panose="00000500000000000000" pitchFamily="2" charset="-79"/>
              </a:rPr>
              <a:pPr marL="0" lvl="0" indent="0" algn="l" rtl="1">
                <a:spcBef>
                  <a:spcPts val="0"/>
                </a:spcBef>
                <a:spcAft>
                  <a:spcPts val="0"/>
                </a:spcAft>
                <a:buClr>
                  <a:srgbClr val="000000"/>
                </a:buClr>
                <a:buFont typeface="Arial"/>
                <a:buNone/>
              </a:pPr>
              <a:t>22</a:t>
            </a:fld>
            <a:endParaRPr dirty="0">
              <a:latin typeface="Varela Round" panose="00000500000000000000" pitchFamily="2" charset="-79"/>
              <a:cs typeface="Varela Round" panose="00000500000000000000" pitchFamily="2" charset="-79"/>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23b253401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723b253401_2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endParaRPr dirty="0"/>
          </a:p>
        </p:txBody>
      </p:sp>
      <p:sp>
        <p:nvSpPr>
          <p:cNvPr id="172" name="Google Shape;172;g723b253401_2_20: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latin typeface="Varela Round" panose="00000500000000000000" pitchFamily="2" charset="-79"/>
                <a:cs typeface="Varela Round" panose="00000500000000000000" pitchFamily="2" charset="-79"/>
              </a:rPr>
              <a:pPr marL="0" lvl="0" indent="0" algn="l" rtl="1">
                <a:spcBef>
                  <a:spcPts val="0"/>
                </a:spcBef>
                <a:spcAft>
                  <a:spcPts val="0"/>
                </a:spcAft>
                <a:buClr>
                  <a:srgbClr val="000000"/>
                </a:buClr>
                <a:buFont typeface="Arial"/>
                <a:buNone/>
              </a:pPr>
              <a:t>23</a:t>
            </a:fld>
            <a:endParaRPr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38514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23b25340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23b253401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g723b253401_0_1: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latin typeface="Varela Round" panose="00000500000000000000" pitchFamily="2" charset="-79"/>
                <a:cs typeface="Varela Round" panose="00000500000000000000" pitchFamily="2" charset="-79"/>
              </a:rPr>
              <a:pPr marL="0" lvl="0" indent="0" algn="l" rtl="1">
                <a:spcBef>
                  <a:spcPts val="0"/>
                </a:spcBef>
                <a:spcAft>
                  <a:spcPts val="0"/>
                </a:spcAft>
                <a:buClr>
                  <a:srgbClr val="000000"/>
                </a:buClr>
                <a:buFont typeface="Arial"/>
                <a:buNone/>
              </a:pPr>
              <a:t>8</a:t>
            </a:fld>
            <a:endParaRPr dirty="0">
              <a:latin typeface="Varela Round" panose="00000500000000000000" pitchFamily="2" charset="-79"/>
              <a:cs typeface="Varela Round" panose="00000500000000000000" pitchFamily="2" charset="-79"/>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23b25340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723b253401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dirty="0"/>
          </a:p>
        </p:txBody>
      </p:sp>
      <p:sp>
        <p:nvSpPr>
          <p:cNvPr id="141" name="Google Shape;141;g723b253401_0_8: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latin typeface="Varela Round" panose="00000500000000000000" pitchFamily="2" charset="-79"/>
                <a:cs typeface="Varela Round" panose="00000500000000000000" pitchFamily="2" charset="-79"/>
              </a:rPr>
              <a:pPr marL="0" lvl="0" indent="0" algn="l" rtl="1">
                <a:spcBef>
                  <a:spcPts val="0"/>
                </a:spcBef>
                <a:spcAft>
                  <a:spcPts val="0"/>
                </a:spcAft>
                <a:buClr>
                  <a:srgbClr val="000000"/>
                </a:buClr>
                <a:buFont typeface="Arial"/>
                <a:buNone/>
              </a:pPr>
              <a:t>11</a:t>
            </a:fld>
            <a:endParaRPr dirty="0">
              <a:latin typeface="Varela Round" panose="00000500000000000000" pitchFamily="2" charset="-79"/>
              <a:cs typeface="Varela Round" panose="00000500000000000000" pitchFamily="2" charset="-79"/>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ער">
  <p:cSld name="שער">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 y="2693989"/>
            <a:ext cx="12192000" cy="1470025"/>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rgbClr val="192A72"/>
              </a:buClr>
              <a:buSzPts val="6601"/>
              <a:buFont typeface="Varela Round"/>
              <a:buNone/>
              <a:defRPr sz="6601" b="1" i="0" u="none" strike="noStrike" cap="none">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p:nvPr/>
        </p:nvSpPr>
        <p:spPr>
          <a:xfrm>
            <a:off x="-670069" y="6569428"/>
            <a:ext cx="2623961"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8" name="Google Shape;18;p16"/>
          <p:cNvSpPr/>
          <p:nvPr/>
        </p:nvSpPr>
        <p:spPr>
          <a:xfrm>
            <a:off x="-1488810" y="6304086"/>
            <a:ext cx="3246400" cy="192925"/>
          </a:xfrm>
          <a:prstGeom prst="roundRect">
            <a:avLst>
              <a:gd name="adj" fmla="val 49359"/>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9" name="Google Shape;19;p16"/>
          <p:cNvSpPr/>
          <p:nvPr/>
        </p:nvSpPr>
        <p:spPr>
          <a:xfrm>
            <a:off x="9986482" y="-439221"/>
            <a:ext cx="4205647"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0" name="Google Shape;20;p16"/>
          <p:cNvSpPr/>
          <p:nvPr/>
        </p:nvSpPr>
        <p:spPr>
          <a:xfrm>
            <a:off x="8259471" y="6565100"/>
            <a:ext cx="4434214"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pic>
        <p:nvPicPr>
          <p:cNvPr id="21" name="Google Shape;21;p16"/>
          <p:cNvPicPr preferRelativeResize="0"/>
          <p:nvPr/>
        </p:nvPicPr>
        <p:blipFill rotWithShape="1">
          <a:blip r:embed="rId2">
            <a:alphaModFix/>
          </a:blip>
          <a:srcRect l="33058" r="33511" b="26248"/>
          <a:stretch/>
        </p:blipFill>
        <p:spPr>
          <a:xfrm>
            <a:off x="5445286" y="369916"/>
            <a:ext cx="1301430" cy="15974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השיעור שכבה ושם המורה">
  <p:cSld name="השיעור שכבה ושם המורה">
    <p:spTree>
      <p:nvGrpSpPr>
        <p:cNvPr id="1" name="Shape 22"/>
        <p:cNvGrpSpPr/>
        <p:nvPr/>
      </p:nvGrpSpPr>
      <p:grpSpPr>
        <a:xfrm>
          <a:off x="0" y="0"/>
          <a:ext cx="0" cy="0"/>
          <a:chOff x="0" y="0"/>
          <a:chExt cx="0" cy="0"/>
        </a:xfrm>
      </p:grpSpPr>
      <p:sp>
        <p:nvSpPr>
          <p:cNvPr id="23" name="Google Shape;23;p17"/>
          <p:cNvSpPr/>
          <p:nvPr/>
        </p:nvSpPr>
        <p:spPr>
          <a:xfrm>
            <a:off x="212943" y="1396870"/>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0" i="0" u="none" strike="noStrike" cap="none" dirty="0">
                <a:solidFill>
                  <a:schemeClr val="lt1"/>
                </a:solidFill>
                <a:latin typeface="Varela Round"/>
                <a:ea typeface="Varela Round"/>
                <a:cs typeface="Varela Round"/>
                <a:sym typeface="Varela Round"/>
              </a:rPr>
              <a:t>  </a:t>
            </a:r>
            <a:endParaRPr dirty="0">
              <a:latin typeface="Varela Round" panose="00000500000000000000" pitchFamily="2" charset="-79"/>
              <a:cs typeface="Varela Round" panose="00000500000000000000" pitchFamily="2" charset="-79"/>
            </a:endParaRPr>
          </a:p>
        </p:txBody>
      </p:sp>
      <p:sp>
        <p:nvSpPr>
          <p:cNvPr id="24" name="Google Shape;24;p17"/>
          <p:cNvSpPr txBox="1">
            <a:spLocks noGrp="1"/>
          </p:cNvSpPr>
          <p:nvPr>
            <p:ph type="ctrTitle"/>
          </p:nvPr>
        </p:nvSpPr>
        <p:spPr>
          <a:xfrm>
            <a:off x="1" y="1640910"/>
            <a:ext cx="12192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p:nvPr/>
        </p:nvSpPr>
        <p:spPr>
          <a:xfrm>
            <a:off x="7329949" y="6155858"/>
            <a:ext cx="5333866"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6" name="Google Shape;26;p17"/>
          <p:cNvSpPr/>
          <p:nvPr/>
        </p:nvSpPr>
        <p:spPr>
          <a:xfrm>
            <a:off x="9501144" y="5870968"/>
            <a:ext cx="3049656" cy="205899"/>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7" name="Google Shape;27;p17"/>
          <p:cNvSpPr/>
          <p:nvPr/>
        </p:nvSpPr>
        <p:spPr>
          <a:xfrm>
            <a:off x="-501113" y="163632"/>
            <a:ext cx="1428110"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8" name="Google Shape;28;p17"/>
          <p:cNvSpPr txBox="1">
            <a:spLocks noGrp="1"/>
          </p:cNvSpPr>
          <p:nvPr>
            <p:ph type="subTitle" idx="1"/>
          </p:nvPr>
        </p:nvSpPr>
        <p:spPr>
          <a:xfrm>
            <a:off x="1" y="2895892"/>
            <a:ext cx="12192000" cy="76520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002060"/>
              </a:buClr>
              <a:buSzPts val="2800"/>
              <a:buNone/>
              <a:defRPr sz="4000" b="1">
                <a:solidFill>
                  <a:srgbClr val="002060"/>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29" name="Google Shape;29;p17"/>
          <p:cNvSpPr txBox="1">
            <a:spLocks noGrp="1"/>
          </p:cNvSpPr>
          <p:nvPr>
            <p:ph type="body" idx="2"/>
          </p:nvPr>
        </p:nvSpPr>
        <p:spPr>
          <a:xfrm>
            <a:off x="0" y="3734824"/>
            <a:ext cx="12191999" cy="720000"/>
          </a:xfrm>
          <a:prstGeom prst="rect">
            <a:avLst/>
          </a:prstGeom>
          <a:noFill/>
          <a:ln>
            <a:noFill/>
          </a:ln>
        </p:spPr>
        <p:txBody>
          <a:bodyPr spcFirstLastPara="1" wrap="square" lIns="91425" tIns="45700" rIns="91425" bIns="45700" anchor="ctr" anchorCtr="0">
            <a:noAutofit/>
          </a:bodyPr>
          <a:lstStyle>
            <a:lvl1pPr marL="457200" lvl="0" indent="-228600" algn="ctr" rtl="1">
              <a:lnSpc>
                <a:spcPct val="100000"/>
              </a:lnSpc>
              <a:spcBef>
                <a:spcPts val="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30" name="Google Shape;30;p17"/>
          <p:cNvSpPr/>
          <p:nvPr/>
        </p:nvSpPr>
        <p:spPr>
          <a:xfrm>
            <a:off x="10059465" y="87232"/>
            <a:ext cx="276885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כותרות ותוכן">
  <p:cSld name="2 כותרות ותוכן">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515275" y="1185681"/>
            <a:ext cx="8306992" cy="540000"/>
          </a:xfrm>
          <a:prstGeom prst="rect">
            <a:avLst/>
          </a:prstGeom>
          <a:noFill/>
          <a:ln>
            <a:noFill/>
          </a:ln>
        </p:spPr>
        <p:txBody>
          <a:bodyPr spcFirstLastPara="1" wrap="square" lIns="91425" tIns="45700" rIns="91425" bIns="45700" anchor="ctr" anchorCtr="0">
            <a:noAutofit/>
          </a:bodyPr>
          <a:lstStyle>
            <a:lvl1pPr marL="457200" lvl="0" indent="-228600" algn="r" rtl="1">
              <a:spcBef>
                <a:spcPts val="560"/>
              </a:spcBef>
              <a:spcAft>
                <a:spcPts val="0"/>
              </a:spcAft>
              <a:buClr>
                <a:srgbClr val="12B4BC"/>
              </a:buClr>
              <a:buSzPts val="2800"/>
              <a:buNone/>
              <a:defRPr sz="2800" b="1">
                <a:solidFill>
                  <a:srgbClr val="12B4BC"/>
                </a:solidFill>
                <a:latin typeface="Varela Round"/>
                <a:ea typeface="Varela Round"/>
                <a:cs typeface="Varela Round"/>
                <a:sym typeface="Varela Round"/>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34" name="Google Shape;34;p18"/>
          <p:cNvSpPr txBox="1">
            <a:spLocks noGrp="1"/>
          </p:cNvSpPr>
          <p:nvPr>
            <p:ph type="body" idx="2"/>
          </p:nvPr>
        </p:nvSpPr>
        <p:spPr>
          <a:xfrm>
            <a:off x="515273" y="1725682"/>
            <a:ext cx="8031963" cy="4152517"/>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35" name="Google Shape;35;p18"/>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6" name="Google Shape;36;p18"/>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7" name="Google Shape;37;p18"/>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8" name="Google Shape;38;p18"/>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פרק חדש">
  <p:cSld name="פרק חדש">
    <p:spTree>
      <p:nvGrpSpPr>
        <p:cNvPr id="1" name="Shape 39"/>
        <p:cNvGrpSpPr/>
        <p:nvPr/>
      </p:nvGrpSpPr>
      <p:grpSpPr>
        <a:xfrm>
          <a:off x="0" y="0"/>
          <a:ext cx="0" cy="0"/>
          <a:chOff x="0" y="0"/>
          <a:chExt cx="0" cy="0"/>
        </a:xfrm>
      </p:grpSpPr>
      <p:sp>
        <p:nvSpPr>
          <p:cNvPr id="41" name="Google Shape;41;p19"/>
          <p:cNvSpPr txBox="1">
            <a:spLocks noGrp="1"/>
          </p:cNvSpPr>
          <p:nvPr>
            <p:ph type="ctrTitle"/>
          </p:nvPr>
        </p:nvSpPr>
        <p:spPr>
          <a:xfrm>
            <a:off x="1" y="1666940"/>
            <a:ext cx="12192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subTitle" idx="1"/>
          </p:nvPr>
        </p:nvSpPr>
        <p:spPr>
          <a:xfrm>
            <a:off x="1" y="2918493"/>
            <a:ext cx="12192000" cy="64209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192A72"/>
              </a:buClr>
              <a:buSzPts val="2800"/>
              <a:buNone/>
              <a:defRPr sz="3200" b="1">
                <a:solidFill>
                  <a:srgbClr val="192A72"/>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43" name="Google Shape;43;p19"/>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44" name="Google Shape;44;p19"/>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45" name="Google Shape;45;p19"/>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46" name="Google Shape;46;p19"/>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כותרת בלבד">
  <p:cSld name="כותרת בלבד">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1" y="213094"/>
            <a:ext cx="12191999" cy="72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0"/>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0" name="Google Shape;50;p20"/>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1" name="Google Shape;51;p20"/>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92"/>
        <p:cNvGrpSpPr/>
        <p:nvPr/>
      </p:nvGrpSpPr>
      <p:grpSpPr>
        <a:xfrm>
          <a:off x="0" y="0"/>
          <a:ext cx="0" cy="0"/>
          <a:chOff x="0" y="0"/>
          <a:chExt cx="0" cy="0"/>
        </a:xfrm>
      </p:grpSpPr>
      <p:sp>
        <p:nvSpPr>
          <p:cNvPr id="93" name="Google Shape;93;p26"/>
          <p:cNvSpPr txBox="1">
            <a:spLocks noGrp="1"/>
          </p:cNvSpPr>
          <p:nvPr>
            <p:ph type="title"/>
          </p:nvPr>
        </p:nvSpPr>
        <p:spPr>
          <a:xfrm>
            <a:off x="1" y="213094"/>
            <a:ext cx="12191999" cy="720000"/>
          </a:xfrm>
          <a:prstGeom prst="rect">
            <a:avLst/>
          </a:prstGeom>
          <a:noFill/>
          <a:ln>
            <a:noFill/>
          </a:ln>
        </p:spPr>
        <p:txBody>
          <a:bodyPr spcFirstLastPara="1" wrap="square" lIns="36000" tIns="0" rIns="36000" bIns="0" anchor="ctr" anchorCtr="0">
            <a:noAutofit/>
          </a:bodyPr>
          <a:lstStyle>
            <a:lvl1pPr lvl="0" algn="ctr" rtl="1">
              <a:spcBef>
                <a:spcPts val="0"/>
              </a:spcBef>
              <a:spcAft>
                <a:spcPts val="0"/>
              </a:spcAft>
              <a:buClr>
                <a:srgbClr val="002060"/>
              </a:buClr>
              <a:buSzPts val="4400"/>
              <a:buFont typeface="Varela Round"/>
              <a:buNone/>
              <a:defRPr sz="4400" b="1">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6"/>
          <p:cNvSpPr txBox="1">
            <a:spLocks noGrp="1"/>
          </p:cNvSpPr>
          <p:nvPr>
            <p:ph type="body" idx="1"/>
          </p:nvPr>
        </p:nvSpPr>
        <p:spPr>
          <a:xfrm>
            <a:off x="515274" y="1195757"/>
            <a:ext cx="8031962" cy="4611559"/>
          </a:xfrm>
          <a:prstGeom prst="rect">
            <a:avLst/>
          </a:prstGeom>
          <a:noFill/>
          <a:ln>
            <a:noFill/>
          </a:ln>
        </p:spPr>
        <p:txBody>
          <a:bodyPr spcFirstLastPara="1" wrap="square" lIns="91425" tIns="45700" rIns="91425" bIns="45700" anchor="t" anchorCtr="0">
            <a:normAutofit/>
          </a:bodyPr>
          <a:lstStyle>
            <a:lvl1pPr marL="457200" lvl="0" indent="-381000" algn="r" rtl="1">
              <a:lnSpc>
                <a:spcPct val="15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95" name="Google Shape;95;p26"/>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96" name="Google Shape;96;p26"/>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97" name="Google Shape;97;p26"/>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טקסט גדול-X2">
  <p:cSld name="5_טקסט גדול-X2">
    <p:spTree>
      <p:nvGrpSpPr>
        <p:cNvPr id="1" name="Shape 98"/>
        <p:cNvGrpSpPr/>
        <p:nvPr/>
      </p:nvGrpSpPr>
      <p:grpSpPr>
        <a:xfrm>
          <a:off x="0" y="0"/>
          <a:ext cx="0" cy="0"/>
          <a:chOff x="0" y="0"/>
          <a:chExt cx="0" cy="0"/>
        </a:xfrm>
      </p:grpSpPr>
      <p:sp>
        <p:nvSpPr>
          <p:cNvPr id="99" name="Google Shape;99;p27"/>
          <p:cNvSpPr txBox="1">
            <a:spLocks noGrp="1"/>
          </p:cNvSpPr>
          <p:nvPr>
            <p:ph type="ctrTitle"/>
          </p:nvPr>
        </p:nvSpPr>
        <p:spPr>
          <a:xfrm>
            <a:off x="234416" y="1312990"/>
            <a:ext cx="7910518" cy="5224442"/>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Clr>
                <a:srgbClr val="192A72"/>
              </a:buClr>
              <a:buSzPts val="2800"/>
              <a:buFont typeface="Varela Round"/>
              <a:buNone/>
              <a:defRPr sz="28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7"/>
          <p:cNvSpPr/>
          <p:nvPr/>
        </p:nvSpPr>
        <p:spPr>
          <a:xfrm>
            <a:off x="-910416" y="6189198"/>
            <a:ext cx="3068595" cy="1189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1" name="Google Shape;101;p27"/>
          <p:cNvSpPr/>
          <p:nvPr/>
        </p:nvSpPr>
        <p:spPr>
          <a:xfrm>
            <a:off x="10082352" y="8172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2" name="Google Shape;102;p27"/>
          <p:cNvSpPr/>
          <p:nvPr/>
        </p:nvSpPr>
        <p:spPr>
          <a:xfrm>
            <a:off x="-2155687" y="6347804"/>
            <a:ext cx="5559136" cy="47051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3" name="Google Shape;103;p27"/>
          <p:cNvSpPr txBox="1">
            <a:spLocks noGrp="1"/>
          </p:cNvSpPr>
          <p:nvPr>
            <p:ph type="body" idx="1"/>
          </p:nvPr>
        </p:nvSpPr>
        <p:spPr>
          <a:xfrm>
            <a:off x="0" y="192531"/>
            <a:ext cx="12192000" cy="1009650"/>
          </a:xfrm>
          <a:prstGeom prst="rect">
            <a:avLst/>
          </a:prstGeom>
          <a:noFill/>
          <a:ln>
            <a:noFill/>
          </a:ln>
        </p:spPr>
        <p:txBody>
          <a:bodyPr spcFirstLastPara="1" wrap="square" lIns="91425" tIns="45700" rIns="91425" bIns="45700" anchor="ctr" anchorCtr="0">
            <a:normAutofit/>
          </a:bodyPr>
          <a:lstStyle>
            <a:lvl1pPr marL="457200" lvl="0" indent="-228600" algn="ctr" rtl="1">
              <a:spcBef>
                <a:spcPts val="960"/>
              </a:spcBef>
              <a:spcAft>
                <a:spcPts val="0"/>
              </a:spcAft>
              <a:buClr>
                <a:srgbClr val="192A72"/>
              </a:buClr>
              <a:buSzPts val="4800"/>
              <a:buNone/>
              <a:defRPr sz="4800" b="1">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609601" y="274638"/>
            <a:ext cx="10972800" cy="1143000"/>
          </a:xfrm>
          <a:prstGeom prst="rect">
            <a:avLst/>
          </a:prstGeom>
          <a:noFill/>
          <a:ln>
            <a:noFill/>
          </a:ln>
        </p:spPr>
        <p:txBody>
          <a:bodyPr spcFirstLastPara="1" wrap="square" lIns="91425" tIns="45700" rIns="91425" bIns="45700" anchor="ctr" anchorCtr="0">
            <a:normAutofit/>
          </a:bodyPr>
          <a:lstStyle>
            <a:lvl1pPr marR="0" lvl="0" algn="ctr" rtl="1">
              <a:spcBef>
                <a:spcPts val="0"/>
              </a:spcBef>
              <a:spcAft>
                <a:spcPts val="0"/>
              </a:spcAft>
              <a:buClr>
                <a:schemeClr val="dk1"/>
              </a:buClr>
              <a:buSzPts val="4400"/>
              <a:buFont typeface="Varela Round"/>
              <a:buNone/>
              <a:defRPr sz="4400" b="0" i="0" u="none" strike="noStrike" cap="non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609601"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Varela Round"/>
                <a:ea typeface="Varela Round"/>
                <a:cs typeface="Varela Round"/>
                <a:sym typeface="Varela Round"/>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12" name="Google Shape;12;p15"/>
          <p:cNvSpPr txBox="1">
            <a:spLocks noGrp="1"/>
          </p:cNvSpPr>
          <p:nvPr>
            <p:ph type="dt" idx="10"/>
          </p:nvPr>
        </p:nvSpPr>
        <p:spPr>
          <a:xfrm>
            <a:off x="8737601" y="6356352"/>
            <a:ext cx="28448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3" name="Google Shape;13;p15"/>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4" name="Google Shape;14;p15"/>
          <p:cNvSpPr txBox="1">
            <a:spLocks noGrp="1"/>
          </p:cNvSpPr>
          <p:nvPr>
            <p:ph type="sldNum" idx="12"/>
          </p:nvPr>
        </p:nvSpPr>
        <p:spPr>
          <a:xfrm>
            <a:off x="609601" y="6356352"/>
            <a:ext cx="28448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A9C"/>
                </a:solidFill>
                <a:latin typeface="Varela Round"/>
                <a:ea typeface="Varela Round"/>
                <a:cs typeface="Varela Round"/>
                <a:sym typeface="Varela Round"/>
              </a:defRPr>
            </a:lvl1pPr>
            <a:lvl2pPr marL="0" marR="0" lvl="1" indent="0" algn="l" rtl="1">
              <a:spcBef>
                <a:spcPts val="0"/>
              </a:spcBef>
              <a:buNone/>
              <a:defRPr sz="1200" b="0" i="0" u="none" strike="noStrike" cap="none">
                <a:solidFill>
                  <a:srgbClr val="888A9C"/>
                </a:solidFill>
                <a:latin typeface="Varela Round"/>
                <a:ea typeface="Varela Round"/>
                <a:cs typeface="Varela Round"/>
                <a:sym typeface="Varela Round"/>
              </a:defRPr>
            </a:lvl2pPr>
            <a:lvl3pPr marL="0" marR="0" lvl="2" indent="0" algn="l" rtl="1">
              <a:spcBef>
                <a:spcPts val="0"/>
              </a:spcBef>
              <a:buNone/>
              <a:defRPr sz="1200" b="0" i="0" u="none" strike="noStrike" cap="none">
                <a:solidFill>
                  <a:srgbClr val="888A9C"/>
                </a:solidFill>
                <a:latin typeface="Varela Round"/>
                <a:ea typeface="Varela Round"/>
                <a:cs typeface="Varela Round"/>
                <a:sym typeface="Varela Round"/>
              </a:defRPr>
            </a:lvl3pPr>
            <a:lvl4pPr marL="0" marR="0" lvl="3" indent="0" algn="l" rtl="1">
              <a:spcBef>
                <a:spcPts val="0"/>
              </a:spcBef>
              <a:buNone/>
              <a:defRPr sz="1200" b="0" i="0" u="none" strike="noStrike" cap="none">
                <a:solidFill>
                  <a:srgbClr val="888A9C"/>
                </a:solidFill>
                <a:latin typeface="Varela Round"/>
                <a:ea typeface="Varela Round"/>
                <a:cs typeface="Varela Round"/>
                <a:sym typeface="Varela Round"/>
              </a:defRPr>
            </a:lvl4pPr>
            <a:lvl5pPr marL="0" marR="0" lvl="4" indent="0" algn="l" rtl="1">
              <a:spcBef>
                <a:spcPts val="0"/>
              </a:spcBef>
              <a:buNone/>
              <a:defRPr sz="1200" b="0" i="0" u="none" strike="noStrike" cap="none">
                <a:solidFill>
                  <a:srgbClr val="888A9C"/>
                </a:solidFill>
                <a:latin typeface="Varela Round"/>
                <a:ea typeface="Varela Round"/>
                <a:cs typeface="Varela Round"/>
                <a:sym typeface="Varela Round"/>
              </a:defRPr>
            </a:lvl5pPr>
            <a:lvl6pPr marL="0" marR="0" lvl="5" indent="0" algn="l" rtl="1">
              <a:spcBef>
                <a:spcPts val="0"/>
              </a:spcBef>
              <a:buNone/>
              <a:defRPr sz="1200" b="0" i="0" u="none" strike="noStrike" cap="none">
                <a:solidFill>
                  <a:srgbClr val="888A9C"/>
                </a:solidFill>
                <a:latin typeface="Varela Round"/>
                <a:ea typeface="Varela Round"/>
                <a:cs typeface="Varela Round"/>
                <a:sym typeface="Varela Round"/>
              </a:defRPr>
            </a:lvl6pPr>
            <a:lvl7pPr marL="0" marR="0" lvl="6" indent="0" algn="l" rtl="1">
              <a:spcBef>
                <a:spcPts val="0"/>
              </a:spcBef>
              <a:buNone/>
              <a:defRPr sz="1200" b="0" i="0" u="none" strike="noStrike" cap="none">
                <a:solidFill>
                  <a:srgbClr val="888A9C"/>
                </a:solidFill>
                <a:latin typeface="Varela Round"/>
                <a:ea typeface="Varela Round"/>
                <a:cs typeface="Varela Round"/>
                <a:sym typeface="Varela Round"/>
              </a:defRPr>
            </a:lvl7pPr>
            <a:lvl8pPr marL="0" marR="0" lvl="7" indent="0" algn="l" rtl="1">
              <a:spcBef>
                <a:spcPts val="0"/>
              </a:spcBef>
              <a:buNone/>
              <a:defRPr sz="1200" b="0" i="0" u="none" strike="noStrike" cap="none">
                <a:solidFill>
                  <a:srgbClr val="888A9C"/>
                </a:solidFill>
                <a:latin typeface="Varela Round"/>
                <a:ea typeface="Varela Round"/>
                <a:cs typeface="Varela Round"/>
                <a:sym typeface="Varela Round"/>
              </a:defRPr>
            </a:lvl8pPr>
            <a:lvl9pPr marL="0" marR="0" lvl="8" indent="0" algn="l" rtl="1">
              <a:spcBef>
                <a:spcPts val="0"/>
              </a:spcBef>
              <a:buNone/>
              <a:defRPr sz="1200" b="0" i="0" u="none" strike="noStrike" cap="none">
                <a:solidFill>
                  <a:srgbClr val="888A9C"/>
                </a:solidFill>
                <a:latin typeface="Varela Round"/>
                <a:ea typeface="Varela Round"/>
                <a:cs typeface="Varela Round"/>
                <a:sym typeface="Varela Round"/>
              </a:defRPr>
            </a:lvl9pPr>
          </a:lstStyle>
          <a:p>
            <a:pPr marL="0" lvl="0" indent="0" algn="l" rtl="1">
              <a:spcBef>
                <a:spcPts val="0"/>
              </a:spcBef>
              <a:spcAft>
                <a:spcPts val="0"/>
              </a:spcAft>
              <a:buNone/>
            </a:pPr>
            <a:fld id="{00000000-1234-1234-1234-123412341234}" type="slidenum">
              <a:rPr lang="x-none"/>
              <a:pPr marL="0" lvl="0" indent="0" algn="l" rtl="1">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9" r:id="rId6"/>
    <p:sldLayoutId id="214748366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1" y="2693893"/>
            <a:ext cx="12192000" cy="1470216"/>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rgbClr val="192A72"/>
              </a:buClr>
              <a:buSzPts val="6600"/>
              <a:buFont typeface="Varela Round"/>
              <a:buNone/>
            </a:pPr>
            <a:r>
              <a:rPr lang="x-none"/>
              <a:t>מערכת שידורים לאומית</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457200" y="1408182"/>
            <a:ext cx="11480799" cy="4152517"/>
          </a:xfrm>
        </p:spPr>
        <p:txBody>
          <a:bodyPr>
            <a:normAutofit fontScale="55000" lnSpcReduction="20000"/>
          </a:bodyPr>
          <a:lstStyle/>
          <a:p>
            <a:pPr marL="76200" indent="0">
              <a:buNone/>
            </a:pPr>
            <a:endParaRPr lang="he-IL" dirty="0"/>
          </a:p>
          <a:p>
            <a:pPr marL="76200" indent="0">
              <a:buNone/>
            </a:pPr>
            <a:r>
              <a:rPr lang="he-IL" sz="6000" b="1" dirty="0"/>
              <a:t>כד</a:t>
            </a:r>
            <a:r>
              <a:rPr lang="he-IL" sz="6000" dirty="0"/>
              <a:t> וַיְהִי כִּי עָלִינוּ, אֶל-עַבְדְּךָ אָבִי; וַנַּגֶּד-לוֹ--אֵת, דִּבְרֵי אֲדֹנִי.  </a:t>
            </a:r>
            <a:r>
              <a:rPr lang="he-IL" sz="6000" b="1" dirty="0"/>
              <a:t>כה</a:t>
            </a:r>
            <a:r>
              <a:rPr lang="he-IL" sz="6000" dirty="0"/>
              <a:t> וַיֹּאמֶר, אָבִינוּ:  שׁבוּ, שִׁבְרוּ-לָנוּ מְעַט-אֹכֶל.  </a:t>
            </a:r>
            <a:r>
              <a:rPr lang="he-IL" sz="6000" b="1" dirty="0"/>
              <a:t>כו</a:t>
            </a:r>
            <a:r>
              <a:rPr lang="he-IL" sz="6000" dirty="0"/>
              <a:t> וַנֹּאמֶר, לֹא נוּכַל לָרֶדֶת:  אִם-יֵשׁ אָחִינוּ הַקָּטֹן אִתָּנוּ, וְיָרַדְנוּ--כִּי-לֹא נוּכַל לִרְאוֹת פְּנֵי הָאִישׁ, וְאָחִינוּ הַקָּטֹן אֵינֶנּוּ אִתָּנוּ.  </a:t>
            </a:r>
            <a:r>
              <a:rPr lang="he-IL" sz="6000" b="1" dirty="0"/>
              <a:t>כז</a:t>
            </a:r>
            <a:r>
              <a:rPr lang="he-IL" sz="6000" dirty="0"/>
              <a:t> וַיֹּאמֶר עַבְדְּךָ אָבִי, אֵלֵינוּ:  אַתֶּם יְדַעְתֶּם, כִּי שְׁנַיִם יָלְדָה-לִּי אִשְׁתִּי.  </a:t>
            </a:r>
            <a:r>
              <a:rPr lang="he-IL" sz="6000" b="1" dirty="0"/>
              <a:t>כח</a:t>
            </a:r>
            <a:r>
              <a:rPr lang="he-IL" sz="6000" dirty="0"/>
              <a:t> וַיֵּצֵא הָאֶחָד, מֵאִתִּי, וָאֹמַר, אַךְ טָרֹף טֹרָף; וְלֹא רְאִיתִיו, עַד-הֵנָּה.  </a:t>
            </a:r>
            <a:r>
              <a:rPr lang="he-IL" sz="6000" b="1" dirty="0"/>
              <a:t>כט</a:t>
            </a:r>
            <a:r>
              <a:rPr lang="he-IL" sz="6000" dirty="0"/>
              <a:t> וּלְקַחְתֶּם גַּם-אֶת-זֶה מֵעִם פָּנַי, וְקָרָהוּ אָסוֹן--וְהוֹרַדְתֶּם אֶת-שֵׂיבָתִי בְּרָעָה, שְׁאֹלָה.</a:t>
            </a:r>
            <a:endParaRPr lang="en-US" dirty="0"/>
          </a:p>
        </p:txBody>
      </p:sp>
      <p:sp>
        <p:nvSpPr>
          <p:cNvPr id="2" name="TextBox 1"/>
          <p:cNvSpPr txBox="1"/>
          <p:nvPr/>
        </p:nvSpPr>
        <p:spPr>
          <a:xfrm>
            <a:off x="5392615" y="241300"/>
            <a:ext cx="6227885" cy="923330"/>
          </a:xfrm>
          <a:prstGeom prst="rect">
            <a:avLst/>
          </a:prstGeom>
          <a:noFill/>
        </p:spPr>
        <p:txBody>
          <a:bodyPr wrap="square" rtlCol="0">
            <a:spAutoFit/>
          </a:bodyPr>
          <a:lstStyle/>
          <a:p>
            <a:r>
              <a:rPr lang="he-IL" sz="5400" dirty="0">
                <a:solidFill>
                  <a:schemeClr val="tx1">
                    <a:lumMod val="50000"/>
                    <a:lumOff val="50000"/>
                  </a:schemeClr>
                </a:solidFill>
                <a:latin typeface="Varela Round" panose="00000500000000000000" pitchFamily="2" charset="-79"/>
                <a:cs typeface="Varela Round" panose="00000500000000000000" pitchFamily="2" charset="-79"/>
              </a:rPr>
              <a:t>ממשיכים לקרוא</a:t>
            </a:r>
            <a:endParaRPr lang="en-US" sz="5400" dirty="0">
              <a:solidFill>
                <a:schemeClr val="tx1">
                  <a:lumMod val="50000"/>
                  <a:lumOff val="50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3999615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2" name="מציין מיקום טקסט 1"/>
          <p:cNvSpPr>
            <a:spLocks noGrp="1"/>
          </p:cNvSpPr>
          <p:nvPr>
            <p:ph type="body" idx="1"/>
          </p:nvPr>
        </p:nvSpPr>
        <p:spPr>
          <a:xfrm>
            <a:off x="768264" y="160438"/>
            <a:ext cx="10757072" cy="5283199"/>
          </a:xfrm>
        </p:spPr>
        <p:txBody>
          <a:bodyPr/>
          <a:lstStyle/>
          <a:p>
            <a:r>
              <a:rPr lang="he-IL" b="0" dirty="0"/>
              <a:t>האחים הודיעו לאביהם שהם חייבים לקחת איתם את בנימין. יעקב ביקש מהבנים לחזור ולקנות מעט אוכל הם מזכירים לו שלא יוכלו לרדת למצרים בלי אחיהם הקטן, בנימין.  יעקב מסביר לבניו את חששו , אחד מבניה של אשתו האהובה נטרף והוא חושש שיקרה אסון גם לבנה השני ואז הוא יישאר בלי בנים מאהובתו. הם לא יודעים שהילד שנטרף הוא זה שכעת הם עומדים לפניו, יוסף מבין מדוע אביו לא חיפש אותו כל השנים, חשב שהוא מת. אם כך יקרה "וְהֹוֹרַדְתֵֶּם אֶּת־שֵיבָׁתִַּי בְרָׁעָׁה שְאֹֹּלָׁה"- האחים יהיו אשמים במות אביהם.</a:t>
            </a:r>
            <a:endParaRPr lang="he-IL"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629573" y="1166882"/>
            <a:ext cx="11156027" cy="4152517"/>
          </a:xfrm>
        </p:spPr>
        <p:txBody>
          <a:bodyPr>
            <a:normAutofit/>
          </a:bodyPr>
          <a:lstStyle/>
          <a:p>
            <a:pPr marL="76200" indent="0">
              <a:buNone/>
            </a:pPr>
            <a:endParaRPr lang="he-IL" dirty="0"/>
          </a:p>
          <a:p>
            <a:pPr marL="76200" indent="0">
              <a:buNone/>
            </a:pPr>
            <a:r>
              <a:rPr lang="he-IL" sz="4400" dirty="0"/>
              <a:t>דברי יהודה מגמתיים, הוא מזכיר רק את חלקי השיחות הקשורים לבנימין. הוא משמיט, מדגיש או מוסיף פרטים במטרה </a:t>
            </a:r>
            <a:r>
              <a:rPr lang="he-IL" sz="4400" b="1" dirty="0"/>
              <a:t>לעורר את רחמיו של השליט כלפי האב הזקן.</a:t>
            </a:r>
            <a:endParaRPr lang="he-IL" sz="4400" dirty="0"/>
          </a:p>
        </p:txBody>
      </p:sp>
    </p:spTree>
    <p:extLst>
      <p:ext uri="{BB962C8B-B14F-4D97-AF65-F5344CB8AC3E}">
        <p14:creationId xmlns:p14="http://schemas.microsoft.com/office/powerpoint/2010/main" val="508352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ctrTitle"/>
          </p:nvPr>
        </p:nvSpPr>
        <p:spPr>
          <a:xfrm>
            <a:off x="1" y="1640677"/>
            <a:ext cx="12192000" cy="1260164"/>
          </a:xfrm>
          <a:prstGeom prst="rect">
            <a:avLst/>
          </a:prstGeom>
          <a:noFill/>
          <a:ln>
            <a:noFill/>
          </a:ln>
        </p:spPr>
        <p:txBody>
          <a:bodyPr spcFirstLastPara="1" wrap="square" lIns="91425" tIns="45700" rIns="91425" bIns="45700" anchor="ctr" anchorCtr="0">
            <a:noAutofit/>
          </a:bodyPr>
          <a:lstStyle/>
          <a:p>
            <a:pPr lvl="0">
              <a:buSzPts val="6600"/>
            </a:pPr>
            <a:r>
              <a:rPr lang="he-IL" sz="6000" b="0" dirty="0"/>
              <a:t> יהודה מסביר מה יקרה ליעקב אם בנימין לא יחזור.</a:t>
            </a:r>
            <a:endParaRPr sz="4400" dirty="0"/>
          </a:p>
        </p:txBody>
      </p:sp>
      <p:sp>
        <p:nvSpPr>
          <p:cNvPr id="129" name="Google Shape;129;p4"/>
          <p:cNvSpPr txBox="1">
            <a:spLocks noGrp="1"/>
          </p:cNvSpPr>
          <p:nvPr>
            <p:ph type="subTitle" idx="1"/>
          </p:nvPr>
        </p:nvSpPr>
        <p:spPr>
          <a:xfrm>
            <a:off x="0" y="3502626"/>
            <a:ext cx="12192000" cy="642174"/>
          </a:xfrm>
          <a:prstGeom prst="rect">
            <a:avLst/>
          </a:prstGeom>
          <a:noFill/>
          <a:ln>
            <a:noFill/>
          </a:ln>
        </p:spPr>
        <p:txBody>
          <a:bodyPr spcFirstLastPara="1" wrap="square" lIns="36000" tIns="36000" rIns="36000" bIns="36000" anchor="ctr" anchorCtr="0">
            <a:spAutoFit/>
          </a:bodyPr>
          <a:lstStyle/>
          <a:p>
            <a:pPr marL="0" lvl="0" indent="0" algn="ctr" rtl="1">
              <a:lnSpc>
                <a:spcPct val="100000"/>
              </a:lnSpc>
              <a:spcBef>
                <a:spcPts val="0"/>
              </a:spcBef>
              <a:spcAft>
                <a:spcPts val="600"/>
              </a:spcAft>
              <a:buClr>
                <a:srgbClr val="192A72"/>
              </a:buClr>
              <a:buSzPts val="2800"/>
              <a:buNone/>
            </a:pPr>
            <a:r>
              <a:rPr lang="he-IL" dirty="0">
                <a:solidFill>
                  <a:srgbClr val="192A72"/>
                </a:solidFill>
              </a:rPr>
              <a:t>פס' 30-32</a:t>
            </a:r>
            <a:endParaRPr dirty="0">
              <a:solidFill>
                <a:srgbClr val="192A72"/>
              </a:solidFill>
            </a:endParaRPr>
          </a:p>
        </p:txBody>
      </p:sp>
    </p:spTree>
    <p:extLst>
      <p:ext uri="{BB962C8B-B14F-4D97-AF65-F5344CB8AC3E}">
        <p14:creationId xmlns:p14="http://schemas.microsoft.com/office/powerpoint/2010/main" val="719113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p:cNvSpPr>
            <a:spLocks noGrp="1"/>
          </p:cNvSpPr>
          <p:nvPr>
            <p:ph type="body" idx="2"/>
          </p:nvPr>
        </p:nvSpPr>
        <p:spPr>
          <a:xfrm>
            <a:off x="725826" y="1536363"/>
            <a:ext cx="11202594" cy="4152517"/>
          </a:xfrm>
        </p:spPr>
        <p:txBody>
          <a:bodyPr>
            <a:normAutofit/>
          </a:bodyPr>
          <a:lstStyle/>
          <a:p>
            <a:pPr marL="76200" indent="0">
              <a:buNone/>
            </a:pPr>
            <a:r>
              <a:rPr lang="he-IL" sz="3600" dirty="0"/>
              <a:t> </a:t>
            </a:r>
            <a:r>
              <a:rPr lang="he-IL" sz="3600" b="1" dirty="0"/>
              <a:t>ל</a:t>
            </a:r>
            <a:r>
              <a:rPr lang="he-IL" sz="3600" dirty="0"/>
              <a:t> וְעַתָּה, כְּבֹאִי אֶל-עַבְדְּךָ אָבִי, וְהַנַּעַר, אֵינֶנּוּ אִתָּנוּ; וְנַפְשׁוֹ, קְשׁוּרָה בְנַפְשׁוֹ.  </a:t>
            </a:r>
            <a:r>
              <a:rPr lang="he-IL" sz="3600" b="1" dirty="0"/>
              <a:t>לא</a:t>
            </a:r>
            <a:r>
              <a:rPr lang="he-IL" sz="3600" dirty="0"/>
              <a:t> וְהָיָה, כִּרְאוֹתוֹ כִּי-אֵין הַנַּעַר--וָמֵת; וְהוֹרִידוּ עֲבָדֶיךָ אֶת-שֵׂיבַת עַבְדְּךָ אָבִינוּ, בְּיָגוֹן--שְׁאֹלָה.  </a:t>
            </a:r>
            <a:r>
              <a:rPr lang="he-IL" sz="3600" b="1" dirty="0"/>
              <a:t>לב</a:t>
            </a:r>
            <a:r>
              <a:rPr lang="he-IL" sz="3600" dirty="0"/>
              <a:t> כִּי עַבְדְּךָ עָרַב אֶת-הַנַּעַר, מֵעִם אָבִי לֵאמֹר:  אִם-לֹא אֲבִיאֶנּוּ אֵלֶיךָ, וְחָטָאתִי לְאָבִי כָּל-הַיָּמִים.</a:t>
            </a:r>
            <a:endParaRPr lang="he-IL" dirty="0">
              <a:latin typeface="Varela Round" panose="00000500000000000000" pitchFamily="2" charset="-79"/>
              <a:cs typeface="Varela Round" panose="00000500000000000000" pitchFamily="2" charset="-79"/>
            </a:endParaRPr>
          </a:p>
        </p:txBody>
      </p:sp>
      <p:sp>
        <p:nvSpPr>
          <p:cNvPr id="2" name="TextBox 1"/>
          <p:cNvSpPr txBox="1"/>
          <p:nvPr/>
        </p:nvSpPr>
        <p:spPr>
          <a:xfrm>
            <a:off x="5899150" y="520700"/>
            <a:ext cx="5778500" cy="1015663"/>
          </a:xfrm>
          <a:prstGeom prst="rect">
            <a:avLst/>
          </a:prstGeom>
          <a:noFill/>
        </p:spPr>
        <p:txBody>
          <a:bodyPr wrap="square" rtlCol="0">
            <a:spAutoFit/>
          </a:bodyPr>
          <a:lstStyle/>
          <a:p>
            <a:pPr algn="r"/>
            <a:r>
              <a:rPr lang="he-IL" sz="6000" dirty="0">
                <a:solidFill>
                  <a:schemeClr val="tx1">
                    <a:lumMod val="50000"/>
                    <a:lumOff val="50000"/>
                  </a:schemeClr>
                </a:solidFill>
                <a:latin typeface="Varela Round" panose="00000500000000000000" pitchFamily="2" charset="-79"/>
                <a:cs typeface="Varela Round" panose="00000500000000000000" pitchFamily="2" charset="-79"/>
              </a:rPr>
              <a:t>ממשיכים לקרוא:</a:t>
            </a:r>
            <a:endParaRPr lang="en-US" sz="6000" dirty="0">
              <a:solidFill>
                <a:schemeClr val="tx1">
                  <a:lumMod val="50000"/>
                  <a:lumOff val="50000"/>
                </a:schemeClr>
              </a:solidFill>
              <a:latin typeface="Varela Round" panose="00000500000000000000" pitchFamily="2" charset="-79"/>
              <a:cs typeface="Varela Round" panose="00000500000000000000" pitchFamily="2" charset="-79"/>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p:cNvSpPr>
            <a:spLocks noGrp="1"/>
          </p:cNvSpPr>
          <p:nvPr>
            <p:ph type="body" idx="2"/>
          </p:nvPr>
        </p:nvSpPr>
        <p:spPr>
          <a:xfrm>
            <a:off x="247650" y="1352741"/>
            <a:ext cx="11696699" cy="4152517"/>
          </a:xfrm>
        </p:spPr>
        <p:txBody>
          <a:bodyPr>
            <a:normAutofit/>
          </a:bodyPr>
          <a:lstStyle/>
          <a:p>
            <a:pPr marL="76200" indent="0">
              <a:buNone/>
            </a:pPr>
            <a:r>
              <a:rPr lang="he-IL" sz="2800" dirty="0"/>
              <a:t>פסוק 30: "וְעַתַָּׁה"- מילת מפנה ומסקנה מהנאמר - אם בנימין יושאר במצרים יקרה אסון במשפחה, יעקב קשור מאד לבנו, שמכונה "נער".</a:t>
            </a:r>
          </a:p>
          <a:p>
            <a:pPr marL="76200" indent="0">
              <a:buNone/>
            </a:pPr>
            <a:endParaRPr lang="he-IL" sz="2800" dirty="0"/>
          </a:p>
          <a:p>
            <a:pPr marL="76200" indent="0">
              <a:buNone/>
            </a:pPr>
            <a:r>
              <a:rPr lang="he-IL" sz="2800" dirty="0"/>
              <a:t>פסוק 31: אם יבואו בלעדיו הוא ימות (כפי אמר להם האב). יהודה חוזר על כך שהבנים יהיו אחראים למות האב.</a:t>
            </a:r>
          </a:p>
          <a:p>
            <a:pPr marL="76200" indent="0">
              <a:buNone/>
            </a:pPr>
            <a:endParaRPr lang="he-IL" sz="2800" dirty="0"/>
          </a:p>
          <a:p>
            <a:pPr marL="76200" indent="0">
              <a:buNone/>
            </a:pPr>
            <a:r>
              <a:rPr lang="he-IL" sz="2800" dirty="0"/>
              <a:t>פסוק 32: יהודה מסביר שהוא אישית ערב לכך שאחיו יחזור ולכן הוא האחראי בפני אביו.</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ctrTitle"/>
          </p:nvPr>
        </p:nvSpPr>
        <p:spPr>
          <a:xfrm>
            <a:off x="1" y="1640677"/>
            <a:ext cx="12192000" cy="1260164"/>
          </a:xfrm>
          <a:prstGeom prst="rect">
            <a:avLst/>
          </a:prstGeom>
          <a:noFill/>
          <a:ln>
            <a:noFill/>
          </a:ln>
        </p:spPr>
        <p:txBody>
          <a:bodyPr spcFirstLastPara="1" wrap="square" lIns="91425" tIns="45700" rIns="91425" bIns="45700" anchor="ctr" anchorCtr="0">
            <a:noAutofit/>
          </a:bodyPr>
          <a:lstStyle/>
          <a:p>
            <a:pPr lvl="0">
              <a:buSzPts val="6600"/>
            </a:pPr>
            <a:r>
              <a:rPr lang="he-IL" sz="6000" b="0" dirty="0"/>
              <a:t> יהודה מציע את עצמו לעבדות במקום בנימין.</a:t>
            </a:r>
            <a:endParaRPr sz="4400" dirty="0"/>
          </a:p>
        </p:txBody>
      </p:sp>
      <p:sp>
        <p:nvSpPr>
          <p:cNvPr id="129" name="Google Shape;129;p4"/>
          <p:cNvSpPr txBox="1">
            <a:spLocks noGrp="1"/>
          </p:cNvSpPr>
          <p:nvPr>
            <p:ph type="subTitle" idx="1"/>
          </p:nvPr>
        </p:nvSpPr>
        <p:spPr>
          <a:xfrm>
            <a:off x="88901" y="3731226"/>
            <a:ext cx="12192000" cy="642174"/>
          </a:xfrm>
          <a:prstGeom prst="rect">
            <a:avLst/>
          </a:prstGeom>
          <a:noFill/>
          <a:ln>
            <a:noFill/>
          </a:ln>
        </p:spPr>
        <p:txBody>
          <a:bodyPr spcFirstLastPara="1" wrap="square" lIns="36000" tIns="36000" rIns="36000" bIns="36000" anchor="ctr" anchorCtr="0">
            <a:spAutoFit/>
          </a:bodyPr>
          <a:lstStyle/>
          <a:p>
            <a:pPr marL="0" lvl="0" indent="0" algn="ctr" rtl="1">
              <a:lnSpc>
                <a:spcPct val="100000"/>
              </a:lnSpc>
              <a:spcBef>
                <a:spcPts val="0"/>
              </a:spcBef>
              <a:spcAft>
                <a:spcPts val="600"/>
              </a:spcAft>
              <a:buClr>
                <a:srgbClr val="192A72"/>
              </a:buClr>
              <a:buSzPts val="2800"/>
              <a:buNone/>
            </a:pPr>
            <a:r>
              <a:rPr lang="he-IL" dirty="0">
                <a:solidFill>
                  <a:srgbClr val="192A72"/>
                </a:solidFill>
              </a:rPr>
              <a:t>פס' 33-34</a:t>
            </a:r>
            <a:endParaRPr dirty="0">
              <a:solidFill>
                <a:srgbClr val="192A72"/>
              </a:solidFill>
            </a:endParaRPr>
          </a:p>
        </p:txBody>
      </p:sp>
    </p:spTree>
    <p:extLst>
      <p:ext uri="{BB962C8B-B14F-4D97-AF65-F5344CB8AC3E}">
        <p14:creationId xmlns:p14="http://schemas.microsoft.com/office/powerpoint/2010/main" val="3474948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723b253401_0_1"/>
          <p:cNvSpPr txBox="1">
            <a:spLocks noGrp="1"/>
          </p:cNvSpPr>
          <p:nvPr>
            <p:ph type="title"/>
          </p:nvPr>
        </p:nvSpPr>
        <p:spPr>
          <a:xfrm>
            <a:off x="3540669" y="356519"/>
            <a:ext cx="9642300" cy="72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he-IL" dirty="0"/>
              <a:t>ושוב קוראים</a:t>
            </a:r>
            <a:endParaRPr dirty="0"/>
          </a:p>
        </p:txBody>
      </p:sp>
      <p:sp>
        <p:nvSpPr>
          <p:cNvPr id="136" name="Google Shape;136;g723b253401_0_1"/>
          <p:cNvSpPr txBox="1">
            <a:spLocks noGrp="1"/>
          </p:cNvSpPr>
          <p:nvPr>
            <p:ph type="body" idx="1"/>
          </p:nvPr>
        </p:nvSpPr>
        <p:spPr>
          <a:xfrm>
            <a:off x="832774" y="1299935"/>
            <a:ext cx="10990926" cy="3208566"/>
          </a:xfrm>
          <a:prstGeom prst="rect">
            <a:avLst/>
          </a:prstGeom>
        </p:spPr>
        <p:txBody>
          <a:bodyPr spcFirstLastPara="1" wrap="square" lIns="91425" tIns="45700" rIns="91425" bIns="45700" anchor="ctr" anchorCtr="0">
            <a:noAutofit/>
          </a:bodyPr>
          <a:lstStyle/>
          <a:p>
            <a:r>
              <a:rPr lang="he-IL" sz="3200" dirty="0"/>
              <a:t>לג</a:t>
            </a:r>
            <a:r>
              <a:rPr lang="he-IL" sz="3200" b="0" dirty="0"/>
              <a:t> וְעַתָּה, יֵשֶׁב-נָא עַבְדְּךָ תַּחַת הַנַּעַר--עֶבֶד, לַאדֹנִי; וְהַנַּעַר, יַעַל עִם-אֶחָיו.  </a:t>
            </a:r>
            <a:r>
              <a:rPr lang="he-IL" sz="3200" dirty="0"/>
              <a:t>לד</a:t>
            </a:r>
            <a:r>
              <a:rPr lang="he-IL" sz="3200" b="0" dirty="0"/>
              <a:t> כִּי-אֵיךְ אֶעֱלֶה אֶל-אָבִי, וְהַנַּעַר אֵינֶנּוּ אִתִּי:  פֶּן אֶרְאֶה בָרָע, אֲשֶׁר יִמְצָא אֶת-אָבִי.</a:t>
            </a:r>
            <a:endParaRPr lang="he-IL" sz="3200" dirty="0"/>
          </a:p>
        </p:txBody>
      </p:sp>
      <p:sp>
        <p:nvSpPr>
          <p:cNvPr id="137" name="Google Shape;137;g723b253401_0_1"/>
          <p:cNvSpPr txBox="1">
            <a:spLocks noGrp="1"/>
          </p:cNvSpPr>
          <p:nvPr>
            <p:ph type="body" idx="2"/>
          </p:nvPr>
        </p:nvSpPr>
        <p:spPr>
          <a:xfrm rot="10800000" flipH="1">
            <a:off x="580450" y="1062550"/>
            <a:ext cx="8415900" cy="624000"/>
          </a:xfrm>
          <a:prstGeom prst="rect">
            <a:avLst/>
          </a:prstGeom>
        </p:spPr>
        <p:txBody>
          <a:bodyPr spcFirstLastPara="1" wrap="square" lIns="91425" tIns="45700" rIns="91425" bIns="45700" anchor="t" anchorCtr="0">
            <a:noAutofit/>
          </a:bodyPr>
          <a:lstStyle/>
          <a:p>
            <a:pPr marL="0" lvl="0" indent="0" algn="l" rtl="0">
              <a:lnSpc>
                <a:spcPct val="150000"/>
              </a:lnSpc>
              <a:spcBef>
                <a:spcPts val="0"/>
              </a:spcBef>
              <a:spcAft>
                <a:spcPts val="600"/>
              </a:spcAft>
              <a:buNone/>
            </a:pPr>
            <a:r>
              <a:rPr lang="x-none" sz="3200" b="1">
                <a:solidFill>
                  <a:srgbClr val="FFFFFF"/>
                </a:solidFill>
                <a:latin typeface="David"/>
                <a:ea typeface="David"/>
                <a:cs typeface="David"/>
                <a:sym typeface="David"/>
              </a:rPr>
              <a:t>.).</a:t>
            </a:r>
            <a:endParaRPr>
              <a:latin typeface="David"/>
              <a:ea typeface="David"/>
              <a:cs typeface="David"/>
              <a:sym typeface="David"/>
            </a:endParaRPr>
          </a:p>
        </p:txBody>
      </p:sp>
    </p:spTree>
    <p:extLst>
      <p:ext uri="{BB962C8B-B14F-4D97-AF65-F5344CB8AC3E}">
        <p14:creationId xmlns:p14="http://schemas.microsoft.com/office/powerpoint/2010/main" val="1631454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656420" y="817390"/>
            <a:ext cx="11156027" cy="4152517"/>
          </a:xfrm>
        </p:spPr>
        <p:txBody>
          <a:bodyPr>
            <a:noAutofit/>
          </a:bodyPr>
          <a:lstStyle/>
          <a:p>
            <a:r>
              <a:rPr lang="he-IL" sz="2800" dirty="0"/>
              <a:t>פסוק 33שוב פותח במילה "וְעַתַָּׁה"- כמסקנה מדבריו, הוא מבקש להישאר כעבד במצרים , כדי ש"הנער" יוכל לחזור עם אחיו לאביו.</a:t>
            </a:r>
          </a:p>
          <a:p>
            <a:pPr marL="76200" indent="0">
              <a:buNone/>
            </a:pPr>
            <a:r>
              <a:rPr lang="he-IL" sz="2800" dirty="0"/>
              <a:t> </a:t>
            </a:r>
          </a:p>
          <a:p>
            <a:pPr marL="76200" indent="0">
              <a:buNone/>
            </a:pPr>
            <a:r>
              <a:rPr lang="he-IL" sz="2800" dirty="0"/>
              <a:t>כך בא יהודה על עונשו בשל חלקו במכירת יוסף לעבדות. הוא היה זה שהציע למכור את יוסף לעבדות וכעת הוא מציע את עצמו כעבד ליוסף (מידה כנגד מידה).</a:t>
            </a:r>
          </a:p>
          <a:p>
            <a:pPr marL="76200" indent="0">
              <a:buNone/>
            </a:pPr>
            <a:endParaRPr lang="he-IL" sz="2800" dirty="0"/>
          </a:p>
          <a:p>
            <a:pPr marL="76200" indent="0">
              <a:buNone/>
            </a:pPr>
            <a:r>
              <a:rPr lang="he-IL" sz="2800" dirty="0"/>
              <a:t>הצעתו משקפת את השינוי שחל בו: בפרק ל"ז הציע למכור את יוסף מתוך כעס וקנאה על היותו הבן המועדף ומתוך אדישות לגורלו של יוסף. כעת הוא שומר על אחיו הקטן בשל היותו הבן האהוב והמועדף על אביו.</a:t>
            </a:r>
            <a:endParaRPr lang="en-US" sz="2800" dirty="0"/>
          </a:p>
        </p:txBody>
      </p:sp>
    </p:spTree>
    <p:extLst>
      <p:ext uri="{BB962C8B-B14F-4D97-AF65-F5344CB8AC3E}">
        <p14:creationId xmlns:p14="http://schemas.microsoft.com/office/powerpoint/2010/main" val="2600021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0" name="Google Shape;160;p5"/>
          <p:cNvSpPr txBox="1">
            <a:spLocks noGrp="1"/>
          </p:cNvSpPr>
          <p:nvPr>
            <p:ph type="body" idx="2"/>
          </p:nvPr>
        </p:nvSpPr>
        <p:spPr>
          <a:xfrm>
            <a:off x="654973" y="977629"/>
            <a:ext cx="11295727" cy="4153058"/>
          </a:xfrm>
          <a:prstGeom prst="rect">
            <a:avLst/>
          </a:prstGeom>
          <a:noFill/>
          <a:ln>
            <a:noFill/>
          </a:ln>
        </p:spPr>
        <p:txBody>
          <a:bodyPr spcFirstLastPara="1" wrap="square" lIns="91425" tIns="45700" rIns="91425" bIns="45700" anchor="t" anchorCtr="0">
            <a:normAutofit/>
          </a:bodyPr>
          <a:lstStyle/>
          <a:p>
            <a:r>
              <a:rPr lang="he-IL" sz="3600" dirty="0"/>
              <a:t>פסוק 34 מסיים בשאלה רטורית "</a:t>
            </a:r>
            <a:r>
              <a:rPr lang="he-IL" sz="3600" b="1" dirty="0"/>
              <a:t>אֵיךְ </a:t>
            </a:r>
            <a:r>
              <a:rPr lang="he-IL" sz="3600" dirty="0"/>
              <a:t>אֶֹּעֱלֶֹּה אֶּל־אָׁבִֶּׁי וְהַנַעַר </a:t>
            </a:r>
            <a:r>
              <a:rPr lang="he-IL" sz="3600" b="1" dirty="0"/>
              <a:t>אֵינֶֹנוּ אִתִִי</a:t>
            </a:r>
            <a:r>
              <a:rPr lang="he-IL" sz="3600" dirty="0"/>
              <a:t>"- בדברי יהודה נשמעים יאוש וחוסר אונים, איך אפר את הבטחתי ואיך אתמודד עם האסון שיגרם לאבי?</a:t>
            </a:r>
          </a:p>
          <a:p>
            <a:pPr marL="76200" indent="0">
              <a:buNone/>
            </a:pPr>
            <a:endParaRPr lang="he-IL" sz="3600" dirty="0"/>
          </a:p>
          <a:p>
            <a:pPr marL="76200" indent="0">
              <a:buNone/>
            </a:pPr>
            <a:r>
              <a:rPr lang="he-IL" sz="3600" dirty="0"/>
              <a:t>השאלה מעידה שהוראת יוסף "עֲלָוּ לְשָׁלוֹם אֶּל־אֲבִיכֶֹּם" היא אירונית ולעגנית מבחינתו.</a:t>
            </a:r>
            <a:endParaRPr sz="3600" dirty="0">
              <a:solidFill>
                <a:schemeClr val="dk1"/>
              </a:solidFill>
            </a:endParaRPr>
          </a:p>
        </p:txBody>
      </p:sp>
      <p:sp>
        <p:nvSpPr>
          <p:cNvPr id="3" name="TextBox 2"/>
          <p:cNvSpPr txBox="1"/>
          <p:nvPr/>
        </p:nvSpPr>
        <p:spPr>
          <a:xfrm>
            <a:off x="7861300" y="205635"/>
            <a:ext cx="3810000" cy="830997"/>
          </a:xfrm>
          <a:prstGeom prst="rect">
            <a:avLst/>
          </a:prstGeom>
          <a:noFill/>
        </p:spPr>
        <p:txBody>
          <a:bodyPr wrap="square" rtlCol="0">
            <a:spAutoFit/>
          </a:bodyPr>
          <a:lstStyle/>
          <a:p>
            <a:r>
              <a:rPr lang="he-IL" sz="4800" dirty="0">
                <a:solidFill>
                  <a:schemeClr val="tx1">
                    <a:lumMod val="50000"/>
                    <a:lumOff val="50000"/>
                  </a:schemeClr>
                </a:solidFill>
                <a:latin typeface="Varela Round" panose="00000500000000000000" pitchFamily="2" charset="-79"/>
                <a:cs typeface="Varela Round" panose="00000500000000000000" pitchFamily="2" charset="-79"/>
              </a:rPr>
              <a:t>שאלה רטורית</a:t>
            </a:r>
            <a:endParaRPr lang="en-US" sz="4800" dirty="0">
              <a:solidFill>
                <a:schemeClr val="tx1">
                  <a:lumMod val="50000"/>
                  <a:lumOff val="50000"/>
                </a:schemeClr>
              </a:solidFill>
              <a:latin typeface="Varela Round" panose="00000500000000000000" pitchFamily="2" charset="-79"/>
              <a:cs typeface="Varela Round" panose="00000500000000000000"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p:nvPr/>
        </p:nvSpPr>
        <p:spPr>
          <a:xfrm>
            <a:off x="1629534" y="2695671"/>
            <a:ext cx="9208400" cy="1924651"/>
          </a:xfrm>
          <a:prstGeom prst="rect">
            <a:avLst/>
          </a:prstGeom>
          <a:noFill/>
          <a:ln>
            <a:noFill/>
          </a:ln>
        </p:spPr>
        <p:txBody>
          <a:bodyPr spcFirstLastPara="1" wrap="square" lIns="121900" tIns="121900" rIns="121900" bIns="121900" anchor="t" anchorCtr="0">
            <a:noAutofit/>
          </a:bodyPr>
          <a:lstStyle/>
          <a:p>
            <a:pPr marL="609600" marR="0" lvl="0" indent="0" algn="r" rtl="1">
              <a:lnSpc>
                <a:spcPct val="150000"/>
              </a:lnSpc>
              <a:spcBef>
                <a:spcPts val="0"/>
              </a:spcBef>
              <a:spcAft>
                <a:spcPts val="0"/>
              </a:spcAft>
              <a:buNone/>
            </a:pPr>
            <a:endParaRPr sz="1800" b="0" i="0" u="none" strike="noStrike" cap="none">
              <a:solidFill>
                <a:schemeClr val="dk1"/>
              </a:solidFill>
              <a:latin typeface="Varela Round"/>
              <a:ea typeface="Varela Round"/>
              <a:cs typeface="Varela Round"/>
              <a:sym typeface="Varela Round"/>
            </a:endParaRPr>
          </a:p>
        </p:txBody>
      </p:sp>
      <p:sp>
        <p:nvSpPr>
          <p:cNvPr id="114" name="Google Shape;114;p2"/>
          <p:cNvSpPr txBox="1">
            <a:spLocks noGrp="1"/>
          </p:cNvSpPr>
          <p:nvPr>
            <p:ph type="ctrTitle"/>
          </p:nvPr>
        </p:nvSpPr>
        <p:spPr>
          <a:xfrm>
            <a:off x="1" y="1183481"/>
            <a:ext cx="12192000" cy="1260164"/>
          </a:xfrm>
          <a:prstGeom prst="rect">
            <a:avLst/>
          </a:prstGeom>
          <a:noFill/>
          <a:ln>
            <a:noFill/>
          </a:ln>
        </p:spPr>
        <p:txBody>
          <a:bodyPr spcFirstLastPara="1" wrap="square" lIns="91425" tIns="45700" rIns="91425" bIns="45700" anchor="ctr" anchorCtr="0">
            <a:noAutofit/>
          </a:bodyPr>
          <a:lstStyle/>
          <a:p>
            <a:pPr lvl="0">
              <a:buSzPts val="6600"/>
            </a:pPr>
            <a:r>
              <a:rPr lang="he-IL" dirty="0"/>
              <a:t>ניסיון גביע הכסף ונאום יהודה</a:t>
            </a:r>
            <a:endParaRPr sz="8800" dirty="0">
              <a:solidFill>
                <a:schemeClr val="dk1"/>
              </a:solidFill>
            </a:endParaRPr>
          </a:p>
        </p:txBody>
      </p:sp>
      <p:sp>
        <p:nvSpPr>
          <p:cNvPr id="115" name="Google Shape;115;p2"/>
          <p:cNvSpPr txBox="1">
            <a:spLocks noGrp="1"/>
          </p:cNvSpPr>
          <p:nvPr>
            <p:ph type="subTitle" idx="1"/>
          </p:nvPr>
        </p:nvSpPr>
        <p:spPr>
          <a:xfrm>
            <a:off x="1" y="2346301"/>
            <a:ext cx="12192000" cy="1457698"/>
          </a:xfrm>
          <a:prstGeom prst="rect">
            <a:avLst/>
          </a:prstGeom>
          <a:noFill/>
          <a:ln>
            <a:noFill/>
          </a:ln>
        </p:spPr>
        <p:txBody>
          <a:bodyPr spcFirstLastPara="1" wrap="square" lIns="36000" tIns="36000" rIns="36000" bIns="36000" anchor="ctr" anchorCtr="0">
            <a:spAutoFit/>
          </a:bodyPr>
          <a:lstStyle/>
          <a:p>
            <a:pPr marL="0" lvl="0" indent="0" algn="ctr" rtl="1">
              <a:lnSpc>
                <a:spcPct val="100000"/>
              </a:lnSpc>
              <a:spcBef>
                <a:spcPts val="0"/>
              </a:spcBef>
              <a:spcAft>
                <a:spcPts val="600"/>
              </a:spcAft>
              <a:buClr>
                <a:srgbClr val="002060"/>
              </a:buClr>
              <a:buSzPts val="2800"/>
              <a:buNone/>
            </a:pPr>
            <a:r>
              <a:rPr lang="he-IL" dirty="0"/>
              <a:t>בראשית מ"ד</a:t>
            </a:r>
          </a:p>
          <a:p>
            <a:pPr marL="0" lvl="0" indent="0" algn="ctr" rtl="1">
              <a:lnSpc>
                <a:spcPct val="100000"/>
              </a:lnSpc>
              <a:spcBef>
                <a:spcPts val="0"/>
              </a:spcBef>
              <a:spcAft>
                <a:spcPts val="600"/>
              </a:spcAft>
              <a:buClr>
                <a:srgbClr val="002060"/>
              </a:buClr>
              <a:buSzPts val="2800"/>
              <a:buNone/>
            </a:pPr>
            <a:r>
              <a:rPr lang="he-IL" dirty="0"/>
              <a:t>חלק ב'</a:t>
            </a:r>
            <a:endParaRPr dirty="0"/>
          </a:p>
        </p:txBody>
      </p:sp>
      <p:sp>
        <p:nvSpPr>
          <p:cNvPr id="116" name="Google Shape;116;p2"/>
          <p:cNvSpPr txBox="1">
            <a:spLocks noGrp="1"/>
          </p:cNvSpPr>
          <p:nvPr>
            <p:ph type="body" idx="2"/>
          </p:nvPr>
        </p:nvSpPr>
        <p:spPr>
          <a:xfrm>
            <a:off x="0" y="3797755"/>
            <a:ext cx="12192000" cy="720094"/>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002060"/>
              </a:buClr>
              <a:buSzPts val="2800"/>
              <a:buFont typeface="Arial"/>
              <a:buNone/>
            </a:pPr>
            <a:r>
              <a:rPr lang="he-IL" dirty="0"/>
              <a:t>אלעד </a:t>
            </a:r>
            <a:r>
              <a:rPr lang="he-IL" dirty="0" err="1"/>
              <a:t>סויסה</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8" name="Google Shape;168;g723b253401_2_3"/>
          <p:cNvSpPr txBox="1">
            <a:spLocks noGrp="1"/>
          </p:cNvSpPr>
          <p:nvPr>
            <p:ph type="body" idx="2"/>
          </p:nvPr>
        </p:nvSpPr>
        <p:spPr>
          <a:xfrm>
            <a:off x="355600" y="952500"/>
            <a:ext cx="11480799" cy="4826000"/>
          </a:xfrm>
          <a:prstGeom prst="rect">
            <a:avLst/>
          </a:prstGeom>
        </p:spPr>
        <p:txBody>
          <a:bodyPr spcFirstLastPara="1" wrap="square" lIns="91425" tIns="45700" rIns="91425" bIns="45700" anchor="t" anchorCtr="0">
            <a:noAutofit/>
          </a:bodyPr>
          <a:lstStyle/>
          <a:p>
            <a:pPr marL="76200" indent="0">
              <a:buNone/>
            </a:pPr>
            <a:r>
              <a:rPr lang="he-IL" dirty="0"/>
              <a:t>האחים עמדו במבחן שהציב להם יוסף. נאומו של יהודה הבהיר ליוסף שאחיו השתנו.</a:t>
            </a:r>
          </a:p>
          <a:p>
            <a:pPr marL="76200" indent="0">
              <a:buNone/>
            </a:pPr>
            <a:endParaRPr lang="he-IL" dirty="0"/>
          </a:p>
          <a:p>
            <a:pPr marL="76200" indent="0">
              <a:buNone/>
            </a:pPr>
            <a:r>
              <a:rPr lang="he-IL" dirty="0"/>
              <a:t> יהודה , נציג האחים, גילה אחריות וערבות לגורל אחיו. האחים אינם מוכנים להפקירו.</a:t>
            </a:r>
          </a:p>
          <a:p>
            <a:pPr marL="76200" indent="0">
              <a:buNone/>
            </a:pPr>
            <a:endParaRPr lang="he-IL" dirty="0"/>
          </a:p>
          <a:p>
            <a:pPr marL="76200" indent="0">
              <a:buNone/>
            </a:pPr>
            <a:r>
              <a:rPr lang="he-IL" dirty="0"/>
              <a:t>האחים מסורים לאביהם, מגלים כלפיו רגישות ומנסים למנוע ממנו סבל נוסף.</a:t>
            </a:r>
          </a:p>
          <a:p>
            <a:pPr marL="76200" indent="0">
              <a:buNone/>
            </a:pPr>
            <a:endParaRPr lang="he-IL" dirty="0"/>
          </a:p>
          <a:p>
            <a:pPr marL="76200" indent="0">
              <a:buNone/>
            </a:pPr>
            <a:r>
              <a:rPr lang="he-IL" dirty="0"/>
              <a:t> למדו "לראות את האחר", שמים את אביהם ואחיהם במרכז.</a:t>
            </a:r>
          </a:p>
          <a:p>
            <a:pPr marL="76200" indent="0">
              <a:buNone/>
            </a:pPr>
            <a:endParaRPr lang="he-IL" dirty="0"/>
          </a:p>
          <a:p>
            <a:pPr marL="76200" indent="0">
              <a:buNone/>
            </a:pPr>
            <a:r>
              <a:rPr lang="he-IL" dirty="0"/>
              <a:t>הם מכירים בכך שחטאו בעבר ומביעים על כך חרטה.</a:t>
            </a:r>
            <a:endParaRPr b="1" dirty="0">
              <a:solidFill>
                <a:schemeClr val="dk1"/>
              </a:solidFill>
              <a:latin typeface="Varela Round" panose="00000500000000000000" pitchFamily="2" charset="-79"/>
              <a:ea typeface="Arial"/>
              <a:cs typeface="Varela Round" panose="00000500000000000000" pitchFamily="2" charset="-79"/>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3" name="5-Point Star 2"/>
          <p:cNvSpPr/>
          <p:nvPr/>
        </p:nvSpPr>
        <p:spPr>
          <a:xfrm>
            <a:off x="737861" y="281787"/>
            <a:ext cx="10033000" cy="55211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4000" dirty="0">
                <a:solidFill>
                  <a:schemeClr val="bg2">
                    <a:lumMod val="50000"/>
                  </a:schemeClr>
                </a:solidFill>
              </a:rPr>
              <a:t>כיצד הגיב יוסף?</a:t>
            </a:r>
          </a:p>
          <a:p>
            <a:pPr algn="ctr"/>
            <a:r>
              <a:rPr lang="he-IL" sz="4000" dirty="0">
                <a:solidFill>
                  <a:schemeClr val="bg2">
                    <a:lumMod val="50000"/>
                  </a:schemeClr>
                </a:solidFill>
              </a:rPr>
              <a:t>המשך יבוא...</a:t>
            </a:r>
            <a:endParaRPr lang="en-US" sz="4000" dirty="0">
              <a:solidFill>
                <a:schemeClr val="bg2">
                  <a:lumMod val="50000"/>
                </a:schemeClr>
              </a:solidFill>
            </a:endParaRPr>
          </a:p>
        </p:txBody>
      </p:sp>
    </p:spTree>
    <p:extLst>
      <p:ext uri="{BB962C8B-B14F-4D97-AF65-F5344CB8AC3E}">
        <p14:creationId xmlns:p14="http://schemas.microsoft.com/office/powerpoint/2010/main" val="642463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723b253401_2_20"/>
          <p:cNvSpPr txBox="1">
            <a:spLocks noGrp="1"/>
          </p:cNvSpPr>
          <p:nvPr>
            <p:ph type="title"/>
          </p:nvPr>
        </p:nvSpPr>
        <p:spPr>
          <a:xfrm>
            <a:off x="3794369" y="424849"/>
            <a:ext cx="8397631" cy="320306"/>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he-IL" dirty="0"/>
              <a:t>מילים מנחות בנאום יהודה</a:t>
            </a:r>
            <a:endParaRPr dirty="0"/>
          </a:p>
        </p:txBody>
      </p:sp>
      <p:sp>
        <p:nvSpPr>
          <p:cNvPr id="176" name="Google Shape;176;g723b253401_2_20"/>
          <p:cNvSpPr txBox="1">
            <a:spLocks noGrp="1"/>
          </p:cNvSpPr>
          <p:nvPr>
            <p:ph type="body" idx="2"/>
          </p:nvPr>
        </p:nvSpPr>
        <p:spPr>
          <a:xfrm>
            <a:off x="381000" y="859260"/>
            <a:ext cx="11696699" cy="5575300"/>
          </a:xfrm>
          <a:prstGeom prst="rect">
            <a:avLst/>
          </a:prstGeom>
        </p:spPr>
        <p:txBody>
          <a:bodyPr spcFirstLastPara="1" wrap="square" lIns="91425" tIns="45700" rIns="91425" bIns="45700" anchor="t" anchorCtr="0">
            <a:noAutofit/>
          </a:bodyPr>
          <a:lstStyle/>
          <a:p>
            <a:pPr marL="76200" indent="0">
              <a:buNone/>
            </a:pPr>
            <a:endParaRPr lang="he-IL" sz="1600" dirty="0"/>
          </a:p>
          <a:p>
            <a:pPr marL="76200" indent="0">
              <a:buNone/>
            </a:pPr>
            <a:r>
              <a:rPr lang="he-IL" b="1" dirty="0"/>
              <a:t>עבד </a:t>
            </a:r>
            <a:r>
              <a:rPr lang="he-IL" dirty="0"/>
              <a:t>היא מילה מנחה בפרק מ"ד. היא מופיעה בו 20 פעמים ומדגישה את כפיפותם של האחים ושל משפחת יעקב כולה, ליוסף. מילה זו מתארת את התגשמות חלומו של יוסף. </a:t>
            </a:r>
            <a:endParaRPr lang="en-US" dirty="0"/>
          </a:p>
          <a:p>
            <a:pPr marL="76200" indent="0">
              <a:buNone/>
            </a:pPr>
            <a:r>
              <a:rPr lang="he-IL" dirty="0"/>
              <a:t>בנאומו של יהודה היא מופיעה 13 פעמים. הוא מכנה את עצמו, את אחיו ואת אביו "עבד/עבדים/ עבדיך", כדי להדגיש את מעמדם הנחות ביחס ליוסף. כך מתרפס יהודה בפני יוסף ומנסה להראות לו שלא היתה לאחים כוונהלפגוע בו.</a:t>
            </a:r>
          </a:p>
          <a:p>
            <a:pPr marL="76200" indent="0">
              <a:buNone/>
            </a:pPr>
            <a:endParaRPr lang="he-IL" dirty="0"/>
          </a:p>
          <a:p>
            <a:pPr marL="76200" indent="0">
              <a:buNone/>
            </a:pPr>
            <a:r>
              <a:rPr lang="he-IL" b="1" dirty="0"/>
              <a:t>אדון</a:t>
            </a:r>
            <a:r>
              <a:rPr lang="he-IL" dirty="0"/>
              <a:t>/ אדוני – חוזרת 7 פעמים ככינוי ליוסף, כדי להדגיש את הכבוד שיהודה רוחש לו, ואת עליונותו המעמדית ביחס לאחים.</a:t>
            </a:r>
          </a:p>
          <a:p>
            <a:pPr marL="76200" indent="0">
              <a:buNone/>
            </a:pPr>
            <a:endParaRPr lang="he-IL"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723b253401_2_20"/>
          <p:cNvSpPr txBox="1">
            <a:spLocks noGrp="1"/>
          </p:cNvSpPr>
          <p:nvPr>
            <p:ph type="title"/>
          </p:nvPr>
        </p:nvSpPr>
        <p:spPr>
          <a:xfrm>
            <a:off x="3794369" y="292100"/>
            <a:ext cx="8397631" cy="320306"/>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he-IL" dirty="0"/>
              <a:t>מילים מנחות בנאום יהודה</a:t>
            </a:r>
            <a:endParaRPr dirty="0"/>
          </a:p>
        </p:txBody>
      </p:sp>
      <p:sp>
        <p:nvSpPr>
          <p:cNvPr id="176" name="Google Shape;176;g723b253401_2_20"/>
          <p:cNvSpPr txBox="1">
            <a:spLocks noGrp="1"/>
          </p:cNvSpPr>
          <p:nvPr>
            <p:ph type="body" idx="2"/>
          </p:nvPr>
        </p:nvSpPr>
        <p:spPr>
          <a:xfrm>
            <a:off x="381000" y="292100"/>
            <a:ext cx="11696699" cy="5575300"/>
          </a:xfrm>
          <a:prstGeom prst="rect">
            <a:avLst/>
          </a:prstGeom>
        </p:spPr>
        <p:txBody>
          <a:bodyPr spcFirstLastPara="1" wrap="square" lIns="91425" tIns="45700" rIns="91425" bIns="45700" anchor="t" anchorCtr="0">
            <a:noAutofit/>
          </a:bodyPr>
          <a:lstStyle/>
          <a:p>
            <a:pPr marL="76200" indent="0">
              <a:buNone/>
            </a:pPr>
            <a:endParaRPr lang="he-IL" sz="1600" dirty="0"/>
          </a:p>
          <a:p>
            <a:pPr marL="76200" indent="0">
              <a:buNone/>
            </a:pPr>
            <a:endParaRPr lang="he-IL" sz="2000" dirty="0"/>
          </a:p>
          <a:p>
            <a:pPr marL="76200" indent="0">
              <a:buNone/>
            </a:pPr>
            <a:r>
              <a:rPr lang="he-IL" b="1" dirty="0"/>
              <a:t>אב</a:t>
            </a:r>
            <a:r>
              <a:rPr lang="he-IL" dirty="0"/>
              <a:t>/ אביו/אבי/אבינו- חוזרת 14 פעמים בנאומו של יהודה. מדגישה את מחויבותו של יהודה לאביו לגבי בנימין, את אחריות האחים לגורל בנימין ובעיקר את הקשר המיוחד שבין יעקב לבנימין. מלמדת שהאב הזקן והדאגה לגורלו הם הנושא המרכזי בנאום.</a:t>
            </a:r>
          </a:p>
          <a:p>
            <a:pPr marL="76200" indent="0">
              <a:buNone/>
            </a:pPr>
            <a:endParaRPr lang="he-IL" dirty="0"/>
          </a:p>
          <a:p>
            <a:pPr marL="76200" indent="0">
              <a:buNone/>
            </a:pPr>
            <a:r>
              <a:rPr lang="he-IL" b="1" dirty="0"/>
              <a:t>אח</a:t>
            </a:r>
            <a:r>
              <a:rPr lang="he-IL" dirty="0"/>
              <a:t>/ אחיו/ אחיכם/ אחינו- חוזרת 6 פעמים, כך מודגשת האחווה כלפי האח, היקר לאביו ואת מחויבותם לשמור עליו. ע"י השימוש במילה "אח", יהודה מנסה לעורר את רחמי האדון כלפי האח.</a:t>
            </a:r>
          </a:p>
          <a:p>
            <a:pPr marL="76200" indent="0">
              <a:buNone/>
            </a:pPr>
            <a:endParaRPr lang="he-IL" dirty="0"/>
          </a:p>
          <a:p>
            <a:pPr marL="76200" indent="0">
              <a:buNone/>
            </a:pPr>
            <a:r>
              <a:rPr lang="he-IL" b="1" dirty="0"/>
              <a:t>נער </a:t>
            </a:r>
            <a:r>
              <a:rPr lang="he-IL" dirty="0"/>
              <a:t>– חוזרת בנאום 7 פעמים, במטרה להציג את בנימין כצעיר (אולי לקח את הגביע בחוסר מחשבה ובחוסר אחריות), כדי שיוסף ירחם עליו ויתן לו לשוב לאביו.</a:t>
            </a:r>
          </a:p>
        </p:txBody>
      </p:sp>
    </p:spTree>
    <p:extLst>
      <p:ext uri="{BB962C8B-B14F-4D97-AF65-F5344CB8AC3E}">
        <p14:creationId xmlns:p14="http://schemas.microsoft.com/office/powerpoint/2010/main" val="2028345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מבחן הצלחה:</a:t>
            </a:r>
            <a:endParaRPr lang="en-US" dirty="0"/>
          </a:p>
        </p:txBody>
      </p:sp>
      <p:sp>
        <p:nvSpPr>
          <p:cNvPr id="4" name="Text Placeholder 3"/>
          <p:cNvSpPr>
            <a:spLocks noGrp="1"/>
          </p:cNvSpPr>
          <p:nvPr>
            <p:ph type="body" idx="2"/>
          </p:nvPr>
        </p:nvSpPr>
        <p:spPr>
          <a:xfrm>
            <a:off x="457201" y="938282"/>
            <a:ext cx="11379200" cy="5068818"/>
          </a:xfrm>
        </p:spPr>
        <p:txBody>
          <a:bodyPr/>
          <a:lstStyle/>
          <a:p>
            <a:pPr marL="533400" lvl="0" indent="-457200">
              <a:buAutoNum type="arabicPeriod"/>
            </a:pPr>
            <a:r>
              <a:rPr lang="he-IL" dirty="0"/>
              <a:t>בפסוקים 27-29, חוזר יהודה על דברי אביו (המובאים בפרק מ"ב, 38), אך משנה אותם. מה עשויה להיות מטרת שינויים אלה? </a:t>
            </a:r>
          </a:p>
          <a:p>
            <a:pPr marL="533400" lvl="0" indent="-457200">
              <a:buAutoNum type="arabicPeriod"/>
            </a:pPr>
            <a:endParaRPr lang="en-US" dirty="0"/>
          </a:p>
          <a:p>
            <a:pPr marL="533400" lvl="0" indent="-457200">
              <a:buAutoNum type="arabicPeriod" startAt="2"/>
            </a:pPr>
            <a:r>
              <a:rPr lang="he-IL" dirty="0"/>
              <a:t>מה תפקידה של המילה המנחה "אב" בפסוקים 18-34?</a:t>
            </a:r>
          </a:p>
          <a:p>
            <a:pPr marL="533400" lvl="0" indent="-457200">
              <a:buAutoNum type="arabicPeriod" startAt="2"/>
            </a:pPr>
            <a:endParaRPr lang="en-US" dirty="0"/>
          </a:p>
          <a:p>
            <a:pPr marL="76200" lvl="0" indent="0">
              <a:buNone/>
            </a:pPr>
            <a:r>
              <a:rPr lang="he-IL" dirty="0"/>
              <a:t>3. מצא מילה מנחה נוספת בקטע, והסבר את תרומתה להעברת המסר של יהודה.</a:t>
            </a:r>
          </a:p>
          <a:p>
            <a:pPr marL="76200" lvl="0" indent="0">
              <a:buNone/>
            </a:pPr>
            <a:endParaRPr lang="he-IL" dirty="0"/>
          </a:p>
          <a:p>
            <a:pPr marL="76200" lvl="0" indent="0">
              <a:buNone/>
            </a:pPr>
            <a:r>
              <a:rPr lang="he-IL" dirty="0"/>
              <a:t>4. נאום יהודה מראה כי הוא מתאמץ לעשות הכל כדי למנוע את הניתוק של בנימין מאביו. לפי פסוק 33, מהי ההצעה של יהודה כדי למנוע את הניתוק הזה? </a:t>
            </a:r>
            <a:endParaRPr lang="en-US" dirty="0"/>
          </a:p>
          <a:p>
            <a:pPr marL="76200" lvl="0" indent="0">
              <a:buNone/>
            </a:pPr>
            <a:endParaRPr lang="en-US" dirty="0"/>
          </a:p>
          <a:p>
            <a:pPr marL="76200" lvl="0" indent="0">
              <a:buNone/>
            </a:pPr>
            <a:endParaRPr lang="en-US" dirty="0"/>
          </a:p>
        </p:txBody>
      </p:sp>
    </p:spTree>
    <p:extLst>
      <p:ext uri="{BB962C8B-B14F-4D97-AF65-F5344CB8AC3E}">
        <p14:creationId xmlns:p14="http://schemas.microsoft.com/office/powerpoint/2010/main" val="305037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9769" y="27898"/>
            <a:ext cx="9642231" cy="720000"/>
          </a:xfrm>
        </p:spPr>
        <p:txBody>
          <a:bodyPr/>
          <a:lstStyle/>
          <a:p>
            <a:r>
              <a:rPr lang="he-IL" dirty="0"/>
              <a:t>תשובות</a:t>
            </a:r>
            <a:endParaRPr lang="en-US" dirty="0"/>
          </a:p>
        </p:txBody>
      </p:sp>
      <p:sp>
        <p:nvSpPr>
          <p:cNvPr id="4" name="Text Placeholder 3"/>
          <p:cNvSpPr>
            <a:spLocks noGrp="1"/>
          </p:cNvSpPr>
          <p:nvPr>
            <p:ph type="body" idx="2"/>
          </p:nvPr>
        </p:nvSpPr>
        <p:spPr>
          <a:xfrm>
            <a:off x="1130301" y="791186"/>
            <a:ext cx="10655436" cy="4649718"/>
          </a:xfrm>
        </p:spPr>
        <p:txBody>
          <a:bodyPr>
            <a:normAutofit fontScale="92500"/>
          </a:bodyPr>
          <a:lstStyle/>
          <a:p>
            <a:pPr marL="76200" indent="0">
              <a:buNone/>
            </a:pPr>
            <a:r>
              <a:rPr lang="he-IL" dirty="0"/>
              <a:t>1. דברי יהודה מגמתיים, הוא מזכיר רק את חלקי השיחות הקשורים לבנימין. הוא משמיט, מדגיש או מוסיף פרטים במטרה </a:t>
            </a:r>
            <a:r>
              <a:rPr lang="he-IL" b="1" dirty="0"/>
              <a:t>לעורר את רחמיו של השליט כלפי האב הזקן.</a:t>
            </a:r>
            <a:endParaRPr lang="he-IL" dirty="0"/>
          </a:p>
          <a:p>
            <a:endParaRPr lang="he-IL" dirty="0">
              <a:solidFill>
                <a:srgbClr val="192A72"/>
              </a:solidFill>
            </a:endParaRPr>
          </a:p>
          <a:p>
            <a:pPr marL="76200" indent="0">
              <a:buNone/>
            </a:pPr>
            <a:r>
              <a:rPr lang="he-IL" dirty="0">
                <a:solidFill>
                  <a:srgbClr val="192A72"/>
                </a:solidFill>
              </a:rPr>
              <a:t>2. </a:t>
            </a:r>
            <a:r>
              <a:rPr lang="he-IL" b="1" dirty="0"/>
              <a:t>אח</a:t>
            </a:r>
            <a:r>
              <a:rPr lang="he-IL" dirty="0"/>
              <a:t>/ אחיו/ אחיכם/ אחינו- חוזרת 6 פעמים, כך מודגשת האחווה כלפי האח, היקר לאביו ואת מחויבותם לשמור עליו. ע"י השימוש במילה "אח", יהודה מנסה לעורר את רחמי האדון כלפי האח.</a:t>
            </a:r>
          </a:p>
          <a:p>
            <a:pPr marL="76200" indent="0">
              <a:buNone/>
            </a:pPr>
            <a:endParaRPr lang="he-IL" dirty="0"/>
          </a:p>
          <a:p>
            <a:pPr marL="76200" indent="0">
              <a:buNone/>
            </a:pPr>
            <a:r>
              <a:rPr lang="he-IL" dirty="0"/>
              <a:t>3. </a:t>
            </a:r>
            <a:r>
              <a:rPr lang="he-IL" b="1" dirty="0"/>
              <a:t>אב</a:t>
            </a:r>
            <a:r>
              <a:rPr lang="he-IL" dirty="0"/>
              <a:t>/ אביו/אבי/אבינו- חוזרת 14 פעמים בנאומו של יהודה. מדגישה את מחויבותו של יהודה לאביו לגבי בנימין, את אחריות האחים לגורל בנימין ובעיקר את הקשר המיוחד שבין יעקב לבנימין. מלמדת שהאב הזקן והדאגה לגורלו הם הנושא המרכזי בנאום.</a:t>
            </a:r>
          </a:p>
          <a:p>
            <a:pPr marL="76200" indent="0">
              <a:buNone/>
            </a:pPr>
            <a:endParaRPr lang="he-IL" dirty="0"/>
          </a:p>
          <a:p>
            <a:pPr marL="76200" indent="0">
              <a:buNone/>
            </a:pPr>
            <a:r>
              <a:rPr lang="he-IL" dirty="0"/>
              <a:t>4 . הוא מבקש להישאר כעבד במצרים , כדי ש"הנער" יוכל לחזור עם אחיו לאביו.</a:t>
            </a:r>
          </a:p>
          <a:p>
            <a:pPr marL="76200" indent="0">
              <a:buNone/>
            </a:pPr>
            <a:endParaRPr lang="he-IL" dirty="0"/>
          </a:p>
          <a:p>
            <a:pPr marL="76200" indent="0">
              <a:buNone/>
            </a:pPr>
            <a:endParaRPr lang="he-IL" dirty="0">
              <a:solidFill>
                <a:srgbClr val="192A72"/>
              </a:solidFill>
            </a:endParaRPr>
          </a:p>
          <a:p>
            <a:pPr marL="76200" indent="0">
              <a:buNone/>
            </a:pPr>
            <a:endParaRPr lang="en-US" dirty="0"/>
          </a:p>
        </p:txBody>
      </p:sp>
    </p:spTree>
    <p:extLst>
      <p:ext uri="{BB962C8B-B14F-4D97-AF65-F5344CB8AC3E}">
        <p14:creationId xmlns:p14="http://schemas.microsoft.com/office/powerpoint/2010/main" val="2100864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14"/>
          <p:cNvPicPr preferRelativeResize="0"/>
          <p:nvPr/>
        </p:nvPicPr>
        <p:blipFill rotWithShape="1">
          <a:blip r:embed="rId3">
            <a:alphaModFix/>
          </a:blip>
          <a:srcRect l="39172" r="34233" b="66411"/>
          <a:stretch/>
        </p:blipFill>
        <p:spPr>
          <a:xfrm>
            <a:off x="4775994" y="0"/>
            <a:ext cx="3241964" cy="1838476"/>
          </a:xfrm>
          <a:prstGeom prst="rect">
            <a:avLst/>
          </a:prstGeom>
          <a:noFill/>
          <a:ln>
            <a:noFill/>
          </a:ln>
        </p:spPr>
      </p:pic>
      <p:sp>
        <p:nvSpPr>
          <p:cNvPr id="331" name="Google Shape;331;p14"/>
          <p:cNvSpPr txBox="1"/>
          <p:nvPr/>
        </p:nvSpPr>
        <p:spPr>
          <a:xfrm>
            <a:off x="1385454" y="3016112"/>
            <a:ext cx="10436297" cy="1815882"/>
          </a:xfrm>
          <a:prstGeom prst="rect">
            <a:avLst/>
          </a:prstGeom>
          <a:noFill/>
          <a:ln>
            <a:noFill/>
          </a:ln>
        </p:spPr>
        <p:txBody>
          <a:bodyPr spcFirstLastPara="1" wrap="square" lIns="91425" tIns="45700" rIns="91425" bIns="45700" anchor="t" anchorCtr="0">
            <a:spAutoFit/>
          </a:bodyPr>
          <a:lstStyle/>
          <a:p>
            <a:pPr marL="895350" marR="0" lvl="0" indent="0" algn="just" rtl="1">
              <a:spcBef>
                <a:spcPts val="0"/>
              </a:spcBef>
              <a:spcAft>
                <a:spcPts val="0"/>
              </a:spcAft>
              <a:buNone/>
            </a:pPr>
            <a:r>
              <a:rPr lang="x-none" sz="2800" b="0" i="0" u="none" strike="noStrike" cap="none">
                <a:solidFill>
                  <a:srgbClr val="192A72"/>
                </a:solidFill>
                <a:latin typeface="Varela Round"/>
                <a:ea typeface="Varela Round"/>
                <a:cs typeface="Varela Round"/>
                <a:sym typeface="Varela Round"/>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a:t>
            </a:r>
            <a:endParaRPr sz="2800" b="0" i="0" u="none" strike="noStrike" cap="none">
              <a:solidFill>
                <a:srgbClr val="192A72"/>
              </a:solidFill>
              <a:latin typeface="Varela Round"/>
              <a:ea typeface="Varela Round"/>
              <a:cs typeface="Varela Round"/>
              <a:sym typeface="Varela Round"/>
            </a:endParaRPr>
          </a:p>
        </p:txBody>
      </p:sp>
      <p:sp>
        <p:nvSpPr>
          <p:cNvPr id="332" name="Google Shape;332;p14"/>
          <p:cNvSpPr/>
          <p:nvPr/>
        </p:nvSpPr>
        <p:spPr>
          <a:xfrm>
            <a:off x="795" y="1838476"/>
            <a:ext cx="12190413" cy="830956"/>
          </a:xfrm>
          <a:prstGeom prst="rect">
            <a:avLst/>
          </a:prstGeom>
          <a:noFill/>
          <a:ln>
            <a:no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r>
              <a:rPr lang="x-none" sz="3200" b="1" i="0" u="none" strike="noStrike" cap="none" dirty="0">
                <a:solidFill>
                  <a:srgbClr val="192A72"/>
                </a:solidFill>
                <a:latin typeface="Varela Round"/>
                <a:ea typeface="Varela Round"/>
                <a:cs typeface="Varela Round"/>
                <a:sym typeface="Varela Round"/>
              </a:rPr>
              <a:t>שימוש ביצירות מוגנות בזכויות יוצרים ואיתור בעלי זכויות </a:t>
            </a:r>
            <a:endParaRPr dirty="0">
              <a:latin typeface="Varela Round" panose="00000500000000000000" pitchFamily="2" charset="-79"/>
              <a:cs typeface="Varela Round" panose="00000500000000000000" pitchFamily="2" charset="-79"/>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4" name="Google Shape;122;p3">
            <a:extLst>
              <a:ext uri="{FF2B5EF4-FFF2-40B4-BE49-F238E27FC236}">
                <a16:creationId xmlns:a16="http://schemas.microsoft.com/office/drawing/2014/main" id="{AFE7727A-0288-43C4-8A33-15EA2C83DA6C}"/>
              </a:ext>
            </a:extLst>
          </p:cNvPr>
          <p:cNvSpPr txBox="1">
            <a:spLocks/>
          </p:cNvSpPr>
          <p:nvPr/>
        </p:nvSpPr>
        <p:spPr>
          <a:xfrm>
            <a:off x="2809297" y="1737251"/>
            <a:ext cx="8537400" cy="457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560"/>
              </a:spcBef>
              <a:spcAft>
                <a:spcPts val="0"/>
              </a:spcAft>
              <a:buClr>
                <a:srgbClr val="12B4BC"/>
              </a:buClr>
              <a:buSzPts val="2800"/>
              <a:buFont typeface="Arial"/>
              <a:buNone/>
              <a:defRPr sz="2800" b="1" i="0" u="none" strike="noStrike" cap="none">
                <a:solidFill>
                  <a:srgbClr val="12B4BC"/>
                </a:solidFill>
                <a:latin typeface="Varela Round"/>
                <a:ea typeface="Varela Round"/>
                <a:cs typeface="Varela Round"/>
                <a:sym typeface="Varela Round"/>
              </a:defRPr>
            </a:lvl1pPr>
            <a:lvl2pPr marL="914400" marR="0" lvl="1" indent="-228600" algn="r" rtl="1">
              <a:lnSpc>
                <a:spcPct val="100000"/>
              </a:lnSpc>
              <a:spcBef>
                <a:spcPts val="400"/>
              </a:spcBef>
              <a:spcAft>
                <a:spcPts val="0"/>
              </a:spcAft>
              <a:buClr>
                <a:schemeClr val="dk1"/>
              </a:buClr>
              <a:buSzPts val="2000"/>
              <a:buFont typeface="Arial"/>
              <a:buNone/>
              <a:defRPr sz="2000" b="1" i="0" u="none" strike="noStrike" cap="none">
                <a:solidFill>
                  <a:schemeClr val="dk1"/>
                </a:solidFill>
                <a:latin typeface="Varela Round"/>
                <a:ea typeface="Varela Round"/>
                <a:cs typeface="Varela Round"/>
                <a:sym typeface="Varela Round"/>
              </a:defRPr>
            </a:lvl2pPr>
            <a:lvl3pPr marL="1371600" marR="0" lvl="2" indent="-228600" algn="r" rtl="1">
              <a:lnSpc>
                <a:spcPct val="100000"/>
              </a:lnSpc>
              <a:spcBef>
                <a:spcPts val="360"/>
              </a:spcBef>
              <a:spcAft>
                <a:spcPts val="0"/>
              </a:spcAft>
              <a:buClr>
                <a:schemeClr val="dk1"/>
              </a:buClr>
              <a:buSzPts val="1800"/>
              <a:buFont typeface="Arial"/>
              <a:buNone/>
              <a:defRPr sz="1800" b="1" i="0" u="none" strike="noStrike" cap="none">
                <a:solidFill>
                  <a:schemeClr val="dk1"/>
                </a:solidFill>
                <a:latin typeface="Varela Round"/>
                <a:ea typeface="Varela Round"/>
                <a:cs typeface="Varela Round"/>
                <a:sym typeface="Varela Round"/>
              </a:defRPr>
            </a:lvl3pPr>
            <a:lvl4pPr marL="1828800" marR="0" lvl="3"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4pPr>
            <a:lvl5pPr marL="2286000" marR="0" lvl="4"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5pPr>
            <a:lvl6pPr marL="2743200" marR="0" lvl="5"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6pPr>
            <a:lvl7pPr marL="3200400" marR="0" lvl="6"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7pPr>
            <a:lvl8pPr marL="3657600" marR="0" lvl="7"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8pPr>
            <a:lvl9pPr marL="4114800" marR="0" lvl="8"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9pPr>
          </a:lstStyle>
          <a:p>
            <a:pPr marL="0" indent="0">
              <a:lnSpc>
                <a:spcPct val="150000"/>
              </a:lnSpc>
              <a:spcBef>
                <a:spcPts val="0"/>
              </a:spcBef>
              <a:buClr>
                <a:schemeClr val="dk1"/>
              </a:buClr>
              <a:buSzPts val="2400"/>
            </a:pPr>
            <a:endParaRPr lang="he-IL" sz="2400" b="0" dirty="0">
              <a:solidFill>
                <a:schemeClr val="dk1"/>
              </a:solidFill>
            </a:endParaRPr>
          </a:p>
          <a:p>
            <a:pPr marL="342900" indent="-342900">
              <a:lnSpc>
                <a:spcPct val="150000"/>
              </a:lnSpc>
              <a:spcBef>
                <a:spcPts val="0"/>
              </a:spcBef>
              <a:buClr>
                <a:schemeClr val="dk1"/>
              </a:buClr>
              <a:buSzPts val="2400"/>
              <a:buFontTx/>
              <a:buChar char="-"/>
            </a:pPr>
            <a:r>
              <a:rPr lang="he-IL" b="0" dirty="0">
                <a:solidFill>
                  <a:schemeClr val="dk1"/>
                </a:solidFill>
              </a:rPr>
              <a:t>לקשר את הפרק הזה אל הפרק בקודם</a:t>
            </a:r>
          </a:p>
          <a:p>
            <a:pPr marL="342900" indent="-342900">
              <a:lnSpc>
                <a:spcPct val="150000"/>
              </a:lnSpc>
              <a:spcBef>
                <a:spcPts val="0"/>
              </a:spcBef>
              <a:buClr>
                <a:schemeClr val="dk1"/>
              </a:buClr>
              <a:buSzPts val="2400"/>
              <a:buFontTx/>
              <a:buChar char="-"/>
            </a:pPr>
            <a:r>
              <a:rPr lang="he-IL" b="0" dirty="0">
                <a:solidFill>
                  <a:schemeClr val="dk1"/>
                </a:solidFill>
              </a:rPr>
              <a:t>לאתר מידע מתוך הטקסט</a:t>
            </a:r>
          </a:p>
          <a:p>
            <a:pPr marL="342900" indent="-342900">
              <a:lnSpc>
                <a:spcPct val="150000"/>
              </a:lnSpc>
              <a:spcBef>
                <a:spcPts val="0"/>
              </a:spcBef>
              <a:buClr>
                <a:schemeClr val="dk1"/>
              </a:buClr>
              <a:buSzPts val="2400"/>
              <a:buFontTx/>
              <a:buChar char="-"/>
            </a:pPr>
            <a:endParaRPr lang="he-IL" b="0" dirty="0">
              <a:solidFill>
                <a:schemeClr val="dk1"/>
              </a:solidFill>
            </a:endParaRPr>
          </a:p>
          <a:p>
            <a:pPr marL="342900" indent="-342900">
              <a:lnSpc>
                <a:spcPct val="150000"/>
              </a:lnSpc>
              <a:spcBef>
                <a:spcPts val="0"/>
              </a:spcBef>
              <a:buClr>
                <a:schemeClr val="dk1"/>
              </a:buClr>
              <a:buSzPts val="2400"/>
              <a:buFontTx/>
              <a:buChar char="-"/>
            </a:pPr>
            <a:endParaRPr lang="he-IL" sz="2400" b="0" dirty="0">
              <a:solidFill>
                <a:schemeClr val="dk1"/>
              </a:solidFill>
            </a:endParaRPr>
          </a:p>
          <a:p>
            <a:pPr marL="0" indent="0">
              <a:lnSpc>
                <a:spcPct val="150000"/>
              </a:lnSpc>
              <a:spcBef>
                <a:spcPts val="0"/>
              </a:spcBef>
              <a:buClr>
                <a:schemeClr val="dk1"/>
              </a:buClr>
              <a:buSzPts val="2400"/>
            </a:pPr>
            <a:endParaRPr lang="he-IL" sz="2400" b="0" dirty="0">
              <a:solidFill>
                <a:schemeClr val="dk1"/>
              </a:solidFill>
            </a:endParaRPr>
          </a:p>
        </p:txBody>
      </p:sp>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x-none">
                <a:solidFill>
                  <a:srgbClr val="192A72"/>
                </a:solidFill>
              </a:rPr>
              <a:t>מה נלמד היום</a:t>
            </a:r>
            <a:r>
              <a:rPr lang="he-IL" dirty="0">
                <a:solidFill>
                  <a:srgbClr val="192A72"/>
                </a:solidFill>
              </a:rPr>
              <a:t>?</a:t>
            </a:r>
            <a:r>
              <a:rPr lang="x-none">
                <a:solidFill>
                  <a:srgbClr val="192A72"/>
                </a:solidFill>
              </a:rPr>
              <a:t> </a:t>
            </a:r>
            <a:endParaRPr dirty="0"/>
          </a:p>
        </p:txBody>
      </p:sp>
      <p:sp>
        <p:nvSpPr>
          <p:cNvPr id="122" name="Google Shape;122;p3"/>
          <p:cNvSpPr txBox="1">
            <a:spLocks noGrp="1"/>
          </p:cNvSpPr>
          <p:nvPr>
            <p:ph type="body" idx="1"/>
          </p:nvPr>
        </p:nvSpPr>
        <p:spPr>
          <a:xfrm>
            <a:off x="510800" y="0"/>
            <a:ext cx="10835897" cy="4570800"/>
          </a:xfrm>
          <a:prstGeom prst="rect">
            <a:avLst/>
          </a:prstGeom>
          <a:noFill/>
          <a:ln>
            <a:noFill/>
          </a:ln>
        </p:spPr>
        <p:txBody>
          <a:bodyPr spcFirstLastPara="1" wrap="square" lIns="91425" tIns="45700" rIns="91425" bIns="45700" anchor="ctr" anchorCtr="0">
            <a:noAutofit/>
          </a:bodyPr>
          <a:lstStyle/>
          <a:p>
            <a:r>
              <a:rPr lang="he-IL" sz="2400" dirty="0"/>
              <a:t> </a:t>
            </a:r>
            <a:r>
              <a:rPr lang="he-IL" sz="3200" b="0" dirty="0"/>
              <a:t>פסוקים 18-34: נאום יהודה בפני יוסף.</a:t>
            </a:r>
            <a:endParaRPr sz="3200" b="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animEffect transition="in" filter="fade">
                                      <p:cBhvr>
                                        <p:cTn id="7" dur="1000"/>
                                        <p:tgtEl>
                                          <p:spTgt spid="122">
                                            <p:txEl>
                                              <p:pRg st="0" end="0"/>
                                            </p:txEl>
                                          </p:spTgt>
                                        </p:tgtEl>
                                      </p:cBhvr>
                                    </p:animEffect>
                                    <p:anim calcmode="lin" valueType="num">
                                      <p:cBhvr>
                                        <p:cTn id="8" dur="1000" fill="hold"/>
                                        <p:tgtEl>
                                          <p:spTgt spid="1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he-IL" dirty="0">
                <a:solidFill>
                  <a:srgbClr val="192A72"/>
                </a:solidFill>
              </a:rPr>
              <a:t>מה להביא לשיעור?</a:t>
            </a:r>
            <a:endParaRPr dirty="0"/>
          </a:p>
        </p:txBody>
      </p:sp>
      <p:sp>
        <p:nvSpPr>
          <p:cNvPr id="122" name="Google Shape;122;p3"/>
          <p:cNvSpPr txBox="1">
            <a:spLocks noGrp="1"/>
          </p:cNvSpPr>
          <p:nvPr>
            <p:ph type="body" idx="1"/>
          </p:nvPr>
        </p:nvSpPr>
        <p:spPr>
          <a:xfrm>
            <a:off x="515275" y="1185407"/>
            <a:ext cx="8537400" cy="4570800"/>
          </a:xfrm>
          <a:prstGeom prst="rect">
            <a:avLst/>
          </a:prstGeom>
          <a:noFill/>
          <a:ln>
            <a:noFill/>
          </a:ln>
        </p:spPr>
        <p:txBody>
          <a:bodyPr spcFirstLastPara="1" wrap="square" lIns="91425" tIns="45700" rIns="91425" bIns="45700" anchor="ctr" anchorCtr="0">
            <a:noAutofit/>
          </a:bodyPr>
          <a:lstStyle/>
          <a:p>
            <a:pPr marL="0" lvl="0" indent="0" algn="r" rtl="1">
              <a:lnSpc>
                <a:spcPct val="150000"/>
              </a:lnSpc>
              <a:spcBef>
                <a:spcPts val="0"/>
              </a:spcBef>
              <a:spcAft>
                <a:spcPts val="0"/>
              </a:spcAft>
              <a:buClr>
                <a:schemeClr val="dk1"/>
              </a:buClr>
              <a:buSzPts val="2400"/>
              <a:buNone/>
            </a:pPr>
            <a:endParaRPr sz="2400" b="0" dirty="0">
              <a:solidFill>
                <a:schemeClr val="dk1"/>
              </a:solidFill>
            </a:endParaRPr>
          </a:p>
          <a:p>
            <a:pPr marL="0" lvl="0" indent="0" algn="r" rtl="1">
              <a:lnSpc>
                <a:spcPct val="150000"/>
              </a:lnSpc>
              <a:spcBef>
                <a:spcPts val="0"/>
              </a:spcBef>
              <a:spcAft>
                <a:spcPts val="0"/>
              </a:spcAft>
              <a:buClr>
                <a:schemeClr val="dk1"/>
              </a:buClr>
              <a:buSzPts val="2400"/>
            </a:pPr>
            <a:endParaRPr lang="he-IL" sz="2400" b="0" dirty="0">
              <a:solidFill>
                <a:schemeClr val="dk1"/>
              </a:solidFill>
            </a:endParaRPr>
          </a:p>
          <a:p>
            <a:pPr marL="0" lvl="0" indent="0" algn="r" rtl="1">
              <a:lnSpc>
                <a:spcPct val="150000"/>
              </a:lnSpc>
              <a:spcBef>
                <a:spcPts val="0"/>
              </a:spcBef>
              <a:spcAft>
                <a:spcPts val="0"/>
              </a:spcAft>
              <a:buClr>
                <a:schemeClr val="dk1"/>
              </a:buClr>
              <a:buSzPts val="2400"/>
            </a:pPr>
            <a:endParaRPr sz="2400" b="0" dirty="0">
              <a:solidFill>
                <a:schemeClr val="dk1"/>
              </a:solidFill>
            </a:endParaRPr>
          </a:p>
        </p:txBody>
      </p:sp>
      <p:pic>
        <p:nvPicPr>
          <p:cNvPr id="4" name="Picture 3" descr="https://lh5.googleusercontent.com/7xQchnRuOUJbyFAyyHdllavqvQUFOSCV7l5Kzy1Rmeboi9xefgg8yDF0ng5ESkxi3tC9_i9ER1BmBYOOTMhmhaxTzBz8ILJQxn_c__0Qg9cKcVB64VGmWAAtIhTRT7NF">
            <a:extLst>
              <a:ext uri="{FF2B5EF4-FFF2-40B4-BE49-F238E27FC236}">
                <a16:creationId xmlns:a16="http://schemas.microsoft.com/office/drawing/2014/main" id="{A4B69755-66B7-4BD3-B22A-3EF8B5DE8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4133" y="2710851"/>
            <a:ext cx="1161305" cy="18007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תוצאת תמונה עבור clip art marker">
            <a:extLst>
              <a:ext uri="{FF2B5EF4-FFF2-40B4-BE49-F238E27FC236}">
                <a16:creationId xmlns:a16="http://schemas.microsoft.com/office/drawing/2014/main" id="{C943316A-4BA9-450E-B94A-03B52DADFF2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6480" l="3409" r="96364"/>
                    </a14:imgEffect>
                  </a14:imgLayer>
                </a14:imgProps>
              </a:ext>
              <a:ext uri="{28A0092B-C50C-407E-A947-70E740481C1C}">
                <a14:useLocalDpi xmlns:a14="http://schemas.microsoft.com/office/drawing/2010/main" val="0"/>
              </a:ext>
            </a:extLst>
          </a:blip>
          <a:srcRect/>
          <a:stretch>
            <a:fillRect/>
          </a:stretch>
        </p:blipFill>
        <p:spPr bwMode="auto">
          <a:xfrm>
            <a:off x="1555824" y="2697776"/>
            <a:ext cx="2050389" cy="145624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ספר תנ&quot;ך כריכה קשה קורן"/>
          <p:cNvSpPr>
            <a:spLocks noChangeAspect="1" noChangeArrowheads="1"/>
          </p:cNvSpPr>
          <p:nvPr/>
        </p:nvSpPr>
        <p:spPr bwMode="auto">
          <a:xfrm>
            <a:off x="11971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latin typeface="Varela Round" panose="00000500000000000000" pitchFamily="2" charset="-79"/>
              <a:cs typeface="Varela Round" panose="00000500000000000000" pitchFamily="2" charset="-79"/>
            </a:endParaRP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1545" y="2354335"/>
            <a:ext cx="196215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עט ג'ל שחור G-TEC-C3 PILOT -ראש סיכה - - עטים"/>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3163" y="235433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009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767022" y="887161"/>
            <a:ext cx="11092527" cy="4152517"/>
          </a:xfrm>
        </p:spPr>
        <p:txBody>
          <a:bodyPr>
            <a:normAutofit/>
          </a:bodyPr>
          <a:lstStyle/>
          <a:p>
            <a:pPr marL="76200" indent="0">
              <a:buNone/>
            </a:pPr>
            <a:r>
              <a:rPr lang="he-IL" sz="2800" dirty="0"/>
              <a:t>מטרת הנאום לשכנע את השליט לא לקחת מהם את בנימין משום שמשמעות הדבר הינה גזר דין מוות על אביהם הזקן.</a:t>
            </a:r>
          </a:p>
          <a:p>
            <a:endParaRPr lang="he-IL" sz="2800" dirty="0"/>
          </a:p>
          <a:p>
            <a:pPr marL="76200" indent="0">
              <a:buNone/>
            </a:pPr>
            <a:r>
              <a:rPr lang="he-IL" sz="2800" dirty="0"/>
              <a:t>פסוק 18: "וַיִגַָׁש"- פונה ליוסף שנמצא במעמד גבוה יותר.</a:t>
            </a:r>
          </a:p>
          <a:p>
            <a:pPr marL="76200" indent="0">
              <a:buNone/>
            </a:pPr>
            <a:endParaRPr lang="he-IL" sz="2800" dirty="0"/>
          </a:p>
          <a:p>
            <a:pPr marL="76200" indent="0">
              <a:buNone/>
            </a:pPr>
            <a:r>
              <a:rPr lang="he-IL" sz="2800" dirty="0"/>
              <a:t>יהודה פונה ליוסף בכניעה, בנימוס, בהתרפסות ובחנופה "כָׁמוֹךָ כְפַרְעֹה". מתחייב לדבר בקצרה כדי לא לגזול מזמנו של השליט ולא להכעיסו "וְאַל־ִיָחַר אַפְךָ".</a:t>
            </a:r>
            <a:endParaRPr lang="en-US" sz="2800" dirty="0"/>
          </a:p>
        </p:txBody>
      </p:sp>
    </p:spTree>
    <p:extLst>
      <p:ext uri="{BB962C8B-B14F-4D97-AF65-F5344CB8AC3E}">
        <p14:creationId xmlns:p14="http://schemas.microsoft.com/office/powerpoint/2010/main" val="1478992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ctrTitle"/>
          </p:nvPr>
        </p:nvSpPr>
        <p:spPr>
          <a:xfrm>
            <a:off x="486138" y="1663827"/>
            <a:ext cx="11483124" cy="1260164"/>
          </a:xfrm>
          <a:prstGeom prst="rect">
            <a:avLst/>
          </a:prstGeom>
          <a:noFill/>
          <a:ln>
            <a:noFill/>
          </a:ln>
        </p:spPr>
        <p:txBody>
          <a:bodyPr spcFirstLastPara="1" wrap="square" lIns="91425" tIns="45700" rIns="91425" bIns="45700" anchor="ctr" anchorCtr="0">
            <a:noAutofit/>
          </a:bodyPr>
          <a:lstStyle/>
          <a:p>
            <a:pPr lvl="0">
              <a:buSzPts val="6600"/>
            </a:pPr>
            <a:r>
              <a:rPr lang="he-IL" sz="5400" b="0" dirty="0"/>
              <a:t>תיאור אירועים שקרו במצרים בין האחים ובין יוסף.</a:t>
            </a:r>
            <a:endParaRPr sz="4400" dirty="0"/>
          </a:p>
        </p:txBody>
      </p:sp>
      <p:sp>
        <p:nvSpPr>
          <p:cNvPr id="129" name="Google Shape;129;p4"/>
          <p:cNvSpPr txBox="1">
            <a:spLocks noGrp="1"/>
          </p:cNvSpPr>
          <p:nvPr>
            <p:ph type="subTitle" idx="1"/>
          </p:nvPr>
        </p:nvSpPr>
        <p:spPr>
          <a:xfrm>
            <a:off x="88901" y="3731226"/>
            <a:ext cx="12192000" cy="642174"/>
          </a:xfrm>
          <a:prstGeom prst="rect">
            <a:avLst/>
          </a:prstGeom>
          <a:noFill/>
          <a:ln>
            <a:noFill/>
          </a:ln>
        </p:spPr>
        <p:txBody>
          <a:bodyPr spcFirstLastPara="1" wrap="square" lIns="36000" tIns="36000" rIns="36000" bIns="36000" anchor="ctr" anchorCtr="0">
            <a:spAutoFit/>
          </a:bodyPr>
          <a:lstStyle/>
          <a:p>
            <a:pPr marL="0" lvl="0" indent="0" algn="ctr" rtl="1">
              <a:lnSpc>
                <a:spcPct val="100000"/>
              </a:lnSpc>
              <a:spcBef>
                <a:spcPts val="0"/>
              </a:spcBef>
              <a:spcAft>
                <a:spcPts val="600"/>
              </a:spcAft>
              <a:buClr>
                <a:srgbClr val="192A72"/>
              </a:buClr>
              <a:buSzPts val="2800"/>
              <a:buNone/>
            </a:pPr>
            <a:r>
              <a:rPr lang="he-IL" dirty="0">
                <a:solidFill>
                  <a:srgbClr val="192A72"/>
                </a:solidFill>
              </a:rPr>
              <a:t>פס' 19-23</a:t>
            </a:r>
            <a:endParaRPr dirty="0">
              <a:solidFill>
                <a:srgbClr val="192A7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800" y="333440"/>
            <a:ext cx="12192000" cy="911160"/>
          </a:xfrm>
        </p:spPr>
        <p:txBody>
          <a:bodyPr/>
          <a:lstStyle/>
          <a:p>
            <a:r>
              <a:rPr lang="he-IL" dirty="0"/>
              <a:t>מתחילים בקריאה</a:t>
            </a:r>
            <a:endParaRPr lang="en-US" dirty="0"/>
          </a:p>
        </p:txBody>
      </p:sp>
      <p:sp>
        <p:nvSpPr>
          <p:cNvPr id="3" name="Subtitle 2"/>
          <p:cNvSpPr>
            <a:spLocks noGrp="1"/>
          </p:cNvSpPr>
          <p:nvPr>
            <p:ph type="subTitle" idx="1"/>
          </p:nvPr>
        </p:nvSpPr>
        <p:spPr>
          <a:xfrm>
            <a:off x="101601" y="1776015"/>
            <a:ext cx="11963399" cy="3027358"/>
          </a:xfrm>
        </p:spPr>
        <p:txBody>
          <a:bodyPr/>
          <a:lstStyle/>
          <a:p>
            <a:pPr algn="r"/>
            <a:r>
              <a:rPr lang="he-IL" dirty="0"/>
              <a:t>יט</a:t>
            </a:r>
            <a:r>
              <a:rPr lang="he-IL" b="0" dirty="0"/>
              <a:t> אֲדֹנִי שָׁאַל, אֶת-עֲבָדָיו לֵאמֹר:  הֲיֵשׁ-לָכֶם אָב, אוֹ-אָח.  </a:t>
            </a:r>
            <a:r>
              <a:rPr lang="he-IL" dirty="0"/>
              <a:t>כ</a:t>
            </a:r>
            <a:r>
              <a:rPr lang="he-IL" b="0" dirty="0"/>
              <a:t> וַנֹּאמֶר, אֶל-אֲדֹנִי, יֶשׁ-לָנוּ אָב זָקֵן, וְיֶלֶד זְקנִים קָטָן; וְאָחִיו מֵת, וַיִּוָּתֵר הוּא לְבַדּוֹ לְאִמּוֹ וְאָבִיו אֲהֵבוֹ.  </a:t>
            </a:r>
            <a:r>
              <a:rPr lang="he-IL" dirty="0"/>
              <a:t>כא</a:t>
            </a:r>
            <a:r>
              <a:rPr lang="he-IL" b="0" dirty="0"/>
              <a:t> וַתֹּאמֶר, אֶל-עֲבָדֶיךָ, הוֹרִדהוּ, אֵלָי; וְאָשִׂימָה עֵינִי, עָלָיו.  </a:t>
            </a:r>
            <a:r>
              <a:rPr lang="he-IL" dirty="0"/>
              <a:t>כב</a:t>
            </a:r>
            <a:r>
              <a:rPr lang="he-IL" b="0" dirty="0"/>
              <a:t> וַנֹּאמֶר, אֶל-אֲדֹנִי, לֹא-יוּכַל הַנַּעַר, לַעֲזֹב אֶת-אָבִיו:  וְעָזַב אֶת-אָבִיו, וָמֵת.  </a:t>
            </a:r>
            <a:r>
              <a:rPr lang="he-IL" dirty="0"/>
              <a:t>כג</a:t>
            </a:r>
            <a:r>
              <a:rPr lang="he-IL" b="0" dirty="0"/>
              <a:t> וַתֹּאמֶר, אֶל-עֲבָדֶיךָ, אִם-לֹא יֵרֵד אֲחִיכֶם הַקָּטֹן, אִתְּכֶם--לֹא תֹסִפוּן, לִרְאוֹת פָּנָי.</a:t>
            </a:r>
            <a:endParaRPr lang="en-US" dirty="0"/>
          </a:p>
        </p:txBody>
      </p:sp>
    </p:spTree>
    <p:extLst>
      <p:ext uri="{BB962C8B-B14F-4D97-AF65-F5344CB8AC3E}">
        <p14:creationId xmlns:p14="http://schemas.microsoft.com/office/powerpoint/2010/main" val="3202593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g723b253401_0_1"/>
          <p:cNvSpPr txBox="1">
            <a:spLocks noGrp="1"/>
          </p:cNvSpPr>
          <p:nvPr>
            <p:ph type="body" idx="1"/>
          </p:nvPr>
        </p:nvSpPr>
        <p:spPr>
          <a:xfrm>
            <a:off x="342900" y="1193800"/>
            <a:ext cx="11430000" cy="4192339"/>
          </a:xfrm>
          <a:prstGeom prst="rect">
            <a:avLst/>
          </a:prstGeom>
        </p:spPr>
        <p:txBody>
          <a:bodyPr spcFirstLastPara="1" wrap="square" lIns="91425" tIns="45700" rIns="91425" bIns="45700" anchor="ctr" anchorCtr="0">
            <a:noAutofit/>
          </a:bodyPr>
          <a:lstStyle/>
          <a:p>
            <a:r>
              <a:rPr lang="he-IL" b="0" dirty="0"/>
              <a:t>יהודה מספר על השיחות השונות שנוהלו בעניין בנימין. מזכיר ליוסף ששאל אותם שאלות על משפחתם, הםסיפרו לו שיש להם אב זקן ואח קטן שאהוב בעיני האב ומועדף על ידו, מפני שהאח הנוסף שהיה לו מאותה אם מת.</a:t>
            </a:r>
          </a:p>
          <a:p>
            <a:r>
              <a:rPr lang="he-IL" b="0" dirty="0"/>
              <a:t>יוסף דרש לראותו והאחים הסבירו ליוסף שהאב קשור לאח הצעיר במידה רבה, עד שפרידה ממנו עשויה להביא למות האב. יוסף התעקש והתנה את חזרתם למצרים בהבאת האח הצעיר.</a:t>
            </a:r>
            <a:endParaRPr dirty="0">
              <a:solidFill>
                <a:srgbClr val="192A72"/>
              </a:solidFill>
            </a:endParaRPr>
          </a:p>
        </p:txBody>
      </p:sp>
      <p:sp>
        <p:nvSpPr>
          <p:cNvPr id="137" name="Google Shape;137;g723b253401_0_1"/>
          <p:cNvSpPr txBox="1">
            <a:spLocks noGrp="1"/>
          </p:cNvSpPr>
          <p:nvPr>
            <p:ph type="body" idx="2"/>
          </p:nvPr>
        </p:nvSpPr>
        <p:spPr>
          <a:xfrm rot="10800000" flipH="1">
            <a:off x="580450" y="1062550"/>
            <a:ext cx="8415900" cy="624000"/>
          </a:xfrm>
          <a:prstGeom prst="rect">
            <a:avLst/>
          </a:prstGeom>
        </p:spPr>
        <p:txBody>
          <a:bodyPr spcFirstLastPara="1" wrap="square" lIns="91425" tIns="45700" rIns="91425" bIns="45700" anchor="t" anchorCtr="0">
            <a:noAutofit/>
          </a:bodyPr>
          <a:lstStyle/>
          <a:p>
            <a:pPr marL="0" lvl="0" indent="0" algn="l" rtl="0">
              <a:lnSpc>
                <a:spcPct val="150000"/>
              </a:lnSpc>
              <a:spcBef>
                <a:spcPts val="0"/>
              </a:spcBef>
              <a:spcAft>
                <a:spcPts val="600"/>
              </a:spcAft>
              <a:buNone/>
            </a:pPr>
            <a:r>
              <a:rPr lang="x-none" sz="3200" b="1">
                <a:solidFill>
                  <a:srgbClr val="FFFFFF"/>
                </a:solidFill>
                <a:latin typeface="David"/>
                <a:ea typeface="David"/>
                <a:cs typeface="David"/>
                <a:sym typeface="David"/>
              </a:rPr>
              <a:t>.).</a:t>
            </a:r>
            <a:endParaRPr>
              <a:latin typeface="David"/>
              <a:ea typeface="David"/>
              <a:cs typeface="David"/>
              <a:sym typeface="Davi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ctrTitle"/>
          </p:nvPr>
        </p:nvSpPr>
        <p:spPr>
          <a:xfrm>
            <a:off x="1" y="1640677"/>
            <a:ext cx="12192000" cy="1260164"/>
          </a:xfrm>
          <a:prstGeom prst="rect">
            <a:avLst/>
          </a:prstGeom>
          <a:noFill/>
          <a:ln>
            <a:noFill/>
          </a:ln>
        </p:spPr>
        <p:txBody>
          <a:bodyPr spcFirstLastPara="1" wrap="square" lIns="91425" tIns="45700" rIns="91425" bIns="45700" anchor="ctr" anchorCtr="0">
            <a:noAutofit/>
          </a:bodyPr>
          <a:lstStyle/>
          <a:p>
            <a:pPr lvl="0">
              <a:buSzPts val="6600"/>
            </a:pPr>
            <a:r>
              <a:rPr lang="he-IL" sz="6000" dirty="0"/>
              <a:t> תיאור אירועים שקרו בבית המשפחה, כשחזו לכנען.</a:t>
            </a:r>
            <a:endParaRPr sz="4400" dirty="0"/>
          </a:p>
        </p:txBody>
      </p:sp>
      <p:sp>
        <p:nvSpPr>
          <p:cNvPr id="129" name="Google Shape;129;p4"/>
          <p:cNvSpPr txBox="1">
            <a:spLocks noGrp="1"/>
          </p:cNvSpPr>
          <p:nvPr>
            <p:ph type="subTitle" idx="1"/>
          </p:nvPr>
        </p:nvSpPr>
        <p:spPr>
          <a:xfrm>
            <a:off x="88901" y="3731226"/>
            <a:ext cx="12192000" cy="642174"/>
          </a:xfrm>
          <a:prstGeom prst="rect">
            <a:avLst/>
          </a:prstGeom>
          <a:noFill/>
          <a:ln>
            <a:noFill/>
          </a:ln>
        </p:spPr>
        <p:txBody>
          <a:bodyPr spcFirstLastPara="1" wrap="square" lIns="36000" tIns="36000" rIns="36000" bIns="36000" anchor="ctr" anchorCtr="0">
            <a:spAutoFit/>
          </a:bodyPr>
          <a:lstStyle/>
          <a:p>
            <a:pPr marL="0" lvl="0" indent="0" algn="ctr" rtl="1">
              <a:lnSpc>
                <a:spcPct val="100000"/>
              </a:lnSpc>
              <a:spcBef>
                <a:spcPts val="0"/>
              </a:spcBef>
              <a:spcAft>
                <a:spcPts val="600"/>
              </a:spcAft>
              <a:buClr>
                <a:srgbClr val="192A72"/>
              </a:buClr>
              <a:buSzPts val="2800"/>
              <a:buNone/>
            </a:pPr>
            <a:r>
              <a:rPr lang="he-IL" dirty="0">
                <a:solidFill>
                  <a:srgbClr val="192A72"/>
                </a:solidFill>
              </a:rPr>
              <a:t>פס' 24-29</a:t>
            </a:r>
            <a:endParaRPr dirty="0">
              <a:solidFill>
                <a:srgbClr val="192A72"/>
              </a:solidFill>
            </a:endParaRPr>
          </a:p>
        </p:txBody>
      </p:sp>
    </p:spTree>
    <p:extLst>
      <p:ext uri="{BB962C8B-B14F-4D97-AF65-F5344CB8AC3E}">
        <p14:creationId xmlns:p14="http://schemas.microsoft.com/office/powerpoint/2010/main" val="734782523"/>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1">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1441</Words>
  <Application>Microsoft Office PowerPoint</Application>
  <PresentationFormat>Widescreen</PresentationFormat>
  <Paragraphs>108</Paragraphs>
  <Slides>26</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Varela Round</vt:lpstr>
      <vt:lpstr>David</vt:lpstr>
      <vt:lpstr>Arial</vt:lpstr>
      <vt:lpstr>Calibri</vt:lpstr>
      <vt:lpstr>ערכת נושא Office</vt:lpstr>
      <vt:lpstr>מערכת שידורים לאומית</vt:lpstr>
      <vt:lpstr>ניסיון גביע הכסף ונאום יהודה</vt:lpstr>
      <vt:lpstr>מה נלמד היום? </vt:lpstr>
      <vt:lpstr>מה להביא לשיעור?</vt:lpstr>
      <vt:lpstr>PowerPoint Presentation</vt:lpstr>
      <vt:lpstr>תיאור אירועים שקרו במצרים בין האחים ובין יוסף.</vt:lpstr>
      <vt:lpstr>מתחילים בקריאה</vt:lpstr>
      <vt:lpstr>PowerPoint Presentation</vt:lpstr>
      <vt:lpstr> תיאור אירועים שקרו בבית המשפחה, כשחזו לכנען.</vt:lpstr>
      <vt:lpstr>PowerPoint Presentation</vt:lpstr>
      <vt:lpstr>PowerPoint Presentation</vt:lpstr>
      <vt:lpstr>PowerPoint Presentation</vt:lpstr>
      <vt:lpstr> יהודה מסביר מה יקרה ליעקב אם בנימין לא יחזור.</vt:lpstr>
      <vt:lpstr>PowerPoint Presentation</vt:lpstr>
      <vt:lpstr>PowerPoint Presentation</vt:lpstr>
      <vt:lpstr> יהודה מציע את עצמו לעבדות במקום בנימין.</vt:lpstr>
      <vt:lpstr>ושוב קוראים</vt:lpstr>
      <vt:lpstr>PowerPoint Presentation</vt:lpstr>
      <vt:lpstr>PowerPoint Presentation</vt:lpstr>
      <vt:lpstr>PowerPoint Presentation</vt:lpstr>
      <vt:lpstr>PowerPoint Presentation</vt:lpstr>
      <vt:lpstr>מילים מנחות בנאום יהודה</vt:lpstr>
      <vt:lpstr>מילים מנחות בנאום יהודה</vt:lpstr>
      <vt:lpstr>מבחן הצלחה:</vt:lpstr>
      <vt:lpstr>תשובות</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user</dc:creator>
  <cp:lastModifiedBy>Sivan Shimshila</cp:lastModifiedBy>
  <cp:revision>55</cp:revision>
  <dcterms:created xsi:type="dcterms:W3CDTF">2020-03-15T19:13:03Z</dcterms:created>
  <dcterms:modified xsi:type="dcterms:W3CDTF">2020-04-22T05:33:06Z</dcterms:modified>
</cp:coreProperties>
</file>