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5" r:id="rId2"/>
  </p:sldMasterIdLst>
  <p:notesMasterIdLst>
    <p:notesMasterId r:id="rId35"/>
  </p:notesMasterIdLst>
  <p:sldIdLst>
    <p:sldId id="257" r:id="rId3"/>
    <p:sldId id="262" r:id="rId4"/>
    <p:sldId id="306" r:id="rId5"/>
    <p:sldId id="307" r:id="rId6"/>
    <p:sldId id="303" r:id="rId7"/>
    <p:sldId id="302" r:id="rId8"/>
    <p:sldId id="309" r:id="rId9"/>
    <p:sldId id="301" r:id="rId10"/>
    <p:sldId id="300" r:id="rId11"/>
    <p:sldId id="310" r:id="rId12"/>
    <p:sldId id="311" r:id="rId13"/>
    <p:sldId id="312" r:id="rId14"/>
    <p:sldId id="295" r:id="rId15"/>
    <p:sldId id="313" r:id="rId16"/>
    <p:sldId id="314" r:id="rId17"/>
    <p:sldId id="315" r:id="rId18"/>
    <p:sldId id="316" r:id="rId19"/>
    <p:sldId id="317" r:id="rId20"/>
    <p:sldId id="318" r:id="rId21"/>
    <p:sldId id="304" r:id="rId22"/>
    <p:sldId id="319" r:id="rId23"/>
    <p:sldId id="320" r:id="rId24"/>
    <p:sldId id="321" r:id="rId25"/>
    <p:sldId id="305" r:id="rId26"/>
    <p:sldId id="322" r:id="rId27"/>
    <p:sldId id="323" r:id="rId28"/>
    <p:sldId id="325" r:id="rId29"/>
    <p:sldId id="326" r:id="rId30"/>
    <p:sldId id="327" r:id="rId31"/>
    <p:sldId id="328" r:id="rId32"/>
    <p:sldId id="330" r:id="rId33"/>
    <p:sldId id="308" r:id="rId34"/>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snapToObjects="1">
      <p:cViewPr>
        <p:scale>
          <a:sx n="62" d="100"/>
          <a:sy n="62" d="100"/>
        </p:scale>
        <p:origin x="1032" y="22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ט'/אייר/תש"ף</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386" y="1348159"/>
            <a:ext cx="7909488" cy="5224442"/>
          </a:xfrm>
          <a:prstGeom prst="rect">
            <a:avLst/>
          </a:prstGeom>
        </p:spPr>
        <p:txBody>
          <a:bodyPr anchor="ctr">
            <a:noAutofit/>
          </a:bodyPr>
          <a:lstStyle>
            <a:lvl1pPr algn="l" rtl="0">
              <a:defRPr sz="3200">
                <a:solidFill>
                  <a:srgbClr val="192A72"/>
                </a:solidFill>
                <a:latin typeface="Varela Round" panose="00000500000000000000" pitchFamily="2" charset="-79"/>
                <a:cs typeface="Varela Round" panose="00000500000000000000" pitchFamily="2" charset="-79"/>
              </a:defRPr>
            </a:lvl1pPr>
          </a:lstStyle>
          <a:p>
            <a:r>
              <a:rPr lang="he-IL" dirty="0"/>
              <a:t>לחץ כדי לערוך פסקת טקסט קצרה של תבנית בסיס</a:t>
            </a:r>
          </a:p>
        </p:txBody>
      </p:sp>
      <p:sp>
        <p:nvSpPr>
          <p:cNvPr id="7" name="מלבן מעוגל 6"/>
          <p:cNvSpPr/>
          <p:nvPr userDrawn="1"/>
        </p:nvSpPr>
        <p:spPr>
          <a:xfrm>
            <a:off x="-910297" y="6189198"/>
            <a:ext cx="3068196"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1040" y="81723"/>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406" y="6347805"/>
            <a:ext cx="5558412"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0" y="192531"/>
            <a:ext cx="12190413" cy="1009650"/>
          </a:xfrm>
          <a:prstGeom prst="rect">
            <a:avLst/>
          </a:prstGeom>
        </p:spPr>
        <p:txBody>
          <a:bodyPr anchor="ctr">
            <a:normAutofit/>
          </a:bodyPr>
          <a:lstStyle>
            <a:lvl1pPr marL="0" indent="0" algn="ctr" rtl="0">
              <a:buNone/>
              <a:defRPr sz="4800" b="1">
                <a:solidFill>
                  <a:srgbClr val="192A72"/>
                </a:solidFill>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57983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200"/>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6587" y="66850"/>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50"/>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369" y="639718"/>
            <a:ext cx="11463676" cy="6122933"/>
          </a:xfrm>
        </p:spPr>
        <p:txBody>
          <a:bodyPr/>
          <a:lstStyle>
            <a:lvl1pPr marL="0" indent="0" algn="l" rtl="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369" y="95349"/>
            <a:ext cx="8073828" cy="400050"/>
          </a:xfrm>
        </p:spPr>
        <p:txBody>
          <a:bodyPr anchor="ctr">
            <a:noAutofit/>
          </a:bodyPr>
          <a:lstStyle>
            <a:lvl1pPr marL="0" indent="0" algn="l" rtl="0">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1987417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0412" cy="720000"/>
          </a:xfrm>
          <a:noFill/>
        </p:spPr>
        <p:txBody>
          <a:bodyPr vert="horz" lIns="91440" tIns="45720" rIns="91440" bIns="45720" rtlCol="1" anchor="ctr">
            <a:noAutofit/>
          </a:bodyPr>
          <a:lstStyle>
            <a:lvl1pPr rtl="0">
              <a:defRPr kumimoji="0" lang="he-IL" sz="44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1" y="5878200"/>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6587" y="-11081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50"/>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extLst>
      <p:ext uri="{BB962C8B-B14F-4D97-AF65-F5344CB8AC3E}">
        <p14:creationId xmlns:p14="http://schemas.microsoft.com/office/powerpoint/2010/main" val="2204814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rtl="0">
              <a:defRPr sz="4400"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1031465" y="950191"/>
            <a:ext cx="1158948"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A3668FCF-077B-44DF-8CC7-9B4448CCB2A0}"/>
              </a:ext>
            </a:extLst>
          </p:cNvPr>
          <p:cNvSpPr>
            <a:spLocks noGrp="1"/>
          </p:cNvSpPr>
          <p:nvPr>
            <p:ph type="pic" idx="1" hasCustomPrompt="1"/>
          </p:nvPr>
        </p:nvSpPr>
        <p:spPr>
          <a:xfrm>
            <a:off x="161126" y="964352"/>
            <a:ext cx="8482071" cy="5721551"/>
          </a:xfrm>
          <a:prstGeom prst="rect">
            <a:avLst/>
          </a:prstGeo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he-IL" dirty="0"/>
              <a:t> </a:t>
            </a:r>
          </a:p>
        </p:txBody>
      </p:sp>
    </p:spTree>
    <p:extLst>
      <p:ext uri="{BB962C8B-B14F-4D97-AF65-F5344CB8AC3E}">
        <p14:creationId xmlns:p14="http://schemas.microsoft.com/office/powerpoint/2010/main" val="3174347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כותרת ושתי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19694" cy="637353"/>
          </a:xfrm>
          <a:prstGeom prst="rect">
            <a:avLst/>
          </a:prstGeom>
        </p:spPr>
        <p:txBody>
          <a:bodyPr anchor="ctr">
            <a:noAutofit/>
          </a:bodyPr>
          <a:lstStyle>
            <a:lvl1pPr algn="ctr" rtl="0">
              <a:defRPr sz="4400"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2958" y="764744"/>
            <a:ext cx="1158948"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ציין מיקום של תמונה 2">
            <a:extLst>
              <a:ext uri="{FF2B5EF4-FFF2-40B4-BE49-F238E27FC236}">
                <a16:creationId xmlns:a16="http://schemas.microsoft.com/office/drawing/2014/main" id="{41A6383F-9D53-488C-91A3-EED98BD172FC}"/>
              </a:ext>
            </a:extLst>
          </p:cNvPr>
          <p:cNvSpPr>
            <a:spLocks noGrp="1"/>
          </p:cNvSpPr>
          <p:nvPr>
            <p:ph type="pic" idx="1" hasCustomPrompt="1"/>
          </p:nvPr>
        </p:nvSpPr>
        <p:spPr>
          <a:xfrm>
            <a:off x="6443857" y="978202"/>
            <a:ext cx="5394619" cy="3638921"/>
          </a:xfrm>
          <a:prstGeom prst="rect">
            <a:avLst/>
          </a:prstGeo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352CC35E-A0A0-439F-98E5-4AA7E4F8CDB7}"/>
              </a:ext>
            </a:extLst>
          </p:cNvPr>
          <p:cNvSpPr>
            <a:spLocks noGrp="1"/>
          </p:cNvSpPr>
          <p:nvPr>
            <p:ph type="pic" idx="10" hasCustomPrompt="1"/>
          </p:nvPr>
        </p:nvSpPr>
        <p:spPr>
          <a:xfrm>
            <a:off x="843165" y="978202"/>
            <a:ext cx="5394619" cy="3638921"/>
          </a:xfrm>
          <a:prstGeom prst="rect">
            <a:avLst/>
          </a:prstGeo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he-IL" dirty="0"/>
              <a:t> </a:t>
            </a:r>
          </a:p>
        </p:txBody>
      </p:sp>
    </p:spTree>
    <p:extLst>
      <p:ext uri="{BB962C8B-B14F-4D97-AF65-F5344CB8AC3E}">
        <p14:creationId xmlns:p14="http://schemas.microsoft.com/office/powerpoint/2010/main" val="3380997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5520948" y="1038551"/>
            <a:ext cx="5394619" cy="3638921"/>
          </a:xfrm>
          <a:prstGeom prst="rect">
            <a:avLst/>
          </a:prstGeo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he-IL" dirty="0"/>
              <a:t> </a:t>
            </a:r>
          </a:p>
        </p:txBody>
      </p:sp>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rtl="0">
              <a:defRPr sz="4400"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2958" y="764744"/>
            <a:ext cx="1158948"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241281" y="1038550"/>
            <a:ext cx="4114114" cy="2743100"/>
          </a:xfrm>
          <a:prstGeom prst="rect">
            <a:avLst/>
          </a:prstGeo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241281" y="3940950"/>
            <a:ext cx="4114114" cy="2743100"/>
          </a:xfrm>
          <a:prstGeom prst="rect">
            <a:avLst/>
          </a:prstGeo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he-IL" dirty="0"/>
              <a:t> </a:t>
            </a:r>
          </a:p>
        </p:txBody>
      </p:sp>
    </p:spTree>
    <p:extLst>
      <p:ext uri="{BB962C8B-B14F-4D97-AF65-F5344CB8AC3E}">
        <p14:creationId xmlns:p14="http://schemas.microsoft.com/office/powerpoint/2010/main" val="11372958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rtl="0">
              <a:defRPr sz="4400"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0170220" y="938559"/>
            <a:ext cx="2190597"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ציין מיקום של תמונה 2">
            <a:extLst>
              <a:ext uri="{FF2B5EF4-FFF2-40B4-BE49-F238E27FC236}">
                <a16:creationId xmlns:a16="http://schemas.microsoft.com/office/drawing/2014/main" id="{17EB8ADE-329E-483A-BB58-A9A4083A786C}"/>
              </a:ext>
            </a:extLst>
          </p:cNvPr>
          <p:cNvSpPr>
            <a:spLocks noGrp="1"/>
          </p:cNvSpPr>
          <p:nvPr>
            <p:ph type="pic" idx="10" hasCustomPrompt="1"/>
          </p:nvPr>
        </p:nvSpPr>
        <p:spPr>
          <a:xfrm>
            <a:off x="154499" y="1073695"/>
            <a:ext cx="4114114" cy="2743100"/>
          </a:xfrm>
          <a:prstGeom prst="rect">
            <a:avLst/>
          </a:prstGeo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he-IL" dirty="0"/>
              <a:t> </a:t>
            </a:r>
          </a:p>
        </p:txBody>
      </p:sp>
      <p:sp>
        <p:nvSpPr>
          <p:cNvPr id="18" name="מציין מיקום של תמונה 2">
            <a:extLst>
              <a:ext uri="{FF2B5EF4-FFF2-40B4-BE49-F238E27FC236}">
                <a16:creationId xmlns:a16="http://schemas.microsoft.com/office/drawing/2014/main" id="{88E21E86-1DBB-4D92-9E21-5D845630C780}"/>
              </a:ext>
            </a:extLst>
          </p:cNvPr>
          <p:cNvSpPr>
            <a:spLocks noGrp="1"/>
          </p:cNvSpPr>
          <p:nvPr>
            <p:ph type="pic" idx="11" hasCustomPrompt="1"/>
          </p:nvPr>
        </p:nvSpPr>
        <p:spPr>
          <a:xfrm>
            <a:off x="154499" y="3976095"/>
            <a:ext cx="4114114" cy="2743100"/>
          </a:xfrm>
          <a:prstGeom prst="rect">
            <a:avLst/>
          </a:prstGeo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he-IL" dirty="0"/>
              <a:t> </a:t>
            </a:r>
          </a:p>
        </p:txBody>
      </p:sp>
      <p:sp>
        <p:nvSpPr>
          <p:cNvPr id="19" name="מציין מיקום של תמונה 2">
            <a:extLst>
              <a:ext uri="{FF2B5EF4-FFF2-40B4-BE49-F238E27FC236}">
                <a16:creationId xmlns:a16="http://schemas.microsoft.com/office/drawing/2014/main" id="{8C2D82C7-48CD-4B0E-A3FE-773F5B7A23C6}"/>
              </a:ext>
            </a:extLst>
          </p:cNvPr>
          <p:cNvSpPr>
            <a:spLocks noGrp="1"/>
          </p:cNvSpPr>
          <p:nvPr>
            <p:ph type="pic" idx="12" hasCustomPrompt="1"/>
          </p:nvPr>
        </p:nvSpPr>
        <p:spPr>
          <a:xfrm>
            <a:off x="4414288" y="1073695"/>
            <a:ext cx="4114114" cy="2743100"/>
          </a:xfrm>
          <a:prstGeom prst="rect">
            <a:avLst/>
          </a:prstGeo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he-IL" dirty="0"/>
              <a:t> </a:t>
            </a:r>
          </a:p>
        </p:txBody>
      </p:sp>
      <p:sp>
        <p:nvSpPr>
          <p:cNvPr id="20" name="מציין מיקום של תמונה 2">
            <a:extLst>
              <a:ext uri="{FF2B5EF4-FFF2-40B4-BE49-F238E27FC236}">
                <a16:creationId xmlns:a16="http://schemas.microsoft.com/office/drawing/2014/main" id="{338C3D56-3CA1-4B7D-8676-1A3FBF555286}"/>
              </a:ext>
            </a:extLst>
          </p:cNvPr>
          <p:cNvSpPr>
            <a:spLocks noGrp="1"/>
          </p:cNvSpPr>
          <p:nvPr>
            <p:ph type="pic" idx="13" hasCustomPrompt="1"/>
          </p:nvPr>
        </p:nvSpPr>
        <p:spPr>
          <a:xfrm>
            <a:off x="4414288" y="3976095"/>
            <a:ext cx="4114114" cy="2743100"/>
          </a:xfrm>
          <a:prstGeom prst="rect">
            <a:avLst/>
          </a:prstGeo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he-IL" dirty="0"/>
              <a:t> </a:t>
            </a:r>
          </a:p>
        </p:txBody>
      </p:sp>
    </p:spTree>
    <p:extLst>
      <p:ext uri="{BB962C8B-B14F-4D97-AF65-F5344CB8AC3E}">
        <p14:creationId xmlns:p14="http://schemas.microsoft.com/office/powerpoint/2010/main" val="3610097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185681"/>
            <a:ext cx="11159999"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1" y="2693990"/>
            <a:ext cx="12190413"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1"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616" y="6304087"/>
            <a:ext cx="3245977"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8396"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7" y="369916"/>
            <a:ext cx="1301261" cy="1597430"/>
          </a:xfrm>
          <a:prstGeom prst="rect">
            <a:avLst/>
          </a:prstGeom>
        </p:spPr>
      </p:pic>
    </p:spTree>
    <p:extLst>
      <p:ext uri="{BB962C8B-B14F-4D97-AF65-F5344CB8AC3E}">
        <p14:creationId xmlns:p14="http://schemas.microsoft.com/office/powerpoint/2010/main" val="3056168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השיעור שכבה ושם המורה">
    <p:spTree>
      <p:nvGrpSpPr>
        <p:cNvPr id="1" name=""/>
        <p:cNvGrpSpPr/>
        <p:nvPr/>
      </p:nvGrpSpPr>
      <p:grpSpPr>
        <a:xfrm>
          <a:off x="0" y="0"/>
          <a:ext cx="0" cy="0"/>
          <a:chOff x="0" y="0"/>
          <a:chExt cx="0" cy="0"/>
        </a:xfrm>
      </p:grpSpPr>
      <p:sp>
        <p:nvSpPr>
          <p:cNvPr id="10" name="מלבן מעוגל 9"/>
          <p:cNvSpPr/>
          <p:nvPr userDrawn="1"/>
        </p:nvSpPr>
        <p:spPr>
          <a:xfrm>
            <a:off x="212916" y="1396871"/>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2" name="כותרת 1"/>
          <p:cNvSpPr>
            <a:spLocks noGrp="1"/>
          </p:cNvSpPr>
          <p:nvPr>
            <p:ph type="ctrTitle"/>
          </p:nvPr>
        </p:nvSpPr>
        <p:spPr>
          <a:xfrm>
            <a:off x="1" y="1640910"/>
            <a:ext cx="12190413" cy="1260000"/>
          </a:xfrm>
          <a:prstGeom prst="rect">
            <a:avLst/>
          </a:prstGeom>
        </p:spPr>
        <p:txBody>
          <a:bodyPr anchor="ctr" anchorCtr="0">
            <a:noAutofit/>
          </a:bodyPr>
          <a:lstStyle>
            <a:lvl1pPr algn="ctr" rtl="0">
              <a:defRPr sz="6600"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155858"/>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9499907" y="5870969"/>
            <a:ext cx="3049259"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Google Shape;11;p2"/>
          <p:cNvSpPr txBox="1">
            <a:spLocks noGrp="1"/>
          </p:cNvSpPr>
          <p:nvPr>
            <p:ph type="subTitle" idx="1"/>
          </p:nvPr>
        </p:nvSpPr>
        <p:spPr>
          <a:xfrm>
            <a:off x="1" y="2895892"/>
            <a:ext cx="12190413" cy="765200"/>
          </a:xfrm>
          <a:prstGeom prst="rect">
            <a:avLst/>
          </a:prstGeom>
        </p:spPr>
        <p:txBody>
          <a:bodyPr spcFirstLastPara="1" wrap="square" lIns="36000" tIns="36000" rIns="36000" bIns="36000" anchor="ctr" anchorCtr="0">
            <a:spAutoFit/>
          </a:bodyPr>
          <a:lstStyle>
            <a:lvl1pPr marL="0" lvl="0" indent="0" algn="ctr" rtl="0">
              <a:lnSpc>
                <a:spcPct val="100000"/>
              </a:lnSpc>
              <a:spcBef>
                <a:spcPts val="0"/>
              </a:spcBef>
              <a:spcAft>
                <a:spcPts val="600"/>
              </a:spcAft>
              <a:buSzPts val="2800"/>
              <a:buNone/>
              <a:defRPr sz="40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1" y="3734824"/>
            <a:ext cx="12190412" cy="720000"/>
          </a:xfrm>
        </p:spPr>
        <p:txBody>
          <a:bodyPr anchor="ctr">
            <a:noAutofit/>
          </a:bodyPr>
          <a:lstStyle>
            <a:lvl1pPr marL="0" indent="0" algn="ctr" defTabSz="914400" rtl="0"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8156" y="87233"/>
            <a:ext cx="276849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612645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0412" cy="720000"/>
          </a:xfrm>
        </p:spPr>
        <p:txBody>
          <a:bodyPr lIns="36000" tIns="0" rIns="36000" bIns="0">
            <a:noAutofit/>
          </a:bodyPr>
          <a:lstStyle>
            <a:lvl1pPr marL="536575" indent="0" rtl="0">
              <a:tabLst>
                <a:tab pos="11658600" algn="l"/>
              </a:tabLst>
              <a:defRPr sz="44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7" y="1195757"/>
            <a:ext cx="8030917" cy="4680000"/>
          </a:xfrm>
        </p:spPr>
        <p:txBody>
          <a:bodyPr>
            <a:normAutofit/>
          </a:bodyPr>
          <a:lstStyle>
            <a:lvl1pPr algn="l" rtl="0">
              <a:lnSpc>
                <a:spcPct val="150000"/>
              </a:lnSpc>
              <a:spcBef>
                <a:spcPts val="0"/>
              </a:spcBef>
              <a:spcAft>
                <a:spcPts val="600"/>
              </a:spcAft>
              <a:defRPr sz="2400">
                <a:solidFill>
                  <a:srgbClr val="002060"/>
                </a:solidFill>
                <a:latin typeface="Varela Round" pitchFamily="2" charset="-79"/>
                <a:cs typeface="Varela Round" pitchFamily="2" charset="-79"/>
              </a:defRPr>
            </a:lvl1pPr>
            <a:lvl2pPr algn="l" rtl="0">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1" y="5878200"/>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6587" y="-11081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50"/>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extLst>
      <p:ext uri="{BB962C8B-B14F-4D97-AF65-F5344CB8AC3E}">
        <p14:creationId xmlns:p14="http://schemas.microsoft.com/office/powerpoint/2010/main" val="2879862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438" y="213094"/>
            <a:ext cx="9640976" cy="720000"/>
          </a:xfrm>
          <a:noFill/>
        </p:spPr>
        <p:txBody>
          <a:bodyPr vert="horz" lIns="91440" tIns="45720" rIns="91440" bIns="45720" rtlCol="1" anchor="ctr">
            <a:noAutofit/>
          </a:bodyPr>
          <a:lstStyle>
            <a:lvl1pPr marL="0" marR="0" indent="0" algn="ctr" defTabSz="914400" rtl="0"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8" y="1185681"/>
            <a:ext cx="8030917" cy="540000"/>
          </a:xfrm>
        </p:spPr>
        <p:txBody>
          <a:bodyPr anchor="ctr">
            <a:noAutofit/>
          </a:bodyPr>
          <a:lstStyle>
            <a:lvl1pPr marL="185738" indent="0" algn="ctr" rtl="0">
              <a:buNone/>
              <a:defRPr sz="2800" b="1">
                <a:ln>
                  <a:noFill/>
                </a:ln>
                <a:solidFill>
                  <a:srgbClr val="12B4BC"/>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3546" y="5699023"/>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28" y="181685"/>
            <a:ext cx="2598484"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761" y="468418"/>
            <a:ext cx="2968915"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08919" y="6104088"/>
            <a:ext cx="3755104"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ציין מיקום תוכן 2">
            <a:extLst>
              <a:ext uri="{FF2B5EF4-FFF2-40B4-BE49-F238E27FC236}">
                <a16:creationId xmlns:a16="http://schemas.microsoft.com/office/drawing/2014/main" id="{D7E45DD9-2635-4AE5-B47C-C02F02446A6B}"/>
              </a:ext>
            </a:extLst>
          </p:cNvPr>
          <p:cNvSpPr>
            <a:spLocks noGrp="1"/>
          </p:cNvSpPr>
          <p:nvPr>
            <p:ph idx="1"/>
          </p:nvPr>
        </p:nvSpPr>
        <p:spPr>
          <a:xfrm>
            <a:off x="515207" y="1881554"/>
            <a:ext cx="8030917" cy="4680000"/>
          </a:xfrm>
        </p:spPr>
        <p:txBody>
          <a:bodyPr>
            <a:normAutofit/>
          </a:bodyPr>
          <a:lstStyle>
            <a:lvl1pPr algn="l" rtl="0">
              <a:lnSpc>
                <a:spcPct val="150000"/>
              </a:lnSpc>
              <a:spcBef>
                <a:spcPts val="0"/>
              </a:spcBef>
              <a:spcAft>
                <a:spcPts val="600"/>
              </a:spcAft>
              <a:defRPr sz="2400">
                <a:solidFill>
                  <a:srgbClr val="002060"/>
                </a:solidFill>
                <a:latin typeface="Varela Round" pitchFamily="2" charset="-79"/>
                <a:cs typeface="Varela Round" pitchFamily="2" charset="-79"/>
              </a:defRPr>
            </a:lvl1pPr>
            <a:lvl2pPr algn="l" rtl="0">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Tree>
    <p:extLst>
      <p:ext uri="{BB962C8B-B14F-4D97-AF65-F5344CB8AC3E}">
        <p14:creationId xmlns:p14="http://schemas.microsoft.com/office/powerpoint/2010/main" val="17009756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ט'/אייר/תש"ף</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50" r:id="rId3"/>
    <p:sldLayoutId id="2147483653" r:id="rId4"/>
    <p:sldLayoutId id="2147483663" r:id="rId5"/>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3"/>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3"/>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ט'/אייר/תש"ף</a:t>
            </a:fld>
            <a:endParaRPr lang="he-IL"/>
          </a:p>
        </p:txBody>
      </p:sp>
      <p:sp>
        <p:nvSpPr>
          <p:cNvPr id="5" name="מציין מיקום של כותרת תחתונה 4"/>
          <p:cNvSpPr>
            <a:spLocks noGrp="1"/>
          </p:cNvSpPr>
          <p:nvPr>
            <p:ph type="ftr" sz="quarter" idx="3"/>
          </p:nvPr>
        </p:nvSpPr>
        <p:spPr>
          <a:xfrm>
            <a:off x="4165059" y="6356353"/>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3"/>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extLst>
      <p:ext uri="{BB962C8B-B14F-4D97-AF65-F5344CB8AC3E}">
        <p14:creationId xmlns:p14="http://schemas.microsoft.com/office/powerpoint/2010/main" val="18440761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D18DBE88-E1B5-419F-A95A-B0D931DDECDB}"/>
              </a:ext>
            </a:extLst>
          </p:cNvPr>
          <p:cNvSpPr/>
          <p:nvPr/>
        </p:nvSpPr>
        <p:spPr>
          <a:xfrm>
            <a:off x="552926" y="268043"/>
            <a:ext cx="11084560" cy="1344471"/>
          </a:xfrm>
          <a:prstGeom prst="rect">
            <a:avLst/>
          </a:prstGeom>
        </p:spPr>
        <p:txBody>
          <a:bodyPr wrap="square">
            <a:spAutoFit/>
          </a:bodyPr>
          <a:lstStyle/>
          <a:p>
            <a:pPr>
              <a:lnSpc>
                <a:spcPct val="150000"/>
              </a:lnSpc>
              <a:spcAft>
                <a:spcPts val="800"/>
              </a:spcAft>
            </a:pPr>
            <a:r>
              <a:rPr lang="he-IL"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ניתוח השיר:</a:t>
            </a:r>
            <a:endParaRPr lang="en-US"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nSpc>
                <a:spcPct val="150000"/>
              </a:lnSpc>
              <a:spcAft>
                <a:spcPts val="800"/>
              </a:spcAft>
            </a:pPr>
            <a:r>
              <a:rPr lang="he-IL" sz="2400" b="1" dirty="0">
                <a:latin typeface="Varela Round" panose="00000500000000000000" pitchFamily="2" charset="-79"/>
                <a:ea typeface="Calibri" panose="020F0502020204030204" pitchFamily="34" charset="0"/>
                <a:cs typeface="Varela Round" panose="00000500000000000000" pitchFamily="2" charset="-79"/>
              </a:rPr>
              <a:t>בית </a:t>
            </a:r>
            <a:r>
              <a:rPr lang="he-IL" sz="2400" b="1" dirty="0" smtClean="0">
                <a:latin typeface="Varela Round" panose="00000500000000000000" pitchFamily="2" charset="-79"/>
                <a:ea typeface="Calibri" panose="020F0502020204030204" pitchFamily="34" charset="0"/>
                <a:cs typeface="Varela Round" panose="00000500000000000000" pitchFamily="2" charset="-79"/>
              </a:rPr>
              <a:t>2: </a:t>
            </a:r>
            <a:r>
              <a:rPr lang="he-IL" sz="2400" b="1" dirty="0">
                <a:latin typeface="Varela Round" panose="00000500000000000000" pitchFamily="2" charset="-79"/>
                <a:ea typeface="Calibri" panose="020F0502020204030204" pitchFamily="34" charset="0"/>
                <a:cs typeface="Varela Round" panose="00000500000000000000" pitchFamily="2" charset="-79"/>
              </a:rPr>
              <a:t>תְּפַשֵּׁט פַּאֲתֵי צָפוֹן וְיָמִין / וְרוּחַ יָם בְּאַרְגָּמָן תְּכַסֶּה,</a:t>
            </a:r>
            <a:endParaRPr lang="he-IL" sz="2400" b="1" dirty="0">
              <a:latin typeface="Varela Round" panose="00000500000000000000" pitchFamily="2" charset="-79"/>
              <a:ea typeface="Calibri" panose="020F0502020204030204" pitchFamily="34" charset="0"/>
              <a:cs typeface="Varela Round" panose="00000500000000000000" pitchFamily="2" charset="-79"/>
            </a:endParaRPr>
          </a:p>
        </p:txBody>
      </p:sp>
      <p:sp>
        <p:nvSpPr>
          <p:cNvPr id="3" name="מלבן 2"/>
          <p:cNvSpPr/>
          <p:nvPr/>
        </p:nvSpPr>
        <p:spPr>
          <a:xfrm>
            <a:off x="1557843" y="1858438"/>
            <a:ext cx="9074725" cy="1173731"/>
          </a:xfrm>
          <a:prstGeom prst="rect">
            <a:avLst/>
          </a:prstGeom>
          <a:solidFill>
            <a:schemeClr val="accent1">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השמש מתוארת כמי שמפשיטה את אור היום מצפון ומדרום ומכסה את הים (המערב) בצבע הארגמן. </a:t>
            </a:r>
          </a:p>
        </p:txBody>
      </p:sp>
      <p:sp>
        <p:nvSpPr>
          <p:cNvPr id="4" name="מלבן 3"/>
          <p:cNvSpPr/>
          <p:nvPr/>
        </p:nvSpPr>
        <p:spPr>
          <a:xfrm>
            <a:off x="1557842" y="3278093"/>
            <a:ext cx="9074726" cy="812794"/>
          </a:xfrm>
          <a:prstGeom prst="rect">
            <a:avLst/>
          </a:prstGeom>
          <a:solidFill>
            <a:schemeClr val="accent6">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תמונת הטבע המתוארת כאן אינה סטטית. יש בה תנועתיות. </a:t>
            </a:r>
          </a:p>
        </p:txBody>
      </p:sp>
      <p:sp>
        <p:nvSpPr>
          <p:cNvPr id="6" name="מלבן 5"/>
          <p:cNvSpPr/>
          <p:nvPr/>
        </p:nvSpPr>
        <p:spPr>
          <a:xfrm>
            <a:off x="1557842" y="4327472"/>
            <a:ext cx="9074726" cy="1200830"/>
          </a:xfrm>
          <a:prstGeom prst="rect">
            <a:avLst/>
          </a:prstGeom>
          <a:solidFill>
            <a:schemeClr val="accent3">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השמש מפשיטה מצד אחד את הצפון והדרום, ומצד שני ממלאת את המערב בצבעה האדום החזק. ניתן לראות בכך סמל למחזוריות הטבע והחיים.</a:t>
            </a:r>
          </a:p>
        </p:txBody>
      </p:sp>
    </p:spTree>
    <p:extLst>
      <p:ext uri="{BB962C8B-B14F-4D97-AF65-F5344CB8AC3E}">
        <p14:creationId xmlns:p14="http://schemas.microsoft.com/office/powerpoint/2010/main" val="4273572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D18DBE88-E1B5-419F-A95A-B0D931DDECDB}"/>
              </a:ext>
            </a:extLst>
          </p:cNvPr>
          <p:cNvSpPr/>
          <p:nvPr/>
        </p:nvSpPr>
        <p:spPr>
          <a:xfrm>
            <a:off x="552926" y="268043"/>
            <a:ext cx="11084560" cy="1355371"/>
          </a:xfrm>
          <a:prstGeom prst="rect">
            <a:avLst/>
          </a:prstGeom>
        </p:spPr>
        <p:txBody>
          <a:bodyPr wrap="square">
            <a:spAutoFit/>
          </a:bodyPr>
          <a:lstStyle/>
          <a:p>
            <a:pPr>
              <a:lnSpc>
                <a:spcPct val="150000"/>
              </a:lnSpc>
              <a:spcAft>
                <a:spcPts val="800"/>
              </a:spcAft>
            </a:pPr>
            <a:r>
              <a:rPr lang="he-IL"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ניתוח השיר:</a:t>
            </a:r>
            <a:endParaRPr lang="en-US"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gn="just">
              <a:lnSpc>
                <a:spcPts val="1900"/>
              </a:lnSpc>
            </a:pPr>
            <a:endParaRPr lang="he-IL" sz="2400" b="1" dirty="0" smtClean="0">
              <a:latin typeface="Varela Round" panose="00000500000000000000" pitchFamily="2" charset="-79"/>
              <a:ea typeface="Calibri" panose="020F0502020204030204" pitchFamily="34" charset="0"/>
              <a:cs typeface="Varela Round" panose="00000500000000000000" pitchFamily="2" charset="-79"/>
            </a:endParaRPr>
          </a:p>
          <a:p>
            <a:pPr algn="just">
              <a:lnSpc>
                <a:spcPts val="1900"/>
              </a:lnSpc>
            </a:pPr>
            <a:r>
              <a:rPr lang="he-IL" sz="2400" b="1" dirty="0" smtClean="0">
                <a:latin typeface="Varela Round" panose="00000500000000000000" pitchFamily="2" charset="-79"/>
                <a:ea typeface="Calibri" panose="020F0502020204030204" pitchFamily="34" charset="0"/>
                <a:cs typeface="Varela Round" panose="00000500000000000000" pitchFamily="2" charset="-79"/>
              </a:rPr>
              <a:t>בית 3: </a:t>
            </a:r>
            <a:r>
              <a:rPr lang="he-IL" sz="2400" b="1" dirty="0">
                <a:solidFill>
                  <a:srgbClr val="242424"/>
                </a:solidFill>
                <a:latin typeface="Varela Round" panose="00000500000000000000" pitchFamily="2" charset="-79"/>
                <a:ea typeface="Times New Roman" panose="02020603050405020304" pitchFamily="18" charset="0"/>
                <a:cs typeface="Varela Round" panose="00000500000000000000" pitchFamily="2" charset="-79"/>
              </a:rPr>
              <a:t>וְאֶרֶץ – עָזְבָה אוֹתָה עֲרֻמָּה / בְּצֵל הַלַּיְלָה תָּלִין וְתֶחְסֶה,</a:t>
            </a:r>
            <a:endParaRPr lang="en-US" sz="2400" b="1" dirty="0">
              <a:latin typeface="Varela Round" panose="00000500000000000000" pitchFamily="2" charset="-79"/>
              <a:ea typeface="Times New Roman" panose="02020603050405020304" pitchFamily="18" charset="0"/>
              <a:cs typeface="Varela Round" panose="00000500000000000000" pitchFamily="2" charset="-79"/>
            </a:endParaRPr>
          </a:p>
        </p:txBody>
      </p:sp>
      <p:sp>
        <p:nvSpPr>
          <p:cNvPr id="3" name="מלבן 2"/>
          <p:cNvSpPr/>
          <p:nvPr/>
        </p:nvSpPr>
        <p:spPr>
          <a:xfrm>
            <a:off x="1557843" y="1858439"/>
            <a:ext cx="9074725" cy="829344"/>
          </a:xfrm>
          <a:prstGeom prst="rect">
            <a:avLst/>
          </a:prstGeom>
          <a:solidFill>
            <a:schemeClr val="accent1">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בבית זה הדובר ממשיך בתיאור תהליך השקיעה. </a:t>
            </a:r>
          </a:p>
        </p:txBody>
      </p:sp>
      <p:sp>
        <p:nvSpPr>
          <p:cNvPr id="4" name="מלבן 3"/>
          <p:cNvSpPr/>
          <p:nvPr/>
        </p:nvSpPr>
        <p:spPr>
          <a:xfrm>
            <a:off x="1557842" y="2922808"/>
            <a:ext cx="9074726" cy="1168079"/>
          </a:xfrm>
          <a:prstGeom prst="rect">
            <a:avLst/>
          </a:prstGeom>
          <a:solidFill>
            <a:schemeClr val="accent6">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הארץ מתוארת כמי שנותרה ערומה, לאחר שהשמש הפשיטה אותה מבגדי האור והחום. היא מחפשת מחסה והגנה לשעות הלילה. הארץ הערומה והחשוכה מסמלת פחד, מוות.</a:t>
            </a:r>
          </a:p>
        </p:txBody>
      </p:sp>
      <p:sp>
        <p:nvSpPr>
          <p:cNvPr id="6" name="מלבן 5"/>
          <p:cNvSpPr/>
          <p:nvPr/>
        </p:nvSpPr>
        <p:spPr>
          <a:xfrm>
            <a:off x="1557842" y="4327472"/>
            <a:ext cx="9074726" cy="1200830"/>
          </a:xfrm>
          <a:prstGeom prst="rect">
            <a:avLst/>
          </a:prstGeom>
          <a:solidFill>
            <a:schemeClr val="accent3">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ניתן לראות תמונה זו כמטאפורית ליקותיאל – הארץ נותרה עזובה, כואבת ובודדה לאחר הסתלקותו של יקותיאל מן העולם.</a:t>
            </a:r>
          </a:p>
        </p:txBody>
      </p:sp>
    </p:spTree>
    <p:extLst>
      <p:ext uri="{BB962C8B-B14F-4D97-AF65-F5344CB8AC3E}">
        <p14:creationId xmlns:p14="http://schemas.microsoft.com/office/powerpoint/2010/main" val="4124555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D18DBE88-E1B5-419F-A95A-B0D931DDECDB}"/>
              </a:ext>
            </a:extLst>
          </p:cNvPr>
          <p:cNvSpPr/>
          <p:nvPr/>
        </p:nvSpPr>
        <p:spPr>
          <a:xfrm>
            <a:off x="552926" y="268043"/>
            <a:ext cx="11084560" cy="1355371"/>
          </a:xfrm>
          <a:prstGeom prst="rect">
            <a:avLst/>
          </a:prstGeom>
        </p:spPr>
        <p:txBody>
          <a:bodyPr wrap="square">
            <a:spAutoFit/>
          </a:bodyPr>
          <a:lstStyle/>
          <a:p>
            <a:pPr>
              <a:lnSpc>
                <a:spcPct val="150000"/>
              </a:lnSpc>
              <a:spcAft>
                <a:spcPts val="800"/>
              </a:spcAft>
            </a:pPr>
            <a:r>
              <a:rPr lang="he-IL"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ניתוח השיר:</a:t>
            </a:r>
            <a:endParaRPr lang="en-US"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gn="just">
              <a:lnSpc>
                <a:spcPts val="1900"/>
              </a:lnSpc>
            </a:pPr>
            <a:endParaRPr lang="he-IL" sz="2400" b="1" dirty="0" smtClean="0">
              <a:latin typeface="Varela Round" panose="00000500000000000000" pitchFamily="2" charset="-79"/>
              <a:ea typeface="Calibri" panose="020F0502020204030204" pitchFamily="34" charset="0"/>
              <a:cs typeface="Varela Round" panose="00000500000000000000" pitchFamily="2" charset="-79"/>
            </a:endParaRPr>
          </a:p>
          <a:p>
            <a:pPr algn="just">
              <a:lnSpc>
                <a:spcPts val="1900"/>
              </a:lnSpc>
            </a:pPr>
            <a:r>
              <a:rPr lang="he-IL" sz="2400" b="1" dirty="0" smtClean="0">
                <a:latin typeface="Varela Round" panose="00000500000000000000" pitchFamily="2" charset="-79"/>
                <a:ea typeface="Calibri" panose="020F0502020204030204" pitchFamily="34" charset="0"/>
                <a:cs typeface="Varela Round" panose="00000500000000000000" pitchFamily="2" charset="-79"/>
              </a:rPr>
              <a:t>בית 4: </a:t>
            </a:r>
            <a:r>
              <a:rPr lang="he-IL" sz="2400" b="1" dirty="0">
                <a:solidFill>
                  <a:srgbClr val="242424"/>
                </a:solidFill>
                <a:latin typeface="Varela Round" panose="00000500000000000000" pitchFamily="2" charset="-79"/>
                <a:ea typeface="Times New Roman" panose="02020603050405020304" pitchFamily="18" charset="0"/>
                <a:cs typeface="Varela Round" panose="00000500000000000000" pitchFamily="2" charset="-79"/>
              </a:rPr>
              <a:t>וְהַשַּׁחַק אֲזַי קָדַר, כְּאִלּוּ / בְּשַׂק עַל מוֹת יְקוּתִיאֵל מְכֻסֶּה.</a:t>
            </a:r>
            <a:endParaRPr lang="en-US" sz="2400" b="1" dirty="0">
              <a:solidFill>
                <a:srgbClr val="242424"/>
              </a:solidFill>
              <a:latin typeface="Varela Round" panose="00000500000000000000" pitchFamily="2" charset="-79"/>
              <a:ea typeface="Times New Roman" panose="02020603050405020304" pitchFamily="18" charset="0"/>
              <a:cs typeface="Varela Round" panose="00000500000000000000" pitchFamily="2" charset="-79"/>
            </a:endParaRPr>
          </a:p>
        </p:txBody>
      </p:sp>
      <p:sp>
        <p:nvSpPr>
          <p:cNvPr id="3" name="מלבן 2"/>
          <p:cNvSpPr/>
          <p:nvPr/>
        </p:nvSpPr>
        <p:spPr>
          <a:xfrm>
            <a:off x="1557843" y="1858439"/>
            <a:ext cx="9074725" cy="829344"/>
          </a:xfrm>
          <a:prstGeom prst="rect">
            <a:avLst/>
          </a:prstGeom>
          <a:solidFill>
            <a:schemeClr val="accent1">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לאחר תיאור הארץ הערומה עובר הדובר לתיאור השמיים – השמיים קודרים, מחשיכים, כאילו מתכסים בבגדי אבל על מות יקותיאל.</a:t>
            </a:r>
          </a:p>
        </p:txBody>
      </p:sp>
      <p:sp>
        <p:nvSpPr>
          <p:cNvPr id="4" name="מלבן 3"/>
          <p:cNvSpPr/>
          <p:nvPr/>
        </p:nvSpPr>
        <p:spPr>
          <a:xfrm>
            <a:off x="1557842" y="2922808"/>
            <a:ext cx="9074726" cy="1168079"/>
          </a:xfrm>
          <a:prstGeom prst="rect">
            <a:avLst/>
          </a:prstGeom>
          <a:solidFill>
            <a:schemeClr val="accent6">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בבית זה נחשפים תיאורי הטבע כמטאפוריים למות יקותיאל ולאבל הכבד שהשתרר בעקבותיו. </a:t>
            </a:r>
          </a:p>
        </p:txBody>
      </p:sp>
      <p:sp>
        <p:nvSpPr>
          <p:cNvPr id="6" name="מלבן 5"/>
          <p:cNvSpPr/>
          <p:nvPr/>
        </p:nvSpPr>
        <p:spPr>
          <a:xfrm>
            <a:off x="1557842" y="4327472"/>
            <a:ext cx="9074726" cy="1200830"/>
          </a:xfrm>
          <a:prstGeom prst="rect">
            <a:avLst/>
          </a:prstGeom>
          <a:solidFill>
            <a:schemeClr val="accent3">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השקיעה מסמלת את המוות ואילו הארץ הערומה מייצגת את הדובר שנותר בודד ואבל.</a:t>
            </a:r>
          </a:p>
        </p:txBody>
      </p:sp>
    </p:spTree>
    <p:extLst>
      <p:ext uri="{BB962C8B-B14F-4D97-AF65-F5344CB8AC3E}">
        <p14:creationId xmlns:p14="http://schemas.microsoft.com/office/powerpoint/2010/main" val="3852369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ACD9B65C-CD20-41D5-9534-336DD6D8D95D}"/>
              </a:ext>
            </a:extLst>
          </p:cNvPr>
          <p:cNvSpPr/>
          <p:nvPr/>
        </p:nvSpPr>
        <p:spPr>
          <a:xfrm>
            <a:off x="670560" y="351679"/>
            <a:ext cx="11038046" cy="5006499"/>
          </a:xfrm>
          <a:prstGeom prst="rect">
            <a:avLst/>
          </a:prstGeom>
        </p:spPr>
        <p:txBody>
          <a:bodyPr wrap="square">
            <a:spAutoFit/>
          </a:bodyPr>
          <a:lstStyle/>
          <a:p>
            <a:pPr algn="just">
              <a:lnSpc>
                <a:spcPct val="150000"/>
              </a:lnSpc>
              <a:spcAft>
                <a:spcPts val="800"/>
              </a:spcAft>
            </a:pPr>
            <a:r>
              <a:rPr lang="he-IL"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אמצעים אמנותיים:</a:t>
            </a:r>
            <a:endParaRPr lang="en-US" sz="2800"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gn="ctr">
              <a:lnSpc>
                <a:spcPct val="200000"/>
              </a:lnSpc>
            </a:pPr>
            <a:r>
              <a:rPr lang="he-IL" sz="2400" b="1" dirty="0">
                <a:latin typeface="Varela Round" panose="00000500000000000000" pitchFamily="2" charset="-79"/>
                <a:ea typeface="Times New Roman" panose="02020603050405020304" pitchFamily="18" charset="0"/>
                <a:cs typeface="Varela Round" panose="00000500000000000000" pitchFamily="2" charset="-79"/>
              </a:rPr>
              <a:t>רְאֵה שֶׁמֶשׁ לְעֵת עֶרֶב אֲדֻמָּה / כִּאִלּוּ לָבְשָׁה תוֹלָע לְמִכְסֶה,</a:t>
            </a:r>
            <a:endParaRPr lang="en-US" sz="2400" b="1" dirty="0">
              <a:latin typeface="Varela Round" panose="00000500000000000000" pitchFamily="2" charset="-79"/>
              <a:ea typeface="Times New Roman" panose="02020603050405020304" pitchFamily="18" charset="0"/>
              <a:cs typeface="Varela Round" panose="00000500000000000000" pitchFamily="2" charset="-79"/>
            </a:endParaRPr>
          </a:p>
          <a:p>
            <a:pPr algn="ctr">
              <a:lnSpc>
                <a:spcPct val="200000"/>
              </a:lnSpc>
            </a:pPr>
            <a:r>
              <a:rPr lang="he-IL" sz="2400" b="1" dirty="0">
                <a:latin typeface="Varela Round" panose="00000500000000000000" pitchFamily="2" charset="-79"/>
                <a:ea typeface="Times New Roman" panose="02020603050405020304" pitchFamily="18" charset="0"/>
                <a:cs typeface="Varela Round" panose="00000500000000000000" pitchFamily="2" charset="-79"/>
              </a:rPr>
              <a:t>תְּפַשֵּׁט פַּאֲתֵי צָפוֹן וְיָמִין / וְרוּחַ יָם בְּאַרְגָּמָן תְּכַסֶּה,</a:t>
            </a:r>
            <a:endParaRPr lang="en-US" sz="2400" b="1" dirty="0">
              <a:latin typeface="Varela Round" panose="00000500000000000000" pitchFamily="2" charset="-79"/>
              <a:ea typeface="Times New Roman" panose="02020603050405020304" pitchFamily="18" charset="0"/>
              <a:cs typeface="Varela Round" panose="00000500000000000000" pitchFamily="2" charset="-79"/>
            </a:endParaRPr>
          </a:p>
          <a:p>
            <a:pPr algn="ctr">
              <a:lnSpc>
                <a:spcPct val="200000"/>
              </a:lnSpc>
            </a:pPr>
            <a:r>
              <a:rPr lang="he-IL" sz="2400" b="1" dirty="0">
                <a:latin typeface="Varela Round" panose="00000500000000000000" pitchFamily="2" charset="-79"/>
                <a:ea typeface="Times New Roman" panose="02020603050405020304" pitchFamily="18" charset="0"/>
                <a:cs typeface="Varela Round" panose="00000500000000000000" pitchFamily="2" charset="-79"/>
              </a:rPr>
              <a:t>וְאֶרֶץ – עָזְבָה אוֹתָה עֲרֻמָּה / בְּצֵל הַלַּיְלָה תָּלִין וְתֶחְסֶה,</a:t>
            </a:r>
            <a:endParaRPr lang="en-US" sz="2400" b="1" dirty="0">
              <a:latin typeface="Varela Round" panose="00000500000000000000" pitchFamily="2" charset="-79"/>
              <a:ea typeface="Times New Roman" panose="02020603050405020304" pitchFamily="18" charset="0"/>
              <a:cs typeface="Varela Round" panose="00000500000000000000" pitchFamily="2" charset="-79"/>
            </a:endParaRPr>
          </a:p>
          <a:p>
            <a:pPr algn="ctr">
              <a:lnSpc>
                <a:spcPct val="200000"/>
              </a:lnSpc>
            </a:pPr>
            <a:r>
              <a:rPr lang="he-IL" sz="2400" b="1" dirty="0">
                <a:latin typeface="Varela Round" panose="00000500000000000000" pitchFamily="2" charset="-79"/>
                <a:ea typeface="Times New Roman" panose="02020603050405020304" pitchFamily="18" charset="0"/>
                <a:cs typeface="Varela Round" panose="00000500000000000000" pitchFamily="2" charset="-79"/>
              </a:rPr>
              <a:t>וְהַשַּׁחַק אֲזַי קָדַר, כְּאִלּוּ / בְּשַׂק עַל מוֹת יְקוּתִיאֵל מְכֻסֶּה.</a:t>
            </a:r>
            <a:endParaRPr lang="en-US" sz="2400" b="1" dirty="0">
              <a:latin typeface="Varela Round" panose="00000500000000000000" pitchFamily="2" charset="-79"/>
              <a:ea typeface="Times New Roman" panose="02020603050405020304" pitchFamily="18" charset="0"/>
              <a:cs typeface="Varela Round" panose="00000500000000000000" pitchFamily="2" charset="-79"/>
            </a:endParaRPr>
          </a:p>
          <a:p>
            <a:pPr algn="just">
              <a:lnSpc>
                <a:spcPct val="150000"/>
              </a:lnSpc>
              <a:spcAft>
                <a:spcPts val="800"/>
              </a:spcAft>
            </a:pPr>
            <a:endParaRPr lang="he-IL" sz="2400" b="1" dirty="0" smtClean="0">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endParaRPr lang="he-IL" sz="2400" b="1" dirty="0">
              <a:latin typeface="Varela Round" panose="00000500000000000000" pitchFamily="2" charset="-79"/>
              <a:ea typeface="Calibri" panose="020F0502020204030204" pitchFamily="34" charset="0"/>
              <a:cs typeface="Varela Round" panose="00000500000000000000" pitchFamily="2" charset="-79"/>
            </a:endParaRPr>
          </a:p>
        </p:txBody>
      </p:sp>
      <p:sp>
        <p:nvSpPr>
          <p:cNvPr id="6" name="מלבן 5"/>
          <p:cNvSpPr/>
          <p:nvPr/>
        </p:nvSpPr>
        <p:spPr>
          <a:xfrm>
            <a:off x="3084401" y="4284915"/>
            <a:ext cx="6210363" cy="829344"/>
          </a:xfrm>
          <a:prstGeom prst="rect">
            <a:avLst/>
          </a:prstGeom>
          <a:solidFill>
            <a:schemeClr val="accent4">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איזה צליל חוזר על עצמו בשיר? מה משמעותו?</a:t>
            </a:r>
            <a:endPar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2704396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ACD9B65C-CD20-41D5-9534-336DD6D8D95D}"/>
              </a:ext>
            </a:extLst>
          </p:cNvPr>
          <p:cNvSpPr/>
          <p:nvPr/>
        </p:nvSpPr>
        <p:spPr>
          <a:xfrm>
            <a:off x="670560" y="60734"/>
            <a:ext cx="11038046" cy="5170646"/>
          </a:xfrm>
          <a:prstGeom prst="rect">
            <a:avLst/>
          </a:prstGeom>
        </p:spPr>
        <p:txBody>
          <a:bodyPr wrap="square">
            <a:spAutoFit/>
          </a:bodyPr>
          <a:lstStyle/>
          <a:p>
            <a:pPr algn="just">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חרוז מבריח:</a:t>
            </a:r>
            <a:endParaRPr lang="en-US" sz="2800"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gn="ct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רְאֵה שֶׁמֶשׁ לְעֵת עֶרֶב אֲדֻמָּה / כִּאִלּוּ לָבְשָׁה תוֹלָע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לְמִכְסֶה</a:t>
            </a:r>
            <a:r>
              <a:rPr lang="he-IL" sz="2000" b="1" dirty="0">
                <a:latin typeface="Varela Round" panose="00000500000000000000" pitchFamily="2" charset="-79"/>
                <a:ea typeface="Times New Roman" panose="02020603050405020304" pitchFamily="18" charset="0"/>
                <a:cs typeface="Varela Round" panose="00000500000000000000" pitchFamily="2" charset="-79"/>
              </a:rPr>
              <a:t>,</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gn="ct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תְּפַשֵּׁט פַּאֲתֵי צָפוֹן וְיָמִין / וְרוּחַ יָם בְּאַרְגָּמָן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תְּכַסֶּה</a:t>
            </a:r>
            <a:r>
              <a:rPr lang="he-IL" sz="2000" b="1" dirty="0">
                <a:latin typeface="Varela Round" panose="00000500000000000000" pitchFamily="2" charset="-79"/>
                <a:ea typeface="Times New Roman" panose="02020603050405020304" pitchFamily="18" charset="0"/>
                <a:cs typeface="Varela Round" panose="00000500000000000000" pitchFamily="2" charset="-79"/>
              </a:rPr>
              <a:t>,</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gn="ct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וְאֶרֶץ – עָזְבָה אוֹתָה עֲרֻמָּה / בְּצֵל הַלַּיְלָה תָּלִין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וְתֶחְסֶה</a:t>
            </a:r>
            <a:r>
              <a:rPr lang="he-IL" sz="2000" b="1" dirty="0">
                <a:latin typeface="Varela Round" panose="00000500000000000000" pitchFamily="2" charset="-79"/>
                <a:ea typeface="Times New Roman" panose="02020603050405020304" pitchFamily="18" charset="0"/>
                <a:cs typeface="Varela Round" panose="00000500000000000000" pitchFamily="2" charset="-79"/>
              </a:rPr>
              <a:t>,</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gn="ct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וְהַשַּׁחַק אֲזַי קָדַר, כְּאִלּוּ / בְּשַׂק עַל מוֹת יְקוּתִיאֵל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מְכֻסֶּה</a:t>
            </a:r>
            <a:r>
              <a:rPr lang="he-IL" sz="2000" b="1" dirty="0">
                <a:latin typeface="Varela Round" panose="00000500000000000000" pitchFamily="2" charset="-79"/>
                <a:ea typeface="Times New Roman" panose="02020603050405020304" pitchFamily="18" charset="0"/>
                <a:cs typeface="Varela Round" panose="00000500000000000000" pitchFamily="2" charset="-79"/>
              </a:rPr>
              <a:t>.</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gn="just">
              <a:lnSpc>
                <a:spcPct val="150000"/>
              </a:lnSpc>
              <a:spcAft>
                <a:spcPts val="800"/>
              </a:spcAft>
            </a:pPr>
            <a:endParaRPr lang="he-IL" sz="2400" b="1" dirty="0" smtClean="0">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endParaRPr lang="he-IL" sz="2400" b="1" dirty="0">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endParaRPr lang="he-IL" sz="2400" b="1" dirty="0" smtClean="0">
              <a:latin typeface="Varela Round" panose="00000500000000000000" pitchFamily="2" charset="-79"/>
              <a:ea typeface="Calibri" panose="020F0502020204030204" pitchFamily="34" charset="0"/>
              <a:cs typeface="Varela Round" panose="00000500000000000000" pitchFamily="2" charset="-79"/>
            </a:endParaRPr>
          </a:p>
        </p:txBody>
      </p:sp>
      <p:sp>
        <p:nvSpPr>
          <p:cNvPr id="6" name="מלבן 5"/>
          <p:cNvSpPr/>
          <p:nvPr/>
        </p:nvSpPr>
        <p:spPr>
          <a:xfrm>
            <a:off x="2275674" y="3509907"/>
            <a:ext cx="7827818" cy="1685082"/>
          </a:xfrm>
          <a:prstGeom prst="rect">
            <a:avLst/>
          </a:prstGeom>
          <a:solidFill>
            <a:schemeClr val="accent4">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חרוז </a:t>
            </a: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מבריח</a:t>
            </a:r>
          </a:p>
          <a:p>
            <a:pPr algn="ctr">
              <a:spcAft>
                <a:spcPts val="800"/>
              </a:spcAft>
            </a:pPr>
            <a:r>
              <a:rPr lang="he-IL" sz="20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כל </a:t>
            </a:r>
            <a:r>
              <a:rPr lang="he-IL" sz="20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בתי השיר מסתיימים בצליל סה, ובנויים מן השורש </a:t>
            </a:r>
            <a:r>
              <a:rPr lang="he-IL" sz="2000" dirty="0" err="1">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כס"ה</a:t>
            </a:r>
            <a:r>
              <a:rPr lang="he-IL" sz="20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/י. </a:t>
            </a:r>
          </a:p>
          <a:p>
            <a:pPr algn="ctr">
              <a:spcAft>
                <a:spcPts val="800"/>
              </a:spcAft>
            </a:pPr>
            <a:r>
              <a:rPr lang="he-IL" sz="20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המשמעות: </a:t>
            </a:r>
            <a:endParaRPr lang="he-IL" sz="20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a:p>
            <a:pPr algn="ctr">
              <a:spcAft>
                <a:spcPts val="800"/>
              </a:spcAft>
            </a:pPr>
            <a:r>
              <a:rPr lang="he-IL" sz="20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הדגשת </a:t>
            </a:r>
            <a:r>
              <a:rPr lang="he-IL" sz="20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כיסוי הארץ בצבעי אבל, וכן כיסוי גופת יקותיאל (קבורתו</a:t>
            </a:r>
            <a:r>
              <a:rPr lang="he-IL" sz="20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a:t>
            </a:r>
            <a:endParaRPr lang="he-IL" sz="20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1619161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ACD9B65C-CD20-41D5-9534-336DD6D8D95D}"/>
              </a:ext>
            </a:extLst>
          </p:cNvPr>
          <p:cNvSpPr/>
          <p:nvPr/>
        </p:nvSpPr>
        <p:spPr>
          <a:xfrm>
            <a:off x="670560" y="171570"/>
            <a:ext cx="11038046" cy="3857466"/>
          </a:xfrm>
          <a:prstGeom prst="rect">
            <a:avLst/>
          </a:prstGeom>
        </p:spPr>
        <p:txBody>
          <a:bodyPr wrap="square">
            <a:spAutoFit/>
          </a:bodyPr>
          <a:lstStyle/>
          <a:p>
            <a:pPr algn="just">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מטאפורה:</a:t>
            </a:r>
            <a:endParaRPr lang="en-US" sz="2800"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רְאֵה שֶׁמֶשׁ לְעֵת עֶרֶב אֲדֻמָּה / כִּאִלּוּ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לָבְשָׁה תוֹלָע לְמִכְסֶה</a:t>
            </a:r>
            <a:r>
              <a:rPr lang="he-IL" sz="2000" b="1" dirty="0">
                <a:latin typeface="Varela Round" panose="00000500000000000000" pitchFamily="2" charset="-79"/>
                <a:ea typeface="Times New Roman" panose="02020603050405020304" pitchFamily="18" charset="0"/>
                <a:cs typeface="Varela Round" panose="00000500000000000000" pitchFamily="2" charset="-79"/>
              </a:rPr>
              <a:t>,</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תְּפַשֵּׁט</a:t>
            </a:r>
            <a:r>
              <a:rPr lang="he-IL" sz="2000" b="1" dirty="0">
                <a:latin typeface="Varela Round" panose="00000500000000000000" pitchFamily="2" charset="-79"/>
                <a:ea typeface="Times New Roman" panose="02020603050405020304" pitchFamily="18" charset="0"/>
                <a:cs typeface="Varela Round" panose="00000500000000000000" pitchFamily="2" charset="-79"/>
              </a:rPr>
              <a:t> פַּאֲתֵי צָפוֹן וְיָמִין / וְרוּחַ יָם בְּאַרְגָּמָן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תְּכַסֶּה</a:t>
            </a:r>
            <a:r>
              <a:rPr lang="he-IL" sz="2000" b="1" dirty="0">
                <a:latin typeface="Varela Round" panose="00000500000000000000" pitchFamily="2" charset="-79"/>
                <a:ea typeface="Times New Roman" panose="02020603050405020304" pitchFamily="18" charset="0"/>
                <a:cs typeface="Varela Round" panose="00000500000000000000" pitchFamily="2" charset="-79"/>
              </a:rPr>
              <a:t>,</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וְאֶרֶץ – עָזְבָה אוֹתָה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עֲרֻמָּה</a:t>
            </a:r>
            <a:r>
              <a:rPr lang="he-IL" sz="2000" b="1" dirty="0">
                <a:latin typeface="Varela Round" panose="00000500000000000000" pitchFamily="2" charset="-79"/>
                <a:ea typeface="Times New Roman" panose="02020603050405020304" pitchFamily="18" charset="0"/>
                <a:cs typeface="Varela Round" panose="00000500000000000000" pitchFamily="2" charset="-79"/>
              </a:rPr>
              <a:t> / בְּצֵל הַלַּיְלָה תָּלִין וְתֶחְסֶה,</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וְהַשַּׁחַק אֲזַי קָדַר, כְּאִלּוּ /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בְּשַׂק</a:t>
            </a:r>
            <a:r>
              <a:rPr lang="he-IL" sz="2000" b="1" dirty="0">
                <a:latin typeface="Varela Round" panose="00000500000000000000" pitchFamily="2" charset="-79"/>
                <a:ea typeface="Times New Roman" panose="02020603050405020304" pitchFamily="18" charset="0"/>
                <a:cs typeface="Varela Round" panose="00000500000000000000" pitchFamily="2" charset="-79"/>
              </a:rPr>
              <a:t> עַל מוֹת יְקוּתִיאֵל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מְכֻסֶּה</a:t>
            </a:r>
            <a:r>
              <a:rPr lang="he-IL" sz="2000" b="1" dirty="0">
                <a:latin typeface="Varela Round" panose="00000500000000000000" pitchFamily="2" charset="-79"/>
                <a:ea typeface="Times New Roman" panose="02020603050405020304" pitchFamily="18" charset="0"/>
                <a:cs typeface="Varela Round" panose="00000500000000000000" pitchFamily="2" charset="-79"/>
              </a:rPr>
              <a:t>.</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gn="just">
              <a:lnSpc>
                <a:spcPct val="150000"/>
              </a:lnSpc>
              <a:spcAft>
                <a:spcPts val="800"/>
              </a:spcAft>
            </a:pPr>
            <a:endParaRPr lang="he-IL" sz="2400" b="1" dirty="0" smtClean="0">
              <a:latin typeface="Varela Round" panose="00000500000000000000" pitchFamily="2" charset="-79"/>
              <a:ea typeface="Calibri" panose="020F0502020204030204" pitchFamily="34" charset="0"/>
              <a:cs typeface="Varela Round" panose="00000500000000000000" pitchFamily="2" charset="-79"/>
            </a:endParaRPr>
          </a:p>
        </p:txBody>
      </p:sp>
      <p:sp>
        <p:nvSpPr>
          <p:cNvPr id="4" name="מלבן 3"/>
          <p:cNvSpPr/>
          <p:nvPr/>
        </p:nvSpPr>
        <p:spPr>
          <a:xfrm>
            <a:off x="1013546" y="915604"/>
            <a:ext cx="3949909" cy="3113432"/>
          </a:xfrm>
          <a:prstGeom prst="rect">
            <a:avLst/>
          </a:prstGeom>
          <a:solidFill>
            <a:schemeClr val="accent4">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מטאפורת הלבוש – </a:t>
            </a:r>
          </a:p>
          <a:p>
            <a:pPr algn="ctr">
              <a:spcAft>
                <a:spcPts val="800"/>
              </a:spcAft>
            </a:pPr>
            <a:r>
              <a:rPr lang="he-IL" sz="20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כיסוי הארץ בצבע שחור (הלילה) מסמל את מות יקותיאל, כאילו הארץ כולה לובשת בגדי אבל. </a:t>
            </a:r>
          </a:p>
        </p:txBody>
      </p:sp>
    </p:spTree>
    <p:extLst>
      <p:ext uri="{BB962C8B-B14F-4D97-AF65-F5344CB8AC3E}">
        <p14:creationId xmlns:p14="http://schemas.microsoft.com/office/powerpoint/2010/main" val="2027447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ACD9B65C-CD20-41D5-9534-336DD6D8D95D}"/>
              </a:ext>
            </a:extLst>
          </p:cNvPr>
          <p:cNvSpPr/>
          <p:nvPr/>
        </p:nvSpPr>
        <p:spPr>
          <a:xfrm>
            <a:off x="670560" y="171570"/>
            <a:ext cx="11038046" cy="4473019"/>
          </a:xfrm>
          <a:prstGeom prst="rect">
            <a:avLst/>
          </a:prstGeom>
        </p:spPr>
        <p:txBody>
          <a:bodyPr wrap="square">
            <a:spAutoFit/>
          </a:bodyPr>
          <a:lstStyle/>
          <a:p>
            <a:pPr algn="just">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דימויים:</a:t>
            </a:r>
            <a:endParaRPr lang="en-US" sz="2800"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nSpc>
                <a:spcPct val="200000"/>
              </a:lnSpc>
            </a:pPr>
            <a:endParaRPr lang="he-IL" sz="2000" b="1" dirty="0" smtClean="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smtClean="0">
                <a:latin typeface="Varela Round" panose="00000500000000000000" pitchFamily="2" charset="-79"/>
                <a:ea typeface="Times New Roman" panose="02020603050405020304" pitchFamily="18" charset="0"/>
                <a:cs typeface="Varela Round" panose="00000500000000000000" pitchFamily="2" charset="-79"/>
              </a:rPr>
              <a:t>רְאֵה </a:t>
            </a:r>
            <a:r>
              <a:rPr lang="he-IL" sz="2000" b="1" dirty="0">
                <a:latin typeface="Varela Round" panose="00000500000000000000" pitchFamily="2" charset="-79"/>
                <a:ea typeface="Times New Roman" panose="02020603050405020304" pitchFamily="18" charset="0"/>
                <a:cs typeface="Varela Round" panose="00000500000000000000" pitchFamily="2" charset="-79"/>
              </a:rPr>
              <a:t>שֶׁמֶשׁ לְעֵת עֶרֶב אֲדֻמָּה /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כִּאִלּוּ לָבְשָׁה תוֹלָע לְמִכְסֶה</a:t>
            </a:r>
            <a:r>
              <a:rPr lang="he-IL" sz="2000" b="1" dirty="0">
                <a:latin typeface="Varela Round" panose="00000500000000000000" pitchFamily="2" charset="-79"/>
                <a:ea typeface="Times New Roman" panose="02020603050405020304" pitchFamily="18" charset="0"/>
                <a:cs typeface="Varela Round" panose="00000500000000000000" pitchFamily="2" charset="-79"/>
              </a:rPr>
              <a:t>,</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תְּפַשֵּׁט פַּאֲתֵי צָפוֹן וְיָמִין / וְרוּחַ יָם בְּאַרְגָּמָן תְּכַסֶּה,</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וְאֶרֶץ – עָזְבָה אוֹתָה עֲרֻמָּה / בְּצֵל הַלַּיְלָה תָּלִין וְתֶחְסֶה,</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וְהַשַּׁחַק אֲזַי קָדַר,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כְּאִלּוּ / בְּשַׂק עַל מוֹת יְקוּתִיאֵל מְכֻסֶּה.</a:t>
            </a:r>
            <a:endParaRPr lang="en-US"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endParaRPr>
          </a:p>
          <a:p>
            <a:pPr algn="just">
              <a:lnSpc>
                <a:spcPct val="150000"/>
              </a:lnSpc>
              <a:spcAft>
                <a:spcPts val="800"/>
              </a:spcAft>
            </a:pPr>
            <a:endParaRPr lang="he-IL" sz="2400" b="1" dirty="0" smtClean="0">
              <a:latin typeface="Varela Round" panose="00000500000000000000" pitchFamily="2" charset="-79"/>
              <a:ea typeface="Calibri" panose="020F0502020204030204" pitchFamily="34" charset="0"/>
              <a:cs typeface="Varela Round" panose="00000500000000000000" pitchFamily="2" charset="-79"/>
            </a:endParaRPr>
          </a:p>
        </p:txBody>
      </p:sp>
      <p:sp>
        <p:nvSpPr>
          <p:cNvPr id="4" name="מלבן 3"/>
          <p:cNvSpPr/>
          <p:nvPr/>
        </p:nvSpPr>
        <p:spPr>
          <a:xfrm>
            <a:off x="1013546" y="1900015"/>
            <a:ext cx="3949909" cy="1979996"/>
          </a:xfrm>
          <a:prstGeom prst="rect">
            <a:avLst/>
          </a:prstGeom>
          <a:solidFill>
            <a:schemeClr val="accent4">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דימויים - </a:t>
            </a:r>
            <a:endPar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a:p>
            <a:pPr algn="ctr">
              <a:spcAft>
                <a:spcPts val="800"/>
              </a:spcAft>
            </a:pPr>
            <a:r>
              <a:rPr lang="he-IL" sz="20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הדימויים מחברים בין תיאור הטבע ותיאורי האבל. </a:t>
            </a:r>
            <a:endParaRPr lang="he-IL" sz="20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392688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ACD9B65C-CD20-41D5-9534-336DD6D8D95D}"/>
              </a:ext>
            </a:extLst>
          </p:cNvPr>
          <p:cNvSpPr/>
          <p:nvPr/>
        </p:nvSpPr>
        <p:spPr>
          <a:xfrm>
            <a:off x="670560" y="171570"/>
            <a:ext cx="11038046" cy="4473019"/>
          </a:xfrm>
          <a:prstGeom prst="rect">
            <a:avLst/>
          </a:prstGeom>
        </p:spPr>
        <p:txBody>
          <a:bodyPr wrap="square">
            <a:spAutoFit/>
          </a:bodyPr>
          <a:lstStyle/>
          <a:p>
            <a:pPr algn="just">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האנשה:</a:t>
            </a:r>
            <a:endParaRPr lang="en-US" sz="2800"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nSpc>
                <a:spcPct val="200000"/>
              </a:lnSpc>
            </a:pPr>
            <a:endParaRPr lang="he-IL" sz="2000" b="1" dirty="0" smtClean="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smtClean="0">
                <a:latin typeface="Varela Round" panose="00000500000000000000" pitchFamily="2" charset="-79"/>
                <a:ea typeface="Times New Roman" panose="02020603050405020304" pitchFamily="18" charset="0"/>
                <a:cs typeface="Varela Round" panose="00000500000000000000" pitchFamily="2" charset="-79"/>
              </a:rPr>
              <a:t>רְאֵה </a:t>
            </a:r>
            <a:r>
              <a:rPr lang="he-IL" sz="2000" b="1" dirty="0">
                <a:latin typeface="Varela Round" panose="00000500000000000000" pitchFamily="2" charset="-79"/>
                <a:ea typeface="Times New Roman" panose="02020603050405020304" pitchFamily="18" charset="0"/>
                <a:cs typeface="Varela Round" panose="00000500000000000000" pitchFamily="2" charset="-79"/>
              </a:rPr>
              <a:t>שֶׁמֶשׁ לְעֵת עֶרֶב אֲדֻמָּה / כִּאִלּוּ</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 לָבְשָׁה תוֹלָע לְמִכְסֶה</a:t>
            </a:r>
            <a:r>
              <a:rPr lang="he-IL" sz="2000" b="1" dirty="0">
                <a:latin typeface="Varela Round" panose="00000500000000000000" pitchFamily="2" charset="-79"/>
                <a:ea typeface="Times New Roman" panose="02020603050405020304" pitchFamily="18" charset="0"/>
                <a:cs typeface="Varela Round" panose="00000500000000000000" pitchFamily="2" charset="-79"/>
              </a:rPr>
              <a:t>,</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תְּפַשֵּׁט פַּאֲתֵי צָפוֹן וְיָמִין / וְרוּחַ יָם בְּאַרְגָּמָן תְּכַסֶּה,</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וְאֶרֶץ – </a:t>
            </a: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עָזְבָה אוֹתָה עֲרֻמָּה</a:t>
            </a:r>
            <a:r>
              <a:rPr lang="he-IL" sz="2000" b="1" dirty="0">
                <a:latin typeface="Varela Round" panose="00000500000000000000" pitchFamily="2" charset="-79"/>
                <a:ea typeface="Times New Roman" panose="02020603050405020304" pitchFamily="18" charset="0"/>
                <a:cs typeface="Varela Round" panose="00000500000000000000" pitchFamily="2" charset="-79"/>
              </a:rPr>
              <a:t> / בְּצֵל הַלַּיְלָה תָּלִין וְתֶחְסֶה,</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וְהַשַּׁחַק אֲזַי קָדַר, כְּאִלּוּ / בְּשַׂק עַל מוֹת יְקוּתִיאֵל מְכֻסֶּה.</a:t>
            </a:r>
            <a:endParaRPr lang="en-US"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endParaRPr>
          </a:p>
          <a:p>
            <a:pPr algn="just">
              <a:lnSpc>
                <a:spcPct val="150000"/>
              </a:lnSpc>
              <a:spcAft>
                <a:spcPts val="800"/>
              </a:spcAft>
            </a:pPr>
            <a:endParaRPr lang="he-IL" sz="2400" b="1" dirty="0" smtClean="0">
              <a:latin typeface="Varela Round" panose="00000500000000000000" pitchFamily="2" charset="-79"/>
              <a:ea typeface="Calibri" panose="020F0502020204030204" pitchFamily="34" charset="0"/>
              <a:cs typeface="Varela Round" panose="00000500000000000000" pitchFamily="2" charset="-79"/>
            </a:endParaRPr>
          </a:p>
        </p:txBody>
      </p:sp>
      <p:sp>
        <p:nvSpPr>
          <p:cNvPr id="4" name="מלבן 3"/>
          <p:cNvSpPr/>
          <p:nvPr/>
        </p:nvSpPr>
        <p:spPr>
          <a:xfrm>
            <a:off x="1013546" y="1900015"/>
            <a:ext cx="3949909" cy="1979996"/>
          </a:xfrm>
          <a:prstGeom prst="rect">
            <a:avLst/>
          </a:prstGeom>
          <a:solidFill>
            <a:schemeClr val="accent4">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האנשה</a:t>
            </a:r>
            <a:endPar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a:p>
            <a:pPr algn="ctr">
              <a:spcAft>
                <a:spcPts val="800"/>
              </a:spcAft>
            </a:pPr>
            <a:r>
              <a:rPr lang="he-IL" sz="20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השמיים, כמו בני האדם, נוהגים מנהגי אבלות ולובשים שק. </a:t>
            </a:r>
          </a:p>
        </p:txBody>
      </p:sp>
    </p:spTree>
    <p:extLst>
      <p:ext uri="{BB962C8B-B14F-4D97-AF65-F5344CB8AC3E}">
        <p14:creationId xmlns:p14="http://schemas.microsoft.com/office/powerpoint/2010/main" val="812630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ACD9B65C-CD20-41D5-9534-336DD6D8D95D}"/>
              </a:ext>
            </a:extLst>
          </p:cNvPr>
          <p:cNvSpPr/>
          <p:nvPr/>
        </p:nvSpPr>
        <p:spPr>
          <a:xfrm>
            <a:off x="670560" y="171570"/>
            <a:ext cx="11038046" cy="4473019"/>
          </a:xfrm>
          <a:prstGeom prst="rect">
            <a:avLst/>
          </a:prstGeom>
        </p:spPr>
        <p:txBody>
          <a:bodyPr wrap="square">
            <a:spAutoFit/>
          </a:bodyPr>
          <a:lstStyle/>
          <a:p>
            <a:pPr algn="just">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ארמז מקראי:</a:t>
            </a:r>
            <a:endParaRPr lang="en-US" sz="2800"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nSpc>
                <a:spcPct val="200000"/>
              </a:lnSpc>
            </a:pPr>
            <a:endParaRPr lang="he-IL" sz="2000" b="1" dirty="0" smtClean="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smtClean="0">
                <a:latin typeface="Varela Round" panose="00000500000000000000" pitchFamily="2" charset="-79"/>
                <a:ea typeface="Times New Roman" panose="02020603050405020304" pitchFamily="18" charset="0"/>
                <a:cs typeface="Varela Round" panose="00000500000000000000" pitchFamily="2" charset="-79"/>
              </a:rPr>
              <a:t>רְאֵה </a:t>
            </a:r>
            <a:r>
              <a:rPr lang="he-IL" sz="2000" b="1" dirty="0">
                <a:latin typeface="Varela Round" panose="00000500000000000000" pitchFamily="2" charset="-79"/>
                <a:ea typeface="Times New Roman" panose="02020603050405020304" pitchFamily="18" charset="0"/>
                <a:cs typeface="Varela Round" panose="00000500000000000000" pitchFamily="2" charset="-79"/>
              </a:rPr>
              <a:t>שֶׁמֶשׁ לְעֵת עֶרֶב אֲדֻמָּה / כִּאִלּוּ לָבְשָׁה תוֹלָע לְמִכְסֶה,</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תְּפַשֵּׁט פַּאֲתֵי צָפוֹן וְיָמִין / וְרוּחַ יָם בְּאַרְגָּמָן תְּכַסֶּה,</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latin typeface="Varela Round" panose="00000500000000000000" pitchFamily="2" charset="-79"/>
                <a:ea typeface="Times New Roman" panose="02020603050405020304" pitchFamily="18" charset="0"/>
                <a:cs typeface="Varela Round" panose="00000500000000000000" pitchFamily="2" charset="-79"/>
              </a:rPr>
              <a:t>וְאֶרֶץ – עָזְבָה אוֹתָה עֲרֻמָּה / בְּצֵל הַלַּיְלָה תָּלִין וְתֶחְסֶה,</a:t>
            </a:r>
            <a:endParaRPr lang="en-US" sz="2000" b="1" dirty="0">
              <a:latin typeface="Varela Round" panose="00000500000000000000" pitchFamily="2" charset="-79"/>
              <a:ea typeface="Times New Roman" panose="02020603050405020304" pitchFamily="18" charset="0"/>
              <a:cs typeface="Varela Round" panose="00000500000000000000" pitchFamily="2" charset="-79"/>
            </a:endParaRPr>
          </a:p>
          <a:p>
            <a:pPr>
              <a:lnSpc>
                <a:spcPct val="200000"/>
              </a:lnSpc>
            </a:pPr>
            <a:r>
              <a:rPr lang="he-IL"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rPr>
              <a:t>וְהַשַּׁחַק אֲזַי קָדַר, כְּאִלּוּ / בְּשַׂק עַל מוֹת יְקוּתִיאֵל מְכֻסֶּה.</a:t>
            </a:r>
            <a:endParaRPr lang="en-US" sz="2000" b="1" dirty="0">
              <a:solidFill>
                <a:srgbClr val="FF0000"/>
              </a:solidFill>
              <a:latin typeface="Varela Round" panose="00000500000000000000" pitchFamily="2" charset="-79"/>
              <a:ea typeface="Times New Roman" panose="02020603050405020304" pitchFamily="18" charset="0"/>
              <a:cs typeface="Varela Round" panose="00000500000000000000" pitchFamily="2" charset="-79"/>
            </a:endParaRPr>
          </a:p>
          <a:p>
            <a:pPr algn="just">
              <a:lnSpc>
                <a:spcPct val="150000"/>
              </a:lnSpc>
              <a:spcAft>
                <a:spcPts val="800"/>
              </a:spcAft>
            </a:pPr>
            <a:endParaRPr lang="he-IL" sz="2400" b="1" dirty="0" smtClean="0">
              <a:latin typeface="Varela Round" panose="00000500000000000000" pitchFamily="2" charset="-79"/>
              <a:ea typeface="Calibri" panose="020F0502020204030204" pitchFamily="34" charset="0"/>
              <a:cs typeface="Varela Round" panose="00000500000000000000" pitchFamily="2" charset="-79"/>
            </a:endParaRPr>
          </a:p>
        </p:txBody>
      </p:sp>
      <p:sp>
        <p:nvSpPr>
          <p:cNvPr id="4" name="מלבן 3"/>
          <p:cNvSpPr/>
          <p:nvPr/>
        </p:nvSpPr>
        <p:spPr>
          <a:xfrm>
            <a:off x="1013546" y="1900015"/>
            <a:ext cx="3949909" cy="1979996"/>
          </a:xfrm>
          <a:prstGeom prst="rect">
            <a:avLst/>
          </a:prstGeom>
          <a:solidFill>
            <a:schemeClr val="accent4">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0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"אלביש שמיים קדרות ושק אשים כסותם</a:t>
            </a:r>
            <a:r>
              <a:rPr lang="he-IL" sz="20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a:t>
            </a:r>
          </a:p>
          <a:p>
            <a:pPr algn="ctr">
              <a:spcAft>
                <a:spcPts val="800"/>
              </a:spcAft>
            </a:pPr>
            <a:r>
              <a:rPr lang="he-IL" sz="20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a:t>
            </a:r>
            <a:r>
              <a:rPr lang="he-IL" sz="20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ספר ישעיהו</a:t>
            </a:r>
            <a:r>
              <a:rPr lang="he-IL" sz="20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a:t>
            </a:r>
            <a:endParaRPr lang="he-IL" sz="20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2358646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ACD9B65C-CD20-41D5-9534-336DD6D8D95D}"/>
              </a:ext>
            </a:extLst>
          </p:cNvPr>
          <p:cNvSpPr/>
          <p:nvPr/>
        </p:nvSpPr>
        <p:spPr>
          <a:xfrm>
            <a:off x="670560" y="171570"/>
            <a:ext cx="11038046" cy="3795911"/>
          </a:xfrm>
          <a:prstGeom prst="rect">
            <a:avLst/>
          </a:prstGeom>
        </p:spPr>
        <p:txBody>
          <a:bodyPr wrap="square">
            <a:spAutoFit/>
          </a:bodyPr>
          <a:lstStyle/>
          <a:p>
            <a:pPr algn="just">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הפסקה:</a:t>
            </a:r>
            <a:r>
              <a:rPr lang="en-US"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 </a:t>
            </a: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שאלות לחשיבה...</a:t>
            </a:r>
            <a:endParaRPr lang="en-US" sz="2800"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gn="ctr">
              <a:lnSpc>
                <a:spcPct val="200000"/>
              </a:lnSpc>
            </a:pPr>
            <a:endParaRPr lang="he-IL" sz="2400" b="1" dirty="0" smtClean="0">
              <a:latin typeface="Varela Round" panose="00000500000000000000" pitchFamily="2" charset="-79"/>
              <a:ea typeface="Times New Roman" panose="02020603050405020304" pitchFamily="18" charset="0"/>
              <a:cs typeface="Varela Round" panose="00000500000000000000" pitchFamily="2" charset="-79"/>
            </a:endParaRPr>
          </a:p>
          <a:p>
            <a:pPr marL="457200" indent="-457200" algn="ctr">
              <a:lnSpc>
                <a:spcPct val="200000"/>
              </a:lnSpc>
              <a:buAutoNum type="arabicPeriod"/>
            </a:pPr>
            <a:r>
              <a:rPr lang="he-IL" sz="2400" b="1" dirty="0" smtClean="0">
                <a:latin typeface="Varela Round" panose="00000500000000000000" pitchFamily="2" charset="-79"/>
                <a:ea typeface="Times New Roman" panose="02020603050405020304" pitchFamily="18" charset="0"/>
                <a:cs typeface="Varela Round" panose="00000500000000000000" pitchFamily="2" charset="-79"/>
              </a:rPr>
              <a:t>מהו </a:t>
            </a:r>
            <a:r>
              <a:rPr lang="he-IL" sz="2400" b="1" dirty="0">
                <a:latin typeface="Varela Round" panose="00000500000000000000" pitchFamily="2" charset="-79"/>
                <a:ea typeface="Times New Roman" panose="02020603050405020304" pitchFamily="18" charset="0"/>
                <a:cs typeface="Varela Round" panose="00000500000000000000" pitchFamily="2" charset="-79"/>
              </a:rPr>
              <a:t>תפקיד תיאורי הטבע בשיר</a:t>
            </a:r>
            <a:r>
              <a:rPr lang="he-IL" sz="2400" b="1" dirty="0" smtClean="0">
                <a:latin typeface="Varela Round" panose="00000500000000000000" pitchFamily="2" charset="-79"/>
                <a:ea typeface="Times New Roman" panose="02020603050405020304" pitchFamily="18" charset="0"/>
                <a:cs typeface="Varela Round" panose="00000500000000000000" pitchFamily="2" charset="-79"/>
              </a:rPr>
              <a:t>?</a:t>
            </a:r>
          </a:p>
          <a:p>
            <a:pPr marL="457200" indent="-457200" algn="ctr">
              <a:lnSpc>
                <a:spcPct val="200000"/>
              </a:lnSpc>
              <a:buAutoNum type="arabicPeriod"/>
            </a:pPr>
            <a:r>
              <a:rPr lang="he-IL" sz="2400" b="1" dirty="0" smtClean="0">
                <a:latin typeface="Varela Round" panose="00000500000000000000" pitchFamily="2" charset="-79"/>
                <a:ea typeface="Times New Roman" panose="02020603050405020304" pitchFamily="18" charset="0"/>
                <a:cs typeface="Varela Round" panose="00000500000000000000" pitchFamily="2" charset="-79"/>
              </a:rPr>
              <a:t>מדוע השיר נחשב ל"שיר מתהפך"?</a:t>
            </a:r>
          </a:p>
          <a:p>
            <a:pPr marL="457200" indent="-457200" algn="ctr">
              <a:lnSpc>
                <a:spcPct val="200000"/>
              </a:lnSpc>
              <a:buAutoNum type="arabicPeriod"/>
            </a:pPr>
            <a:r>
              <a:rPr lang="he-IL" sz="2400" b="1" dirty="0" smtClean="0">
                <a:latin typeface="Varela Round" panose="00000500000000000000" pitchFamily="2" charset="-79"/>
                <a:ea typeface="Times New Roman" panose="02020603050405020304" pitchFamily="18" charset="0"/>
                <a:cs typeface="Varela Round" panose="00000500000000000000" pitchFamily="2" charset="-79"/>
              </a:rPr>
              <a:t>במה </a:t>
            </a:r>
            <a:r>
              <a:rPr lang="he-IL" sz="2400" b="1" dirty="0">
                <a:latin typeface="Varela Round" panose="00000500000000000000" pitchFamily="2" charset="-79"/>
                <a:ea typeface="Times New Roman" panose="02020603050405020304" pitchFamily="18" charset="0"/>
                <a:cs typeface="Varela Round" panose="00000500000000000000" pitchFamily="2" charset="-79"/>
              </a:rPr>
              <a:t>שונה שיר זה מהדפוס של שירי </a:t>
            </a:r>
            <a:r>
              <a:rPr lang="he-IL" sz="2400" b="1" dirty="0" smtClean="0">
                <a:latin typeface="Varela Round" panose="00000500000000000000" pitchFamily="2" charset="-79"/>
                <a:ea typeface="Times New Roman" panose="02020603050405020304" pitchFamily="18" charset="0"/>
                <a:cs typeface="Varela Round" panose="00000500000000000000" pitchFamily="2" charset="-79"/>
              </a:rPr>
              <a:t>קינה?</a:t>
            </a:r>
            <a:endParaRPr lang="he-IL" sz="2400" b="1" dirty="0">
              <a:latin typeface="Varela Round" panose="00000500000000000000" pitchFamily="2" charset="-79"/>
              <a:ea typeface="Times New Roman" panose="02020603050405020304" pitchFamily="18" charset="0"/>
              <a:cs typeface="Varela Round" panose="00000500000000000000" pitchFamily="2" charset="-79"/>
            </a:endParaRPr>
          </a:p>
        </p:txBody>
      </p:sp>
    </p:spTree>
    <p:extLst>
      <p:ext uri="{BB962C8B-B14F-4D97-AF65-F5344CB8AC3E}">
        <p14:creationId xmlns:p14="http://schemas.microsoft.com/office/powerpoint/2010/main" val="549714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9" name="כותרת משנה 6"/>
          <p:cNvSpPr txBox="1">
            <a:spLocks/>
          </p:cNvSpPr>
          <p:nvPr/>
        </p:nvSpPr>
        <p:spPr>
          <a:xfrm>
            <a:off x="738117" y="2512092"/>
            <a:ext cx="10872000" cy="1965529"/>
          </a:xfrm>
          <a:prstGeom prst="rect">
            <a:avLst/>
          </a:prstGeom>
        </p:spPr>
        <p:txBody>
          <a:bodyPr spcFirstLastPara="1" vert="horz" wrap="square" lIns="36000" tIns="36000" rIns="36000" bIns="36000" rtlCol="1" anchor="t" anchorCtr="0">
            <a:spAutoFit/>
          </a:bodyPr>
          <a:lstStyle>
            <a:lvl1pPr marL="342900" lvl="0" indent="-342900" algn="ctr" defTabSz="914400" rtl="1" eaLnBrk="1" latinLnBrk="0" hangingPunct="1">
              <a:lnSpc>
                <a:spcPct val="100000"/>
              </a:lnSpc>
              <a:spcBef>
                <a:spcPts val="0"/>
              </a:spcBef>
              <a:spcAft>
                <a:spcPts val="600"/>
              </a:spcAft>
              <a:buSzPts val="2800"/>
              <a:buFont typeface="Arial" pitchFamily="34" charset="0"/>
              <a:buNone/>
              <a:defRPr sz="3600" b="1" kern="1200">
                <a:solidFill>
                  <a:srgbClr val="002060"/>
                </a:solidFill>
                <a:latin typeface="Varela Round" pitchFamily="2" charset="-79"/>
                <a:ea typeface="+mn-ea"/>
                <a:cs typeface="Varela Round" pitchFamily="2" charset="-79"/>
              </a:defRPr>
            </a:lvl1pPr>
            <a:lvl2pPr marL="742950" lvl="1" indent="-28575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2pPr>
            <a:lvl3pPr marL="1143000" lvl="2"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3pPr>
            <a:lvl4pPr marL="1600200" lvl="3"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4pPr>
            <a:lvl5pPr marL="2057400" lvl="4"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5pPr>
            <a:lvl6pPr marL="2514600" lvl="5"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6pPr>
            <a:lvl7pPr marL="2971800" lvl="6"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7pPr>
            <a:lvl8pPr marL="3429000" lvl="7"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8pPr>
            <a:lvl9pPr marL="3886200" lvl="8"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9pPr>
          </a:lstStyle>
          <a:p>
            <a:r>
              <a:rPr lang="he-IL" dirty="0" smtClean="0">
                <a:sym typeface="Varela Round"/>
              </a:rPr>
              <a:t>ראה שמש/ שלמה אבן-גבירול</a:t>
            </a:r>
          </a:p>
          <a:p>
            <a:endParaRPr lang="he-IL" dirty="0" smtClean="0">
              <a:sym typeface="Varela Round"/>
            </a:endParaRPr>
          </a:p>
          <a:p>
            <a:r>
              <a:rPr lang="he-IL" sz="3200" dirty="0" smtClean="0">
                <a:sym typeface="Varela Round"/>
              </a:rPr>
              <a:t>מאור </a:t>
            </a:r>
            <a:r>
              <a:rPr lang="he-IL" sz="3200" dirty="0" err="1" smtClean="0">
                <a:sym typeface="Varela Round"/>
              </a:rPr>
              <a:t>תמם</a:t>
            </a:r>
            <a:r>
              <a:rPr lang="he-IL" sz="3200" dirty="0" smtClean="0">
                <a:sym typeface="Varela Round"/>
              </a:rPr>
              <a:t> שוע</a:t>
            </a:r>
            <a:endParaRPr lang="he-IL" sz="3200" dirty="0">
              <a:sym typeface="Varela Round"/>
            </a:endParaRPr>
          </a:p>
        </p:txBody>
      </p:sp>
      <p:sp>
        <p:nvSpPr>
          <p:cNvPr id="10" name="כותרת משנה 6"/>
          <p:cNvSpPr txBox="1">
            <a:spLocks/>
          </p:cNvSpPr>
          <p:nvPr/>
        </p:nvSpPr>
        <p:spPr>
          <a:xfrm>
            <a:off x="738117" y="1493392"/>
            <a:ext cx="10872000" cy="826756"/>
          </a:xfrm>
          <a:prstGeom prst="rect">
            <a:avLst/>
          </a:prstGeom>
        </p:spPr>
        <p:txBody>
          <a:bodyPr spcFirstLastPara="1" vert="horz" wrap="square" lIns="36000" tIns="36000" rIns="36000" bIns="36000" rtlCol="1" anchor="t" anchorCtr="0">
            <a:spAutoFit/>
          </a:bodyPr>
          <a:lstStyle>
            <a:lvl1pPr marL="342900" lvl="0" indent="-342900" algn="ctr" defTabSz="914400" rtl="1" eaLnBrk="1" latinLnBrk="0" hangingPunct="1">
              <a:lnSpc>
                <a:spcPct val="100000"/>
              </a:lnSpc>
              <a:spcBef>
                <a:spcPts val="0"/>
              </a:spcBef>
              <a:spcAft>
                <a:spcPts val="600"/>
              </a:spcAft>
              <a:buSzPts val="2800"/>
              <a:buFont typeface="Arial" pitchFamily="34" charset="0"/>
              <a:buNone/>
              <a:defRPr sz="3600" b="1" kern="1200">
                <a:solidFill>
                  <a:srgbClr val="002060"/>
                </a:solidFill>
                <a:latin typeface="Varela Round" pitchFamily="2" charset="-79"/>
                <a:ea typeface="+mn-ea"/>
                <a:cs typeface="Varela Round" pitchFamily="2" charset="-79"/>
              </a:defRPr>
            </a:lvl1pPr>
            <a:lvl2pPr marL="742950" lvl="1" indent="-28575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2pPr>
            <a:lvl3pPr marL="1143000" lvl="2"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3pPr>
            <a:lvl4pPr marL="1600200" lvl="3"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4pPr>
            <a:lvl5pPr marL="2057400" lvl="4"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5pPr>
            <a:lvl6pPr marL="2514600" lvl="5"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6pPr>
            <a:lvl7pPr marL="2971800" lvl="6"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7pPr>
            <a:lvl8pPr marL="3429000" lvl="7"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8pPr>
            <a:lvl9pPr marL="3886200" lvl="8" indent="-228600" algn="ctr" defTabSz="914400" rtl="1"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9pPr>
          </a:lstStyle>
          <a:p>
            <a:r>
              <a:rPr lang="he-IL" sz="4400" dirty="0" smtClean="0">
                <a:sym typeface="Varela Round"/>
              </a:rPr>
              <a:t>שירת ימי-הביניים</a:t>
            </a:r>
            <a:endParaRPr lang="he-IL" sz="4400" dirty="0">
              <a:sym typeface="Varela Round"/>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3392C217-239F-496C-B328-41ACA98CF005}"/>
              </a:ext>
            </a:extLst>
          </p:cNvPr>
          <p:cNvSpPr/>
          <p:nvPr/>
        </p:nvSpPr>
        <p:spPr>
          <a:xfrm>
            <a:off x="1115581" y="41894"/>
            <a:ext cx="10302240" cy="4370427"/>
          </a:xfrm>
          <a:prstGeom prst="rect">
            <a:avLst/>
          </a:prstGeom>
        </p:spPr>
        <p:txBody>
          <a:bodyPr wrap="square">
            <a:spAutoFit/>
          </a:bodyPr>
          <a:lstStyle/>
          <a:p>
            <a:pPr algn="just">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תפקיד תיאורי הטבע</a:t>
            </a:r>
            <a:endParaRPr lang="en-US"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endParaRPr lang="he-IL" sz="2400" dirty="0" smtClean="0">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r>
              <a:rPr lang="he-IL" sz="2400" dirty="0" smtClean="0">
                <a:latin typeface="Varela Round" panose="00000500000000000000" pitchFamily="2" charset="-79"/>
                <a:ea typeface="Calibri" panose="020F0502020204030204" pitchFamily="34" charset="0"/>
                <a:cs typeface="Varela Round" panose="00000500000000000000" pitchFamily="2" charset="-79"/>
              </a:rPr>
              <a:t>השיר </a:t>
            </a:r>
            <a:r>
              <a:rPr lang="he-IL" sz="2400" dirty="0">
                <a:latin typeface="Varela Round" panose="00000500000000000000" pitchFamily="2" charset="-79"/>
                <a:ea typeface="Calibri" panose="020F0502020204030204" pitchFamily="34" charset="0"/>
                <a:cs typeface="Varela Round" panose="00000500000000000000" pitchFamily="2" charset="-79"/>
              </a:rPr>
              <a:t>"ראה שמש" הוא שיר קינה, אשר יש בו תיאורי טבע. הדובר משתמש באופן מטאפורי בגורמי הטבע, כדי להביע את האבל הכבד שירד עם מותו של יקותיאל. </a:t>
            </a:r>
            <a:endParaRPr lang="he-IL" sz="2400" dirty="0">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r>
              <a:rPr lang="he-IL" sz="2400" dirty="0" smtClean="0">
                <a:latin typeface="Varela Round" panose="00000500000000000000" pitchFamily="2" charset="-79"/>
                <a:ea typeface="Calibri" panose="020F0502020204030204" pitchFamily="34" charset="0"/>
                <a:cs typeface="Varela Round" panose="00000500000000000000" pitchFamily="2" charset="-79"/>
              </a:rPr>
              <a:t>השימוש בתיאורי הטבע מגביר את תחושת האבל על מות יקותיאל. הכאב והצער הפרטיים באים לידי ביטוי בעולם כולו. </a:t>
            </a:r>
            <a:endParaRPr lang="he-IL" sz="2400" dirty="0">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2596743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3392C217-239F-496C-B328-41ACA98CF005}"/>
              </a:ext>
            </a:extLst>
          </p:cNvPr>
          <p:cNvSpPr/>
          <p:nvPr/>
        </p:nvSpPr>
        <p:spPr>
          <a:xfrm>
            <a:off x="1115581" y="41894"/>
            <a:ext cx="10302240" cy="1302921"/>
          </a:xfrm>
          <a:prstGeom prst="rect">
            <a:avLst/>
          </a:prstGeom>
        </p:spPr>
        <p:txBody>
          <a:bodyPr wrap="square">
            <a:spAutoFit/>
          </a:bodyPr>
          <a:lstStyle/>
          <a:p>
            <a:pPr algn="just">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שיר מתהפך</a:t>
            </a:r>
            <a:endParaRPr lang="he-IL" sz="2400" dirty="0" smtClean="0">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endParaRPr lang="he-IL" sz="2000" dirty="0" smtClean="0">
              <a:latin typeface="Varela Round" panose="00000500000000000000" pitchFamily="2" charset="-79"/>
              <a:ea typeface="Calibri" panose="020F0502020204030204" pitchFamily="34" charset="0"/>
              <a:cs typeface="Varela Round" panose="00000500000000000000" pitchFamily="2" charset="-79"/>
            </a:endParaRPr>
          </a:p>
        </p:txBody>
      </p:sp>
      <p:sp>
        <p:nvSpPr>
          <p:cNvPr id="3" name="מלבן 2"/>
          <p:cNvSpPr/>
          <p:nvPr/>
        </p:nvSpPr>
        <p:spPr>
          <a:xfrm>
            <a:off x="1557842" y="1014013"/>
            <a:ext cx="9074725" cy="1410526"/>
          </a:xfrm>
          <a:prstGeom prst="rect">
            <a:avLst/>
          </a:prstGeom>
          <a:solidFill>
            <a:schemeClr val="accent1">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השיר במבנה "השיר המתהפך", כלומר שיר שהוא לכאורה מסוג טבע מתהפך והופך לשיר קינה. רק בסופו מתברר שתיאורי הטבע הם מטאפורה למוות. </a:t>
            </a:r>
          </a:p>
        </p:txBody>
      </p:sp>
      <p:sp>
        <p:nvSpPr>
          <p:cNvPr id="4" name="מלבן 3"/>
          <p:cNvSpPr/>
          <p:nvPr/>
        </p:nvSpPr>
        <p:spPr>
          <a:xfrm>
            <a:off x="1557842" y="2598057"/>
            <a:ext cx="9074726" cy="1538513"/>
          </a:xfrm>
          <a:prstGeom prst="rect">
            <a:avLst/>
          </a:prstGeom>
          <a:solidFill>
            <a:schemeClr val="accent6">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תבנית המעגל – כמו התנועה המעגלית בטבע של זריחה ממזרח ושקיעה במערב ומהלך השמש שנעה מלמעלה כלפי מטה וחוזר חלילה, כך גם "מעגל החיים" האנושי של האדם. </a:t>
            </a:r>
          </a:p>
        </p:txBody>
      </p:sp>
      <p:sp>
        <p:nvSpPr>
          <p:cNvPr id="6" name="מלבן 5"/>
          <p:cNvSpPr/>
          <p:nvPr/>
        </p:nvSpPr>
        <p:spPr>
          <a:xfrm>
            <a:off x="1557842" y="4327472"/>
            <a:ext cx="9074726" cy="1200830"/>
          </a:xfrm>
          <a:prstGeom prst="rect">
            <a:avLst/>
          </a:prstGeom>
          <a:solidFill>
            <a:schemeClr val="accent3">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בכך </a:t>
            </a: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הופך השיר מאישי (העוסק בכאב מותו של יקותיאל) לאוניברסלי (המבטא חוויה פילוסופית הנוגעת למעגל החיים של בני האדם בכלל).</a:t>
            </a:r>
          </a:p>
        </p:txBody>
      </p:sp>
    </p:spTree>
    <p:extLst>
      <p:ext uri="{BB962C8B-B14F-4D97-AF65-F5344CB8AC3E}">
        <p14:creationId xmlns:p14="http://schemas.microsoft.com/office/powerpoint/2010/main" val="3266395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3392C217-239F-496C-B328-41ACA98CF005}"/>
              </a:ext>
            </a:extLst>
          </p:cNvPr>
          <p:cNvSpPr/>
          <p:nvPr/>
        </p:nvSpPr>
        <p:spPr>
          <a:xfrm>
            <a:off x="1115581" y="41894"/>
            <a:ext cx="10302240" cy="679481"/>
          </a:xfrm>
          <a:prstGeom prst="rect">
            <a:avLst/>
          </a:prstGeom>
        </p:spPr>
        <p:txBody>
          <a:bodyPr wrap="square">
            <a:spAutoFit/>
          </a:bodyPr>
          <a:lstStyle/>
          <a:p>
            <a:pPr algn="just">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שירי קינה</a:t>
            </a:r>
            <a:endParaRPr lang="en-US"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p:txBody>
      </p:sp>
      <p:sp>
        <p:nvSpPr>
          <p:cNvPr id="3" name="מלבן 2"/>
          <p:cNvSpPr/>
          <p:nvPr/>
        </p:nvSpPr>
        <p:spPr>
          <a:xfrm>
            <a:off x="5304064" y="230242"/>
            <a:ext cx="3143196" cy="4327244"/>
          </a:xfrm>
          <a:prstGeom prst="rect">
            <a:avLst/>
          </a:prstGeom>
          <a:solidFill>
            <a:schemeClr val="accent6">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spcAft>
                <a:spcPts val="800"/>
              </a:spcAft>
            </a:pPr>
            <a:r>
              <a:rPr lang="he-IL" sz="16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שיר עצוב/ אביב גפן</a:t>
            </a:r>
          </a:p>
          <a:p>
            <a:pPr>
              <a:spcAft>
                <a:spcPts val="800"/>
              </a:spcAft>
            </a:pPr>
            <a:r>
              <a:rPr lang="he-IL" sz="16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בלילה </a:t>
            </a: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שוב קם</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מחלום עלייך</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חלמתי שאת</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בחיים </a:t>
            </a:r>
            <a:r>
              <a:rPr lang="he-IL" sz="16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עדיין.</a:t>
            </a:r>
            <a:endPar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רציתי להגיד לך</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שבכל מקום</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את איתי בליבי</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לא הספקתי לומר לך </a:t>
            </a:r>
            <a:r>
              <a:rPr lang="he-IL" sz="16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שלום</a:t>
            </a:r>
            <a:endPar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שירי לי</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שיר עצוב</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רציתי להגיד לך שאני אוהב </a:t>
            </a:r>
            <a:r>
              <a:rPr lang="he-IL" sz="16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אותך.</a:t>
            </a:r>
            <a:endPar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
        <p:nvSpPr>
          <p:cNvPr id="4" name="מלבן 3"/>
          <p:cNvSpPr/>
          <p:nvPr/>
        </p:nvSpPr>
        <p:spPr>
          <a:xfrm>
            <a:off x="8807822" y="1016466"/>
            <a:ext cx="3143196" cy="3245929"/>
          </a:xfrm>
          <a:prstGeom prst="rect">
            <a:avLst/>
          </a:prstGeom>
          <a:solidFill>
            <a:schemeClr val="accent6">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spcAft>
                <a:spcPts val="800"/>
              </a:spcAft>
            </a:pPr>
            <a:r>
              <a:rPr lang="he-IL" sz="16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לבכות לך/ אביב גפן</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אני הולך לבכות לך</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תהיה חזק למעלה</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געגועי כמו דלתות</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שנפתחות </a:t>
            </a:r>
            <a:r>
              <a:rPr lang="he-IL" sz="16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בלילה</a:t>
            </a:r>
            <a:endPar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לנצח אחי אזכור אותך תמיד</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וניפגש בסוף, אתה יודע</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ויש לי חברים אבל גם הם כבים</a:t>
            </a:r>
          </a:p>
          <a:p>
            <a:pPr>
              <a:spcAft>
                <a:spcPts val="800"/>
              </a:spcAft>
            </a:pPr>
            <a:r>
              <a:rPr lang="he-IL" sz="16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אל מול אורך המשגע.</a:t>
            </a:r>
          </a:p>
        </p:txBody>
      </p:sp>
      <p:sp>
        <p:nvSpPr>
          <p:cNvPr id="6" name="מלבן 5"/>
          <p:cNvSpPr/>
          <p:nvPr/>
        </p:nvSpPr>
        <p:spPr>
          <a:xfrm>
            <a:off x="188536" y="721375"/>
            <a:ext cx="4754966" cy="4836237"/>
          </a:xfrm>
          <a:prstGeom prst="rect">
            <a:avLst/>
          </a:prstGeom>
          <a:solidFill>
            <a:schemeClr val="accent1">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spcAft>
                <a:spcPts val="800"/>
              </a:spcAft>
            </a:pP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שירי קינה כוללים מאפיינים כמו:</a:t>
            </a:r>
            <a:r>
              <a:rPr lang="en-US"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 </a:t>
            </a: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הגזמה, תיאורי כאב ובכי, תיאור דמותו של המת ועוד. כל אלה נעדרים מהשיר "ראה שמש". </a:t>
            </a:r>
          </a:p>
          <a:p>
            <a:pPr>
              <a:spcAft>
                <a:spcPts val="800"/>
              </a:spcAft>
            </a:pPr>
            <a:endPar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a:p>
            <a:pPr>
              <a:spcAft>
                <a:spcPts val="800"/>
              </a:spcAft>
            </a:pP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הבכי </a:t>
            </a: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והכאב אינם נזכרים באופן מפורש, ואין בשיר מספד של ממש על האדם שמת, או </a:t>
            </a: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תיאור של </a:t>
            </a: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קרבה אינטימית לנפטר</a:t>
            </a: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a:t>
            </a:r>
          </a:p>
          <a:p>
            <a:pPr>
              <a:spcAft>
                <a:spcPts val="800"/>
              </a:spcAft>
            </a:pPr>
            <a:endPar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a:p>
            <a:pPr>
              <a:spcAft>
                <a:spcPts val="800"/>
              </a:spcAft>
            </a:pP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יחד </a:t>
            </a: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עם זאת התנועה והצבעים שבשיר, המתארים את </a:t>
            </a: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העולם השוקע </a:t>
            </a: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ואת הצבע השחור ההולך ומשתלט על </a:t>
            </a:r>
            <a:r>
              <a:rPr lang="he-IL" sz="2000" b="1" dirty="0" err="1">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הכל</a:t>
            </a: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 מביעים את כאבו העז של המשורר</a:t>
            </a: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a:t>
            </a:r>
            <a:endPar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1312148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3392C217-239F-496C-B328-41ACA98CF005}"/>
              </a:ext>
            </a:extLst>
          </p:cNvPr>
          <p:cNvSpPr/>
          <p:nvPr/>
        </p:nvSpPr>
        <p:spPr>
          <a:xfrm>
            <a:off x="1115581" y="41894"/>
            <a:ext cx="10302240" cy="679481"/>
          </a:xfrm>
          <a:prstGeom prst="rect">
            <a:avLst/>
          </a:prstGeom>
        </p:spPr>
        <p:txBody>
          <a:bodyPr wrap="square">
            <a:spAutoFit/>
          </a:bodyPr>
          <a:lstStyle/>
          <a:p>
            <a:pPr algn="just">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שירי קינה</a:t>
            </a:r>
            <a:endParaRPr lang="en-US"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p:txBody>
      </p:sp>
      <p:sp>
        <p:nvSpPr>
          <p:cNvPr id="6" name="מלבן 5"/>
          <p:cNvSpPr/>
          <p:nvPr/>
        </p:nvSpPr>
        <p:spPr>
          <a:xfrm>
            <a:off x="1579742" y="1175640"/>
            <a:ext cx="9373918" cy="3737324"/>
          </a:xfrm>
          <a:prstGeom prst="rect">
            <a:avLst/>
          </a:prstGeom>
          <a:solidFill>
            <a:schemeClr val="accent1">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שירי קינה כוללים מאפיינים כמו:</a:t>
            </a:r>
            <a:r>
              <a:rPr lang="en-US"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 </a:t>
            </a: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הגזמה, תיאורי כאב ובכי, תיאור דמותו של המת ועוד. כל אלה נעדרים מהשיר "ראה שמש". </a:t>
            </a:r>
          </a:p>
          <a:p>
            <a:pPr algn="ctr">
              <a:spcAft>
                <a:spcPts val="800"/>
              </a:spcAft>
            </a:pPr>
            <a:endPar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a:p>
            <a:pPr algn="ctr">
              <a:spcAft>
                <a:spcPts val="800"/>
              </a:spcAft>
            </a:pP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הבכי </a:t>
            </a: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והכאב אינם נזכרים באופן מפורש, ואין בשיר מספד של ממש על האדם שמת, או </a:t>
            </a: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תיאור של </a:t>
            </a: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קרבה אינטימית לנפטר</a:t>
            </a: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a:t>
            </a:r>
          </a:p>
          <a:p>
            <a:pPr algn="ctr">
              <a:spcAft>
                <a:spcPts val="800"/>
              </a:spcAft>
            </a:pPr>
            <a:endPar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a:p>
            <a:pPr algn="ctr">
              <a:spcAft>
                <a:spcPts val="800"/>
              </a:spcAft>
            </a:pP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יחד </a:t>
            </a: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עם זאת התנועה והצבעים שבשיר, המתארים את </a:t>
            </a: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העולם השוקע </a:t>
            </a: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ואת הצבע השחור ההולך ומשתלט על </a:t>
            </a:r>
            <a:r>
              <a:rPr lang="he-IL" sz="2000" b="1" dirty="0" err="1">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הכל</a:t>
            </a:r>
            <a:r>
              <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 מביעים את כאבו העז של המשורר</a:t>
            </a:r>
            <a:r>
              <a:rPr lang="he-IL" sz="2000" b="1"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a:t>
            </a:r>
            <a:endParaRPr lang="he-IL" sz="2000" b="1"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1772985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6C4A6211-6E10-412A-9F03-3EA4AE779B34}"/>
              </a:ext>
            </a:extLst>
          </p:cNvPr>
          <p:cNvSpPr/>
          <p:nvPr/>
        </p:nvSpPr>
        <p:spPr>
          <a:xfrm>
            <a:off x="1659764" y="245546"/>
            <a:ext cx="10017760" cy="3252172"/>
          </a:xfrm>
          <a:prstGeom prst="rect">
            <a:avLst/>
          </a:prstGeom>
        </p:spPr>
        <p:txBody>
          <a:bodyPr wrap="square">
            <a:spAutoFit/>
          </a:bodyPr>
          <a:lstStyle/>
          <a:p>
            <a:pPr algn="just">
              <a:lnSpc>
                <a:spcPct val="150000"/>
              </a:lnSpc>
              <a:spcAft>
                <a:spcPts val="800"/>
              </a:spcAft>
            </a:pPr>
            <a:r>
              <a:rPr lang="he-IL" sz="32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תרגול שאלת בגרות:</a:t>
            </a:r>
            <a:endParaRPr lang="en-US"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endParaRPr lang="he-IL" sz="3200" dirty="0" smtClean="0">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r>
              <a:rPr lang="he-IL" sz="3200" dirty="0" smtClean="0">
                <a:latin typeface="Varela Round" panose="00000500000000000000" pitchFamily="2" charset="-79"/>
                <a:ea typeface="Calibri" panose="020F0502020204030204" pitchFamily="34" charset="0"/>
                <a:cs typeface="Varela Round" panose="00000500000000000000" pitchFamily="2" charset="-79"/>
              </a:rPr>
              <a:t>תאר </a:t>
            </a:r>
            <a:r>
              <a:rPr lang="he-IL" sz="3200" dirty="0">
                <a:latin typeface="Varela Round" panose="00000500000000000000" pitchFamily="2" charset="-79"/>
                <a:ea typeface="Calibri" panose="020F0502020204030204" pitchFamily="34" charset="0"/>
                <a:cs typeface="Varela Round" panose="00000500000000000000" pitchFamily="2" charset="-79"/>
              </a:rPr>
              <a:t>את התפתחות תמונת הטבע בשיר. האם תמונה זו מכינה את הקוראים לסיום השיר? הסבר והדגם.</a:t>
            </a:r>
            <a:endParaRPr lang="en-US" sz="3200" dirty="0">
              <a:effectLst/>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2437274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6C4A6211-6E10-412A-9F03-3EA4AE779B34}"/>
              </a:ext>
            </a:extLst>
          </p:cNvPr>
          <p:cNvSpPr/>
          <p:nvPr/>
        </p:nvSpPr>
        <p:spPr>
          <a:xfrm>
            <a:off x="743919" y="245546"/>
            <a:ext cx="10933605" cy="3436838"/>
          </a:xfrm>
          <a:prstGeom prst="rect">
            <a:avLst/>
          </a:prstGeom>
        </p:spPr>
        <p:txBody>
          <a:bodyPr wrap="square">
            <a:spAutoFit/>
          </a:bodyPr>
          <a:lstStyle/>
          <a:p>
            <a:pPr algn="just">
              <a:lnSpc>
                <a:spcPct val="150000"/>
              </a:lnSpc>
              <a:spcAft>
                <a:spcPts val="800"/>
              </a:spcAft>
            </a:pPr>
            <a:r>
              <a:rPr lang="he-IL" sz="32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פתיחה:</a:t>
            </a:r>
            <a:endParaRPr lang="en-US"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endParaRPr lang="he-IL" sz="3200" dirty="0" smtClean="0">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r>
              <a:rPr lang="he-IL" sz="2400" dirty="0" smtClean="0">
                <a:latin typeface="Varela Round" panose="00000500000000000000" pitchFamily="2" charset="-79"/>
                <a:ea typeface="Calibri" panose="020F0502020204030204" pitchFamily="34" charset="0"/>
                <a:cs typeface="Varela Round" panose="00000500000000000000" pitchFamily="2" charset="-79"/>
              </a:rPr>
              <a:t>השיר "ראה שמש" מאת שלמה אבן-גבירול, הוא </a:t>
            </a:r>
            <a:r>
              <a:rPr lang="en-US" sz="2400" dirty="0" smtClean="0">
                <a:latin typeface="Varela Round" panose="00000500000000000000" pitchFamily="2" charset="-79"/>
                <a:ea typeface="Calibri" panose="020F0502020204030204" pitchFamily="34" charset="0"/>
                <a:cs typeface="Varela Round" panose="00000500000000000000" pitchFamily="2" charset="-79"/>
              </a:rPr>
              <a:t> </a:t>
            </a:r>
            <a:r>
              <a:rPr lang="he-IL" sz="2400" dirty="0" smtClean="0">
                <a:latin typeface="Varela Round" panose="00000500000000000000" pitchFamily="2" charset="-79"/>
                <a:ea typeface="Calibri" panose="020F0502020204030204" pitchFamily="34" charset="0"/>
                <a:cs typeface="Varela Round" panose="00000500000000000000" pitchFamily="2" charset="-79"/>
              </a:rPr>
              <a:t>מאת שיר </a:t>
            </a:r>
            <a:r>
              <a:rPr lang="he-IL" sz="2400" dirty="0">
                <a:latin typeface="Varela Round" panose="00000500000000000000" pitchFamily="2" charset="-79"/>
                <a:ea typeface="Calibri" panose="020F0502020204030204" pitchFamily="34" charset="0"/>
                <a:cs typeface="Varela Round" panose="00000500000000000000" pitchFamily="2" charset="-79"/>
              </a:rPr>
              <a:t>קינה על יקותיאל אבן-חסן, שהוצא </a:t>
            </a:r>
            <a:r>
              <a:rPr lang="he-IL" sz="2400" dirty="0" smtClean="0">
                <a:latin typeface="Varela Round" panose="00000500000000000000" pitchFamily="2" charset="-79"/>
                <a:ea typeface="Calibri" panose="020F0502020204030204" pitchFamily="34" charset="0"/>
                <a:cs typeface="Varela Round" panose="00000500000000000000" pitchFamily="2" charset="-79"/>
              </a:rPr>
              <a:t>להורג. בתחילה השיר נראה כשיר טבע המתאר את שקיעת השמש, אך בסופו השיר מתהפך ומוצג הצער על מות יקותיאל.</a:t>
            </a:r>
          </a:p>
        </p:txBody>
      </p:sp>
    </p:spTree>
    <p:extLst>
      <p:ext uri="{BB962C8B-B14F-4D97-AF65-F5344CB8AC3E}">
        <p14:creationId xmlns:p14="http://schemas.microsoft.com/office/powerpoint/2010/main" val="2555281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6C4A6211-6E10-412A-9F03-3EA4AE779B34}"/>
              </a:ext>
            </a:extLst>
          </p:cNvPr>
          <p:cNvSpPr/>
          <p:nvPr/>
        </p:nvSpPr>
        <p:spPr>
          <a:xfrm>
            <a:off x="743919" y="245546"/>
            <a:ext cx="10933605" cy="3990836"/>
          </a:xfrm>
          <a:prstGeom prst="rect">
            <a:avLst/>
          </a:prstGeom>
        </p:spPr>
        <p:txBody>
          <a:bodyPr wrap="square">
            <a:spAutoFit/>
          </a:bodyPr>
          <a:lstStyle/>
          <a:p>
            <a:pPr algn="just">
              <a:lnSpc>
                <a:spcPct val="150000"/>
              </a:lnSpc>
              <a:spcAft>
                <a:spcPts val="800"/>
              </a:spcAft>
            </a:pPr>
            <a:r>
              <a:rPr lang="he-IL" sz="32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גוף התשובה (לפי סדר התשאול...)</a:t>
            </a:r>
            <a:endParaRPr lang="en-US"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endParaRPr lang="he-IL" sz="3200" dirty="0" smtClean="0">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r>
              <a:rPr lang="he-IL" sz="2400" dirty="0" smtClean="0">
                <a:latin typeface="Varela Round" panose="00000500000000000000" pitchFamily="2" charset="-79"/>
                <a:ea typeface="Calibri" panose="020F0502020204030204" pitchFamily="34" charset="0"/>
                <a:cs typeface="Varela Round" panose="00000500000000000000" pitchFamily="2" charset="-79"/>
              </a:rPr>
              <a:t>השיר נפתח בפנייה אל הקורא לצפות בשקיעת השמש. התמונה המרכזית היא תמונה של שמש מאדימה לקראת שקיעה. השמש נצבעת באדום, ומתכסה בתולע – אריג בצבע אדום. השמש מואנשת, ומתוארת כאילו לבשה בגד אדום. מטאפורת הלבוש "תולע למכסה" מציגה את תהליך השקיעה כלבישת בגד אדום.</a:t>
            </a:r>
          </a:p>
        </p:txBody>
      </p:sp>
    </p:spTree>
    <p:extLst>
      <p:ext uri="{BB962C8B-B14F-4D97-AF65-F5344CB8AC3E}">
        <p14:creationId xmlns:p14="http://schemas.microsoft.com/office/powerpoint/2010/main" val="3558325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6C4A6211-6E10-412A-9F03-3EA4AE779B34}"/>
              </a:ext>
            </a:extLst>
          </p:cNvPr>
          <p:cNvSpPr/>
          <p:nvPr/>
        </p:nvSpPr>
        <p:spPr>
          <a:xfrm>
            <a:off x="743919" y="245546"/>
            <a:ext cx="10933605" cy="4093428"/>
          </a:xfrm>
          <a:prstGeom prst="rect">
            <a:avLst/>
          </a:prstGeom>
        </p:spPr>
        <p:txBody>
          <a:bodyPr wrap="square">
            <a:spAutoFit/>
          </a:bodyPr>
          <a:lstStyle/>
          <a:p>
            <a:pPr algn="just">
              <a:lnSpc>
                <a:spcPct val="150000"/>
              </a:lnSpc>
              <a:spcAft>
                <a:spcPts val="800"/>
              </a:spcAft>
            </a:pPr>
            <a:r>
              <a:rPr lang="he-IL" sz="32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גוף התשובה (לפי סדר התשאול...)</a:t>
            </a:r>
            <a:endParaRPr lang="en-US"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endParaRPr lang="he-IL" sz="3200" dirty="0" smtClean="0">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r>
              <a:rPr lang="he-IL" sz="2400" dirty="0" smtClean="0">
                <a:latin typeface="Varela Round" panose="00000500000000000000" pitchFamily="2" charset="-79"/>
                <a:ea typeface="Calibri" panose="020F0502020204030204" pitchFamily="34" charset="0"/>
                <a:cs typeface="Varela Round" panose="00000500000000000000" pitchFamily="2" charset="-79"/>
              </a:rPr>
              <a:t>בבית השני מתוארים שינויי הצבע של השמיים לאחר השקיעה. השמש מפשיטה את אור היון מהצפון והדרום, ומכסה בו את המערב. כלומר, המערב מתכסה בצבע אדום עז (ארגמן). </a:t>
            </a:r>
          </a:p>
          <a:p>
            <a:pPr lvl="0" algn="just">
              <a:lnSpc>
                <a:spcPct val="150000"/>
              </a:lnSpc>
              <a:spcAft>
                <a:spcPts val="800"/>
              </a:spcAft>
            </a:pPr>
            <a:endParaRPr lang="he-IL" sz="2400" dirty="0" smtClean="0">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1905565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6C4A6211-6E10-412A-9F03-3EA4AE779B34}"/>
              </a:ext>
            </a:extLst>
          </p:cNvPr>
          <p:cNvSpPr/>
          <p:nvPr/>
        </p:nvSpPr>
        <p:spPr>
          <a:xfrm>
            <a:off x="743919" y="245546"/>
            <a:ext cx="10933605" cy="4093428"/>
          </a:xfrm>
          <a:prstGeom prst="rect">
            <a:avLst/>
          </a:prstGeom>
        </p:spPr>
        <p:txBody>
          <a:bodyPr wrap="square">
            <a:spAutoFit/>
          </a:bodyPr>
          <a:lstStyle/>
          <a:p>
            <a:pPr algn="just">
              <a:lnSpc>
                <a:spcPct val="150000"/>
              </a:lnSpc>
              <a:spcAft>
                <a:spcPts val="800"/>
              </a:spcAft>
            </a:pPr>
            <a:r>
              <a:rPr lang="he-IL" sz="32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גוף התשובה (לפי סדר התשאול...)</a:t>
            </a:r>
            <a:endParaRPr lang="en-US"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endParaRPr lang="he-IL" sz="3200" dirty="0" smtClean="0">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r>
              <a:rPr lang="he-IL" sz="2400" dirty="0" smtClean="0">
                <a:latin typeface="Varela Round" panose="00000500000000000000" pitchFamily="2" charset="-79"/>
                <a:ea typeface="Calibri" panose="020F0502020204030204" pitchFamily="34" charset="0"/>
                <a:cs typeface="Varela Round" panose="00000500000000000000" pitchFamily="2" charset="-79"/>
              </a:rPr>
              <a:t>בבית השלישי ישנה התייחסות גם לארץ. בעקבות שקיעת השמש, הארץ נשארת ערומה. בגדי האור והום של השמש נעלמו, והארץ מוצאת מחסה תחת חשכת הלילה. זוהי תמונה אפלה וקודרת של שמיים ריקים ושחורים.</a:t>
            </a:r>
          </a:p>
          <a:p>
            <a:pPr lvl="0" algn="just">
              <a:lnSpc>
                <a:spcPct val="150000"/>
              </a:lnSpc>
              <a:spcAft>
                <a:spcPts val="800"/>
              </a:spcAft>
            </a:pPr>
            <a:endParaRPr lang="he-IL" sz="2400" dirty="0" smtClean="0">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12528391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6C4A6211-6E10-412A-9F03-3EA4AE779B34}"/>
              </a:ext>
            </a:extLst>
          </p:cNvPr>
          <p:cNvSpPr/>
          <p:nvPr/>
        </p:nvSpPr>
        <p:spPr>
          <a:xfrm>
            <a:off x="743919" y="245546"/>
            <a:ext cx="10933605" cy="3990836"/>
          </a:xfrm>
          <a:prstGeom prst="rect">
            <a:avLst/>
          </a:prstGeom>
        </p:spPr>
        <p:txBody>
          <a:bodyPr wrap="square">
            <a:spAutoFit/>
          </a:bodyPr>
          <a:lstStyle/>
          <a:p>
            <a:pPr algn="just">
              <a:lnSpc>
                <a:spcPct val="150000"/>
              </a:lnSpc>
              <a:spcAft>
                <a:spcPts val="800"/>
              </a:spcAft>
            </a:pPr>
            <a:r>
              <a:rPr lang="he-IL" sz="32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גוף התשובה (לפי סדר התשאול...)</a:t>
            </a:r>
            <a:endParaRPr lang="en-US"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endParaRPr lang="he-IL" sz="3200" dirty="0" smtClean="0">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r>
              <a:rPr lang="he-IL" sz="2400" dirty="0" smtClean="0">
                <a:latin typeface="Varela Round" panose="00000500000000000000" pitchFamily="2" charset="-79"/>
                <a:ea typeface="Calibri" panose="020F0502020204030204" pitchFamily="34" charset="0"/>
                <a:cs typeface="Varela Round" panose="00000500000000000000" pitchFamily="2" charset="-79"/>
              </a:rPr>
              <a:t>בבית האחרון השמיים הולכים ומשחירים. רק בסיום הבית (והשיר), מופיעה הסיבה המטאפורית לשקיעת השמש וצבע הרקיע השחור:</a:t>
            </a:r>
            <a:r>
              <a:rPr lang="en-US" sz="2400" dirty="0" smtClean="0">
                <a:latin typeface="Varela Round" panose="00000500000000000000" pitchFamily="2" charset="-79"/>
                <a:ea typeface="Calibri" panose="020F0502020204030204" pitchFamily="34" charset="0"/>
                <a:cs typeface="Varela Round" panose="00000500000000000000" pitchFamily="2" charset="-79"/>
              </a:rPr>
              <a:t> </a:t>
            </a:r>
            <a:r>
              <a:rPr lang="he-IL" sz="2400" dirty="0" smtClean="0">
                <a:latin typeface="Varela Round" panose="00000500000000000000" pitchFamily="2" charset="-79"/>
                <a:ea typeface="Calibri" panose="020F0502020204030204" pitchFamily="34" charset="0"/>
                <a:cs typeface="Varela Round" panose="00000500000000000000" pitchFamily="2" charset="-79"/>
              </a:rPr>
              <a:t>השמיים משחירים כאילו הם מתכסים בבגדי אבל בעקבות מותו של יקותיאל. האבל על מותו הופך לאבל כללי, שבא לידי ביטוי בטבע כולו.</a:t>
            </a:r>
          </a:p>
        </p:txBody>
      </p:sp>
    </p:spTree>
    <p:extLst>
      <p:ext uri="{BB962C8B-B14F-4D97-AF65-F5344CB8AC3E}">
        <p14:creationId xmlns:p14="http://schemas.microsoft.com/office/powerpoint/2010/main" val="2052198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1000"/>
            <a:lum/>
          </a:blip>
          <a:srcRect/>
          <a:stretch>
            <a:fillRect/>
          </a:stretch>
        </a:blipFill>
        <a:effectLst/>
      </p:bgPr>
    </p:bg>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1D70252F-D484-4E52-991F-766C01D770F1}"/>
              </a:ext>
            </a:extLst>
          </p:cNvPr>
          <p:cNvSpPr/>
          <p:nvPr/>
        </p:nvSpPr>
        <p:spPr>
          <a:xfrm>
            <a:off x="964406" y="254029"/>
            <a:ext cx="10261600" cy="2731325"/>
          </a:xfrm>
          <a:prstGeom prst="rect">
            <a:avLst/>
          </a:prstGeom>
        </p:spPr>
        <p:txBody>
          <a:bodyPr wrap="square">
            <a:spAutoFit/>
          </a:bodyPr>
          <a:lstStyle/>
          <a:p>
            <a:pPr algn="ctr">
              <a:lnSpc>
                <a:spcPct val="150000"/>
              </a:lnSpc>
              <a:spcAft>
                <a:spcPts val="800"/>
              </a:spcAft>
            </a:pPr>
            <a:r>
              <a:rPr lang="he-IL" sz="3600" b="1" dirty="0" smtClean="0">
                <a:latin typeface="Varela Round" panose="00000500000000000000" pitchFamily="2" charset="-79"/>
                <a:ea typeface="Calibri" panose="020F0502020204030204" pitchFamily="34" charset="0"/>
                <a:cs typeface="Varela Round" panose="00000500000000000000" pitchFamily="2" charset="-79"/>
              </a:rPr>
              <a:t>אילו קונוטציות מעלה בנו הכותרת:</a:t>
            </a:r>
          </a:p>
          <a:p>
            <a:pPr algn="ctr">
              <a:lnSpc>
                <a:spcPct val="150000"/>
              </a:lnSpc>
              <a:spcAft>
                <a:spcPts val="800"/>
              </a:spcAft>
            </a:pPr>
            <a:r>
              <a:rPr lang="he-IL" sz="4400" b="1" dirty="0" smtClean="0">
                <a:latin typeface="Varela Round" panose="00000500000000000000" pitchFamily="2" charset="-79"/>
                <a:ea typeface="Calibri" panose="020F0502020204030204" pitchFamily="34" charset="0"/>
                <a:cs typeface="Varela Round" panose="00000500000000000000" pitchFamily="2" charset="-79"/>
              </a:rPr>
              <a:t>ראה שמש</a:t>
            </a:r>
          </a:p>
          <a:p>
            <a:pPr>
              <a:lnSpc>
                <a:spcPct val="150000"/>
              </a:lnSpc>
              <a:spcAft>
                <a:spcPts val="800"/>
              </a:spcAft>
            </a:pPr>
            <a:endParaRPr lang="en-US" sz="2800" dirty="0">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38231119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6C4A6211-6E10-412A-9F03-3EA4AE779B34}"/>
              </a:ext>
            </a:extLst>
          </p:cNvPr>
          <p:cNvSpPr/>
          <p:nvPr/>
        </p:nvSpPr>
        <p:spPr>
          <a:xfrm>
            <a:off x="743919" y="245546"/>
            <a:ext cx="10933605" cy="4544834"/>
          </a:xfrm>
          <a:prstGeom prst="rect">
            <a:avLst/>
          </a:prstGeom>
        </p:spPr>
        <p:txBody>
          <a:bodyPr wrap="square">
            <a:spAutoFit/>
          </a:bodyPr>
          <a:lstStyle/>
          <a:p>
            <a:pPr algn="just">
              <a:lnSpc>
                <a:spcPct val="150000"/>
              </a:lnSpc>
              <a:spcAft>
                <a:spcPts val="800"/>
              </a:spcAft>
            </a:pPr>
            <a:r>
              <a:rPr lang="he-IL" sz="32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גוף התשובה (לפי סדר התשאול...)</a:t>
            </a:r>
            <a:endParaRPr lang="en-US"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endParaRPr lang="he-IL" sz="3200" dirty="0" smtClean="0">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r>
              <a:rPr lang="he-IL" sz="2400" dirty="0" smtClean="0">
                <a:latin typeface="Varela Round" panose="00000500000000000000" pitchFamily="2" charset="-79"/>
                <a:ea typeface="Calibri" panose="020F0502020204030204" pitchFamily="34" charset="0"/>
                <a:cs typeface="Varela Round" panose="00000500000000000000" pitchFamily="2" charset="-79"/>
              </a:rPr>
              <a:t>למרות שמדובר בשיר מתהפך, אפשר לומר שתמונת השקיעה מרמזת על סיום השיר, ושתיאורי השמש מסמלים את הקינה על מות יקותיאל:</a:t>
            </a:r>
            <a:r>
              <a:rPr lang="en-US" sz="2400" dirty="0" smtClean="0">
                <a:latin typeface="Varela Round" panose="00000500000000000000" pitchFamily="2" charset="-79"/>
                <a:ea typeface="Calibri" panose="020F0502020204030204" pitchFamily="34" charset="0"/>
                <a:cs typeface="Varela Round" panose="00000500000000000000" pitchFamily="2" charset="-79"/>
              </a:rPr>
              <a:t> </a:t>
            </a:r>
            <a:r>
              <a:rPr lang="he-IL" sz="2400" dirty="0" smtClean="0">
                <a:latin typeface="Varela Round" panose="00000500000000000000" pitchFamily="2" charset="-79"/>
                <a:ea typeface="Calibri" panose="020F0502020204030204" pitchFamily="34" charset="0"/>
                <a:cs typeface="Varela Round" panose="00000500000000000000" pitchFamily="2" charset="-79"/>
              </a:rPr>
              <a:t>שעת השקיעה היא שעת סוף יום, ובהקבלה לחיי האדם – סוף החיים. כמו כן, הצבע האדום שבולט בכל בתי השיר, מרמז על דמו של יקותיאל המת: הן בצבע התולע האדום והן בצבעי הארגמן. גם תיאורי החושך המוגזמים מדגישים את האבל הכבד שנופל על הארץ. </a:t>
            </a:r>
          </a:p>
        </p:txBody>
      </p:sp>
    </p:spTree>
    <p:extLst>
      <p:ext uri="{BB962C8B-B14F-4D97-AF65-F5344CB8AC3E}">
        <p14:creationId xmlns:p14="http://schemas.microsoft.com/office/powerpoint/2010/main" val="1330320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6C4A6211-6E10-412A-9F03-3EA4AE779B34}"/>
              </a:ext>
            </a:extLst>
          </p:cNvPr>
          <p:cNvSpPr/>
          <p:nvPr/>
        </p:nvSpPr>
        <p:spPr>
          <a:xfrm>
            <a:off x="743919" y="245546"/>
            <a:ext cx="10933605" cy="3436838"/>
          </a:xfrm>
          <a:prstGeom prst="rect">
            <a:avLst/>
          </a:prstGeom>
        </p:spPr>
        <p:txBody>
          <a:bodyPr wrap="square">
            <a:spAutoFit/>
          </a:bodyPr>
          <a:lstStyle/>
          <a:p>
            <a:pPr algn="just">
              <a:lnSpc>
                <a:spcPct val="150000"/>
              </a:lnSpc>
              <a:spcAft>
                <a:spcPts val="800"/>
              </a:spcAft>
            </a:pPr>
            <a:r>
              <a:rPr lang="he-IL" sz="32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סיכום</a:t>
            </a:r>
            <a:endParaRPr lang="en-US"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endParaRPr lang="he-IL" sz="3200" dirty="0" smtClean="0">
              <a:latin typeface="Varela Round" panose="00000500000000000000" pitchFamily="2" charset="-79"/>
              <a:ea typeface="Calibri" panose="020F0502020204030204" pitchFamily="34" charset="0"/>
              <a:cs typeface="Varela Round" panose="00000500000000000000" pitchFamily="2" charset="-79"/>
            </a:endParaRPr>
          </a:p>
          <a:p>
            <a:pPr lvl="0" algn="just">
              <a:lnSpc>
                <a:spcPct val="150000"/>
              </a:lnSpc>
              <a:spcAft>
                <a:spcPts val="800"/>
              </a:spcAft>
            </a:pPr>
            <a:r>
              <a:rPr lang="he-IL" sz="2400" dirty="0" smtClean="0">
                <a:latin typeface="Varela Round" panose="00000500000000000000" pitchFamily="2" charset="-79"/>
                <a:ea typeface="Calibri" panose="020F0502020204030204" pitchFamily="34" charset="0"/>
                <a:cs typeface="Varela Round" panose="00000500000000000000" pitchFamily="2" charset="-79"/>
              </a:rPr>
              <a:t>לסיכום, ניתן לומר כי השיר "ראה שמש"</a:t>
            </a:r>
            <a:r>
              <a:rPr lang="en-US" sz="2400" dirty="0" smtClean="0">
                <a:latin typeface="Varela Round" panose="00000500000000000000" pitchFamily="2" charset="-79"/>
                <a:ea typeface="Calibri" panose="020F0502020204030204" pitchFamily="34" charset="0"/>
                <a:cs typeface="Varela Round" panose="00000500000000000000" pitchFamily="2" charset="-79"/>
              </a:rPr>
              <a:t> </a:t>
            </a:r>
            <a:r>
              <a:rPr lang="he-IL" sz="2400" dirty="0" smtClean="0">
                <a:latin typeface="Varela Round" panose="00000500000000000000" pitchFamily="2" charset="-79"/>
                <a:ea typeface="Calibri" panose="020F0502020204030204" pitchFamily="34" charset="0"/>
                <a:cs typeface="Varela Round" panose="00000500000000000000" pitchFamily="2" charset="-79"/>
              </a:rPr>
              <a:t>מתאר את תהליך השקיעה בצורה מוגזמת ומפורטת. ההדגשה של צבעי השמש והשמיים מרמזת על כך מאחורי תיאור השקיעה, נמצאים הכאב, הצער והקינה על מות יקותיאל.</a:t>
            </a:r>
          </a:p>
        </p:txBody>
      </p:sp>
    </p:spTree>
    <p:extLst>
      <p:ext uri="{BB962C8B-B14F-4D97-AF65-F5344CB8AC3E}">
        <p14:creationId xmlns:p14="http://schemas.microsoft.com/office/powerpoint/2010/main" val="2249077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372" y="446"/>
            <a:ext cx="3241542" cy="1838237"/>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348333" y="3016166"/>
            <a:ext cx="10471879" cy="1815646"/>
          </a:xfrm>
          <a:prstGeom prst="rect">
            <a:avLst/>
          </a:prstGeom>
          <a:noFill/>
        </p:spPr>
        <p:txBody>
          <a:bodyPr wrap="square" rtlCol="1">
            <a:spAutoFit/>
          </a:bodyPr>
          <a:lstStyle/>
          <a:p>
            <a:pPr marL="895260" algn="just" defTabSz="914309"/>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4" y="1838683"/>
            <a:ext cx="12188825" cy="830889"/>
          </a:xfrm>
          <a:prstGeom prst="rect">
            <a:avLst/>
          </a:prstGeom>
        </p:spPr>
        <p:txBody>
          <a:bodyPr wrap="square">
            <a:spAutoFit/>
          </a:bodyPr>
          <a:lstStyle/>
          <a:p>
            <a:pPr algn="ctr" defTabSz="914309">
              <a:lnSpc>
                <a:spcPct val="150000"/>
              </a:lnSpc>
            </a:pPr>
            <a:r>
              <a:rPr lang="he-IL" sz="3200" b="1" dirty="0">
                <a:solidFill>
                  <a:srgbClr val="192A72"/>
                </a:solidFill>
                <a:latin typeface="Varela Round" panose="00000500000000000000" pitchFamily="2" charset="-79"/>
                <a:cs typeface="Varela Round" panose="00000500000000000000" pitchFamily="2" charset="-79"/>
              </a:rPr>
              <a:t>שימוש ביצירות מוגנות בזכויות יוצרים ואיתור בעלי זכויות </a:t>
            </a:r>
          </a:p>
        </p:txBody>
      </p:sp>
    </p:spTree>
    <p:extLst>
      <p:ext uri="{BB962C8B-B14F-4D97-AF65-F5344CB8AC3E}">
        <p14:creationId xmlns:p14="http://schemas.microsoft.com/office/powerpoint/2010/main" val="2357938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a:extLst>
              <a:ext uri="{FF2B5EF4-FFF2-40B4-BE49-F238E27FC236}">
                <a16:creationId xmlns:a16="http://schemas.microsoft.com/office/drawing/2014/main" id="{1D70252F-D484-4E52-991F-766C01D770F1}"/>
              </a:ext>
            </a:extLst>
          </p:cNvPr>
          <p:cNvSpPr/>
          <p:nvPr/>
        </p:nvSpPr>
        <p:spPr>
          <a:xfrm>
            <a:off x="964406" y="254029"/>
            <a:ext cx="10261600" cy="3908762"/>
          </a:xfrm>
          <a:prstGeom prst="rect">
            <a:avLst/>
          </a:prstGeom>
        </p:spPr>
        <p:txBody>
          <a:bodyPr wrap="square">
            <a:spAutoFit/>
          </a:bodyPr>
          <a:lstStyle/>
          <a:p>
            <a:pPr algn="ctr">
              <a:lnSpc>
                <a:spcPct val="150000"/>
              </a:lnSpc>
              <a:spcAft>
                <a:spcPts val="800"/>
              </a:spcAft>
            </a:pPr>
            <a:r>
              <a:rPr lang="he-IL" sz="3600" b="1" dirty="0" smtClean="0">
                <a:latin typeface="Varela Round" panose="00000500000000000000" pitchFamily="2" charset="-79"/>
                <a:ea typeface="Calibri" panose="020F0502020204030204" pitchFamily="34" charset="0"/>
                <a:cs typeface="Varela Round" panose="00000500000000000000" pitchFamily="2" charset="-79"/>
              </a:rPr>
              <a:t>אילו קונוטציות מעלה בנו הכותרת:</a:t>
            </a:r>
          </a:p>
          <a:p>
            <a:pPr algn="ctr">
              <a:lnSpc>
                <a:spcPct val="150000"/>
              </a:lnSpc>
              <a:spcAft>
                <a:spcPts val="800"/>
              </a:spcAft>
            </a:pPr>
            <a:endParaRPr lang="he-IL" sz="4400" b="1" dirty="0" smtClean="0">
              <a:latin typeface="Varela Round" panose="00000500000000000000" pitchFamily="2" charset="-79"/>
              <a:ea typeface="Calibri" panose="020F0502020204030204" pitchFamily="34" charset="0"/>
              <a:cs typeface="Varela Round" panose="00000500000000000000" pitchFamily="2" charset="-79"/>
            </a:endParaRPr>
          </a:p>
          <a:p>
            <a:pPr algn="ctr">
              <a:lnSpc>
                <a:spcPct val="150000"/>
              </a:lnSpc>
              <a:spcAft>
                <a:spcPts val="800"/>
              </a:spcAft>
            </a:pPr>
            <a:r>
              <a:rPr lang="he-IL" sz="4400" b="1" dirty="0" smtClean="0">
                <a:latin typeface="Varela Round" panose="00000500000000000000" pitchFamily="2" charset="-79"/>
                <a:ea typeface="Calibri" panose="020F0502020204030204" pitchFamily="34" charset="0"/>
                <a:cs typeface="Varela Round" panose="00000500000000000000" pitchFamily="2" charset="-79"/>
              </a:rPr>
              <a:t>ראה שמש</a:t>
            </a:r>
          </a:p>
          <a:p>
            <a:pPr>
              <a:lnSpc>
                <a:spcPct val="150000"/>
              </a:lnSpc>
              <a:spcAft>
                <a:spcPts val="800"/>
              </a:spcAft>
            </a:pPr>
            <a:endParaRPr lang="en-US" sz="2800" dirty="0">
              <a:latin typeface="Varela Round" panose="00000500000000000000" pitchFamily="2" charset="-79"/>
              <a:ea typeface="Calibri" panose="020F0502020204030204" pitchFamily="34" charset="0"/>
              <a:cs typeface="Varela Round" panose="00000500000000000000" pitchFamily="2" charset="-79"/>
            </a:endParaRPr>
          </a:p>
        </p:txBody>
      </p:sp>
      <p:pic>
        <p:nvPicPr>
          <p:cNvPr id="2050" name="Picture 2" descr="קובץ:Sun.svg – ויקיפדיה"/>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733" y="324353"/>
            <a:ext cx="3232583" cy="323258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קובץ:Sun.svg – ויקיפדיה"/>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3263" y="2887572"/>
            <a:ext cx="3232583" cy="323258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קובץ:Sun.svg – ויקיפדיה"/>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331" y="3254144"/>
            <a:ext cx="3232583" cy="32325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קובץ:Sun.svg – ויקיפדיה"/>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00808" y="2856106"/>
            <a:ext cx="3232583" cy="323258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קובץ:Sun.svg – ויקיפדיה"/>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68392" y="52348"/>
            <a:ext cx="3232583" cy="3232583"/>
          </a:xfrm>
          <a:prstGeom prst="rect">
            <a:avLst/>
          </a:prstGeom>
          <a:noFill/>
          <a:extLst>
            <a:ext uri="{909E8E84-426E-40DD-AFC4-6F175D3DCCD1}">
              <a14:hiddenFill xmlns:a14="http://schemas.microsoft.com/office/drawing/2010/main">
                <a:solidFill>
                  <a:srgbClr val="FFFFFF"/>
                </a:solidFill>
              </a14:hiddenFill>
            </a:ext>
          </a:extLst>
        </p:spPr>
      </p:pic>
      <p:sp>
        <p:nvSpPr>
          <p:cNvPr id="8" name="מלבן 7"/>
          <p:cNvSpPr/>
          <p:nvPr/>
        </p:nvSpPr>
        <p:spPr>
          <a:xfrm>
            <a:off x="5779512" y="4472398"/>
            <a:ext cx="1426220" cy="796073"/>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8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תקווה</a:t>
            </a:r>
            <a:endParaRPr lang="he-IL"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
        <p:nvSpPr>
          <p:cNvPr id="13" name="מלבן 12"/>
          <p:cNvSpPr/>
          <p:nvPr/>
        </p:nvSpPr>
        <p:spPr>
          <a:xfrm>
            <a:off x="9132623" y="4048862"/>
            <a:ext cx="1426220" cy="796073"/>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8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אור</a:t>
            </a:r>
            <a:endParaRPr lang="he-IL"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
        <p:nvSpPr>
          <p:cNvPr id="14" name="מלבן 13"/>
          <p:cNvSpPr/>
          <p:nvPr/>
        </p:nvSpPr>
        <p:spPr>
          <a:xfrm>
            <a:off x="9903479" y="1296102"/>
            <a:ext cx="1426220" cy="796073"/>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8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חיים</a:t>
            </a:r>
            <a:endParaRPr lang="he-IL"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
        <p:nvSpPr>
          <p:cNvPr id="15" name="מלבן 14"/>
          <p:cNvSpPr/>
          <p:nvPr/>
        </p:nvSpPr>
        <p:spPr>
          <a:xfrm>
            <a:off x="2546929" y="4105826"/>
            <a:ext cx="1426220" cy="796073"/>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8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טבע</a:t>
            </a:r>
            <a:endParaRPr lang="he-IL"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
        <p:nvSpPr>
          <p:cNvPr id="16" name="מלבן 15"/>
          <p:cNvSpPr/>
          <p:nvPr/>
        </p:nvSpPr>
        <p:spPr>
          <a:xfrm>
            <a:off x="964406" y="1530289"/>
            <a:ext cx="1426220" cy="796073"/>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800" dirty="0" smtClean="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חום</a:t>
            </a:r>
            <a:endParaRPr lang="he-IL"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1642657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a:extLst>
              <a:ext uri="{FF2B5EF4-FFF2-40B4-BE49-F238E27FC236}">
                <a16:creationId xmlns:a16="http://schemas.microsoft.com/office/drawing/2014/main" id="{87FB07D4-D6FB-44D0-9D46-73E24899486E}"/>
              </a:ext>
            </a:extLst>
          </p:cNvPr>
          <p:cNvPicPr>
            <a:picLocks noChangeAspect="1"/>
          </p:cNvPicPr>
          <p:nvPr/>
        </p:nvPicPr>
        <p:blipFill>
          <a:blip r:embed="rId2"/>
          <a:stretch>
            <a:fillRect/>
          </a:stretch>
        </p:blipFill>
        <p:spPr>
          <a:xfrm>
            <a:off x="333216" y="190500"/>
            <a:ext cx="3619500" cy="5562600"/>
          </a:xfrm>
          <a:prstGeom prst="rect">
            <a:avLst/>
          </a:prstGeom>
          <a:ln>
            <a:noFill/>
          </a:ln>
          <a:effectLst>
            <a:softEdge rad="112500"/>
          </a:effectLst>
        </p:spPr>
      </p:pic>
      <p:sp>
        <p:nvSpPr>
          <p:cNvPr id="6" name="מלבן 5">
            <a:extLst>
              <a:ext uri="{FF2B5EF4-FFF2-40B4-BE49-F238E27FC236}">
                <a16:creationId xmlns:a16="http://schemas.microsoft.com/office/drawing/2014/main" id="{96535861-3AF9-432B-8D1C-F83072962AE2}"/>
              </a:ext>
            </a:extLst>
          </p:cNvPr>
          <p:cNvSpPr/>
          <p:nvPr/>
        </p:nvSpPr>
        <p:spPr>
          <a:xfrm>
            <a:off x="4267200" y="391631"/>
            <a:ext cx="7661117" cy="4462760"/>
          </a:xfrm>
          <a:prstGeom prst="rect">
            <a:avLst/>
          </a:prstGeom>
        </p:spPr>
        <p:txBody>
          <a:bodyPr wrap="square">
            <a:spAutoFit/>
          </a:bodyPr>
          <a:lstStyle/>
          <a:p>
            <a:pPr algn="just">
              <a:lnSpc>
                <a:spcPct val="150000"/>
              </a:lnSpc>
              <a:spcAft>
                <a:spcPts val="800"/>
              </a:spcAft>
            </a:pPr>
            <a:r>
              <a:rPr lang="he-IL"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שלמה אבן גבירול – </a:t>
            </a:r>
          </a:p>
          <a:p>
            <a:pPr algn="just">
              <a:lnSpc>
                <a:spcPct val="150000"/>
              </a:lnSpc>
              <a:spcAft>
                <a:spcPts val="800"/>
              </a:spcAft>
            </a:pPr>
            <a:endParaRPr lang="en-US" sz="2400" dirty="0">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r>
              <a:rPr lang="he-IL" sz="2000" dirty="0">
                <a:latin typeface="Varela Round" panose="00000500000000000000" pitchFamily="2" charset="-79"/>
                <a:ea typeface="Calibri" panose="020F0502020204030204" pitchFamily="34" charset="0"/>
                <a:cs typeface="Varela Round" panose="00000500000000000000" pitchFamily="2" charset="-79"/>
              </a:rPr>
              <a:t>נולד במלגה בשנת 1021 ונפטר בוולנסיה ב-1059 (בן 38). </a:t>
            </a:r>
          </a:p>
          <a:p>
            <a:pPr algn="just">
              <a:lnSpc>
                <a:spcPct val="150000"/>
              </a:lnSpc>
              <a:spcAft>
                <a:spcPts val="800"/>
              </a:spcAft>
            </a:pPr>
            <a:r>
              <a:rPr lang="he-IL" sz="2000" dirty="0">
                <a:latin typeface="Varela Round" panose="00000500000000000000" pitchFamily="2" charset="-79"/>
                <a:ea typeface="Calibri" panose="020F0502020204030204" pitchFamily="34" charset="0"/>
                <a:cs typeface="Varela Round" panose="00000500000000000000" pitchFamily="2" charset="-79"/>
              </a:rPr>
              <a:t>אבן גבירול התייתם בילדותו, והחל לכתוב שירים עוד בהיותו נער צעיר. אחד מתומכיו היה היהודי המשכיל והנדיב יקותיאל אבו חסן, שהיה מקורב למלכות. בשנת 1039 הוצא יקותיאל להורג עקב עימותים בחצר המלך. </a:t>
            </a:r>
            <a:r>
              <a:rPr lang="he-IL" sz="2000" dirty="0" err="1">
                <a:latin typeface="Varela Round" panose="00000500000000000000" pitchFamily="2" charset="-79"/>
                <a:ea typeface="Calibri" panose="020F0502020204030204" pitchFamily="34" charset="0"/>
                <a:cs typeface="Varela Round" panose="00000500000000000000" pitchFamily="2" charset="-79"/>
              </a:rPr>
              <a:t>רשב"ג</a:t>
            </a:r>
            <a:r>
              <a:rPr lang="he-IL" sz="2000" dirty="0">
                <a:latin typeface="Varela Round" panose="00000500000000000000" pitchFamily="2" charset="-79"/>
                <a:ea typeface="Calibri" panose="020F0502020204030204" pitchFamily="34" charset="0"/>
                <a:cs typeface="Varela Round" panose="00000500000000000000" pitchFamily="2" charset="-79"/>
              </a:rPr>
              <a:t>, שהתקשה להתמודד עם מותו וחסרונו, הקדיש ליקותיאל מספר שירים, ביניהם את "ראה שמש".</a:t>
            </a:r>
            <a:endParaRPr lang="en-US" sz="2000" dirty="0">
              <a:effectLst/>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3515115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1D70252F-D484-4E52-991F-766C01D770F1}"/>
              </a:ext>
            </a:extLst>
          </p:cNvPr>
          <p:cNvSpPr/>
          <p:nvPr/>
        </p:nvSpPr>
        <p:spPr>
          <a:xfrm>
            <a:off x="1296915" y="292562"/>
            <a:ext cx="10261600" cy="4175502"/>
          </a:xfrm>
          <a:prstGeom prst="rect">
            <a:avLst/>
          </a:prstGeom>
        </p:spPr>
        <p:txBody>
          <a:bodyPr wrap="square">
            <a:spAutoFit/>
          </a:bodyPr>
          <a:lstStyle/>
          <a:p>
            <a:pPr>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קינה</a:t>
            </a:r>
            <a:endParaRPr lang="en-US"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nSpc>
                <a:spcPct val="150000"/>
              </a:lnSpc>
              <a:spcAft>
                <a:spcPts val="800"/>
              </a:spcAft>
            </a:pPr>
            <a:r>
              <a:rPr lang="he-IL" sz="2800" dirty="0">
                <a:latin typeface="Varela Round" panose="00000500000000000000" pitchFamily="2" charset="-79"/>
                <a:ea typeface="Calibri" panose="020F0502020204030204" pitchFamily="34" charset="0"/>
                <a:cs typeface="Varela Round" panose="00000500000000000000" pitchFamily="2" charset="-79"/>
              </a:rPr>
              <a:t>שירי קינה הם שירי אבל על המת. בדרך כלל נוכל למצוא בהם:</a:t>
            </a:r>
            <a:endParaRPr lang="en-US" sz="2800" dirty="0">
              <a:latin typeface="Varela Round" panose="00000500000000000000" pitchFamily="2" charset="-79"/>
              <a:ea typeface="Calibri" panose="020F0502020204030204" pitchFamily="34" charset="0"/>
              <a:cs typeface="Varela Round" panose="00000500000000000000" pitchFamily="2" charset="-79"/>
            </a:endParaRPr>
          </a:p>
          <a:p>
            <a:pPr marL="342900" lvl="0" indent="-342900">
              <a:lnSpc>
                <a:spcPct val="150000"/>
              </a:lnSpc>
              <a:buFont typeface="David" panose="020E0502060401010101" pitchFamily="34" charset="-79"/>
              <a:buChar char="-"/>
            </a:pPr>
            <a:r>
              <a:rPr lang="he-IL" sz="2800" dirty="0">
                <a:latin typeface="Varela Round" panose="00000500000000000000" pitchFamily="2" charset="-79"/>
                <a:ea typeface="Calibri" panose="020F0502020204030204" pitchFamily="34" charset="0"/>
                <a:cs typeface="Varela Round" panose="00000500000000000000" pitchFamily="2" charset="-79"/>
              </a:rPr>
              <a:t>תיאורי בכי </a:t>
            </a:r>
            <a:r>
              <a:rPr lang="he-IL" sz="2800" dirty="0" smtClean="0">
                <a:latin typeface="Varela Round" panose="00000500000000000000" pitchFamily="2" charset="-79"/>
                <a:ea typeface="Calibri" panose="020F0502020204030204" pitchFamily="34" charset="0"/>
                <a:cs typeface="Varela Round" panose="00000500000000000000" pitchFamily="2" charset="-79"/>
              </a:rPr>
              <a:t>וצער.</a:t>
            </a:r>
            <a:endParaRPr lang="en-US" sz="2800" dirty="0">
              <a:latin typeface="Varela Round" panose="00000500000000000000" pitchFamily="2" charset="-79"/>
              <a:ea typeface="Calibri" panose="020F0502020204030204" pitchFamily="34" charset="0"/>
              <a:cs typeface="Varela Round" panose="00000500000000000000" pitchFamily="2" charset="-79"/>
            </a:endParaRPr>
          </a:p>
          <a:p>
            <a:pPr marL="342900" lvl="0" indent="-342900">
              <a:lnSpc>
                <a:spcPct val="150000"/>
              </a:lnSpc>
              <a:buFont typeface="David" panose="020E0502060401010101" pitchFamily="34" charset="-79"/>
              <a:buChar char="-"/>
            </a:pPr>
            <a:r>
              <a:rPr lang="he-IL" sz="2800" dirty="0">
                <a:latin typeface="Varela Round" panose="00000500000000000000" pitchFamily="2" charset="-79"/>
                <a:ea typeface="Calibri" panose="020F0502020204030204" pitchFamily="34" charset="0"/>
                <a:cs typeface="Varela Round" panose="00000500000000000000" pitchFamily="2" charset="-79"/>
              </a:rPr>
              <a:t>הגות על גורל כל </a:t>
            </a:r>
            <a:r>
              <a:rPr lang="he-IL" sz="2800" dirty="0" smtClean="0">
                <a:latin typeface="Varela Round" panose="00000500000000000000" pitchFamily="2" charset="-79"/>
                <a:ea typeface="Calibri" panose="020F0502020204030204" pitchFamily="34" charset="0"/>
                <a:cs typeface="Varela Round" panose="00000500000000000000" pitchFamily="2" charset="-79"/>
              </a:rPr>
              <a:t>חי.</a:t>
            </a:r>
            <a:endParaRPr lang="en-US" sz="2800" dirty="0">
              <a:latin typeface="Varela Round" panose="00000500000000000000" pitchFamily="2" charset="-79"/>
              <a:ea typeface="Calibri" panose="020F0502020204030204" pitchFamily="34" charset="0"/>
              <a:cs typeface="Varela Round" panose="00000500000000000000" pitchFamily="2" charset="-79"/>
            </a:endParaRPr>
          </a:p>
          <a:p>
            <a:pPr marL="342900" lvl="0" indent="-342900">
              <a:lnSpc>
                <a:spcPct val="150000"/>
              </a:lnSpc>
              <a:buFont typeface="David" panose="020E0502060401010101" pitchFamily="34" charset="-79"/>
              <a:buChar char="-"/>
            </a:pPr>
            <a:r>
              <a:rPr lang="he-IL" sz="2800" dirty="0">
                <a:latin typeface="Varela Round" panose="00000500000000000000" pitchFamily="2" charset="-79"/>
                <a:ea typeface="Calibri" panose="020F0502020204030204" pitchFamily="34" charset="0"/>
                <a:cs typeface="Varela Round" panose="00000500000000000000" pitchFamily="2" charset="-79"/>
              </a:rPr>
              <a:t>שבח ותהילה לסגולותיו הנעלות של הנפטר. </a:t>
            </a:r>
            <a:endParaRPr lang="en-US" sz="2800" dirty="0">
              <a:latin typeface="Varela Round" panose="00000500000000000000" pitchFamily="2" charset="-79"/>
              <a:ea typeface="Calibri" panose="020F0502020204030204" pitchFamily="34" charset="0"/>
              <a:cs typeface="Varela Round" panose="00000500000000000000" pitchFamily="2" charset="-79"/>
            </a:endParaRPr>
          </a:p>
          <a:p>
            <a:pPr marL="342900" lvl="0" indent="-342900">
              <a:lnSpc>
                <a:spcPct val="150000"/>
              </a:lnSpc>
              <a:spcAft>
                <a:spcPts val="800"/>
              </a:spcAft>
              <a:buFont typeface="David" panose="020E0502060401010101" pitchFamily="34" charset="-79"/>
              <a:buChar char="-"/>
            </a:pPr>
            <a:r>
              <a:rPr lang="he-IL" sz="2800" dirty="0">
                <a:latin typeface="Varela Round" panose="00000500000000000000" pitchFamily="2" charset="-79"/>
                <a:ea typeface="Calibri" panose="020F0502020204030204" pitchFamily="34" charset="0"/>
                <a:cs typeface="Varela Round" panose="00000500000000000000" pitchFamily="2" charset="-79"/>
              </a:rPr>
              <a:t>דברי תנחומים לאבלים וברכה לנפטר.</a:t>
            </a:r>
            <a:endParaRPr lang="en-US" sz="2800" dirty="0">
              <a:effectLst/>
              <a:latin typeface="Varela Round" panose="00000500000000000000" pitchFamily="2" charset="-79"/>
              <a:ea typeface="Calibri" panose="020F0502020204030204" pitchFamily="34" charset="0"/>
              <a:cs typeface="Varela Round" panose="00000500000000000000" pitchFamily="2" charset="-79"/>
            </a:endParaRPr>
          </a:p>
        </p:txBody>
      </p:sp>
      <p:pic>
        <p:nvPicPr>
          <p:cNvPr id="3074" name="Picture 2" descr="Death Notices Friday 1st May, 2020 - Galway Bay FM"/>
          <p:cNvPicPr>
            <a:picLocks noChangeAspect="1" noChangeArrowheads="1"/>
          </p:cNvPicPr>
          <p:nvPr/>
        </p:nvPicPr>
        <p:blipFill rotWithShape="1">
          <a:blip r:embed="rId2">
            <a:extLst>
              <a:ext uri="{28A0092B-C50C-407E-A947-70E740481C1C}">
                <a14:useLocalDpi xmlns:a14="http://schemas.microsoft.com/office/drawing/2010/main" val="0"/>
              </a:ext>
            </a:extLst>
          </a:blip>
          <a:srcRect r="29680"/>
          <a:stretch/>
        </p:blipFill>
        <p:spPr bwMode="auto">
          <a:xfrm>
            <a:off x="541000" y="2036618"/>
            <a:ext cx="3684636" cy="34913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2796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FEC07EC1-2366-401B-BC49-69BFD1BC1198}"/>
              </a:ext>
            </a:extLst>
          </p:cNvPr>
          <p:cNvSpPr/>
          <p:nvPr/>
        </p:nvSpPr>
        <p:spPr>
          <a:xfrm>
            <a:off x="213360" y="52418"/>
            <a:ext cx="11511280" cy="3765646"/>
          </a:xfrm>
          <a:prstGeom prst="rect">
            <a:avLst/>
          </a:prstGeom>
        </p:spPr>
        <p:txBody>
          <a:bodyPr wrap="square">
            <a:spAutoFit/>
          </a:bodyPr>
          <a:lstStyle/>
          <a:p>
            <a:pPr>
              <a:lnSpc>
                <a:spcPct val="150000"/>
              </a:lnSpc>
              <a:spcAft>
                <a:spcPts val="800"/>
              </a:spcAft>
            </a:pP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ראה שמש</a:t>
            </a:r>
            <a:endParaRPr lang="en-US"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nSpc>
                <a:spcPct val="150000"/>
              </a:lnSpc>
              <a:spcAft>
                <a:spcPts val="800"/>
              </a:spcAft>
            </a:pPr>
            <a:endParaRPr lang="he-IL" sz="2400" dirty="0" smtClean="0">
              <a:latin typeface="Varela Round" panose="00000500000000000000" pitchFamily="2" charset="-79"/>
              <a:ea typeface="Calibri" panose="020F0502020204030204" pitchFamily="34" charset="0"/>
              <a:cs typeface="Varela Round" panose="00000500000000000000" pitchFamily="2" charset="-79"/>
            </a:endParaRPr>
          </a:p>
          <a:p>
            <a:pPr>
              <a:lnSpc>
                <a:spcPct val="150000"/>
              </a:lnSpc>
              <a:spcAft>
                <a:spcPts val="800"/>
              </a:spcAft>
            </a:pPr>
            <a:r>
              <a:rPr lang="he-IL" sz="2400" dirty="0" smtClean="0">
                <a:latin typeface="Varela Round" panose="00000500000000000000" pitchFamily="2" charset="-79"/>
                <a:ea typeface="Calibri" panose="020F0502020204030204" pitchFamily="34" charset="0"/>
                <a:cs typeface="Varela Round" panose="00000500000000000000" pitchFamily="2" charset="-79"/>
              </a:rPr>
              <a:t>השיר </a:t>
            </a:r>
            <a:r>
              <a:rPr lang="he-IL" sz="2400" dirty="0">
                <a:latin typeface="Varela Round" panose="00000500000000000000" pitchFamily="2" charset="-79"/>
                <a:ea typeface="Calibri" panose="020F0502020204030204" pitchFamily="34" charset="0"/>
                <a:cs typeface="Varela Round" panose="00000500000000000000" pitchFamily="2" charset="-79"/>
              </a:rPr>
              <a:t>הוא </a:t>
            </a:r>
            <a:r>
              <a:rPr lang="he-IL" sz="2400" b="1" dirty="0">
                <a:latin typeface="Varela Round" panose="00000500000000000000" pitchFamily="2" charset="-79"/>
                <a:ea typeface="Calibri" panose="020F0502020204030204" pitchFamily="34" charset="0"/>
                <a:cs typeface="Varela Round" panose="00000500000000000000" pitchFamily="2" charset="-79"/>
              </a:rPr>
              <a:t>שיר קינה</a:t>
            </a:r>
            <a:r>
              <a:rPr lang="he-IL" sz="2400" dirty="0">
                <a:latin typeface="Varela Round" panose="00000500000000000000" pitchFamily="2" charset="-79"/>
                <a:ea typeface="Calibri" panose="020F0502020204030204" pitchFamily="34" charset="0"/>
                <a:cs typeface="Varela Round" panose="00000500000000000000" pitchFamily="2" charset="-79"/>
              </a:rPr>
              <a:t>, שיש בו תיאורי טבע. </a:t>
            </a:r>
            <a:endParaRPr lang="en-US" sz="2400" dirty="0">
              <a:latin typeface="Varela Round" panose="00000500000000000000" pitchFamily="2" charset="-79"/>
              <a:ea typeface="Calibri" panose="020F0502020204030204" pitchFamily="34" charset="0"/>
              <a:cs typeface="Varela Round" panose="00000500000000000000" pitchFamily="2" charset="-79"/>
            </a:endParaRPr>
          </a:p>
          <a:p>
            <a:pPr>
              <a:lnSpc>
                <a:spcPct val="150000"/>
              </a:lnSpc>
              <a:spcAft>
                <a:spcPts val="800"/>
              </a:spcAft>
            </a:pPr>
            <a:r>
              <a:rPr lang="he-IL" sz="2400" dirty="0">
                <a:latin typeface="Varela Round" panose="00000500000000000000" pitchFamily="2" charset="-79"/>
                <a:ea typeface="Calibri" panose="020F0502020204030204" pitchFamily="34" charset="0"/>
                <a:cs typeface="Varela Round" panose="00000500000000000000" pitchFamily="2" charset="-79"/>
              </a:rPr>
              <a:t>השיר מציג תמונת טבע</a:t>
            </a:r>
            <a:r>
              <a:rPr lang="en-US" sz="2400" dirty="0">
                <a:latin typeface="Varela Round" panose="00000500000000000000" pitchFamily="2" charset="-79"/>
                <a:ea typeface="Calibri" panose="020F0502020204030204" pitchFamily="34" charset="0"/>
                <a:cs typeface="Varela Round" panose="00000500000000000000" pitchFamily="2" charset="-79"/>
              </a:rPr>
              <a:t> </a:t>
            </a:r>
            <a:r>
              <a:rPr lang="he-IL" sz="2400" dirty="0">
                <a:latin typeface="Varela Round" panose="00000500000000000000" pitchFamily="2" charset="-79"/>
                <a:ea typeface="Calibri" panose="020F0502020204030204" pitchFamily="34" charset="0"/>
                <a:cs typeface="Varela Round" panose="00000500000000000000" pitchFamily="2" charset="-79"/>
              </a:rPr>
              <a:t>– שקיעתה של השמש, אשר עוזבת את האדמה, אך בסוף משתנה הקינה: לא על השמש הממשית הדובר מתאבל, על אובדנו של יקותיאל חברו הקרוב</a:t>
            </a:r>
            <a:r>
              <a:rPr lang="he-IL" sz="2400" dirty="0" smtClean="0">
                <a:latin typeface="Varela Round" panose="00000500000000000000" pitchFamily="2" charset="-79"/>
                <a:ea typeface="Calibri" panose="020F0502020204030204" pitchFamily="34" charset="0"/>
                <a:cs typeface="Varela Round" panose="00000500000000000000" pitchFamily="2" charset="-79"/>
              </a:rPr>
              <a:t>.</a:t>
            </a:r>
            <a:endParaRPr lang="en-US" sz="2400" dirty="0">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3710959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FEC07EC1-2366-401B-BC49-69BFD1BC1198}"/>
              </a:ext>
            </a:extLst>
          </p:cNvPr>
          <p:cNvSpPr/>
          <p:nvPr/>
        </p:nvSpPr>
        <p:spPr>
          <a:xfrm>
            <a:off x="213360" y="52418"/>
            <a:ext cx="11511280" cy="4452501"/>
          </a:xfrm>
          <a:prstGeom prst="rect">
            <a:avLst/>
          </a:prstGeom>
        </p:spPr>
        <p:txBody>
          <a:bodyPr wrap="square">
            <a:spAutoFit/>
          </a:bodyPr>
          <a:lstStyle/>
          <a:p>
            <a:pPr>
              <a:lnSpc>
                <a:spcPct val="150000"/>
              </a:lnSpc>
              <a:spcAft>
                <a:spcPts val="800"/>
              </a:spcAft>
            </a:pPr>
            <a:r>
              <a:rPr lang="he-IL"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נושא השיר</a:t>
            </a:r>
            <a:r>
              <a:rPr lang="he-IL" sz="2800" b="1" dirty="0" smtClean="0">
                <a:solidFill>
                  <a:srgbClr val="002060"/>
                </a:solidFill>
                <a:latin typeface="Varela Round" panose="00000500000000000000" pitchFamily="2" charset="-79"/>
                <a:ea typeface="Calibri" panose="020F0502020204030204" pitchFamily="34" charset="0"/>
                <a:cs typeface="Varela Round" panose="00000500000000000000" pitchFamily="2" charset="-79"/>
              </a:rPr>
              <a:t>:</a:t>
            </a:r>
            <a:endParaRPr lang="he-IL"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nSpc>
                <a:spcPct val="150000"/>
              </a:lnSpc>
              <a:spcAft>
                <a:spcPts val="800"/>
              </a:spcAft>
            </a:pPr>
            <a:endParaRPr lang="en-US" sz="2400" dirty="0">
              <a:latin typeface="Varela Round" panose="00000500000000000000" pitchFamily="2" charset="-79"/>
              <a:ea typeface="Calibri" panose="020F0502020204030204" pitchFamily="34" charset="0"/>
              <a:cs typeface="Varela Round" panose="00000500000000000000" pitchFamily="2" charset="-79"/>
            </a:endParaRPr>
          </a:p>
          <a:p>
            <a:pPr algn="ctr">
              <a:lnSpc>
                <a:spcPct val="200000"/>
              </a:lnSpc>
            </a:pPr>
            <a:r>
              <a:rPr lang="he-IL" sz="2400" b="1" dirty="0">
                <a:latin typeface="Varela Round" panose="00000500000000000000" pitchFamily="2" charset="-79"/>
                <a:ea typeface="Times New Roman" panose="02020603050405020304" pitchFamily="18" charset="0"/>
                <a:cs typeface="Varela Round" panose="00000500000000000000" pitchFamily="2" charset="-79"/>
              </a:rPr>
              <a:t>רְאֵה שֶׁמֶשׁ לְעֵת עֶרֶב אֲדֻמָּה / כִּאִלּוּ לָבְשָׁה תוֹלָע לְמִכְסֶה,</a:t>
            </a:r>
            <a:endParaRPr lang="en-US" sz="2400" b="1" dirty="0">
              <a:latin typeface="Varela Round" panose="00000500000000000000" pitchFamily="2" charset="-79"/>
              <a:ea typeface="Times New Roman" panose="02020603050405020304" pitchFamily="18" charset="0"/>
              <a:cs typeface="Varela Round" panose="00000500000000000000" pitchFamily="2" charset="-79"/>
            </a:endParaRPr>
          </a:p>
          <a:p>
            <a:pPr algn="ctr">
              <a:lnSpc>
                <a:spcPct val="200000"/>
              </a:lnSpc>
            </a:pPr>
            <a:r>
              <a:rPr lang="he-IL" sz="2400" b="1" dirty="0">
                <a:latin typeface="Varela Round" panose="00000500000000000000" pitchFamily="2" charset="-79"/>
                <a:ea typeface="Times New Roman" panose="02020603050405020304" pitchFamily="18" charset="0"/>
                <a:cs typeface="Varela Round" panose="00000500000000000000" pitchFamily="2" charset="-79"/>
              </a:rPr>
              <a:t>תְּפַשֵּׁט פַּאֲתֵי צָפוֹן וְיָמִין / וְרוּחַ יָם בְּאַרְגָּמָן תְּכַסֶּה,</a:t>
            </a:r>
            <a:endParaRPr lang="en-US" sz="2400" b="1" dirty="0">
              <a:latin typeface="Varela Round" panose="00000500000000000000" pitchFamily="2" charset="-79"/>
              <a:ea typeface="Times New Roman" panose="02020603050405020304" pitchFamily="18" charset="0"/>
              <a:cs typeface="Varela Round" panose="00000500000000000000" pitchFamily="2" charset="-79"/>
            </a:endParaRPr>
          </a:p>
          <a:p>
            <a:pPr algn="ctr">
              <a:lnSpc>
                <a:spcPct val="200000"/>
              </a:lnSpc>
            </a:pPr>
            <a:r>
              <a:rPr lang="he-IL" sz="2400" b="1" dirty="0">
                <a:latin typeface="Varela Round" panose="00000500000000000000" pitchFamily="2" charset="-79"/>
                <a:ea typeface="Times New Roman" panose="02020603050405020304" pitchFamily="18" charset="0"/>
                <a:cs typeface="Varela Round" panose="00000500000000000000" pitchFamily="2" charset="-79"/>
              </a:rPr>
              <a:t>וְאֶרֶץ – עָזְבָה אוֹתָה עֲרֻמָּה / בְּצֵל הַלַּיְלָה תָּלִין וְתֶחְסֶה,</a:t>
            </a:r>
            <a:endParaRPr lang="en-US" sz="2400" b="1" dirty="0">
              <a:latin typeface="Varela Round" panose="00000500000000000000" pitchFamily="2" charset="-79"/>
              <a:ea typeface="Times New Roman" panose="02020603050405020304" pitchFamily="18" charset="0"/>
              <a:cs typeface="Varela Round" panose="00000500000000000000" pitchFamily="2" charset="-79"/>
            </a:endParaRPr>
          </a:p>
          <a:p>
            <a:pPr algn="ctr">
              <a:lnSpc>
                <a:spcPct val="200000"/>
              </a:lnSpc>
            </a:pPr>
            <a:r>
              <a:rPr lang="he-IL" sz="2400" b="1" dirty="0">
                <a:latin typeface="Varela Round" panose="00000500000000000000" pitchFamily="2" charset="-79"/>
                <a:ea typeface="Times New Roman" panose="02020603050405020304" pitchFamily="18" charset="0"/>
                <a:cs typeface="Varela Round" panose="00000500000000000000" pitchFamily="2" charset="-79"/>
              </a:rPr>
              <a:t>וְהַשַּׁחַק אֲזַי קָדַר, כְּאִלּוּ / בְּשַׂק עַל מוֹת יְקוּתִיאֵל מְכֻסֶּה.</a:t>
            </a:r>
            <a:endParaRPr lang="en-US" sz="2400" b="1" dirty="0">
              <a:latin typeface="Varela Round" panose="00000500000000000000" pitchFamily="2" charset="-79"/>
              <a:ea typeface="Times New Roman" panose="02020603050405020304" pitchFamily="18" charset="0"/>
              <a:cs typeface="Varela Round" panose="00000500000000000000" pitchFamily="2" charset="-79"/>
            </a:endParaRPr>
          </a:p>
        </p:txBody>
      </p:sp>
    </p:spTree>
    <p:extLst>
      <p:ext uri="{BB962C8B-B14F-4D97-AF65-F5344CB8AC3E}">
        <p14:creationId xmlns:p14="http://schemas.microsoft.com/office/powerpoint/2010/main" val="667683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D18DBE88-E1B5-419F-A95A-B0D931DDECDB}"/>
              </a:ext>
            </a:extLst>
          </p:cNvPr>
          <p:cNvSpPr/>
          <p:nvPr/>
        </p:nvSpPr>
        <p:spPr>
          <a:xfrm>
            <a:off x="552926" y="268043"/>
            <a:ext cx="11084560" cy="1344471"/>
          </a:xfrm>
          <a:prstGeom prst="rect">
            <a:avLst/>
          </a:prstGeom>
        </p:spPr>
        <p:txBody>
          <a:bodyPr wrap="square">
            <a:spAutoFit/>
          </a:bodyPr>
          <a:lstStyle/>
          <a:p>
            <a:pPr>
              <a:lnSpc>
                <a:spcPct val="150000"/>
              </a:lnSpc>
              <a:spcAft>
                <a:spcPts val="800"/>
              </a:spcAft>
            </a:pPr>
            <a:r>
              <a:rPr lang="he-IL"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ניתוח השיר:</a:t>
            </a:r>
            <a:endParaRPr lang="en-US"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nSpc>
                <a:spcPct val="150000"/>
              </a:lnSpc>
              <a:spcAft>
                <a:spcPts val="800"/>
              </a:spcAft>
            </a:pPr>
            <a:r>
              <a:rPr lang="he-IL" sz="2400" b="1" dirty="0">
                <a:latin typeface="Varela Round" panose="00000500000000000000" pitchFamily="2" charset="-79"/>
                <a:ea typeface="Calibri" panose="020F0502020204030204" pitchFamily="34" charset="0"/>
                <a:cs typeface="Varela Round" panose="00000500000000000000" pitchFamily="2" charset="-79"/>
              </a:rPr>
              <a:t>בית 1: רְאֵה שֶׁמֶשׁ לְעֵת עֶרֶב אֲדֻמָּה / כִּאִלּוּ לָבְשָׁה תוֹלָע לְמִכְסֶה</a:t>
            </a:r>
            <a:r>
              <a:rPr lang="he-IL" sz="2400" b="1" dirty="0" smtClean="0">
                <a:latin typeface="Varela Round" panose="00000500000000000000" pitchFamily="2" charset="-79"/>
                <a:ea typeface="Calibri" panose="020F0502020204030204" pitchFamily="34" charset="0"/>
                <a:cs typeface="Varela Round" panose="00000500000000000000" pitchFamily="2" charset="-79"/>
              </a:rPr>
              <a:t>,</a:t>
            </a:r>
          </a:p>
        </p:txBody>
      </p:sp>
      <p:sp>
        <p:nvSpPr>
          <p:cNvPr id="3" name="מלבן 2"/>
          <p:cNvSpPr/>
          <p:nvPr/>
        </p:nvSpPr>
        <p:spPr>
          <a:xfrm>
            <a:off x="1557843" y="1858438"/>
            <a:ext cx="9074725" cy="1173731"/>
          </a:xfrm>
          <a:prstGeom prst="rect">
            <a:avLst/>
          </a:prstGeom>
          <a:solidFill>
            <a:schemeClr val="accent1">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השיר נתפתח בתמונת טבע, המתארת את השמש המאדימה לקראת שקיעתה. </a:t>
            </a:r>
            <a:endPar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endParaRPr>
          </a:p>
        </p:txBody>
      </p:sp>
      <p:sp>
        <p:nvSpPr>
          <p:cNvPr id="4" name="מלבן 3"/>
          <p:cNvSpPr/>
          <p:nvPr/>
        </p:nvSpPr>
        <p:spPr>
          <a:xfrm>
            <a:off x="1557842" y="3278093"/>
            <a:ext cx="9074726" cy="812794"/>
          </a:xfrm>
          <a:prstGeom prst="rect">
            <a:avLst/>
          </a:prstGeom>
          <a:solidFill>
            <a:schemeClr val="accent6">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צבעה האדום של השמש מדומה לתולע (בגד מהודר בצבע אדום, אותו לבשו </a:t>
            </a:r>
            <a:r>
              <a:rPr lang="he-IL" sz="2400" dirty="0" err="1">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הכהנים</a:t>
            </a: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 אך גם מעלה קונוטציות של דם ומוות). </a:t>
            </a:r>
          </a:p>
        </p:txBody>
      </p:sp>
      <p:sp>
        <p:nvSpPr>
          <p:cNvPr id="6" name="מלבן 5"/>
          <p:cNvSpPr/>
          <p:nvPr/>
        </p:nvSpPr>
        <p:spPr>
          <a:xfrm>
            <a:off x="1557842" y="4451825"/>
            <a:ext cx="9074726" cy="812794"/>
          </a:xfrm>
          <a:prstGeom prst="rect">
            <a:avLst/>
          </a:prstGeom>
          <a:solidFill>
            <a:schemeClr val="accent3">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spcAft>
                <a:spcPts val="800"/>
              </a:spcAft>
            </a:pPr>
            <a:r>
              <a:rPr lang="he-IL" sz="2400" dirty="0">
                <a:solidFill>
                  <a:sysClr val="windowText" lastClr="000000"/>
                </a:solidFill>
                <a:latin typeface="Varela Round" panose="00000500000000000000" pitchFamily="2" charset="-79"/>
                <a:ea typeface="Calibri" panose="020F0502020204030204" pitchFamily="34" charset="0"/>
                <a:cs typeface="Varela Round" panose="00000500000000000000" pitchFamily="2" charset="-79"/>
              </a:rPr>
              <a:t>השימוש בביטוי "תולע למכסה" מופיע בספר ישעיהו בהקשר למוות: "תחתיך יוצע רימה ומכסיך תולעה".</a:t>
            </a:r>
          </a:p>
        </p:txBody>
      </p:sp>
    </p:spTree>
    <p:extLst>
      <p:ext uri="{BB962C8B-B14F-4D97-AF65-F5344CB8AC3E}">
        <p14:creationId xmlns:p14="http://schemas.microsoft.com/office/powerpoint/2010/main" val="873766142"/>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4155</TotalTime>
  <Words>1717</Words>
  <Application>Microsoft Office PowerPoint</Application>
  <PresentationFormat>מותאם אישית</PresentationFormat>
  <Paragraphs>176</Paragraphs>
  <Slides>32</Slides>
  <Notes>1</Notes>
  <HiddenSlides>0</HiddenSlides>
  <MMClips>0</MMClips>
  <ScaleCrop>false</ScaleCrop>
  <HeadingPairs>
    <vt:vector size="6" baseType="variant">
      <vt:variant>
        <vt:lpstr>גופנים בשימוש</vt:lpstr>
      </vt:variant>
      <vt:variant>
        <vt:i4>5</vt:i4>
      </vt:variant>
      <vt:variant>
        <vt:lpstr>ערכת נושא</vt:lpstr>
      </vt:variant>
      <vt:variant>
        <vt:i4>2</vt:i4>
      </vt:variant>
      <vt:variant>
        <vt:lpstr>כותרות שקופיות</vt:lpstr>
      </vt:variant>
      <vt:variant>
        <vt:i4>32</vt:i4>
      </vt:variant>
    </vt:vector>
  </HeadingPairs>
  <TitlesOfParts>
    <vt:vector size="39" baseType="lpstr">
      <vt:lpstr>Arial</vt:lpstr>
      <vt:lpstr>Calibri</vt:lpstr>
      <vt:lpstr>David</vt:lpstr>
      <vt:lpstr>Times New Roman</vt:lpstr>
      <vt:lpstr>Varela Round</vt:lpstr>
      <vt:lpstr>ערכת נושא Office</vt:lpstr>
      <vt:lpstr>1_ערכת נושא Office</vt:lpstr>
      <vt:lpstr>מערכת שידורים לאומית</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‏‏משתמש Windows</cp:lastModifiedBy>
  <cp:revision>63</cp:revision>
  <dcterms:created xsi:type="dcterms:W3CDTF">2020-03-15T19:13:03Z</dcterms:created>
  <dcterms:modified xsi:type="dcterms:W3CDTF">2020-05-06T08:46:46Z</dcterms:modified>
</cp:coreProperties>
</file>