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30"/>
  </p:notesMasterIdLst>
  <p:sldIdLst>
    <p:sldId id="257" r:id="rId2"/>
    <p:sldId id="262" r:id="rId3"/>
    <p:sldId id="329" r:id="rId4"/>
    <p:sldId id="328" r:id="rId5"/>
    <p:sldId id="320" r:id="rId6"/>
    <p:sldId id="347" r:id="rId7"/>
    <p:sldId id="273" r:id="rId8"/>
    <p:sldId id="341" r:id="rId9"/>
    <p:sldId id="315" r:id="rId10"/>
    <p:sldId id="340" r:id="rId11"/>
    <p:sldId id="321" r:id="rId12"/>
    <p:sldId id="338" r:id="rId13"/>
    <p:sldId id="339" r:id="rId14"/>
    <p:sldId id="348" r:id="rId15"/>
    <p:sldId id="335" r:id="rId16"/>
    <p:sldId id="310" r:id="rId17"/>
    <p:sldId id="344" r:id="rId18"/>
    <p:sldId id="303" r:id="rId19"/>
    <p:sldId id="331" r:id="rId20"/>
    <p:sldId id="332" r:id="rId21"/>
    <p:sldId id="334" r:id="rId22"/>
    <p:sldId id="307" r:id="rId23"/>
    <p:sldId id="330" r:id="rId24"/>
    <p:sldId id="311" r:id="rId25"/>
    <p:sldId id="313" r:id="rId26"/>
    <p:sldId id="345" r:id="rId27"/>
    <p:sldId id="346" r:id="rId28"/>
    <p:sldId id="287" r:id="rId29"/>
  </p:sldIdLst>
  <p:sldSz cx="12190413"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2A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snapToGrid="0" snapToObjects="1">
      <p:cViewPr>
        <p:scale>
          <a:sx n="81" d="100"/>
          <a:sy n="81" d="100"/>
        </p:scale>
        <p:origin x="696" y="66"/>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ED84E5-9F07-46EE-9680-83CAB68065BB}" type="doc">
      <dgm:prSet loTypeId="urn:microsoft.com/office/officeart/2005/8/layout/cycle7" loCatId="cycle" qsTypeId="urn:microsoft.com/office/officeart/2005/8/quickstyle/simple1" qsCatId="simple" csTypeId="urn:microsoft.com/office/officeart/2005/8/colors/colorful4" csCatId="colorful" phldr="1"/>
      <dgm:spPr/>
      <dgm:t>
        <a:bodyPr/>
        <a:lstStyle/>
        <a:p>
          <a:pPr rtl="1"/>
          <a:endParaRPr lang="he-IL"/>
        </a:p>
      </dgm:t>
    </dgm:pt>
    <dgm:pt modelId="{CEC43C29-4B04-430A-9739-60FF29A8500B}">
      <dgm:prSet phldrT="[טקסט]" custT="1"/>
      <dgm:spPr>
        <a:noFill/>
        <a:ln>
          <a:solidFill>
            <a:srgbClr val="192A72"/>
          </a:solidFill>
        </a:ln>
      </dgm:spPr>
      <dgm:t>
        <a:bodyPr/>
        <a:lstStyle/>
        <a:p>
          <a:pPr rtl="1"/>
          <a:r>
            <a:rPr lang="he-IL" sz="1800" b="1" dirty="0">
              <a:solidFill>
                <a:srgbClr val="192A72"/>
              </a:solidFill>
            </a:rPr>
            <a:t>עבירה על החוק</a:t>
          </a:r>
        </a:p>
      </dgm:t>
    </dgm:pt>
    <dgm:pt modelId="{E1258148-9483-4576-A42B-C798812E5619}" type="parTrans" cxnId="{FFE6923E-8C54-4E2F-A99D-49BF8F22045D}">
      <dgm:prSet/>
      <dgm:spPr/>
      <dgm:t>
        <a:bodyPr/>
        <a:lstStyle/>
        <a:p>
          <a:pPr rtl="1"/>
          <a:endParaRPr lang="he-IL"/>
        </a:p>
      </dgm:t>
    </dgm:pt>
    <dgm:pt modelId="{274BFDBD-270B-42AF-82B7-9BE23C29B76D}" type="sibTrans" cxnId="{FFE6923E-8C54-4E2F-A99D-49BF8F22045D}">
      <dgm:prSet/>
      <dgm:spPr/>
      <dgm:t>
        <a:bodyPr/>
        <a:lstStyle/>
        <a:p>
          <a:pPr rtl="1"/>
          <a:endParaRPr lang="he-IL"/>
        </a:p>
      </dgm:t>
    </dgm:pt>
    <dgm:pt modelId="{4DEE69CD-0DAF-46F7-B89F-FE21899A85C5}">
      <dgm:prSet phldrT="[טקסט]"/>
      <dgm:spPr>
        <a:noFill/>
        <a:ln>
          <a:solidFill>
            <a:srgbClr val="192A72"/>
          </a:solidFill>
        </a:ln>
      </dgm:spPr>
      <dgm:t>
        <a:bodyPr/>
        <a:lstStyle/>
        <a:p>
          <a:pPr rtl="1"/>
          <a:r>
            <a:rPr lang="he-IL" b="1" dirty="0">
              <a:solidFill>
                <a:srgbClr val="192A72"/>
              </a:solidFill>
            </a:rPr>
            <a:t>פעולה בניגוד לחוק</a:t>
          </a:r>
        </a:p>
        <a:p>
          <a:pPr rtl="1"/>
          <a:r>
            <a:rPr lang="he-IL" dirty="0">
              <a:solidFill>
                <a:srgbClr val="192A72"/>
              </a:solidFill>
            </a:rPr>
            <a:t>(ביצוע פעולה לא חוקית, פעולה שהחוק אוסר לבצע)</a:t>
          </a:r>
        </a:p>
      </dgm:t>
    </dgm:pt>
    <dgm:pt modelId="{78E4C816-38D4-4BAD-8C7F-B4BE1143D9D1}" type="parTrans" cxnId="{778FA74E-7FFA-4872-BBE2-339DA7A96C85}">
      <dgm:prSet/>
      <dgm:spPr/>
      <dgm:t>
        <a:bodyPr/>
        <a:lstStyle/>
        <a:p>
          <a:pPr rtl="1"/>
          <a:endParaRPr lang="he-IL"/>
        </a:p>
      </dgm:t>
    </dgm:pt>
    <dgm:pt modelId="{89C84301-5AB9-4930-A4E9-5F6F89C3BE7A}" type="sibTrans" cxnId="{778FA74E-7FFA-4872-BBE2-339DA7A96C85}">
      <dgm:prSet/>
      <dgm:spPr/>
      <dgm:t>
        <a:bodyPr/>
        <a:lstStyle/>
        <a:p>
          <a:pPr rtl="1"/>
          <a:endParaRPr lang="he-IL"/>
        </a:p>
      </dgm:t>
    </dgm:pt>
    <dgm:pt modelId="{7F52FE65-53FF-4F35-B797-AFCFEE82F1B6}">
      <dgm:prSet phldrT="[טקסט]"/>
      <dgm:spPr>
        <a:noFill/>
        <a:ln>
          <a:solidFill>
            <a:srgbClr val="192A72"/>
          </a:solidFill>
        </a:ln>
      </dgm:spPr>
      <dgm:t>
        <a:bodyPr/>
        <a:lstStyle/>
        <a:p>
          <a:pPr rtl="1"/>
          <a:r>
            <a:rPr lang="he-IL" b="1" dirty="0">
              <a:solidFill>
                <a:srgbClr val="192A72"/>
              </a:solidFill>
            </a:rPr>
            <a:t>אי ציות לחוק</a:t>
          </a:r>
        </a:p>
        <a:p>
          <a:pPr rtl="1"/>
          <a:r>
            <a:rPr lang="he-IL" dirty="0">
              <a:solidFill>
                <a:srgbClr val="192A72"/>
              </a:solidFill>
            </a:rPr>
            <a:t>(אי ביצוע פעולה שהחוק מחייב לבצע)</a:t>
          </a:r>
        </a:p>
      </dgm:t>
    </dgm:pt>
    <dgm:pt modelId="{C7DC64D1-CA75-41A3-9A2F-21206D6B286A}" type="parTrans" cxnId="{109F4431-1345-40F1-8939-F9BB29ACD1D1}">
      <dgm:prSet/>
      <dgm:spPr/>
      <dgm:t>
        <a:bodyPr/>
        <a:lstStyle/>
        <a:p>
          <a:pPr rtl="1"/>
          <a:endParaRPr lang="he-IL"/>
        </a:p>
      </dgm:t>
    </dgm:pt>
    <dgm:pt modelId="{DD595D15-0CFD-4C18-9BB1-5946ED548B3C}" type="sibTrans" cxnId="{109F4431-1345-40F1-8939-F9BB29ACD1D1}">
      <dgm:prSet/>
      <dgm:spPr/>
      <dgm:t>
        <a:bodyPr/>
        <a:lstStyle/>
        <a:p>
          <a:pPr rtl="1"/>
          <a:endParaRPr lang="he-IL"/>
        </a:p>
      </dgm:t>
    </dgm:pt>
    <dgm:pt modelId="{025F99CB-370D-4FF4-808D-2A99FB5596AA}" type="pres">
      <dgm:prSet presAssocID="{E9ED84E5-9F07-46EE-9680-83CAB68065BB}" presName="Name0" presStyleCnt="0">
        <dgm:presLayoutVars>
          <dgm:dir/>
          <dgm:resizeHandles val="exact"/>
        </dgm:presLayoutVars>
      </dgm:prSet>
      <dgm:spPr/>
    </dgm:pt>
    <dgm:pt modelId="{60289F02-8339-476C-9410-461770A65AB7}" type="pres">
      <dgm:prSet presAssocID="{CEC43C29-4B04-430A-9739-60FF29A8500B}" presName="node" presStyleLbl="node1" presStyleIdx="0" presStyleCnt="3">
        <dgm:presLayoutVars>
          <dgm:bulletEnabled val="1"/>
        </dgm:presLayoutVars>
      </dgm:prSet>
      <dgm:spPr/>
    </dgm:pt>
    <dgm:pt modelId="{8FF63445-8042-4E91-86F1-51DCF164543B}" type="pres">
      <dgm:prSet presAssocID="{274BFDBD-270B-42AF-82B7-9BE23C29B76D}" presName="sibTrans" presStyleLbl="sibTrans2D1" presStyleIdx="0" presStyleCnt="3"/>
      <dgm:spPr/>
    </dgm:pt>
    <dgm:pt modelId="{DC75F0DF-214E-4FFF-88F9-4599407BF067}" type="pres">
      <dgm:prSet presAssocID="{274BFDBD-270B-42AF-82B7-9BE23C29B76D}" presName="connectorText" presStyleLbl="sibTrans2D1" presStyleIdx="0" presStyleCnt="3"/>
      <dgm:spPr/>
    </dgm:pt>
    <dgm:pt modelId="{88F3B7F1-75D6-4066-B1B4-2B259BFA5157}" type="pres">
      <dgm:prSet presAssocID="{4DEE69CD-0DAF-46F7-B89F-FE21899A85C5}" presName="node" presStyleLbl="node1" presStyleIdx="1" presStyleCnt="3">
        <dgm:presLayoutVars>
          <dgm:bulletEnabled val="1"/>
        </dgm:presLayoutVars>
      </dgm:prSet>
      <dgm:spPr/>
    </dgm:pt>
    <dgm:pt modelId="{EA9EEA58-1BF1-4D36-AF6E-1E63550461BA}" type="pres">
      <dgm:prSet presAssocID="{89C84301-5AB9-4930-A4E9-5F6F89C3BE7A}" presName="sibTrans" presStyleLbl="sibTrans2D1" presStyleIdx="1" presStyleCnt="3"/>
      <dgm:spPr/>
    </dgm:pt>
    <dgm:pt modelId="{F6086B7C-F321-4B35-AE59-71DC1CEDA27D}" type="pres">
      <dgm:prSet presAssocID="{89C84301-5AB9-4930-A4E9-5F6F89C3BE7A}" presName="connectorText" presStyleLbl="sibTrans2D1" presStyleIdx="1" presStyleCnt="3"/>
      <dgm:spPr/>
    </dgm:pt>
    <dgm:pt modelId="{98060943-50A8-4B6C-8A69-589765E734B6}" type="pres">
      <dgm:prSet presAssocID="{7F52FE65-53FF-4F35-B797-AFCFEE82F1B6}" presName="node" presStyleLbl="node1" presStyleIdx="2" presStyleCnt="3">
        <dgm:presLayoutVars>
          <dgm:bulletEnabled val="1"/>
        </dgm:presLayoutVars>
      </dgm:prSet>
      <dgm:spPr/>
    </dgm:pt>
    <dgm:pt modelId="{D701A47A-4B42-4D9B-ABF2-9F2B50442322}" type="pres">
      <dgm:prSet presAssocID="{DD595D15-0CFD-4C18-9BB1-5946ED548B3C}" presName="sibTrans" presStyleLbl="sibTrans2D1" presStyleIdx="2" presStyleCnt="3"/>
      <dgm:spPr/>
    </dgm:pt>
    <dgm:pt modelId="{37AEC6EF-534F-49BD-9FB2-47677774E8B4}" type="pres">
      <dgm:prSet presAssocID="{DD595D15-0CFD-4C18-9BB1-5946ED548B3C}" presName="connectorText" presStyleLbl="sibTrans2D1" presStyleIdx="2" presStyleCnt="3"/>
      <dgm:spPr/>
    </dgm:pt>
  </dgm:ptLst>
  <dgm:cxnLst>
    <dgm:cxn modelId="{82F2911B-AFD4-4099-B43A-3A0FEF80C18A}" type="presOf" srcId="{DD595D15-0CFD-4C18-9BB1-5946ED548B3C}" destId="{D701A47A-4B42-4D9B-ABF2-9F2B50442322}" srcOrd="0" destOrd="0" presId="urn:microsoft.com/office/officeart/2005/8/layout/cycle7"/>
    <dgm:cxn modelId="{D7BEE226-3DD4-4762-809D-0D75C2B62C2F}" type="presOf" srcId="{DD595D15-0CFD-4C18-9BB1-5946ED548B3C}" destId="{37AEC6EF-534F-49BD-9FB2-47677774E8B4}" srcOrd="1" destOrd="0" presId="urn:microsoft.com/office/officeart/2005/8/layout/cycle7"/>
    <dgm:cxn modelId="{A1CD0B2D-0CA0-4624-A9BD-7711685C5806}" type="presOf" srcId="{E9ED84E5-9F07-46EE-9680-83CAB68065BB}" destId="{025F99CB-370D-4FF4-808D-2A99FB5596AA}" srcOrd="0" destOrd="0" presId="urn:microsoft.com/office/officeart/2005/8/layout/cycle7"/>
    <dgm:cxn modelId="{109F4431-1345-40F1-8939-F9BB29ACD1D1}" srcId="{E9ED84E5-9F07-46EE-9680-83CAB68065BB}" destId="{7F52FE65-53FF-4F35-B797-AFCFEE82F1B6}" srcOrd="2" destOrd="0" parTransId="{C7DC64D1-CA75-41A3-9A2F-21206D6B286A}" sibTransId="{DD595D15-0CFD-4C18-9BB1-5946ED548B3C}"/>
    <dgm:cxn modelId="{2D3D6C36-6658-47E3-903C-39E550A90EA5}" type="presOf" srcId="{89C84301-5AB9-4930-A4E9-5F6F89C3BE7A}" destId="{EA9EEA58-1BF1-4D36-AF6E-1E63550461BA}" srcOrd="0" destOrd="0" presId="urn:microsoft.com/office/officeart/2005/8/layout/cycle7"/>
    <dgm:cxn modelId="{FFE6923E-8C54-4E2F-A99D-49BF8F22045D}" srcId="{E9ED84E5-9F07-46EE-9680-83CAB68065BB}" destId="{CEC43C29-4B04-430A-9739-60FF29A8500B}" srcOrd="0" destOrd="0" parTransId="{E1258148-9483-4576-A42B-C798812E5619}" sibTransId="{274BFDBD-270B-42AF-82B7-9BE23C29B76D}"/>
    <dgm:cxn modelId="{3A78D86D-681E-4AB0-AEAF-EB990A12E5C6}" type="presOf" srcId="{89C84301-5AB9-4930-A4E9-5F6F89C3BE7A}" destId="{F6086B7C-F321-4B35-AE59-71DC1CEDA27D}" srcOrd="1" destOrd="0" presId="urn:microsoft.com/office/officeart/2005/8/layout/cycle7"/>
    <dgm:cxn modelId="{778FA74E-7FFA-4872-BBE2-339DA7A96C85}" srcId="{E9ED84E5-9F07-46EE-9680-83CAB68065BB}" destId="{4DEE69CD-0DAF-46F7-B89F-FE21899A85C5}" srcOrd="1" destOrd="0" parTransId="{78E4C816-38D4-4BAD-8C7F-B4BE1143D9D1}" sibTransId="{89C84301-5AB9-4930-A4E9-5F6F89C3BE7A}"/>
    <dgm:cxn modelId="{4EDED14F-EE0E-4A1B-B3C5-4E2896D99821}" type="presOf" srcId="{274BFDBD-270B-42AF-82B7-9BE23C29B76D}" destId="{8FF63445-8042-4E91-86F1-51DCF164543B}" srcOrd="0" destOrd="0" presId="urn:microsoft.com/office/officeart/2005/8/layout/cycle7"/>
    <dgm:cxn modelId="{C7BAFE7B-F183-4D70-89CF-4EF9F8ECB2F6}" type="presOf" srcId="{7F52FE65-53FF-4F35-B797-AFCFEE82F1B6}" destId="{98060943-50A8-4B6C-8A69-589765E734B6}" srcOrd="0" destOrd="0" presId="urn:microsoft.com/office/officeart/2005/8/layout/cycle7"/>
    <dgm:cxn modelId="{AF8AB1B5-7455-4CCC-A6A4-901114B0FFE0}" type="presOf" srcId="{CEC43C29-4B04-430A-9739-60FF29A8500B}" destId="{60289F02-8339-476C-9410-461770A65AB7}" srcOrd="0" destOrd="0" presId="urn:microsoft.com/office/officeart/2005/8/layout/cycle7"/>
    <dgm:cxn modelId="{D3C52FD9-3009-4BE9-90B2-72AC6A410368}" type="presOf" srcId="{4DEE69CD-0DAF-46F7-B89F-FE21899A85C5}" destId="{88F3B7F1-75D6-4066-B1B4-2B259BFA5157}" srcOrd="0" destOrd="0" presId="urn:microsoft.com/office/officeart/2005/8/layout/cycle7"/>
    <dgm:cxn modelId="{888443EB-0A3D-49FC-AFDD-548FD3E169D3}" type="presOf" srcId="{274BFDBD-270B-42AF-82B7-9BE23C29B76D}" destId="{DC75F0DF-214E-4FFF-88F9-4599407BF067}" srcOrd="1" destOrd="0" presId="urn:microsoft.com/office/officeart/2005/8/layout/cycle7"/>
    <dgm:cxn modelId="{1A7A90E9-EED0-4572-A1CD-366D61BFCBE5}" type="presParOf" srcId="{025F99CB-370D-4FF4-808D-2A99FB5596AA}" destId="{60289F02-8339-476C-9410-461770A65AB7}" srcOrd="0" destOrd="0" presId="urn:microsoft.com/office/officeart/2005/8/layout/cycle7"/>
    <dgm:cxn modelId="{570F7B09-DD5E-4404-89D8-779FDA54DD76}" type="presParOf" srcId="{025F99CB-370D-4FF4-808D-2A99FB5596AA}" destId="{8FF63445-8042-4E91-86F1-51DCF164543B}" srcOrd="1" destOrd="0" presId="urn:microsoft.com/office/officeart/2005/8/layout/cycle7"/>
    <dgm:cxn modelId="{F0F5D000-8109-400A-AC40-86854475237C}" type="presParOf" srcId="{8FF63445-8042-4E91-86F1-51DCF164543B}" destId="{DC75F0DF-214E-4FFF-88F9-4599407BF067}" srcOrd="0" destOrd="0" presId="urn:microsoft.com/office/officeart/2005/8/layout/cycle7"/>
    <dgm:cxn modelId="{7FEA52EA-561A-4C53-9AE9-09C15993938A}" type="presParOf" srcId="{025F99CB-370D-4FF4-808D-2A99FB5596AA}" destId="{88F3B7F1-75D6-4066-B1B4-2B259BFA5157}" srcOrd="2" destOrd="0" presId="urn:microsoft.com/office/officeart/2005/8/layout/cycle7"/>
    <dgm:cxn modelId="{6CEBB8F1-1616-42CC-933E-B0A1E596F785}" type="presParOf" srcId="{025F99CB-370D-4FF4-808D-2A99FB5596AA}" destId="{EA9EEA58-1BF1-4D36-AF6E-1E63550461BA}" srcOrd="3" destOrd="0" presId="urn:microsoft.com/office/officeart/2005/8/layout/cycle7"/>
    <dgm:cxn modelId="{FCF3982C-DCB8-46FC-8168-404B3A2CA370}" type="presParOf" srcId="{EA9EEA58-1BF1-4D36-AF6E-1E63550461BA}" destId="{F6086B7C-F321-4B35-AE59-71DC1CEDA27D}" srcOrd="0" destOrd="0" presId="urn:microsoft.com/office/officeart/2005/8/layout/cycle7"/>
    <dgm:cxn modelId="{DBFA0554-D846-46AC-AA01-D103CAAA91A2}" type="presParOf" srcId="{025F99CB-370D-4FF4-808D-2A99FB5596AA}" destId="{98060943-50A8-4B6C-8A69-589765E734B6}" srcOrd="4" destOrd="0" presId="urn:microsoft.com/office/officeart/2005/8/layout/cycle7"/>
    <dgm:cxn modelId="{63B2D943-7D94-4734-BD3B-DF43B84BF7EE}" type="presParOf" srcId="{025F99CB-370D-4FF4-808D-2A99FB5596AA}" destId="{D701A47A-4B42-4D9B-ABF2-9F2B50442322}" srcOrd="5" destOrd="0" presId="urn:microsoft.com/office/officeart/2005/8/layout/cycle7"/>
    <dgm:cxn modelId="{8D377515-975A-4DEC-82D0-A6A6B2FFCF49}" type="presParOf" srcId="{D701A47A-4B42-4D9B-ABF2-9F2B50442322}" destId="{37AEC6EF-534F-49BD-9FB2-47677774E8B4}"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289F02-8339-476C-9410-461770A65AB7}">
      <dsp:nvSpPr>
        <dsp:cNvPr id="0" name=""/>
        <dsp:cNvSpPr/>
      </dsp:nvSpPr>
      <dsp:spPr>
        <a:xfrm>
          <a:off x="3006899" y="878"/>
          <a:ext cx="2169763" cy="1084881"/>
        </a:xfrm>
        <a:prstGeom prst="roundRect">
          <a:avLst>
            <a:gd name="adj" fmla="val 10000"/>
          </a:avLst>
        </a:prstGeom>
        <a:noFill/>
        <a:ln w="25400" cap="flat" cmpd="sng" algn="ctr">
          <a:solidFill>
            <a:srgbClr val="192A7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he-IL" sz="1800" b="1" kern="1200" dirty="0">
              <a:solidFill>
                <a:srgbClr val="192A72"/>
              </a:solidFill>
            </a:rPr>
            <a:t>עבירה על החוק</a:t>
          </a:r>
        </a:p>
      </dsp:txBody>
      <dsp:txXfrm>
        <a:off x="3038674" y="32653"/>
        <a:ext cx="2106213" cy="1021331"/>
      </dsp:txXfrm>
    </dsp:sp>
    <dsp:sp modelId="{8FF63445-8042-4E91-86F1-51DCF164543B}">
      <dsp:nvSpPr>
        <dsp:cNvPr id="0" name=""/>
        <dsp:cNvSpPr/>
      </dsp:nvSpPr>
      <dsp:spPr>
        <a:xfrm rot="3600000">
          <a:off x="4422545" y="1904058"/>
          <a:ext cx="1128942" cy="379708"/>
        </a:xfrm>
        <a:prstGeom prst="lef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rtl="1">
            <a:lnSpc>
              <a:spcPct val="90000"/>
            </a:lnSpc>
            <a:spcBef>
              <a:spcPct val="0"/>
            </a:spcBef>
            <a:spcAft>
              <a:spcPct val="35000"/>
            </a:spcAft>
            <a:buNone/>
          </a:pPr>
          <a:endParaRPr lang="he-IL" sz="1200" kern="1200"/>
        </a:p>
      </dsp:txBody>
      <dsp:txXfrm>
        <a:off x="4536457" y="1980000"/>
        <a:ext cx="901118" cy="227824"/>
      </dsp:txXfrm>
    </dsp:sp>
    <dsp:sp modelId="{88F3B7F1-75D6-4066-B1B4-2B259BFA5157}">
      <dsp:nvSpPr>
        <dsp:cNvPr id="0" name=""/>
        <dsp:cNvSpPr/>
      </dsp:nvSpPr>
      <dsp:spPr>
        <a:xfrm>
          <a:off x="4797370" y="3102064"/>
          <a:ext cx="2169763" cy="1084881"/>
        </a:xfrm>
        <a:prstGeom prst="roundRect">
          <a:avLst>
            <a:gd name="adj" fmla="val 10000"/>
          </a:avLst>
        </a:prstGeom>
        <a:noFill/>
        <a:ln w="25400" cap="flat" cmpd="sng" algn="ctr">
          <a:solidFill>
            <a:srgbClr val="192A7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1">
            <a:lnSpc>
              <a:spcPct val="90000"/>
            </a:lnSpc>
            <a:spcBef>
              <a:spcPct val="0"/>
            </a:spcBef>
            <a:spcAft>
              <a:spcPct val="35000"/>
            </a:spcAft>
            <a:buNone/>
          </a:pPr>
          <a:r>
            <a:rPr lang="he-IL" sz="1500" b="1" kern="1200" dirty="0">
              <a:solidFill>
                <a:srgbClr val="192A72"/>
              </a:solidFill>
            </a:rPr>
            <a:t>פעולה בניגוד לחוק</a:t>
          </a:r>
        </a:p>
        <a:p>
          <a:pPr marL="0" lvl="0" indent="0" algn="ctr" defTabSz="666750" rtl="1">
            <a:lnSpc>
              <a:spcPct val="90000"/>
            </a:lnSpc>
            <a:spcBef>
              <a:spcPct val="0"/>
            </a:spcBef>
            <a:spcAft>
              <a:spcPct val="35000"/>
            </a:spcAft>
            <a:buNone/>
          </a:pPr>
          <a:r>
            <a:rPr lang="he-IL" sz="1500" kern="1200" dirty="0">
              <a:solidFill>
                <a:srgbClr val="192A72"/>
              </a:solidFill>
            </a:rPr>
            <a:t>(ביצוע פעולה לא חוקית, פעולה שהחוק אוסר לבצע)</a:t>
          </a:r>
        </a:p>
      </dsp:txBody>
      <dsp:txXfrm>
        <a:off x="4829145" y="3133839"/>
        <a:ext cx="2106213" cy="1021331"/>
      </dsp:txXfrm>
    </dsp:sp>
    <dsp:sp modelId="{EA9EEA58-1BF1-4D36-AF6E-1E63550461BA}">
      <dsp:nvSpPr>
        <dsp:cNvPr id="0" name=""/>
        <dsp:cNvSpPr/>
      </dsp:nvSpPr>
      <dsp:spPr>
        <a:xfrm rot="10800000">
          <a:off x="3527310" y="3454651"/>
          <a:ext cx="1128942" cy="379708"/>
        </a:xfrm>
        <a:prstGeom prst="leftRightArrow">
          <a:avLst>
            <a:gd name="adj1" fmla="val 60000"/>
            <a:gd name="adj2" fmla="val 50000"/>
          </a:avLst>
        </a:prstGeom>
        <a:solidFill>
          <a:schemeClr val="accent4">
            <a:hueOff val="-2232385"/>
            <a:satOff val="13449"/>
            <a:lumOff val="107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rtl="1">
            <a:lnSpc>
              <a:spcPct val="90000"/>
            </a:lnSpc>
            <a:spcBef>
              <a:spcPct val="0"/>
            </a:spcBef>
            <a:spcAft>
              <a:spcPct val="35000"/>
            </a:spcAft>
            <a:buNone/>
          </a:pPr>
          <a:endParaRPr lang="he-IL" sz="1200" kern="1200"/>
        </a:p>
      </dsp:txBody>
      <dsp:txXfrm rot="10800000">
        <a:off x="3641222" y="3530593"/>
        <a:ext cx="901118" cy="227824"/>
      </dsp:txXfrm>
    </dsp:sp>
    <dsp:sp modelId="{98060943-50A8-4B6C-8A69-589765E734B6}">
      <dsp:nvSpPr>
        <dsp:cNvPr id="0" name=""/>
        <dsp:cNvSpPr/>
      </dsp:nvSpPr>
      <dsp:spPr>
        <a:xfrm>
          <a:off x="1216429" y="3102064"/>
          <a:ext cx="2169763" cy="1084881"/>
        </a:xfrm>
        <a:prstGeom prst="roundRect">
          <a:avLst>
            <a:gd name="adj" fmla="val 10000"/>
          </a:avLst>
        </a:prstGeom>
        <a:noFill/>
        <a:ln w="25400" cap="flat" cmpd="sng" algn="ctr">
          <a:solidFill>
            <a:srgbClr val="192A7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1">
            <a:lnSpc>
              <a:spcPct val="90000"/>
            </a:lnSpc>
            <a:spcBef>
              <a:spcPct val="0"/>
            </a:spcBef>
            <a:spcAft>
              <a:spcPct val="35000"/>
            </a:spcAft>
            <a:buNone/>
          </a:pPr>
          <a:r>
            <a:rPr lang="he-IL" sz="1500" b="1" kern="1200" dirty="0">
              <a:solidFill>
                <a:srgbClr val="192A72"/>
              </a:solidFill>
            </a:rPr>
            <a:t>אי ציות לחוק</a:t>
          </a:r>
        </a:p>
        <a:p>
          <a:pPr marL="0" lvl="0" indent="0" algn="ctr" defTabSz="666750" rtl="1">
            <a:lnSpc>
              <a:spcPct val="90000"/>
            </a:lnSpc>
            <a:spcBef>
              <a:spcPct val="0"/>
            </a:spcBef>
            <a:spcAft>
              <a:spcPct val="35000"/>
            </a:spcAft>
            <a:buNone/>
          </a:pPr>
          <a:r>
            <a:rPr lang="he-IL" sz="1500" kern="1200" dirty="0">
              <a:solidFill>
                <a:srgbClr val="192A72"/>
              </a:solidFill>
            </a:rPr>
            <a:t>(אי ביצוע פעולה שהחוק מחייב לבצע)</a:t>
          </a:r>
        </a:p>
      </dsp:txBody>
      <dsp:txXfrm>
        <a:off x="1248204" y="3133839"/>
        <a:ext cx="2106213" cy="1021331"/>
      </dsp:txXfrm>
    </dsp:sp>
    <dsp:sp modelId="{D701A47A-4B42-4D9B-ABF2-9F2B50442322}">
      <dsp:nvSpPr>
        <dsp:cNvPr id="0" name=""/>
        <dsp:cNvSpPr/>
      </dsp:nvSpPr>
      <dsp:spPr>
        <a:xfrm rot="18000000">
          <a:off x="2632075" y="1904058"/>
          <a:ext cx="1128942" cy="379708"/>
        </a:xfrm>
        <a:prstGeom prst="leftRightArrow">
          <a:avLst>
            <a:gd name="adj1" fmla="val 60000"/>
            <a:gd name="adj2" fmla="val 50000"/>
          </a:avLst>
        </a:prstGeom>
        <a:solidFill>
          <a:schemeClr val="accent4">
            <a:hueOff val="-4464770"/>
            <a:satOff val="26899"/>
            <a:lumOff val="215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rtl="1">
            <a:lnSpc>
              <a:spcPct val="90000"/>
            </a:lnSpc>
            <a:spcBef>
              <a:spcPct val="0"/>
            </a:spcBef>
            <a:spcAft>
              <a:spcPct val="35000"/>
            </a:spcAft>
            <a:buNone/>
          </a:pPr>
          <a:endParaRPr lang="he-IL" sz="1200" kern="1200"/>
        </a:p>
      </dsp:txBody>
      <dsp:txXfrm>
        <a:off x="2745987" y="1980000"/>
        <a:ext cx="901118" cy="227824"/>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5EC061A6-0796-4DA4-BCCF-C39215C865B3}" type="datetimeFigureOut">
              <a:rPr lang="he-IL" smtClean="0"/>
              <a:pPr/>
              <a:t>כ"ח/אדר/תש"ף</a:t>
            </a:fld>
            <a:endParaRPr lang="he-IL"/>
          </a:p>
        </p:txBody>
      </p:sp>
      <p:sp>
        <p:nvSpPr>
          <p:cNvPr id="4" name="מציין מיקום של תמונת שקופית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E6DF83E7-A828-4E18-9E21-DA925548D1ED}" type="slidenum">
              <a:rPr lang="he-IL" smtClean="0"/>
              <a:pPr/>
              <a:t>‹#›</a:t>
            </a:fld>
            <a:endParaRPr lang="he-IL"/>
          </a:p>
        </p:txBody>
      </p:sp>
    </p:spTree>
    <p:extLst>
      <p:ext uri="{BB962C8B-B14F-4D97-AF65-F5344CB8AC3E}">
        <p14:creationId xmlns:p14="http://schemas.microsoft.com/office/powerpoint/2010/main" val="242047285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36949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שער">
    <p:spTree>
      <p:nvGrpSpPr>
        <p:cNvPr id="1" name=""/>
        <p:cNvGrpSpPr/>
        <p:nvPr/>
      </p:nvGrpSpPr>
      <p:grpSpPr>
        <a:xfrm>
          <a:off x="0" y="0"/>
          <a:ext cx="0" cy="0"/>
          <a:chOff x="0" y="0"/>
          <a:chExt cx="0" cy="0"/>
        </a:xfrm>
      </p:grpSpPr>
      <p:sp>
        <p:nvSpPr>
          <p:cNvPr id="2" name="כותרת 1"/>
          <p:cNvSpPr>
            <a:spLocks noGrp="1"/>
          </p:cNvSpPr>
          <p:nvPr>
            <p:ph type="ctrTitle"/>
          </p:nvPr>
        </p:nvSpPr>
        <p:spPr>
          <a:xfrm>
            <a:off x="914281" y="2693988"/>
            <a:ext cx="10361851" cy="1470025"/>
          </a:xfrm>
        </p:spPr>
        <p:txBody>
          <a:bodyPr vert="horz" lIns="91440" tIns="45720" rIns="91440" bIns="45720" rtlCol="1" anchor="ctr">
            <a:normAutofit/>
          </a:bodyPr>
          <a:lstStyle>
            <a:lvl1pPr>
              <a:defRPr kumimoji="0" lang="he-IL" sz="6600" b="1" i="0" u="none" strike="noStrike" kern="1200" cap="none" spc="0" normalizeH="0" baseline="0" noProof="0" dirty="0" smtClean="0">
                <a:ln>
                  <a:noFill/>
                </a:ln>
                <a:solidFill>
                  <a:srgbClr val="192A72"/>
                </a:solidFill>
                <a:effectLst/>
                <a:uLnTx/>
                <a:uFillTx/>
                <a:latin typeface="Varela Round" panose="00000500000000000000" pitchFamily="2" charset="-79"/>
                <a:ea typeface="+mj-ea"/>
                <a:cs typeface="Varela Round" panose="00000500000000000000" pitchFamily="2" charset="-79"/>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he-IL" dirty="0"/>
              <a:t>לחץ כדי לערוך סגנון כותרת</a:t>
            </a:r>
          </a:p>
        </p:txBody>
      </p:sp>
      <p:sp>
        <p:nvSpPr>
          <p:cNvPr id="7" name="מלבן מעוגל 6"/>
          <p:cNvSpPr/>
          <p:nvPr userDrawn="1"/>
        </p:nvSpPr>
        <p:spPr>
          <a:xfrm>
            <a:off x="-669982" y="6569428"/>
            <a:ext cx="2623619" cy="45910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מעוגל 7"/>
          <p:cNvSpPr/>
          <p:nvPr userDrawn="1"/>
        </p:nvSpPr>
        <p:spPr>
          <a:xfrm>
            <a:off x="-1488616" y="6410587"/>
            <a:ext cx="3245977" cy="86423"/>
          </a:xfrm>
          <a:prstGeom prst="roundRect">
            <a:avLst>
              <a:gd name="adj" fmla="val 49359"/>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מעוגל 8"/>
          <p:cNvSpPr/>
          <p:nvPr userDrawn="1"/>
        </p:nvSpPr>
        <p:spPr>
          <a:xfrm>
            <a:off x="9985182" y="-439221"/>
            <a:ext cx="4205100" cy="63186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מלבן מעוגל 9"/>
          <p:cNvSpPr/>
          <p:nvPr userDrawn="1"/>
        </p:nvSpPr>
        <p:spPr>
          <a:xfrm>
            <a:off x="8258395" y="6565100"/>
            <a:ext cx="4433637" cy="79653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2" name="תמונה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33058" r="33511" b="26248"/>
          <a:stretch/>
        </p:blipFill>
        <p:spPr>
          <a:xfrm>
            <a:off x="5444576" y="369916"/>
            <a:ext cx="1301261" cy="159743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שם השיעור">
    <p:spTree>
      <p:nvGrpSpPr>
        <p:cNvPr id="1" name=""/>
        <p:cNvGrpSpPr/>
        <p:nvPr/>
      </p:nvGrpSpPr>
      <p:grpSpPr>
        <a:xfrm>
          <a:off x="0" y="0"/>
          <a:ext cx="0" cy="0"/>
          <a:chOff x="0" y="0"/>
          <a:chExt cx="0" cy="0"/>
        </a:xfrm>
      </p:grpSpPr>
      <p:sp>
        <p:nvSpPr>
          <p:cNvPr id="10" name="מלבן מעוגל 9"/>
          <p:cNvSpPr/>
          <p:nvPr userDrawn="1"/>
        </p:nvSpPr>
        <p:spPr>
          <a:xfrm>
            <a:off x="212915" y="1396869"/>
            <a:ext cx="13175666" cy="297896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  </a:t>
            </a:r>
          </a:p>
        </p:txBody>
      </p:sp>
      <p:sp>
        <p:nvSpPr>
          <p:cNvPr id="2" name="כותרת 1"/>
          <p:cNvSpPr>
            <a:spLocks noGrp="1"/>
          </p:cNvSpPr>
          <p:nvPr>
            <p:ph type="ctrTitle"/>
          </p:nvPr>
        </p:nvSpPr>
        <p:spPr>
          <a:xfrm>
            <a:off x="738940" y="1640910"/>
            <a:ext cx="10871177" cy="1260000"/>
          </a:xfrm>
          <a:prstGeom prst="rect">
            <a:avLst/>
          </a:prstGeom>
        </p:spPr>
        <p:txBody>
          <a:bodyPr anchor="ctr" anchorCtr="0">
            <a:noAutofit/>
          </a:bodyPr>
          <a:lstStyle>
            <a:lvl1pPr algn="ctr">
              <a:defRPr sz="6600" b="1">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7" name="מלבן מעוגל 6"/>
          <p:cNvSpPr/>
          <p:nvPr userDrawn="1"/>
        </p:nvSpPr>
        <p:spPr>
          <a:xfrm>
            <a:off x="7328995" y="6579191"/>
            <a:ext cx="5333172"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מעוגל 7"/>
          <p:cNvSpPr/>
          <p:nvPr userDrawn="1"/>
        </p:nvSpPr>
        <p:spPr>
          <a:xfrm>
            <a:off x="9499907" y="6294300"/>
            <a:ext cx="3049259" cy="205899"/>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מעוגל 8"/>
          <p:cNvSpPr/>
          <p:nvPr userDrawn="1"/>
        </p:nvSpPr>
        <p:spPr>
          <a:xfrm>
            <a:off x="9995581" y="-235260"/>
            <a:ext cx="276813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מעוגל 10"/>
          <p:cNvSpPr/>
          <p:nvPr userDrawn="1"/>
        </p:nvSpPr>
        <p:spPr>
          <a:xfrm>
            <a:off x="-501048" y="163632"/>
            <a:ext cx="1427924"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Google Shape;11;p2"/>
          <p:cNvSpPr txBox="1">
            <a:spLocks noGrp="1"/>
          </p:cNvSpPr>
          <p:nvPr>
            <p:ph type="subTitle" idx="1"/>
          </p:nvPr>
        </p:nvSpPr>
        <p:spPr>
          <a:xfrm>
            <a:off x="738117" y="2918492"/>
            <a:ext cx="10872000" cy="720000"/>
          </a:xfrm>
          <a:prstGeom prst="rect">
            <a:avLst/>
          </a:prstGeom>
        </p:spPr>
        <p:txBody>
          <a:bodyPr spcFirstLastPara="1" wrap="square" lIns="36000" tIns="36000" rIns="36000" bIns="36000" anchor="t" anchorCtr="0">
            <a:spAutoFit/>
          </a:bodyPr>
          <a:lstStyle>
            <a:lvl1pPr lvl="0" algn="ctr">
              <a:lnSpc>
                <a:spcPct val="100000"/>
              </a:lnSpc>
              <a:spcBef>
                <a:spcPts val="0"/>
              </a:spcBef>
              <a:spcAft>
                <a:spcPts val="600"/>
              </a:spcAft>
              <a:buSzPts val="2800"/>
              <a:buNone/>
              <a:defRPr sz="3600" b="1">
                <a:solidFill>
                  <a:srgbClr val="002060"/>
                </a:solidFill>
                <a:latin typeface="Varela Round" pitchFamily="2" charset="-79"/>
                <a:cs typeface="Varela Round" pitchFamily="2" charset="-79"/>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dirty="0"/>
          </a:p>
        </p:txBody>
      </p:sp>
      <p:sp>
        <p:nvSpPr>
          <p:cNvPr id="13" name="מציין מיקום תוכן 2"/>
          <p:cNvSpPr>
            <a:spLocks noGrp="1"/>
          </p:cNvSpPr>
          <p:nvPr>
            <p:ph idx="10"/>
          </p:nvPr>
        </p:nvSpPr>
        <p:spPr>
          <a:xfrm>
            <a:off x="738117" y="3655832"/>
            <a:ext cx="10872000" cy="720000"/>
          </a:xfrm>
        </p:spPr>
        <p:txBody>
          <a:bodyPr>
            <a:noAutofit/>
          </a:bodyPr>
          <a:lstStyle>
            <a:lvl1pPr marL="342900" indent="-342900" algn="ctr" defTabSz="914400" rtl="1" eaLnBrk="1" latinLnBrk="0" hangingPunct="1">
              <a:lnSpc>
                <a:spcPct val="100000"/>
              </a:lnSpc>
              <a:spcBef>
                <a:spcPts val="0"/>
              </a:spcBef>
              <a:spcAft>
                <a:spcPts val="600"/>
              </a:spcAft>
              <a:buSzPts val="2800"/>
              <a:buFont typeface="Arial" pitchFamily="34" charset="0"/>
              <a:buNone/>
              <a:defRPr lang="he-IL" sz="2800" b="1" kern="1200" dirty="0" smtClean="0">
                <a:solidFill>
                  <a:srgbClr val="002060"/>
                </a:solidFill>
                <a:latin typeface="Varela Round" pitchFamily="2" charset="-79"/>
                <a:ea typeface="+mn-ea"/>
                <a:cs typeface="Varela Round" pitchFamily="2" charset="-79"/>
              </a:defRPr>
            </a:lvl1pPr>
            <a:lvl2pPr marL="342900" indent="-342900" algn="ctr" defTabSz="914400" rtl="1" eaLnBrk="1" latinLnBrk="0" hangingPunct="1">
              <a:lnSpc>
                <a:spcPct val="100000"/>
              </a:lnSpc>
              <a:spcBef>
                <a:spcPts val="0"/>
              </a:spcBef>
              <a:spcAft>
                <a:spcPts val="600"/>
              </a:spcAft>
              <a:buSzPts val="2800"/>
              <a:buFont typeface="Arial" pitchFamily="34" charset="0"/>
              <a:buNone/>
              <a:defRPr lang="he-IL" sz="3200" b="1" kern="1200" dirty="0" smtClean="0">
                <a:solidFill>
                  <a:srgbClr val="002060"/>
                </a:solidFill>
                <a:latin typeface="Varela Round" pitchFamily="2" charset="-79"/>
                <a:ea typeface="+mn-ea"/>
                <a:cs typeface="Varela Round" pitchFamily="2" charset="-79"/>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dirty="0"/>
              <a:t>לחץ כדי לערוך סגנונות טקסט של תבנית בסיס</a:t>
            </a:r>
          </a:p>
        </p:txBody>
      </p:sp>
    </p:spTree>
    <p:extLst>
      <p:ext uri="{BB962C8B-B14F-4D97-AF65-F5344CB8AC3E}">
        <p14:creationId xmlns:p14="http://schemas.microsoft.com/office/powerpoint/2010/main" val="2196595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515206" y="213094"/>
            <a:ext cx="11160000" cy="720000"/>
          </a:xfrm>
        </p:spPr>
        <p:txBody>
          <a:bodyPr lIns="36000" tIns="0" rIns="36000" bIns="0">
            <a:noAutofit/>
          </a:bodyPr>
          <a:lstStyle>
            <a:lvl1pPr>
              <a:defRPr sz="4800" b="1">
                <a:solidFill>
                  <a:srgbClr val="002060"/>
                </a:solidFill>
                <a:latin typeface="Varela Round" pitchFamily="2" charset="-79"/>
                <a:cs typeface="Varela Round" pitchFamily="2" charset="-79"/>
              </a:defRPr>
            </a:lvl1pPr>
          </a:lstStyle>
          <a:p>
            <a:r>
              <a:rPr lang="he-IL" dirty="0"/>
              <a:t>לחץ כדי לערוך סגנון כותרת של תבנית</a:t>
            </a:r>
          </a:p>
        </p:txBody>
      </p:sp>
      <p:sp>
        <p:nvSpPr>
          <p:cNvPr id="3" name="מציין מיקום תוכן 2"/>
          <p:cNvSpPr>
            <a:spLocks noGrp="1"/>
          </p:cNvSpPr>
          <p:nvPr>
            <p:ph idx="1"/>
          </p:nvPr>
        </p:nvSpPr>
        <p:spPr>
          <a:xfrm>
            <a:off x="515206" y="1195757"/>
            <a:ext cx="11160000" cy="4680000"/>
          </a:xfrm>
        </p:spPr>
        <p:txBody>
          <a:bodyPr>
            <a:normAutofit/>
          </a:bodyPr>
          <a:lstStyle>
            <a:lvl1pPr>
              <a:lnSpc>
                <a:spcPct val="150000"/>
              </a:lnSpc>
              <a:spcBef>
                <a:spcPts val="0"/>
              </a:spcBef>
              <a:spcAft>
                <a:spcPts val="600"/>
              </a:spcAft>
              <a:defRPr sz="2400">
                <a:solidFill>
                  <a:srgbClr val="002060"/>
                </a:solidFill>
                <a:latin typeface="Varela Round" pitchFamily="2" charset="-79"/>
                <a:cs typeface="Varela Round" pitchFamily="2" charset="-79"/>
              </a:defRPr>
            </a:lvl1pPr>
            <a:lvl2pPr>
              <a:lnSpc>
                <a:spcPct val="150000"/>
              </a:lnSpc>
              <a:spcBef>
                <a:spcPts val="0"/>
              </a:spcBef>
              <a:spcAft>
                <a:spcPts val="600"/>
              </a:spcAft>
              <a:defRPr sz="2400">
                <a:solidFill>
                  <a:srgbClr val="002060"/>
                </a:solidFill>
                <a:latin typeface="Varela Round" pitchFamily="2" charset="-79"/>
                <a:cs typeface="Varela Round" pitchFamily="2" charset="-79"/>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dirty="0"/>
              <a:t>לחץ כדי לערוך סגנונות טקסט של תבנית בסיס</a:t>
            </a:r>
          </a:p>
          <a:p>
            <a:pPr lvl="1"/>
            <a:r>
              <a:rPr lang="he-IL" dirty="0"/>
              <a:t>רמה שנייה</a:t>
            </a:r>
          </a:p>
        </p:txBody>
      </p:sp>
      <p:sp>
        <p:nvSpPr>
          <p:cNvPr id="7" name="מלבן מעוגל 6"/>
          <p:cNvSpPr/>
          <p:nvPr userDrawn="1"/>
        </p:nvSpPr>
        <p:spPr>
          <a:xfrm>
            <a:off x="0" y="5878198"/>
            <a:ext cx="476557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8" name="מלבן מעוגל 7"/>
          <p:cNvSpPr/>
          <p:nvPr userDrawn="1"/>
        </p:nvSpPr>
        <p:spPr>
          <a:xfrm>
            <a:off x="8666586" y="-110812"/>
            <a:ext cx="5299429" cy="221623"/>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9" name="מלבן מעוגל 8"/>
          <p:cNvSpPr/>
          <p:nvPr userDrawn="1"/>
        </p:nvSpPr>
        <p:spPr>
          <a:xfrm>
            <a:off x="0" y="6306748"/>
            <a:ext cx="7723426"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כותרו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515206" y="213094"/>
            <a:ext cx="11160000" cy="720000"/>
          </a:xfrm>
          <a:noFill/>
        </p:spPr>
        <p:txBody>
          <a:bodyPr vert="horz" lIns="91440" tIns="45720" rIns="91440" bIns="45720" rtlCol="1" anchor="ctr">
            <a:noAutofit/>
          </a:bodyPr>
          <a:lstStyle>
            <a:lvl1pPr marL="0" marR="0" indent="0" algn="ctr" defTabSz="914400" rtl="1" eaLnBrk="1" fontAlgn="auto" latinLnBrk="0" hangingPunct="1">
              <a:lnSpc>
                <a:spcPct val="100000"/>
              </a:lnSpc>
              <a:spcBef>
                <a:spcPct val="0"/>
              </a:spcBef>
              <a:spcAft>
                <a:spcPts val="0"/>
              </a:spcAft>
              <a:buClrTx/>
              <a:buSzTx/>
              <a:buFontTx/>
              <a:buNone/>
              <a:tabLst/>
              <a:defRPr kumimoji="0" lang="he-IL" sz="4800" b="1" i="0" u="none" strike="noStrike" kern="1200" cap="none" spc="0" normalizeH="0" baseline="0" noProof="0">
                <a:ln>
                  <a:noFill/>
                </a:ln>
                <a:solidFill>
                  <a:srgbClr val="002060"/>
                </a:solidFill>
                <a:effectLst/>
                <a:uLnTx/>
                <a:uFillTx/>
                <a:latin typeface="Varela Round" pitchFamily="2" charset="-79"/>
                <a:ea typeface="+mj-ea"/>
                <a:cs typeface="Varela Round" pitchFamily="2" charset="-79"/>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5" name="מציין מיקום טקסט 4"/>
          <p:cNvSpPr>
            <a:spLocks noGrp="1"/>
          </p:cNvSpPr>
          <p:nvPr>
            <p:ph type="body" sz="quarter" idx="3"/>
          </p:nvPr>
        </p:nvSpPr>
        <p:spPr>
          <a:xfrm>
            <a:off x="515206" y="1185681"/>
            <a:ext cx="11159999" cy="540000"/>
          </a:xfrm>
        </p:spPr>
        <p:txBody>
          <a:bodyPr anchor="b">
            <a:noAutofit/>
          </a:bodyPr>
          <a:lstStyle>
            <a:lvl1pPr marL="0" indent="0">
              <a:buNone/>
              <a:defRPr sz="3200" b="1">
                <a:solidFill>
                  <a:srgbClr val="0070C0"/>
                </a:solidFill>
                <a:latin typeface="Varela Round" pitchFamily="2" charset="-79"/>
                <a:cs typeface="Varela Round" pitchFamily="2"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סגנונות טקסט של תבנית בסיס</a:t>
            </a:r>
          </a:p>
        </p:txBody>
      </p:sp>
      <p:sp>
        <p:nvSpPr>
          <p:cNvPr id="6" name="מציין מיקום תוכן 5"/>
          <p:cNvSpPr>
            <a:spLocks noGrp="1"/>
          </p:cNvSpPr>
          <p:nvPr>
            <p:ph sz="quarter" idx="4"/>
          </p:nvPr>
        </p:nvSpPr>
        <p:spPr>
          <a:xfrm>
            <a:off x="515206" y="1725681"/>
            <a:ext cx="11160000" cy="4152517"/>
          </a:xfrm>
        </p:spPr>
        <p:txBody>
          <a:bodyPr>
            <a:normAutofit/>
          </a:bodyPr>
          <a:lstStyle>
            <a:lvl1pPr>
              <a:lnSpc>
                <a:spcPct val="100000"/>
              </a:lnSpc>
              <a:spcBef>
                <a:spcPts val="0"/>
              </a:spcBef>
              <a:spcAft>
                <a:spcPts val="600"/>
              </a:spcAft>
              <a:defRPr lang="he-IL" sz="2400" kern="1200" dirty="0" smtClean="0">
                <a:solidFill>
                  <a:srgbClr val="002060"/>
                </a:solidFill>
                <a:latin typeface="Varela Round" pitchFamily="2" charset="-79"/>
                <a:ea typeface="+mn-ea"/>
                <a:cs typeface="Varela Round" pitchFamily="2" charset="-79"/>
              </a:defRPr>
            </a:lvl1pPr>
            <a:lvl2pPr>
              <a:lnSpc>
                <a:spcPct val="100000"/>
              </a:lnSpc>
              <a:spcBef>
                <a:spcPts val="0"/>
              </a:spcBef>
              <a:spcAft>
                <a:spcPts val="600"/>
              </a:spcAft>
              <a:defRPr lang="he-IL" sz="2400" kern="1200" dirty="0" smtClean="0">
                <a:solidFill>
                  <a:srgbClr val="002060"/>
                </a:solidFill>
                <a:latin typeface="Varela Round" pitchFamily="2" charset="-79"/>
                <a:ea typeface="+mn-ea"/>
                <a:cs typeface="Varela Round" pitchFamily="2" charset="-79"/>
              </a:defRPr>
            </a:lvl2pPr>
            <a:lvl3pPr>
              <a:defRPr sz="1800"/>
            </a:lvl3pPr>
            <a:lvl4pPr>
              <a:defRPr sz="1600"/>
            </a:lvl4pPr>
            <a:lvl5pPr>
              <a:defRPr sz="1600"/>
            </a:lvl5pPr>
            <a:lvl6pPr>
              <a:defRPr sz="1600"/>
            </a:lvl6pPr>
            <a:lvl7pPr>
              <a:defRPr sz="1600"/>
            </a:lvl7pPr>
            <a:lvl8pPr>
              <a:defRPr sz="1600"/>
            </a:lvl8pPr>
            <a:lvl9pPr>
              <a:defRPr sz="1600"/>
            </a:lvl9pPr>
          </a:lstStyle>
          <a:p>
            <a:pPr marL="342900" lvl="0" indent="-342900" algn="r" defTabSz="914400" rtl="1" eaLnBrk="1" latinLnBrk="0" hangingPunct="1">
              <a:lnSpc>
                <a:spcPct val="150000"/>
              </a:lnSpc>
              <a:spcBef>
                <a:spcPct val="20000"/>
              </a:spcBef>
              <a:buFont typeface="Arial" pitchFamily="34" charset="0"/>
              <a:buChar char="•"/>
            </a:pPr>
            <a:r>
              <a:rPr lang="he-IL" dirty="0"/>
              <a:t>לחץ כדי לערוך סגנונות טקסט של תבנית בסיס</a:t>
            </a:r>
          </a:p>
          <a:p>
            <a:pPr marL="742950" lvl="1" indent="-285750" algn="r" defTabSz="914400" rtl="1" eaLnBrk="1" latinLnBrk="0" hangingPunct="1">
              <a:lnSpc>
                <a:spcPct val="150000"/>
              </a:lnSpc>
              <a:spcBef>
                <a:spcPct val="20000"/>
              </a:spcBef>
              <a:buFont typeface="Arial" pitchFamily="34" charset="0"/>
              <a:buChar char="–"/>
            </a:pPr>
            <a:r>
              <a:rPr lang="he-IL" dirty="0"/>
              <a:t>רמה שנייה</a:t>
            </a:r>
          </a:p>
        </p:txBody>
      </p:sp>
      <p:sp>
        <p:nvSpPr>
          <p:cNvPr id="10" name="מלבן מעוגל 9"/>
          <p:cNvSpPr/>
          <p:nvPr userDrawn="1"/>
        </p:nvSpPr>
        <p:spPr>
          <a:xfrm>
            <a:off x="0" y="5878198"/>
            <a:ext cx="476557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11" name="מלבן מעוגל 10"/>
          <p:cNvSpPr/>
          <p:nvPr userDrawn="1"/>
        </p:nvSpPr>
        <p:spPr>
          <a:xfrm>
            <a:off x="8666586" y="-110812"/>
            <a:ext cx="5299429" cy="221623"/>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12" name="מלבן מעוגל 11"/>
          <p:cNvSpPr/>
          <p:nvPr userDrawn="1"/>
        </p:nvSpPr>
        <p:spPr>
          <a:xfrm>
            <a:off x="0" y="6306748"/>
            <a:ext cx="7723426"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a:xfrm>
            <a:off x="515206" y="213094"/>
            <a:ext cx="11160000" cy="720000"/>
          </a:xfrm>
          <a:noFill/>
        </p:spPr>
        <p:txBody>
          <a:bodyPr vert="horz" lIns="91440" tIns="45720" rIns="91440" bIns="45720" rtlCol="1" anchor="ctr">
            <a:noAutofit/>
          </a:bodyPr>
          <a:lstStyle>
            <a:lvl1pPr>
              <a:defRPr kumimoji="0" lang="he-IL" sz="4800" b="1" i="0" u="none" strike="noStrike" kern="1200" cap="none" spc="0" normalizeH="0" baseline="0" noProof="0" dirty="0" smtClean="0">
                <a:ln>
                  <a:noFill/>
                </a:ln>
                <a:solidFill>
                  <a:srgbClr val="002060"/>
                </a:solidFill>
                <a:effectLst/>
                <a:uLnTx/>
                <a:uFillTx/>
                <a:latin typeface="Varela Round" pitchFamily="2" charset="-79"/>
                <a:ea typeface="+mj-ea"/>
                <a:cs typeface="Varela Round" pitchFamily="2" charset="-79"/>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7" name="מלבן מעוגל 6"/>
          <p:cNvSpPr/>
          <p:nvPr userDrawn="1"/>
        </p:nvSpPr>
        <p:spPr>
          <a:xfrm>
            <a:off x="0" y="5878198"/>
            <a:ext cx="476557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8" name="מלבן מעוגל 7"/>
          <p:cNvSpPr/>
          <p:nvPr userDrawn="1"/>
        </p:nvSpPr>
        <p:spPr>
          <a:xfrm>
            <a:off x="8666586" y="-110812"/>
            <a:ext cx="5299429" cy="221623"/>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9" name="מלבן מעוגל 8"/>
          <p:cNvSpPr/>
          <p:nvPr userDrawn="1"/>
        </p:nvSpPr>
        <p:spPr>
          <a:xfrm>
            <a:off x="0" y="6306748"/>
            <a:ext cx="7723426"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609521" y="274638"/>
            <a:ext cx="10971372" cy="1143000"/>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609521" y="1600201"/>
            <a:ext cx="10971372" cy="4525963"/>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736463" y="6356351"/>
            <a:ext cx="284443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BB6F552B-607E-4869-A917-C44959BDCB12}" type="datetimeFigureOut">
              <a:rPr lang="he-IL" smtClean="0"/>
              <a:pPr/>
              <a:t>כ"ח/אדר/תש"ף</a:t>
            </a:fld>
            <a:endParaRPr lang="he-IL"/>
          </a:p>
        </p:txBody>
      </p:sp>
      <p:sp>
        <p:nvSpPr>
          <p:cNvPr id="5" name="מציין מיקום של כותרת תחתונה 4"/>
          <p:cNvSpPr>
            <a:spLocks noGrp="1"/>
          </p:cNvSpPr>
          <p:nvPr>
            <p:ph type="ftr" sz="quarter" idx="3"/>
          </p:nvPr>
        </p:nvSpPr>
        <p:spPr>
          <a:xfrm>
            <a:off x="4165058" y="6356351"/>
            <a:ext cx="3860297"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609521" y="6356351"/>
            <a:ext cx="284443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6478A40-4CDB-4A89-A7AB-ED0E5AEAC786}" type="slidenum">
              <a:rPr lang="he-IL" smtClean="0"/>
              <a:pPr/>
              <a:t>‹#›</a:t>
            </a:fld>
            <a:endParaRPr lang="he-IL"/>
          </a:p>
        </p:txBody>
      </p:sp>
    </p:spTree>
  </p:cSld>
  <p:clrMap bg1="lt1" tx1="dk1" bg2="lt2" tx2="dk2" accent1="accent1" accent2="accent2" accent3="accent3" accent4="accent4" accent5="accent5" accent6="accent6" hlink="hlink" folHlink="folHlink"/>
  <p:sldLayoutIdLst>
    <p:sldLayoutId id="2147483649" r:id="rId1"/>
    <p:sldLayoutId id="2147483664" r:id="rId2"/>
    <p:sldLayoutId id="2147483650" r:id="rId3"/>
    <p:sldLayoutId id="2147483653" r:id="rId4"/>
    <p:sldLayoutId id="2147483663" r:id="rId5"/>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3.xml"/><Relationship Id="rId1" Type="http://schemas.openxmlformats.org/officeDocument/2006/relationships/themeOverride" Target="../theme/themeOverride1.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3.xml"/><Relationship Id="rId1" Type="http://schemas.openxmlformats.org/officeDocument/2006/relationships/video" Target="https://www.youtube.com/embed/Ydn4f5UFjtY?feature=oembed"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p:cNvSpPr>
            <a:spLocks noGrp="1"/>
          </p:cNvSpPr>
          <p:nvPr>
            <p:ph type="ctrTitle"/>
          </p:nvPr>
        </p:nvSpPr>
        <p:spPr/>
        <p:txBody>
          <a:bodyPr>
            <a:normAutofit/>
          </a:bodyPr>
          <a:lstStyle/>
          <a:p>
            <a:r>
              <a:rPr lang="he-IL" dirty="0"/>
              <a:t>מערכת שידורים לאומית</a:t>
            </a:r>
          </a:p>
        </p:txBody>
      </p:sp>
    </p:spTree>
    <p:extLst>
      <p:ext uri="{BB962C8B-B14F-4D97-AF65-F5344CB8AC3E}">
        <p14:creationId xmlns:p14="http://schemas.microsoft.com/office/powerpoint/2010/main" val="1709990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pic>
        <p:nvPicPr>
          <p:cNvPr id="4" name="דפיקה_בדלת_ואולטימטום_לעסקים_סיירת_קורונה_בפעולה (online-video-cutter.co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06882"/>
            <a:ext cx="12190413" cy="6856962"/>
          </a:xfrm>
        </p:spPr>
      </p:pic>
    </p:spTree>
    <p:extLst>
      <p:ext uri="{BB962C8B-B14F-4D97-AF65-F5344CB8AC3E}">
        <p14:creationId xmlns:p14="http://schemas.microsoft.com/office/powerpoint/2010/main" val="8774129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642630"/>
            <a:ext cx="12190413" cy="512220"/>
          </a:xfrm>
        </p:spPr>
        <p:txBody>
          <a:bodyPr/>
          <a:lstStyle/>
          <a:p>
            <a:r>
              <a:rPr lang="he-IL" dirty="0">
                <a:solidFill>
                  <a:srgbClr val="192A72"/>
                </a:solidFill>
                <a:latin typeface="Varela Round" panose="00000500000000000000" pitchFamily="2" charset="-79"/>
                <a:cs typeface="Varela Round" panose="00000500000000000000" pitchFamily="2" charset="-79"/>
              </a:rPr>
              <a:t>דוגמה לשאלת בגרות </a:t>
            </a:r>
          </a:p>
        </p:txBody>
      </p:sp>
      <p:sp>
        <p:nvSpPr>
          <p:cNvPr id="3" name="מציין מיקום תוכן 2"/>
          <p:cNvSpPr>
            <a:spLocks noGrp="1"/>
          </p:cNvSpPr>
          <p:nvPr>
            <p:ph idx="1"/>
          </p:nvPr>
        </p:nvSpPr>
        <p:spPr>
          <a:xfrm>
            <a:off x="0" y="1269634"/>
            <a:ext cx="10141527" cy="4945736"/>
          </a:xfrm>
        </p:spPr>
        <p:txBody>
          <a:bodyPr>
            <a:normAutofit/>
          </a:bodyPr>
          <a:lstStyle/>
          <a:p>
            <a:pPr marL="0" indent="0">
              <a:buNone/>
            </a:pPr>
            <a:r>
              <a:rPr lang="he-IL" dirty="0">
                <a:latin typeface="Varela Round" panose="00000500000000000000" pitchFamily="2" charset="-79"/>
                <a:cs typeface="Varela Round" panose="00000500000000000000" pitchFamily="2" charset="-79"/>
              </a:rPr>
              <a:t>מדינת ישראל ומשרד הבריאות פרסמו הנחיות </a:t>
            </a:r>
          </a:p>
          <a:p>
            <a:pPr marL="0" indent="0">
              <a:buNone/>
            </a:pPr>
            <a:r>
              <a:rPr lang="he-IL" dirty="0">
                <a:latin typeface="Varela Round" panose="00000500000000000000" pitchFamily="2" charset="-79"/>
                <a:cs typeface="Varela Round" panose="00000500000000000000" pitchFamily="2" charset="-79"/>
              </a:rPr>
              <a:t>והוראות כחלק מהמאבק בהתפרצות נגיף הקורונה. משטרת ישראל תאכוף את ההנחיות במרחב הציבורי, בבתי עסקים ובכל מקום אחר. אנשים שלא יפעלו </a:t>
            </a:r>
            <a:br>
              <a:rPr lang="en-US" dirty="0">
                <a:latin typeface="Varela Round" panose="00000500000000000000" pitchFamily="2" charset="-79"/>
                <a:cs typeface="Varela Round" panose="00000500000000000000" pitchFamily="2" charset="-79"/>
              </a:rPr>
            </a:br>
            <a:r>
              <a:rPr lang="he-IL" dirty="0">
                <a:latin typeface="Varela Round" panose="00000500000000000000" pitchFamily="2" charset="-79"/>
                <a:cs typeface="Varela Round" panose="00000500000000000000" pitchFamily="2" charset="-79"/>
              </a:rPr>
              <a:t>על פי הכללים המחייבים ייענשו.</a:t>
            </a:r>
            <a:br>
              <a:rPr lang="en-US" dirty="0">
                <a:latin typeface="Varela Round" panose="00000500000000000000" pitchFamily="2" charset="-79"/>
                <a:cs typeface="Varela Round" panose="00000500000000000000" pitchFamily="2" charset="-79"/>
              </a:rPr>
            </a:br>
            <a:endParaRPr lang="he-IL" dirty="0">
              <a:latin typeface="Varela Round" panose="00000500000000000000" pitchFamily="2" charset="-79"/>
              <a:cs typeface="Varela Round" panose="00000500000000000000" pitchFamily="2" charset="-79"/>
            </a:endParaRPr>
          </a:p>
          <a:p>
            <a:pPr marL="0" indent="0">
              <a:buNone/>
            </a:pPr>
            <a:r>
              <a:rPr lang="he-IL" dirty="0">
                <a:latin typeface="Varela Round" panose="00000500000000000000" pitchFamily="2" charset="-79"/>
                <a:cs typeface="Varela Round" panose="00000500000000000000" pitchFamily="2" charset="-79"/>
              </a:rPr>
              <a:t>ציין והצג את העיקרון הדמוקרטי לפיו פועלת משטרת ישראל.                                 הסבר כיצד עקרון זה בא לידי ביטוי בקטע.</a:t>
            </a:r>
          </a:p>
          <a:p>
            <a:endParaRPr lang="he-IL" dirty="0">
              <a:latin typeface="Varela Round" panose="00000500000000000000" pitchFamily="2" charset="-79"/>
              <a:cs typeface="Varela Round" panose="00000500000000000000" pitchFamily="2" charset="-79"/>
            </a:endParaRPr>
          </a:p>
          <a:p>
            <a:endParaRPr lang="he-IL" dirty="0">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2393971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651547" y="355746"/>
            <a:ext cx="11160000" cy="720000"/>
          </a:xfrm>
        </p:spPr>
        <p:txBody>
          <a:bodyPr/>
          <a:lstStyle/>
          <a:p>
            <a:r>
              <a:rPr lang="he-IL" dirty="0"/>
              <a:t>שאלת עמדה</a:t>
            </a:r>
          </a:p>
        </p:txBody>
      </p:sp>
      <p:sp>
        <p:nvSpPr>
          <p:cNvPr id="3" name="מציין מיקום תוכן 2"/>
          <p:cNvSpPr>
            <a:spLocks noGrp="1"/>
          </p:cNvSpPr>
          <p:nvPr>
            <p:ph idx="1"/>
          </p:nvPr>
        </p:nvSpPr>
        <p:spPr>
          <a:xfrm>
            <a:off x="-1" y="1195757"/>
            <a:ext cx="12077205" cy="5193168"/>
          </a:xfrm>
        </p:spPr>
        <p:txBody>
          <a:bodyPr>
            <a:normAutofit fontScale="85000" lnSpcReduction="20000"/>
          </a:bodyPr>
          <a:lstStyle/>
          <a:p>
            <a:pPr marL="0" indent="0">
              <a:buNone/>
            </a:pPr>
            <a:r>
              <a:rPr lang="he-IL" sz="2800" dirty="0"/>
              <a:t>לפי החוק בישראל, הסדרת פעילות חופי הרחצה נמצאת בתחום האחריות של הרשויות המקומיות. על הרשות לקבוע חוקי עזר בכל הנוגע לתחזוקה, לבריאות ולבטיחות אזורי הרחצה, וכן לפעול לביצוע הפעולות הנדרשות ולאכיפת הנהלים.</a:t>
            </a:r>
          </a:p>
          <a:p>
            <a:pPr marL="0" indent="0">
              <a:buNone/>
            </a:pPr>
            <a:r>
              <a:rPr lang="he-IL" sz="2800" dirty="0"/>
              <a:t>בעקבות ריבוי מקרי טביעה בים בחוף ללא מציל, יש המבקשים הגברה של האכיפה באמצעות קנסות על רחצה בים ללא מציל, ואילו אחרים מתנגדים לכך.</a:t>
            </a:r>
          </a:p>
          <a:p>
            <a:pPr marL="514350" indent="-514350">
              <a:buFont typeface="+mj-cs"/>
              <a:buAutoNum type="hebrew2Minus"/>
            </a:pPr>
            <a:r>
              <a:rPr lang="he-IL" sz="2800" dirty="0"/>
              <a:t>הצג את טענתך - הבע את עמדתך בעניין בבירור.</a:t>
            </a:r>
          </a:p>
          <a:p>
            <a:pPr marL="514350" indent="-514350">
              <a:buFont typeface="+mj-cs"/>
              <a:buAutoNum type="hebrew2Minus"/>
            </a:pPr>
            <a:r>
              <a:rPr lang="he-IL" sz="2800" dirty="0"/>
              <a:t>הצג נימוק אחד מרכזי התומך בעמדתך ומתבסס על מושגים, אינטרסים, ערכים או נושאים מתחום האזרחות.</a:t>
            </a:r>
          </a:p>
          <a:p>
            <a:pPr marL="514350" indent="-514350">
              <a:buFont typeface="+mj-cs"/>
              <a:buAutoNum type="hebrew2Minus"/>
            </a:pPr>
            <a:r>
              <a:rPr lang="he-IL" sz="2800" dirty="0"/>
              <a:t>הצג נימוק אחד מרכזי התומך בעמדה הפוכה לעמדתך ומתבסס על מושגים, אינטרסים, ערכים או נושאים מתחום האזרחות</a:t>
            </a:r>
            <a:r>
              <a:rPr lang="he-IL" dirty="0"/>
              <a:t>.</a:t>
            </a:r>
          </a:p>
        </p:txBody>
      </p:sp>
    </p:spTree>
    <p:extLst>
      <p:ext uri="{BB962C8B-B14F-4D97-AF65-F5344CB8AC3E}">
        <p14:creationId xmlns:p14="http://schemas.microsoft.com/office/powerpoint/2010/main" val="1057284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385217" y="138404"/>
            <a:ext cx="11160000" cy="720000"/>
          </a:xfrm>
        </p:spPr>
        <p:txBody>
          <a:bodyPr/>
          <a:lstStyle/>
          <a:p>
            <a:r>
              <a:rPr lang="he-IL" dirty="0"/>
              <a:t>תשובה אפשרית</a:t>
            </a:r>
          </a:p>
        </p:txBody>
      </p:sp>
      <p:sp>
        <p:nvSpPr>
          <p:cNvPr id="3" name="מציין מיקום תוכן 2"/>
          <p:cNvSpPr>
            <a:spLocks noGrp="1"/>
          </p:cNvSpPr>
          <p:nvPr>
            <p:ph idx="1"/>
          </p:nvPr>
        </p:nvSpPr>
        <p:spPr>
          <a:xfrm>
            <a:off x="0" y="858404"/>
            <a:ext cx="12190413" cy="5471373"/>
          </a:xfrm>
        </p:spPr>
        <p:txBody>
          <a:bodyPr>
            <a:normAutofit/>
          </a:bodyPr>
          <a:lstStyle/>
          <a:p>
            <a:pPr marL="457200" indent="-457200">
              <a:buFont typeface="+mj-cs"/>
              <a:buAutoNum type="hebrew2Minus"/>
            </a:pPr>
            <a:r>
              <a:rPr lang="he-IL" dirty="0"/>
              <a:t>לדעתי יש להגביר את האכיפה ולתת קנסות על רחצה בים ללא מציל.</a:t>
            </a:r>
          </a:p>
          <a:p>
            <a:pPr marL="457200" indent="-457200">
              <a:buFont typeface="+mj-cs"/>
              <a:buAutoNum type="hebrew2Minus"/>
            </a:pPr>
            <a:r>
              <a:rPr lang="he-IL" dirty="0"/>
              <a:t>נימוק התומך בעמדתי מבוסס על עיקרון שלטון החוק: </a:t>
            </a:r>
            <a:br>
              <a:rPr lang="en-US" dirty="0"/>
            </a:br>
            <a:r>
              <a:rPr lang="he-IL" dirty="0"/>
              <a:t>חובת הציות לחוק חלה על כולם. </a:t>
            </a:r>
            <a:br>
              <a:rPr lang="en-US" dirty="0"/>
            </a:br>
            <a:r>
              <a:rPr lang="he-IL" dirty="0"/>
              <a:t>במדינה דמוקרטית האזרחים והרשויות כפופים לחוק, קיימת מערכת חוקים אחת שכולם חייבים לציית לה. החוק נחקק על ידי הרשות המחוקקת בהליך קבוע בחוק. החוק מגדיר את גבולות המותר והאסור. כיוון שהסדרת מקומות הרחצה נקבעה בחוק, אנשים שלא מצייתים לו פועלים בעבריינות וראוי להעניש אותם. </a:t>
            </a:r>
          </a:p>
          <a:p>
            <a:pPr marL="0" indent="0">
              <a:buNone/>
            </a:pPr>
            <a:endParaRPr lang="he-IL" dirty="0"/>
          </a:p>
        </p:txBody>
      </p:sp>
    </p:spTree>
    <p:extLst>
      <p:ext uri="{BB962C8B-B14F-4D97-AF65-F5344CB8AC3E}">
        <p14:creationId xmlns:p14="http://schemas.microsoft.com/office/powerpoint/2010/main" val="1075776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138404"/>
            <a:ext cx="12190413" cy="720000"/>
          </a:xfrm>
        </p:spPr>
        <p:txBody>
          <a:bodyPr/>
          <a:lstStyle/>
          <a:p>
            <a:r>
              <a:rPr lang="he-IL" dirty="0"/>
              <a:t>תשובה אפשרית - המשך</a:t>
            </a:r>
          </a:p>
        </p:txBody>
      </p:sp>
      <p:sp>
        <p:nvSpPr>
          <p:cNvPr id="3" name="מציין מיקום תוכן 2"/>
          <p:cNvSpPr>
            <a:spLocks noGrp="1"/>
          </p:cNvSpPr>
          <p:nvPr>
            <p:ph idx="1"/>
          </p:nvPr>
        </p:nvSpPr>
        <p:spPr>
          <a:xfrm>
            <a:off x="338146" y="1605536"/>
            <a:ext cx="11160000" cy="2229180"/>
          </a:xfrm>
        </p:spPr>
        <p:txBody>
          <a:bodyPr>
            <a:normAutofit lnSpcReduction="10000"/>
          </a:bodyPr>
          <a:lstStyle/>
          <a:p>
            <a:pPr marL="0" indent="0">
              <a:buNone/>
            </a:pPr>
            <a:r>
              <a:rPr lang="he-IL" dirty="0"/>
              <a:t>ג.  </a:t>
            </a:r>
            <a:r>
              <a:rPr lang="he-IL" b="1" dirty="0"/>
              <a:t>נימוק התומך בעמדה הפוכה</a:t>
            </a:r>
            <a:br>
              <a:rPr lang="en-US" b="1" dirty="0"/>
            </a:br>
            <a:r>
              <a:rPr lang="he-IL" b="1" dirty="0"/>
              <a:t> </a:t>
            </a:r>
            <a:r>
              <a:rPr lang="he-IL" dirty="0"/>
              <a:t>ומבוסס על חופש התנועה: לכל אדם זכות לנוע כרצונו ולהימצא בכל מקום. הגבלת האפשרות להיכנס אל הים בחופים לא מוכרזים או מחוץ לזמן שירותי ההצלה מגבילה זכות זו כיוון שלא מאפשרת לאדם להימצא בחוף הים כרצונו.</a:t>
            </a:r>
          </a:p>
        </p:txBody>
      </p:sp>
    </p:spTree>
    <p:extLst>
      <p:ext uri="{BB962C8B-B14F-4D97-AF65-F5344CB8AC3E}">
        <p14:creationId xmlns:p14="http://schemas.microsoft.com/office/powerpoint/2010/main" val="1282294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p:txBody>
          <a:bodyPr/>
          <a:lstStyle/>
          <a:p>
            <a:r>
              <a:rPr lang="he-IL" dirty="0"/>
              <a:t>רצועה שניה</a:t>
            </a:r>
          </a:p>
        </p:txBody>
      </p:sp>
    </p:spTree>
    <p:extLst>
      <p:ext uri="{BB962C8B-B14F-4D97-AF65-F5344CB8AC3E}">
        <p14:creationId xmlns:p14="http://schemas.microsoft.com/office/powerpoint/2010/main" val="2612882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15582" y="166916"/>
            <a:ext cx="8183880" cy="1051560"/>
          </a:xfrm>
        </p:spPr>
        <p:txBody>
          <a:bodyPr>
            <a:normAutofit/>
          </a:bodyPr>
          <a:lstStyle/>
          <a:p>
            <a:pPr algn="r"/>
            <a:r>
              <a:rPr lang="he-IL" dirty="0">
                <a:effectLst/>
                <a:latin typeface="Varela Round" panose="00000500000000000000" pitchFamily="2" charset="-79"/>
                <a:cs typeface="Varela Round" panose="00000500000000000000" pitchFamily="2" charset="-79"/>
              </a:rPr>
              <a:t>עבריינות מהי?</a:t>
            </a:r>
            <a:endParaRPr lang="he-IL" dirty="0">
              <a:latin typeface="Varela Round" panose="00000500000000000000" pitchFamily="2" charset="-79"/>
              <a:cs typeface="Varela Round" panose="00000500000000000000" pitchFamily="2" charset="-79"/>
            </a:endParaRPr>
          </a:p>
        </p:txBody>
      </p:sp>
      <p:graphicFrame>
        <p:nvGraphicFramePr>
          <p:cNvPr id="5" name="מציין מיקום תוכן 4"/>
          <p:cNvGraphicFramePr>
            <a:graphicFrameLocks noGrp="1"/>
          </p:cNvGraphicFramePr>
          <p:nvPr>
            <p:ph idx="1"/>
            <p:extLst>
              <p:ext uri="{D42A27DB-BD31-4B8C-83A1-F6EECF244321}">
                <p14:modId xmlns:p14="http://schemas.microsoft.com/office/powerpoint/2010/main" val="1133202118"/>
              </p:ext>
            </p:extLst>
          </p:nvPr>
        </p:nvGraphicFramePr>
        <p:xfrm>
          <a:off x="2284899" y="1528232"/>
          <a:ext cx="8183563" cy="4187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תמונה 2">
            <a:extLst>
              <a:ext uri="{FF2B5EF4-FFF2-40B4-BE49-F238E27FC236}">
                <a16:creationId xmlns:a16="http://schemas.microsoft.com/office/drawing/2014/main" id="{C7AC2CAF-157E-4894-99DE-4011F6C978FE}"/>
              </a:ext>
            </a:extLst>
          </p:cNvPr>
          <p:cNvPicPr>
            <a:picLocks noChangeAspect="1"/>
          </p:cNvPicPr>
          <p:nvPr/>
        </p:nvPicPr>
        <p:blipFill>
          <a:blip r:embed="rId7"/>
          <a:stretch>
            <a:fillRect/>
          </a:stretch>
        </p:blipFill>
        <p:spPr>
          <a:xfrm>
            <a:off x="123031" y="1528232"/>
            <a:ext cx="3981450" cy="2581275"/>
          </a:xfrm>
          <a:prstGeom prst="rect">
            <a:avLst/>
          </a:prstGeom>
        </p:spPr>
      </p:pic>
    </p:spTree>
    <p:extLst>
      <p:ext uri="{BB962C8B-B14F-4D97-AF65-F5344CB8AC3E}">
        <p14:creationId xmlns:p14="http://schemas.microsoft.com/office/powerpoint/2010/main" val="1312997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 y="213094"/>
            <a:ext cx="12190413" cy="720000"/>
          </a:xfrm>
        </p:spPr>
        <p:txBody>
          <a:bodyPr/>
          <a:lstStyle/>
          <a:p>
            <a:r>
              <a:rPr lang="he-IL" dirty="0"/>
              <a:t>זיהוי ושיוך עבירות לפי תבחינים</a:t>
            </a:r>
          </a:p>
        </p:txBody>
      </p:sp>
      <p:sp>
        <p:nvSpPr>
          <p:cNvPr id="3" name="מציין מיקום תוכן 2"/>
          <p:cNvSpPr>
            <a:spLocks noGrp="1"/>
          </p:cNvSpPr>
          <p:nvPr>
            <p:ph idx="1"/>
          </p:nvPr>
        </p:nvSpPr>
        <p:spPr>
          <a:xfrm>
            <a:off x="-985120" y="1382188"/>
            <a:ext cx="11160000" cy="4680000"/>
          </a:xfrm>
        </p:spPr>
        <p:txBody>
          <a:bodyPr/>
          <a:lstStyle/>
          <a:p>
            <a:pPr marL="0" indent="0">
              <a:buNone/>
            </a:pPr>
            <a:r>
              <a:rPr lang="he-IL" dirty="0"/>
              <a:t>א.	מי עשה את העבירה</a:t>
            </a:r>
          </a:p>
          <a:p>
            <a:pPr marL="0" indent="0">
              <a:buNone/>
            </a:pPr>
            <a:r>
              <a:rPr lang="he-IL" dirty="0"/>
              <a:t>ב.	מה המניע לעבירה</a:t>
            </a:r>
          </a:p>
          <a:p>
            <a:pPr marL="0" indent="0">
              <a:buNone/>
            </a:pPr>
            <a:r>
              <a:rPr lang="he-IL" dirty="0"/>
              <a:t>ג.	 מה יחסה של החברה לעבירה</a:t>
            </a:r>
          </a:p>
          <a:p>
            <a:endParaRPr lang="he-IL" dirty="0"/>
          </a:p>
        </p:txBody>
      </p:sp>
    </p:spTree>
    <p:extLst>
      <p:ext uri="{BB962C8B-B14F-4D97-AF65-F5344CB8AC3E}">
        <p14:creationId xmlns:p14="http://schemas.microsoft.com/office/powerpoint/2010/main" val="1129711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870010" y="477659"/>
            <a:ext cx="8999377" cy="1051560"/>
          </a:xfrm>
        </p:spPr>
        <p:txBody>
          <a:bodyPr/>
          <a:lstStyle/>
          <a:p>
            <a:pPr algn="r"/>
            <a:br>
              <a:rPr lang="he-IL" dirty="0"/>
            </a:br>
            <a:r>
              <a:rPr lang="he-IL" dirty="0"/>
              <a:t>          </a:t>
            </a:r>
            <a:r>
              <a:rPr lang="he-IL" dirty="0">
                <a:latin typeface="Varela Round" panose="00000500000000000000" pitchFamily="2" charset="-79"/>
                <a:cs typeface="Varela Round" panose="00000500000000000000" pitchFamily="2" charset="-79"/>
              </a:rPr>
              <a:t>סוגים שונים של הפרת חוק</a:t>
            </a:r>
            <a:br>
              <a:rPr lang="he-IL" dirty="0">
                <a:latin typeface="Varela Round" panose="00000500000000000000" pitchFamily="2" charset="-79"/>
                <a:cs typeface="Varela Round" panose="00000500000000000000" pitchFamily="2" charset="-79"/>
              </a:rPr>
            </a:br>
            <a:endParaRPr lang="he-IL" dirty="0">
              <a:latin typeface="Varela Round" panose="00000500000000000000" pitchFamily="2" charset="-79"/>
              <a:cs typeface="Varela Round" panose="00000500000000000000" pitchFamily="2" charset="-79"/>
            </a:endParaRPr>
          </a:p>
        </p:txBody>
      </p:sp>
      <p:sp>
        <p:nvSpPr>
          <p:cNvPr id="3" name="מציין מיקום תוכן 2"/>
          <p:cNvSpPr>
            <a:spLocks noGrp="1"/>
          </p:cNvSpPr>
          <p:nvPr>
            <p:ph idx="1"/>
          </p:nvPr>
        </p:nvSpPr>
        <p:spPr>
          <a:xfrm>
            <a:off x="2003266" y="1426163"/>
            <a:ext cx="8183880" cy="4187952"/>
          </a:xfrm>
        </p:spPr>
        <p:txBody>
          <a:bodyPr>
            <a:noAutofit/>
          </a:bodyPr>
          <a:lstStyle/>
          <a:p>
            <a:pPr marL="0" indent="0">
              <a:buNone/>
            </a:pPr>
            <a:endParaRPr lang="he-IL" sz="1600" b="1" dirty="0"/>
          </a:p>
          <a:p>
            <a:pPr marL="0" indent="0">
              <a:buNone/>
            </a:pPr>
            <a:r>
              <a:rPr lang="he-IL" sz="3200" b="1" dirty="0"/>
              <a:t> עבריינות פלילית רגילה</a:t>
            </a:r>
          </a:p>
          <a:p>
            <a:pPr marL="0" indent="0">
              <a:buNone/>
            </a:pPr>
            <a:r>
              <a:rPr lang="he-IL" dirty="0"/>
              <a:t>עבירה על החוק שנעשית ממניעים של תועלת אישית ורווח אישי.</a:t>
            </a:r>
          </a:p>
          <a:p>
            <a:pPr marL="0" indent="0">
              <a:buNone/>
            </a:pPr>
            <a:r>
              <a:rPr lang="he-IL" dirty="0"/>
              <a:t>כל עבירה  על החוק הנובעת מצרכים אישיים של אדם ושיש בצדה טובת הנאה אישית למבצע (גניבה, שוחד, אונס וכו').</a:t>
            </a:r>
          </a:p>
          <a:p>
            <a:pPr marL="0" indent="0">
              <a:buNone/>
            </a:pPr>
            <a:r>
              <a:rPr lang="he-IL" sz="2000" dirty="0"/>
              <a:t>     </a:t>
            </a:r>
            <a:r>
              <a:rPr lang="he-IL" sz="1600" dirty="0"/>
              <a:t> </a:t>
            </a:r>
          </a:p>
        </p:txBody>
      </p:sp>
    </p:spTree>
    <p:extLst>
      <p:ext uri="{BB962C8B-B14F-4D97-AF65-F5344CB8AC3E}">
        <p14:creationId xmlns:p14="http://schemas.microsoft.com/office/powerpoint/2010/main" val="156436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דוגמה לעבריינות פלילית</a:t>
            </a:r>
          </a:p>
        </p:txBody>
      </p:sp>
      <p:sp>
        <p:nvSpPr>
          <p:cNvPr id="3" name="מציין מיקום תוכן 2"/>
          <p:cNvSpPr>
            <a:spLocks noGrp="1"/>
          </p:cNvSpPr>
          <p:nvPr>
            <p:ph idx="1"/>
          </p:nvPr>
        </p:nvSpPr>
        <p:spPr>
          <a:xfrm>
            <a:off x="2426207" y="1267410"/>
            <a:ext cx="7574433" cy="4128844"/>
          </a:xfrm>
        </p:spPr>
        <p:txBody>
          <a:bodyPr/>
          <a:lstStyle/>
          <a:p>
            <a:pPr marL="0" indent="0" fontAlgn="base">
              <a:buNone/>
            </a:pPr>
            <a:r>
              <a:rPr lang="he-IL" dirty="0">
                <a:solidFill>
                  <a:srgbClr val="192A72"/>
                </a:solidFill>
                <a:latin typeface="arial" panose="020B0604020202020204" pitchFamily="34" charset="0"/>
              </a:rPr>
              <a:t>חשד:</a:t>
            </a:r>
          </a:p>
          <a:p>
            <a:pPr marL="0" indent="0" fontAlgn="base">
              <a:buNone/>
            </a:pPr>
            <a:r>
              <a:rPr lang="he-IL" dirty="0">
                <a:solidFill>
                  <a:srgbClr val="192A72"/>
                </a:solidFill>
                <a:latin typeface="arial" panose="020B0604020202020204" pitchFamily="34" charset="0"/>
              </a:rPr>
              <a:t>בעקבות גניבת תוכים מגן ילדים נתפסו שני נערים</a:t>
            </a:r>
            <a:br>
              <a:rPr lang="en-US" dirty="0">
                <a:solidFill>
                  <a:srgbClr val="192A72"/>
                </a:solidFill>
                <a:latin typeface="arial" panose="020B0604020202020204" pitchFamily="34" charset="0"/>
              </a:rPr>
            </a:br>
            <a:r>
              <a:rPr lang="he-IL" dirty="0">
                <a:solidFill>
                  <a:srgbClr val="192A72"/>
                </a:solidFill>
                <a:latin typeface="arial" panose="020B0604020202020204" pitchFamily="34" charset="0"/>
              </a:rPr>
              <a:t> בני 14 ו-15, שפרצו פעמים רבות לחנויות, מוסך </a:t>
            </a:r>
          </a:p>
          <a:p>
            <a:pPr marL="0" indent="0" fontAlgn="base">
              <a:buNone/>
            </a:pPr>
            <a:r>
              <a:rPr lang="he-IL" dirty="0">
                <a:solidFill>
                  <a:srgbClr val="192A72"/>
                </a:solidFill>
                <a:latin typeface="arial" panose="020B0604020202020204" pitchFamily="34" charset="0"/>
              </a:rPr>
              <a:t>ולגני ילדים.</a:t>
            </a:r>
          </a:p>
          <a:p>
            <a:pPr marL="0" indent="0" fontAlgn="base">
              <a:buNone/>
            </a:pPr>
            <a:r>
              <a:rPr lang="he-IL" dirty="0">
                <a:solidFill>
                  <a:srgbClr val="192A72"/>
                </a:solidFill>
                <a:latin typeface="arial" panose="020B0604020202020204" pitchFamily="34" charset="0"/>
              </a:rPr>
              <a:t> את הסחורה מכרו ובתמורה קנו ממתקים וגם בירה.</a:t>
            </a:r>
          </a:p>
          <a:p>
            <a:pPr marL="0" indent="0" fontAlgn="base">
              <a:buNone/>
            </a:pPr>
            <a:endParaRPr lang="he-IL" b="1" i="0" dirty="0">
              <a:solidFill>
                <a:srgbClr val="192A72"/>
              </a:solidFill>
              <a:effectLst/>
              <a:latin typeface="arial" panose="020B0604020202020204" pitchFamily="34" charset="0"/>
            </a:endParaRPr>
          </a:p>
        </p:txBody>
      </p:sp>
      <p:pic>
        <p:nvPicPr>
          <p:cNvPr id="4" name="תמונה 3">
            <a:extLst>
              <a:ext uri="{FF2B5EF4-FFF2-40B4-BE49-F238E27FC236}">
                <a16:creationId xmlns:a16="http://schemas.microsoft.com/office/drawing/2014/main" id="{6E577073-FFCF-44D3-87C0-12E89D6FE4FE}"/>
              </a:ext>
            </a:extLst>
          </p:cNvPr>
          <p:cNvPicPr>
            <a:picLocks noChangeAspect="1"/>
          </p:cNvPicPr>
          <p:nvPr/>
        </p:nvPicPr>
        <p:blipFill>
          <a:blip r:embed="rId2"/>
          <a:stretch>
            <a:fillRect/>
          </a:stretch>
        </p:blipFill>
        <p:spPr>
          <a:xfrm>
            <a:off x="275307" y="3062040"/>
            <a:ext cx="2590800" cy="2752725"/>
          </a:xfrm>
          <a:prstGeom prst="rect">
            <a:avLst/>
          </a:prstGeom>
        </p:spPr>
      </p:pic>
    </p:spTree>
    <p:extLst>
      <p:ext uri="{BB962C8B-B14F-4D97-AF65-F5344CB8AC3E}">
        <p14:creationId xmlns:p14="http://schemas.microsoft.com/office/powerpoint/2010/main" val="229859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txBox="1"/>
          <p:nvPr/>
        </p:nvSpPr>
        <p:spPr>
          <a:xfrm>
            <a:off x="1629321" y="2695767"/>
            <a:ext cx="9207201" cy="1924400"/>
          </a:xfrm>
          <a:prstGeom prst="rect">
            <a:avLst/>
          </a:prstGeom>
          <a:noFill/>
          <a:ln>
            <a:noFill/>
          </a:ln>
        </p:spPr>
        <p:txBody>
          <a:bodyPr spcFirstLastPara="1" wrap="square" lIns="121888" tIns="121888" rIns="121888" bIns="121888" anchor="t" anchorCtr="0">
            <a:noAutofit/>
          </a:bodyPr>
          <a:lstStyle/>
          <a:p>
            <a:pPr marL="609539">
              <a:lnSpc>
                <a:spcPct val="150000"/>
              </a:lnSpc>
            </a:pPr>
            <a:endParaRPr dirty="0"/>
          </a:p>
        </p:txBody>
      </p:sp>
      <p:sp>
        <p:nvSpPr>
          <p:cNvPr id="5" name="כותרת 4"/>
          <p:cNvSpPr>
            <a:spLocks noGrp="1"/>
          </p:cNvSpPr>
          <p:nvPr>
            <p:ph type="ctrTitle"/>
          </p:nvPr>
        </p:nvSpPr>
        <p:spPr/>
        <p:txBody>
          <a:bodyPr/>
          <a:lstStyle/>
          <a:p>
            <a:r>
              <a:rPr lang="he-IL" dirty="0">
                <a:solidFill>
                  <a:srgbClr val="192A72"/>
                </a:solidFill>
              </a:rPr>
              <a:t>אזרחות חטיבה עליונה</a:t>
            </a:r>
          </a:p>
        </p:txBody>
      </p:sp>
      <p:sp>
        <p:nvSpPr>
          <p:cNvPr id="7" name="כותרת משנה 6"/>
          <p:cNvSpPr>
            <a:spLocks noGrp="1"/>
          </p:cNvSpPr>
          <p:nvPr>
            <p:ph type="subTitle" idx="1"/>
          </p:nvPr>
        </p:nvSpPr>
        <p:spPr>
          <a:xfrm>
            <a:off x="738117" y="2918492"/>
            <a:ext cx="10872000" cy="1334587"/>
          </a:xfrm>
        </p:spPr>
        <p:txBody>
          <a:bodyPr/>
          <a:lstStyle/>
          <a:p>
            <a:r>
              <a:rPr lang="he-IL" dirty="0">
                <a:solidFill>
                  <a:srgbClr val="192A72"/>
                </a:solidFill>
              </a:rPr>
              <a:t>עקרון שלטון החוק</a:t>
            </a:r>
          </a:p>
          <a:p>
            <a:endParaRPr lang="he-IL" dirty="0">
              <a:solidFill>
                <a:srgbClr val="192A72"/>
              </a:solidFill>
              <a:sym typeface="Varela Round"/>
            </a:endParaRPr>
          </a:p>
        </p:txBody>
      </p:sp>
      <p:sp>
        <p:nvSpPr>
          <p:cNvPr id="4" name="מציין מיקום תוכן 3"/>
          <p:cNvSpPr>
            <a:spLocks noGrp="1"/>
          </p:cNvSpPr>
          <p:nvPr>
            <p:ph idx="10"/>
          </p:nvPr>
        </p:nvSpPr>
        <p:spPr/>
        <p:txBody>
          <a:bodyPr/>
          <a:lstStyle/>
          <a:p>
            <a:r>
              <a:rPr lang="he-IL" dirty="0">
                <a:solidFill>
                  <a:srgbClr val="192A72"/>
                </a:solidFill>
              </a:rPr>
              <a:t>שם המורה: רונית </a:t>
            </a:r>
            <a:r>
              <a:rPr lang="he-IL" dirty="0" err="1">
                <a:solidFill>
                  <a:srgbClr val="192A72"/>
                </a:solidFill>
              </a:rPr>
              <a:t>הכסטר</a:t>
            </a:r>
            <a:endParaRPr lang="he-IL" dirty="0">
              <a:solidFill>
                <a:srgbClr val="192A72"/>
              </a:solidFill>
            </a:endParaRPr>
          </a:p>
          <a:p>
            <a:br>
              <a:rPr lang="he-IL" dirty="0">
                <a:solidFill>
                  <a:srgbClr val="192A72"/>
                </a:solidFill>
              </a:rPr>
            </a:br>
            <a:endParaRPr lang="he-IL" dirty="0">
              <a:solidFill>
                <a:srgbClr val="192A72"/>
              </a:solidFill>
            </a:endParaRPr>
          </a:p>
          <a:p>
            <a:endParaRPr lang="he-IL" dirty="0">
              <a:solidFill>
                <a:srgbClr val="192A72"/>
              </a:solidFill>
            </a:endParaRPr>
          </a:p>
          <a:p>
            <a:endParaRPr lang="he-IL" dirty="0">
              <a:solidFill>
                <a:srgbClr val="192A72"/>
              </a:solidFill>
            </a:endParaRPr>
          </a:p>
          <a:p>
            <a:endParaRPr lang="he-IL" dirty="0">
              <a:solidFill>
                <a:srgbClr val="192A7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488924" y="606124"/>
            <a:ext cx="5714440" cy="584228"/>
          </a:xfrm>
        </p:spPr>
        <p:txBody>
          <a:bodyPr/>
          <a:lstStyle/>
          <a:p>
            <a:r>
              <a:rPr lang="he-IL" dirty="0">
                <a:latin typeface="Varela Round" panose="00000500000000000000" pitchFamily="2" charset="-79"/>
                <a:cs typeface="Varela Round" panose="00000500000000000000" pitchFamily="2" charset="-79"/>
              </a:rPr>
              <a:t>עבריינות אידיאולוגית</a:t>
            </a:r>
          </a:p>
        </p:txBody>
      </p:sp>
      <p:sp>
        <p:nvSpPr>
          <p:cNvPr id="3" name="מציין מיקום תוכן 2"/>
          <p:cNvSpPr>
            <a:spLocks noGrp="1"/>
          </p:cNvSpPr>
          <p:nvPr>
            <p:ph idx="1"/>
          </p:nvPr>
        </p:nvSpPr>
        <p:spPr>
          <a:xfrm>
            <a:off x="515206" y="414522"/>
            <a:ext cx="11160000" cy="4680000"/>
          </a:xfrm>
        </p:spPr>
        <p:txBody>
          <a:bodyPr/>
          <a:lstStyle/>
          <a:p>
            <a:endParaRPr lang="he-IL" dirty="0">
              <a:solidFill>
                <a:srgbClr val="192A72"/>
              </a:solidFill>
              <a:latin typeface="Varela Round" panose="00000500000000000000" pitchFamily="2" charset="-79"/>
              <a:cs typeface="Varela Round" panose="00000500000000000000" pitchFamily="2" charset="-79"/>
            </a:endParaRPr>
          </a:p>
          <a:p>
            <a:pPr marL="0" indent="0">
              <a:buNone/>
            </a:pPr>
            <a:endParaRPr lang="he-IL" dirty="0">
              <a:solidFill>
                <a:srgbClr val="192A72"/>
              </a:solidFill>
              <a:latin typeface="Varela Round" panose="00000500000000000000" pitchFamily="2" charset="-79"/>
              <a:cs typeface="Varela Round" panose="00000500000000000000" pitchFamily="2" charset="-79"/>
            </a:endParaRPr>
          </a:p>
          <a:p>
            <a:r>
              <a:rPr lang="he-IL" dirty="0">
                <a:solidFill>
                  <a:srgbClr val="192A72"/>
                </a:solidFill>
                <a:latin typeface="Varela Round" panose="00000500000000000000" pitchFamily="2" charset="-79"/>
                <a:cs typeface="Varela Round" panose="00000500000000000000" pitchFamily="2" charset="-79"/>
              </a:rPr>
              <a:t>עבירה על החוק, שנעשית על ידי פרט או קבוצה מטעמים מוסריים, דתיים, פוליטיים והשקפת עולם פוליטית. </a:t>
            </a:r>
          </a:p>
          <a:p>
            <a:r>
              <a:rPr lang="he-IL" dirty="0">
                <a:solidFill>
                  <a:srgbClr val="192A72"/>
                </a:solidFill>
                <a:latin typeface="Varela Round" panose="00000500000000000000" pitchFamily="2" charset="-79"/>
                <a:cs typeface="Varela Round" panose="00000500000000000000" pitchFamily="2" charset="-79"/>
              </a:rPr>
              <a:t>יש רצון לשנות מדיניות , רצון להשפיע על הקהל התנגדות לחוקים קיימים </a:t>
            </a:r>
          </a:p>
          <a:p>
            <a:r>
              <a:rPr lang="he-IL" dirty="0">
                <a:solidFill>
                  <a:srgbClr val="192A72"/>
                </a:solidFill>
                <a:latin typeface="Varela Round" panose="00000500000000000000" pitchFamily="2" charset="-79"/>
                <a:cs typeface="Varela Round" panose="00000500000000000000" pitchFamily="2" charset="-79"/>
              </a:rPr>
              <a:t>לעתים העבירה מגיעה לכדי פגיעה פיזית או איומים כלפי אנשים ורכוש.</a:t>
            </a:r>
          </a:p>
        </p:txBody>
      </p:sp>
    </p:spTree>
    <p:extLst>
      <p:ext uri="{BB962C8B-B14F-4D97-AF65-F5344CB8AC3E}">
        <p14:creationId xmlns:p14="http://schemas.microsoft.com/office/powerpoint/2010/main" val="23267000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940667" y="476672"/>
            <a:ext cx="7526106" cy="648072"/>
          </a:xfrm>
        </p:spPr>
        <p:txBody>
          <a:bodyPr/>
          <a:lstStyle/>
          <a:p>
            <a:r>
              <a:rPr lang="he-IL" dirty="0">
                <a:latin typeface="Varela Round" panose="00000500000000000000" pitchFamily="2" charset="-79"/>
                <a:cs typeface="Varela Round" panose="00000500000000000000" pitchFamily="2" charset="-79"/>
              </a:rPr>
              <a:t>דוגמה לעבריינות אידאולוגית  </a:t>
            </a:r>
          </a:p>
        </p:txBody>
      </p:sp>
      <p:sp>
        <p:nvSpPr>
          <p:cNvPr id="3" name="מציין מיקום תוכן 2"/>
          <p:cNvSpPr>
            <a:spLocks noGrp="1"/>
          </p:cNvSpPr>
          <p:nvPr>
            <p:ph idx="1"/>
          </p:nvPr>
        </p:nvSpPr>
        <p:spPr>
          <a:xfrm>
            <a:off x="325201" y="2161309"/>
            <a:ext cx="11160000" cy="3645094"/>
          </a:xfrm>
        </p:spPr>
        <p:txBody>
          <a:bodyPr/>
          <a:lstStyle/>
          <a:p>
            <a:pPr marL="0" indent="0">
              <a:buNone/>
            </a:pPr>
            <a:r>
              <a:rPr lang="he-IL" dirty="0">
                <a:latin typeface="Varela Round" panose="00000500000000000000" pitchFamily="2" charset="-79"/>
                <a:cs typeface="Varela Round" panose="00000500000000000000" pitchFamily="2" charset="-79"/>
              </a:rPr>
              <a:t>באחת מחנויות היוקרה, בה הוצגו למכירה מעילי פרווה. שברו קבוצת מפגינים את החלון וריססו בצבע את המעילים. לטענתם, המעשה הוא מחאה על הרג מיותר של בעלי חיים לצורך שימוש בפרוותם. המוחים דורשים לחוקק חוק האוסר על שימוש בפרוות </a:t>
            </a:r>
            <a:r>
              <a:rPr lang="he-IL" dirty="0" err="1">
                <a:latin typeface="Varela Round" panose="00000500000000000000" pitchFamily="2" charset="-79"/>
                <a:cs typeface="Varela Round" panose="00000500000000000000" pitchFamily="2" charset="-79"/>
              </a:rPr>
              <a:t>אמיתיות</a:t>
            </a:r>
            <a:r>
              <a:rPr lang="he-IL" dirty="0">
                <a:latin typeface="Varela Round" panose="00000500000000000000" pitchFamily="2" charset="-79"/>
                <a:cs typeface="Varela Round" panose="00000500000000000000" pitchFamily="2" charset="-79"/>
              </a:rPr>
              <a:t> לאופנה.</a:t>
            </a:r>
          </a:p>
        </p:txBody>
      </p:sp>
    </p:spTree>
    <p:extLst>
      <p:ext uri="{BB962C8B-B14F-4D97-AF65-F5344CB8AC3E}">
        <p14:creationId xmlns:p14="http://schemas.microsoft.com/office/powerpoint/2010/main" val="271057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289006" y="186841"/>
            <a:ext cx="4639150" cy="1130527"/>
          </a:xfrm>
        </p:spPr>
        <p:txBody>
          <a:bodyPr/>
          <a:lstStyle/>
          <a:p>
            <a:r>
              <a:rPr lang="he-IL" dirty="0"/>
              <a:t>עבריינות שלטונית   </a:t>
            </a:r>
          </a:p>
        </p:txBody>
      </p:sp>
      <p:sp>
        <p:nvSpPr>
          <p:cNvPr id="3" name="מציין מיקום תוכן 2"/>
          <p:cNvSpPr>
            <a:spLocks noGrp="1"/>
          </p:cNvSpPr>
          <p:nvPr>
            <p:ph idx="1"/>
          </p:nvPr>
        </p:nvSpPr>
        <p:spPr>
          <a:xfrm>
            <a:off x="724395" y="1477166"/>
            <a:ext cx="10692288" cy="3530600"/>
          </a:xfrm>
        </p:spPr>
        <p:txBody>
          <a:bodyPr>
            <a:normAutofit/>
          </a:bodyPr>
          <a:lstStyle/>
          <a:p>
            <a:r>
              <a:rPr lang="he-IL" dirty="0">
                <a:latin typeface="Varela Round" panose="00000500000000000000" pitchFamily="2" charset="-79"/>
                <a:cs typeface="Varela Round" panose="00000500000000000000" pitchFamily="2" charset="-79"/>
              </a:rPr>
              <a:t>עבריינות שלטונית מתייחסת לנבחר ציבור בעל השפעה, סמכות ושליטה על משאבים כמו מנהל בה"ס או מנהל בית-חולים.</a:t>
            </a:r>
          </a:p>
          <a:p>
            <a:r>
              <a:rPr lang="he-IL" dirty="0">
                <a:latin typeface="Varela Round" panose="00000500000000000000" pitchFamily="2" charset="-79"/>
                <a:cs typeface="Varela Round" panose="00000500000000000000" pitchFamily="2" charset="-79"/>
              </a:rPr>
              <a:t>העבירה על החוק ,בידי אדם הנושא בתפקיד ציבורי, נעשית כשהוא  מנצל את מעמדו וסמכותו בעת ביצוע העבירה   בניגוד למנהל התקין.  </a:t>
            </a:r>
          </a:p>
          <a:p>
            <a:endParaRPr lang="he-IL" dirty="0"/>
          </a:p>
          <a:p>
            <a:endParaRPr lang="he-IL" dirty="0"/>
          </a:p>
        </p:txBody>
      </p:sp>
    </p:spTree>
    <p:extLst>
      <p:ext uri="{BB962C8B-B14F-4D97-AF65-F5344CB8AC3E}">
        <p14:creationId xmlns:p14="http://schemas.microsoft.com/office/powerpoint/2010/main" val="4701772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solidFill>
                  <a:srgbClr val="192A72"/>
                </a:solidFill>
              </a:rPr>
              <a:t>עבריינות שלטונית</a:t>
            </a:r>
          </a:p>
        </p:txBody>
      </p:sp>
      <p:sp>
        <p:nvSpPr>
          <p:cNvPr id="3" name="מציין מיקום תוכן 2"/>
          <p:cNvSpPr>
            <a:spLocks noGrp="1"/>
          </p:cNvSpPr>
          <p:nvPr>
            <p:ph idx="1"/>
          </p:nvPr>
        </p:nvSpPr>
        <p:spPr/>
        <p:txBody>
          <a:bodyPr>
            <a:normAutofit/>
          </a:bodyPr>
          <a:lstStyle/>
          <a:p>
            <a:pPr lvl="0"/>
            <a:r>
              <a:rPr lang="he-IL" sz="3600" dirty="0"/>
              <a:t>עבריינות שלטונית יכולה להיעשות למען אינטרס אישי וזה עבריינות שלטונית אישית                        </a:t>
            </a:r>
          </a:p>
          <a:p>
            <a:pPr lvl="0"/>
            <a:r>
              <a:rPr lang="he-IL" sz="3600" dirty="0"/>
              <a:t>עבריינות שלטונית יכולה להיעשות לטובת קבוצה מסוימת בציבור וזה עבריינות שלטונית ציבורית.</a:t>
            </a:r>
          </a:p>
        </p:txBody>
      </p:sp>
    </p:spTree>
    <p:extLst>
      <p:ext uri="{BB962C8B-B14F-4D97-AF65-F5344CB8AC3E}">
        <p14:creationId xmlns:p14="http://schemas.microsoft.com/office/powerpoint/2010/main" val="3755844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כותרת 1"/>
          <p:cNvSpPr>
            <a:spLocks noGrp="1"/>
          </p:cNvSpPr>
          <p:nvPr>
            <p:ph type="title"/>
          </p:nvPr>
        </p:nvSpPr>
        <p:spPr>
          <a:xfrm>
            <a:off x="1" y="482373"/>
            <a:ext cx="12190412" cy="504056"/>
          </a:xfrm>
        </p:spPr>
        <p:txBody>
          <a:bodyPr/>
          <a:lstStyle/>
          <a:p>
            <a:r>
              <a:rPr lang="he-IL" dirty="0">
                <a:solidFill>
                  <a:srgbClr val="192A72"/>
                </a:solidFill>
                <a:latin typeface="Varela Round" panose="00000500000000000000" pitchFamily="2" charset="-79"/>
                <a:cs typeface="Varela Round" panose="00000500000000000000" pitchFamily="2" charset="-79"/>
              </a:rPr>
              <a:t>דוגמה לעבריינות שלטונית אישית</a:t>
            </a:r>
          </a:p>
        </p:txBody>
      </p:sp>
      <p:sp>
        <p:nvSpPr>
          <p:cNvPr id="3" name="מציין מיקום תוכן 2"/>
          <p:cNvSpPr>
            <a:spLocks noGrp="1"/>
          </p:cNvSpPr>
          <p:nvPr>
            <p:ph idx="1"/>
          </p:nvPr>
        </p:nvSpPr>
        <p:spPr>
          <a:xfrm>
            <a:off x="515206" y="1626919"/>
            <a:ext cx="11160000" cy="4248838"/>
          </a:xfrm>
        </p:spPr>
        <p:txBody>
          <a:bodyPr>
            <a:normAutofit/>
          </a:bodyPr>
          <a:lstStyle/>
          <a:p>
            <a:pPr marL="0" indent="0">
              <a:buNone/>
            </a:pPr>
            <a:r>
              <a:rPr lang="he-IL" sz="2800" dirty="0">
                <a:ea typeface="Calibri" panose="020F0502020204030204" pitchFamily="34" charset="0"/>
              </a:rPr>
              <a:t>מנהל בית חולים נחשד כי דרש מרופאיו להמליץ למטופלים על תרופה מסוימת שעלותה גבוהה גם כשלא היה בה צורך תמורת הטבות שונות שקיבל מחברת התרופות                     </a:t>
            </a:r>
            <a:endParaRPr lang="he-IL" sz="2800" dirty="0"/>
          </a:p>
        </p:txBody>
      </p:sp>
      <p:pic>
        <p:nvPicPr>
          <p:cNvPr id="4" name="תמונה 3"/>
          <p:cNvPicPr>
            <a:picLocks noChangeAspect="1"/>
          </p:cNvPicPr>
          <p:nvPr/>
        </p:nvPicPr>
        <p:blipFill>
          <a:blip r:embed="rId3"/>
          <a:stretch>
            <a:fillRect/>
          </a:stretch>
        </p:blipFill>
        <p:spPr>
          <a:xfrm>
            <a:off x="1033153" y="2921330"/>
            <a:ext cx="3126610" cy="2815765"/>
          </a:xfrm>
          <a:prstGeom prst="rect">
            <a:avLst/>
          </a:prstGeom>
        </p:spPr>
      </p:pic>
    </p:spTree>
    <p:extLst>
      <p:ext uri="{BB962C8B-B14F-4D97-AF65-F5344CB8AC3E}">
        <p14:creationId xmlns:p14="http://schemas.microsoft.com/office/powerpoint/2010/main" val="417417260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 y="400582"/>
            <a:ext cx="12190413" cy="728244"/>
          </a:xfrm>
        </p:spPr>
        <p:txBody>
          <a:bodyPr/>
          <a:lstStyle/>
          <a:p>
            <a:r>
              <a:rPr lang="he-IL" b="1" dirty="0">
                <a:solidFill>
                  <a:srgbClr val="192A72"/>
                </a:solidFill>
                <a:latin typeface="Varela Round" panose="00000500000000000000" pitchFamily="2" charset="-79"/>
                <a:cs typeface="Varela Round" panose="00000500000000000000" pitchFamily="2" charset="-79"/>
              </a:rPr>
              <a:t>דוגמה לעבריינות שלטונית ציבורית</a:t>
            </a:r>
          </a:p>
        </p:txBody>
      </p:sp>
      <p:sp>
        <p:nvSpPr>
          <p:cNvPr id="3" name="מציין מיקום תוכן 2"/>
          <p:cNvSpPr>
            <a:spLocks noGrp="1"/>
          </p:cNvSpPr>
          <p:nvPr>
            <p:ph idx="1"/>
          </p:nvPr>
        </p:nvSpPr>
        <p:spPr>
          <a:xfrm>
            <a:off x="645834" y="1492948"/>
            <a:ext cx="11160000" cy="4680000"/>
          </a:xfrm>
        </p:spPr>
        <p:txBody>
          <a:bodyPr/>
          <a:lstStyle/>
          <a:p>
            <a:pPr marL="0" indent="0">
              <a:buNone/>
            </a:pPr>
            <a:r>
              <a:rPr lang="he-IL" sz="3200" dirty="0">
                <a:ea typeface="Calibri" panose="020F0502020204030204" pitchFamily="34" charset="0"/>
              </a:rPr>
              <a:t>פקיד באחד ממוסדות הרווחה נחשד כי בכדי להיטיב לאנשים חולים, שיקר בהזנת הנתונים שלהם למערכת המוסד ובכך גרם שהסכום של הקצבה שקיבלו החולים היה גבוה ממה שהגיע להם על פי התקנות</a:t>
            </a:r>
            <a:r>
              <a:rPr lang="he-IL" dirty="0">
                <a:latin typeface="Varela Round" panose="00000500000000000000" pitchFamily="2" charset="-79"/>
                <a:ea typeface="Calibri" panose="020F0502020204030204" pitchFamily="34" charset="0"/>
                <a:cs typeface="Varela Round" panose="00000500000000000000" pitchFamily="2" charset="-79"/>
              </a:rPr>
              <a:t>.</a:t>
            </a:r>
            <a:endParaRPr lang="he-IL" dirty="0">
              <a:latin typeface="Varela Round" panose="00000500000000000000" pitchFamily="2" charset="-79"/>
              <a:cs typeface="Varela Round" panose="00000500000000000000" pitchFamily="2" charset="-79"/>
            </a:endParaRPr>
          </a:p>
        </p:txBody>
      </p:sp>
      <p:pic>
        <p:nvPicPr>
          <p:cNvPr id="4" name="תמונה 3"/>
          <p:cNvPicPr>
            <a:picLocks noChangeAspect="1"/>
          </p:cNvPicPr>
          <p:nvPr/>
        </p:nvPicPr>
        <p:blipFill>
          <a:blip r:embed="rId2"/>
          <a:stretch>
            <a:fillRect/>
          </a:stretch>
        </p:blipFill>
        <p:spPr>
          <a:xfrm>
            <a:off x="5700274" y="4258101"/>
            <a:ext cx="1864625" cy="1864625"/>
          </a:xfrm>
          <a:prstGeom prst="rect">
            <a:avLst/>
          </a:prstGeom>
        </p:spPr>
      </p:pic>
    </p:spTree>
    <p:extLst>
      <p:ext uri="{BB962C8B-B14F-4D97-AF65-F5344CB8AC3E}">
        <p14:creationId xmlns:p14="http://schemas.microsoft.com/office/powerpoint/2010/main" val="311736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עכשיו נתרגל</a:t>
            </a:r>
          </a:p>
        </p:txBody>
      </p:sp>
      <p:sp>
        <p:nvSpPr>
          <p:cNvPr id="3" name="מציין מיקום תוכן 2"/>
          <p:cNvSpPr>
            <a:spLocks noGrp="1"/>
          </p:cNvSpPr>
          <p:nvPr>
            <p:ph idx="1"/>
          </p:nvPr>
        </p:nvSpPr>
        <p:spPr/>
        <p:txBody>
          <a:bodyPr/>
          <a:lstStyle/>
          <a:p>
            <a:pPr marL="0" indent="0">
              <a:buNone/>
            </a:pPr>
            <a:r>
              <a:rPr lang="he-IL" dirty="0"/>
              <a:t>מנהל כספים במוסד ממשלתי נחקר בחשד שלא נהג כראוי בתקציב שקיבל. המנהל טען שהוא לא לקח שקל אחד לכיסו. לדבריו, אמנם הוא קיבל תקציב מהמדינה בכדי לתת שירות מסוים לאזרחים, אך הוא החליט שהשירות הזה חשוב פחות משירות אחר שהוא רגיל לתת לאזרחים שבתחום אחריותו ולכן העביר את הכסף, ללא אישור, לטובת שירות אחר.</a:t>
            </a:r>
          </a:p>
        </p:txBody>
      </p:sp>
    </p:spTree>
    <p:extLst>
      <p:ext uri="{BB962C8B-B14F-4D97-AF65-F5344CB8AC3E}">
        <p14:creationId xmlns:p14="http://schemas.microsoft.com/office/powerpoint/2010/main" val="2945372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לסיכום</a:t>
            </a:r>
          </a:p>
        </p:txBody>
      </p:sp>
      <p:sp>
        <p:nvSpPr>
          <p:cNvPr id="3" name="מציין מיקום תוכן 2"/>
          <p:cNvSpPr>
            <a:spLocks noGrp="1"/>
          </p:cNvSpPr>
          <p:nvPr>
            <p:ph idx="1"/>
          </p:nvPr>
        </p:nvSpPr>
        <p:spPr/>
        <p:txBody>
          <a:bodyPr/>
          <a:lstStyle/>
          <a:p>
            <a:r>
              <a:rPr lang="he-IL" sz="3200" dirty="0"/>
              <a:t>הכרנו מהו עקרון שלטון החוק</a:t>
            </a:r>
          </a:p>
          <a:p>
            <a:r>
              <a:rPr lang="he-IL" sz="3200" dirty="0"/>
              <a:t>אילו סוגי עבריינות קיימים</a:t>
            </a:r>
          </a:p>
          <a:p>
            <a:r>
              <a:rPr lang="he-IL" sz="3200" dirty="0"/>
              <a:t>כיצד מבחינים בניהם</a:t>
            </a:r>
          </a:p>
          <a:p>
            <a:r>
              <a:rPr lang="he-IL" sz="3200" dirty="0"/>
              <a:t>תרגול שאלות בגרות                             </a:t>
            </a:r>
          </a:p>
          <a:p>
            <a:pPr marL="0" indent="0">
              <a:buNone/>
            </a:pPr>
            <a:endParaRPr lang="he-IL" dirty="0"/>
          </a:p>
        </p:txBody>
      </p:sp>
      <p:pic>
        <p:nvPicPr>
          <p:cNvPr id="5" name="תמונה 4"/>
          <p:cNvPicPr>
            <a:picLocks noChangeAspect="1"/>
          </p:cNvPicPr>
          <p:nvPr/>
        </p:nvPicPr>
        <p:blipFill>
          <a:blip r:embed="rId2"/>
          <a:stretch>
            <a:fillRect/>
          </a:stretch>
        </p:blipFill>
        <p:spPr>
          <a:xfrm>
            <a:off x="380419" y="2732507"/>
            <a:ext cx="4714875" cy="3143250"/>
          </a:xfrm>
          <a:prstGeom prst="rect">
            <a:avLst/>
          </a:prstGeom>
        </p:spPr>
      </p:pic>
    </p:spTree>
    <p:extLst>
      <p:ext uri="{BB962C8B-B14F-4D97-AF65-F5344CB8AC3E}">
        <p14:creationId xmlns:p14="http://schemas.microsoft.com/office/powerpoint/2010/main" val="30163451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p:txBody>
          <a:bodyPr>
            <a:noAutofit/>
          </a:bodyPr>
          <a:lstStyle/>
          <a:p>
            <a:pPr algn="r" rtl="1">
              <a:lnSpc>
                <a:spcPct val="150000"/>
              </a:lnSpc>
            </a:pPr>
            <a:r>
              <a:rPr lang="he-IL" sz="2000" dirty="0"/>
              <a:t>השימוש ביצירות במהלך שידור זה נעשה לפי סעיף 27א לחוק זכות יוצרים, תשס"ח-2007.</a:t>
            </a:r>
            <a:br>
              <a:rPr lang="he-IL" sz="2000" dirty="0"/>
            </a:br>
            <a:r>
              <a:rPr lang="he-IL" sz="2000" dirty="0"/>
              <a:t>אם הינך בעל הזכויות באחת היצירות, באפשרותך לבקש מאיתנו לחדול מהשימוש ביצירה, </a:t>
            </a:r>
            <a:br>
              <a:rPr lang="he-IL" sz="2000" dirty="0"/>
            </a:br>
            <a:r>
              <a:rPr lang="he-IL" sz="2000" dirty="0"/>
              <a:t>זאת באמצעות פנייה לדוא"ל  </a:t>
            </a:r>
            <a:r>
              <a:rPr lang="en-US" sz="2000" dirty="0"/>
              <a:t>rights@education.gov.il</a:t>
            </a:r>
            <a:endParaRPr lang="he-IL" sz="2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738940" y="2215946"/>
            <a:ext cx="10871177" cy="1260000"/>
          </a:xfrm>
        </p:spPr>
        <p:txBody>
          <a:bodyPr/>
          <a:lstStyle/>
          <a:p>
            <a:r>
              <a:rPr lang="he-IL" dirty="0">
                <a:solidFill>
                  <a:srgbClr val="192A72"/>
                </a:solidFill>
              </a:rPr>
              <a:t>מה נלמד היום?</a:t>
            </a:r>
          </a:p>
        </p:txBody>
      </p:sp>
    </p:spTree>
    <p:extLst>
      <p:ext uri="{BB962C8B-B14F-4D97-AF65-F5344CB8AC3E}">
        <p14:creationId xmlns:p14="http://schemas.microsoft.com/office/powerpoint/2010/main" val="2720837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141399" y="657906"/>
            <a:ext cx="10624006" cy="3557538"/>
          </a:xfrm>
        </p:spPr>
        <p:txBody>
          <a:bodyPr>
            <a:noAutofit/>
          </a:bodyPr>
          <a:lstStyle/>
          <a:p>
            <a:r>
              <a:rPr lang="he-IL" sz="4000" b="1" dirty="0"/>
              <a:t>מהו חוק </a:t>
            </a:r>
            <a:r>
              <a:rPr lang="he-IL" sz="4000" dirty="0"/>
              <a:t>ומדוע יש צורך בחוקים</a:t>
            </a:r>
          </a:p>
          <a:p>
            <a:r>
              <a:rPr lang="he-IL" sz="4000" b="1" dirty="0"/>
              <a:t>מהו שלטון החוק </a:t>
            </a:r>
          </a:p>
          <a:p>
            <a:r>
              <a:rPr lang="he-IL" sz="4000" b="1" dirty="0"/>
              <a:t>מהי עבריינות </a:t>
            </a:r>
            <a:r>
              <a:rPr lang="he-IL" sz="4000" dirty="0"/>
              <a:t>ואילו סוגים קיימים</a:t>
            </a:r>
          </a:p>
          <a:p>
            <a:r>
              <a:rPr lang="he-IL" sz="4000" b="1" dirty="0"/>
              <a:t>נתרגל שאלות </a:t>
            </a:r>
            <a:r>
              <a:rPr lang="he-IL" sz="4000" dirty="0"/>
              <a:t>בנושא עקרון שלטון </a:t>
            </a:r>
            <a:br>
              <a:rPr lang="en-US" sz="4000" dirty="0"/>
            </a:br>
            <a:r>
              <a:rPr lang="he-IL" sz="4000" dirty="0"/>
              <a:t>החוק וסוגי עבריינות</a:t>
            </a:r>
          </a:p>
          <a:p>
            <a:endParaRPr lang="he-IL" sz="4000" dirty="0"/>
          </a:p>
        </p:txBody>
      </p:sp>
    </p:spTree>
    <p:extLst>
      <p:ext uri="{BB962C8B-B14F-4D97-AF65-F5344CB8AC3E}">
        <p14:creationId xmlns:p14="http://schemas.microsoft.com/office/powerpoint/2010/main" val="630470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911811" y="226584"/>
            <a:ext cx="8365203" cy="656236"/>
          </a:xfrm>
        </p:spPr>
        <p:txBody>
          <a:bodyPr/>
          <a:lstStyle/>
          <a:p>
            <a:r>
              <a:rPr lang="he-IL" dirty="0">
                <a:latin typeface="Varela Round" panose="00000500000000000000" pitchFamily="2" charset="-79"/>
                <a:cs typeface="Varela Round" panose="00000500000000000000" pitchFamily="2" charset="-79"/>
              </a:rPr>
              <a:t>סרטון שלטון החוק </a:t>
            </a:r>
          </a:p>
        </p:txBody>
      </p:sp>
      <p:pic>
        <p:nvPicPr>
          <p:cNvPr id="4" name="מדיה מקוונת 3" title="ￗﾩￗﾜￗﾘￗﾕￗﾟ ￗﾔￗﾗￗﾕￗﾧ">
            <a:hlinkClick r:id="" action="ppaction://media"/>
            <a:extLst>
              <a:ext uri="{FF2B5EF4-FFF2-40B4-BE49-F238E27FC236}">
                <a16:creationId xmlns:a16="http://schemas.microsoft.com/office/drawing/2014/main" id="{9A6D0DC5-39C2-4EF1-8176-AAB4373CEBF9}"/>
              </a:ext>
            </a:extLst>
          </p:cNvPr>
          <p:cNvPicPr>
            <a:picLocks noRot="1" noChangeAspect="1"/>
          </p:cNvPicPr>
          <p:nvPr>
            <a:videoFile r:link="rId1"/>
          </p:nvPr>
        </p:nvPicPr>
        <p:blipFill>
          <a:blip r:embed="rId3"/>
          <a:stretch>
            <a:fillRect/>
          </a:stretch>
        </p:blipFill>
        <p:spPr>
          <a:xfrm>
            <a:off x="1745514" y="1076286"/>
            <a:ext cx="8365203" cy="4705427"/>
          </a:xfrm>
          <a:prstGeom prst="rect">
            <a:avLst/>
          </a:prstGeom>
        </p:spPr>
      </p:pic>
    </p:spTree>
    <p:extLst>
      <p:ext uri="{BB962C8B-B14F-4D97-AF65-F5344CB8AC3E}">
        <p14:creationId xmlns:p14="http://schemas.microsoft.com/office/powerpoint/2010/main" val="345745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329105F-A7A4-411A-8AE8-C369F11EB499}"/>
              </a:ext>
            </a:extLst>
          </p:cNvPr>
          <p:cNvSpPr>
            <a:spLocks noGrp="1"/>
          </p:cNvSpPr>
          <p:nvPr>
            <p:ph type="title"/>
          </p:nvPr>
        </p:nvSpPr>
        <p:spPr>
          <a:xfrm>
            <a:off x="1495593" y="609240"/>
            <a:ext cx="11160000" cy="720000"/>
          </a:xfrm>
        </p:spPr>
        <p:txBody>
          <a:bodyPr/>
          <a:lstStyle/>
          <a:p>
            <a:r>
              <a:rPr lang="he-IL" dirty="0">
                <a:solidFill>
                  <a:srgbClr val="192A72"/>
                </a:solidFill>
              </a:rPr>
              <a:t>מהו חוק?</a:t>
            </a:r>
          </a:p>
        </p:txBody>
      </p:sp>
      <p:sp>
        <p:nvSpPr>
          <p:cNvPr id="4" name="מציין מיקום תוכן 2">
            <a:extLst>
              <a:ext uri="{FF2B5EF4-FFF2-40B4-BE49-F238E27FC236}">
                <a16:creationId xmlns:a16="http://schemas.microsoft.com/office/drawing/2014/main" id="{44CC4CA9-D8CD-445D-9AA2-096AA928A547}"/>
              </a:ext>
            </a:extLst>
          </p:cNvPr>
          <p:cNvSpPr txBox="1">
            <a:spLocks/>
          </p:cNvSpPr>
          <p:nvPr/>
        </p:nvSpPr>
        <p:spPr>
          <a:xfrm>
            <a:off x="2408000" y="1461111"/>
            <a:ext cx="8183880" cy="4187952"/>
          </a:xfrm>
          <a:prstGeom prst="rect">
            <a:avLst/>
          </a:prstGeom>
        </p:spPr>
        <p:txBody>
          <a:bodyPr vert="horz" lIns="91440" tIns="45720" rIns="91440" bIns="45720" rtlCol="1">
            <a:normAutofit/>
          </a:bodyPr>
          <a:lstStyle>
            <a:lvl1pPr marL="342900" indent="-342900" algn="r" defTabSz="914400" rtl="1" eaLnBrk="1" latinLnBrk="0" hangingPunct="1">
              <a:lnSpc>
                <a:spcPct val="150000"/>
              </a:lnSpc>
              <a:spcBef>
                <a:spcPts val="0"/>
              </a:spcBef>
              <a:spcAft>
                <a:spcPts val="600"/>
              </a:spcAft>
              <a:buFont typeface="Arial" pitchFamily="34" charset="0"/>
              <a:buChar char="•"/>
              <a:defRPr sz="2400" kern="1200">
                <a:solidFill>
                  <a:srgbClr val="002060"/>
                </a:solidFill>
                <a:latin typeface="Varela Round" pitchFamily="2" charset="-79"/>
                <a:ea typeface="+mn-ea"/>
                <a:cs typeface="Varela Round" pitchFamily="2" charset="-79"/>
              </a:defRPr>
            </a:lvl1pPr>
            <a:lvl2pPr marL="742950" indent="-285750" algn="r" defTabSz="914400" rtl="1" eaLnBrk="1" latinLnBrk="0" hangingPunct="1">
              <a:lnSpc>
                <a:spcPct val="150000"/>
              </a:lnSpc>
              <a:spcBef>
                <a:spcPts val="0"/>
              </a:spcBef>
              <a:spcAft>
                <a:spcPts val="600"/>
              </a:spcAft>
              <a:buFont typeface="Arial" pitchFamily="34" charset="0"/>
              <a:buChar char="–"/>
              <a:defRPr sz="2400" kern="1200">
                <a:solidFill>
                  <a:srgbClr val="002060"/>
                </a:solidFill>
                <a:latin typeface="Varela Round" pitchFamily="2" charset="-79"/>
                <a:ea typeface="+mn-ea"/>
                <a:cs typeface="Varela Round" pitchFamily="2" charset="-79"/>
              </a:defRPr>
            </a:lvl2pPr>
            <a:lvl3pPr marL="1143000" indent="-228600" algn="r" defTabSz="914400" rtl="1" eaLnBrk="1" latinLnBrk="0" hangingPunct="1">
              <a:lnSpc>
                <a:spcPct val="150000"/>
              </a:lnSpc>
              <a:spcBef>
                <a:spcPct val="20000"/>
              </a:spcBef>
              <a:buFont typeface="Arial" pitchFamily="34" charset="0"/>
              <a:buChar char="•"/>
              <a:defRPr sz="2400" kern="1200">
                <a:solidFill>
                  <a:srgbClr val="002060"/>
                </a:solidFill>
                <a:latin typeface="Varela Round" pitchFamily="2" charset="-79"/>
                <a:ea typeface="+mn-ea"/>
                <a:cs typeface="Varela Round" pitchFamily="2" charset="-79"/>
              </a:defRPr>
            </a:lvl3pPr>
            <a:lvl4pPr marL="1600200" indent="-228600" algn="r" defTabSz="914400" rtl="1" eaLnBrk="1" latinLnBrk="0" hangingPunct="1">
              <a:lnSpc>
                <a:spcPct val="150000"/>
              </a:lnSpc>
              <a:spcBef>
                <a:spcPct val="20000"/>
              </a:spcBef>
              <a:buFont typeface="Arial" pitchFamily="34" charset="0"/>
              <a:buChar char="–"/>
              <a:defRPr sz="2000" kern="1200">
                <a:solidFill>
                  <a:srgbClr val="002060"/>
                </a:solidFill>
                <a:latin typeface="Varela Round" pitchFamily="2" charset="-79"/>
                <a:ea typeface="+mn-ea"/>
                <a:cs typeface="Varela Round" pitchFamily="2" charset="-79"/>
              </a:defRPr>
            </a:lvl4pPr>
            <a:lvl5pPr marL="2057400" indent="-228600" algn="r" defTabSz="914400" rtl="1" eaLnBrk="1" latinLnBrk="0" hangingPunct="1">
              <a:lnSpc>
                <a:spcPct val="150000"/>
              </a:lnSpc>
              <a:spcBef>
                <a:spcPct val="20000"/>
              </a:spcBef>
              <a:buFont typeface="Arial" pitchFamily="34" charset="0"/>
              <a:buChar char="»"/>
              <a:defRPr sz="2000" kern="1200">
                <a:solidFill>
                  <a:srgbClr val="002060"/>
                </a:solidFill>
                <a:latin typeface="Varela Round" pitchFamily="2" charset="-79"/>
                <a:ea typeface="+mn-ea"/>
                <a:cs typeface="Varela Round" pitchFamily="2" charset="-79"/>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he-IL" dirty="0"/>
          </a:p>
          <a:p>
            <a:r>
              <a:rPr lang="he-IL" sz="2800" dirty="0"/>
              <a:t>החוק מבהיר מה מותר ומה אסור לפרט ולשלטון</a:t>
            </a:r>
          </a:p>
          <a:p>
            <a:r>
              <a:rPr lang="he-IL" sz="2800" dirty="0"/>
              <a:t>החוק חייב להיות כללי</a:t>
            </a:r>
          </a:p>
          <a:p>
            <a:r>
              <a:rPr lang="he-IL" sz="2800" dirty="0"/>
              <a:t>החוק חייב להיות פומבי</a:t>
            </a:r>
          </a:p>
          <a:p>
            <a:r>
              <a:rPr lang="he-IL" sz="2800" dirty="0"/>
              <a:t>החוק </a:t>
            </a:r>
            <a:r>
              <a:rPr lang="he-IL" sz="2800" dirty="0" err="1"/>
              <a:t>חיב</a:t>
            </a:r>
            <a:r>
              <a:rPr lang="he-IL" sz="2800" dirty="0"/>
              <a:t> להיות בהיר</a:t>
            </a:r>
          </a:p>
        </p:txBody>
      </p:sp>
    </p:spTree>
    <p:extLst>
      <p:ext uri="{BB962C8B-B14F-4D97-AF65-F5344CB8AC3E}">
        <p14:creationId xmlns:p14="http://schemas.microsoft.com/office/powerpoint/2010/main" val="2514511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003265" y="171608"/>
            <a:ext cx="8819409" cy="1163416"/>
          </a:xfrm>
        </p:spPr>
        <p:txBody>
          <a:bodyPr>
            <a:normAutofit/>
          </a:bodyPr>
          <a:lstStyle/>
          <a:p>
            <a:pPr algn="r"/>
            <a:r>
              <a:rPr lang="he-IL" dirty="0"/>
              <a:t>               מהו שלטון החוק</a:t>
            </a:r>
            <a:endParaRPr lang="he-IL" sz="5400" dirty="0">
              <a:solidFill>
                <a:schemeClr val="tx1"/>
              </a:solidFill>
            </a:endParaRPr>
          </a:p>
        </p:txBody>
      </p:sp>
      <p:sp>
        <p:nvSpPr>
          <p:cNvPr id="3" name="מציין מיקום תוכן 2"/>
          <p:cNvSpPr>
            <a:spLocks noGrp="1"/>
          </p:cNvSpPr>
          <p:nvPr>
            <p:ph idx="1"/>
          </p:nvPr>
        </p:nvSpPr>
        <p:spPr>
          <a:xfrm>
            <a:off x="1698465" y="978764"/>
            <a:ext cx="9915603" cy="4187952"/>
          </a:xfrm>
        </p:spPr>
        <p:txBody>
          <a:bodyPr>
            <a:normAutofit fontScale="92500" lnSpcReduction="10000"/>
          </a:bodyPr>
          <a:lstStyle/>
          <a:p>
            <a:pPr marL="0" indent="0">
              <a:buNone/>
            </a:pPr>
            <a:endParaRPr lang="he-IL" dirty="0"/>
          </a:p>
          <a:p>
            <a:r>
              <a:rPr lang="he-IL" sz="2800" dirty="0">
                <a:latin typeface="Varela Round" panose="00000500000000000000" pitchFamily="2" charset="-79"/>
                <a:cs typeface="Varela Round" panose="00000500000000000000" pitchFamily="2" charset="-79"/>
              </a:rPr>
              <a:t>ניהול ענייני המדינה באמצעות מערכת </a:t>
            </a:r>
            <a:br>
              <a:rPr lang="en-US" sz="2800" dirty="0">
                <a:latin typeface="Varela Round" panose="00000500000000000000" pitchFamily="2" charset="-79"/>
                <a:cs typeface="Varela Round" panose="00000500000000000000" pitchFamily="2" charset="-79"/>
              </a:rPr>
            </a:br>
            <a:r>
              <a:rPr lang="he-IL" sz="2800" dirty="0">
                <a:latin typeface="Varela Round" panose="00000500000000000000" pitchFamily="2" charset="-79"/>
                <a:cs typeface="Varela Round" panose="00000500000000000000" pitchFamily="2" charset="-79"/>
              </a:rPr>
              <a:t>חוקים אחת </a:t>
            </a:r>
          </a:p>
          <a:p>
            <a:r>
              <a:rPr lang="he-IL" sz="2800" dirty="0"/>
              <a:t>החוקים התקבלו </a:t>
            </a:r>
            <a:r>
              <a:rPr lang="he-IL" sz="2800" dirty="0">
                <a:latin typeface="Varela Round" panose="00000500000000000000" pitchFamily="2" charset="-79"/>
                <a:cs typeface="Varela Round" panose="00000500000000000000" pitchFamily="2" charset="-79"/>
              </a:rPr>
              <a:t>על ידי הרשות                                                                המחוקקת בהליך קבוע בחוק</a:t>
            </a:r>
          </a:p>
          <a:p>
            <a:r>
              <a:rPr lang="he-IL" sz="2800" dirty="0">
                <a:latin typeface="Varela Round" panose="00000500000000000000" pitchFamily="2" charset="-79"/>
                <a:cs typeface="Varela Round" panose="00000500000000000000" pitchFamily="2" charset="-79"/>
              </a:rPr>
              <a:t>כולם מחויבים בחוקים גם האזרחים</a:t>
            </a:r>
            <a:br>
              <a:rPr lang="en-US" sz="2800" dirty="0">
                <a:latin typeface="Varela Round" panose="00000500000000000000" pitchFamily="2" charset="-79"/>
                <a:cs typeface="Varela Round" panose="00000500000000000000" pitchFamily="2" charset="-79"/>
              </a:rPr>
            </a:br>
            <a:r>
              <a:rPr lang="he-IL" sz="2800" dirty="0">
                <a:latin typeface="Varela Round" panose="00000500000000000000" pitchFamily="2" charset="-79"/>
                <a:cs typeface="Varela Round" panose="00000500000000000000" pitchFamily="2" charset="-79"/>
              </a:rPr>
              <a:t> וגם הרשויות וכולם שווים בפני החוק</a:t>
            </a:r>
          </a:p>
        </p:txBody>
      </p:sp>
      <p:pic>
        <p:nvPicPr>
          <p:cNvPr id="1026" name="Picture 2" descr="כנסת ישראל">
            <a:extLst>
              <a:ext uri="{FF2B5EF4-FFF2-40B4-BE49-F238E27FC236}">
                <a16:creationId xmlns:a16="http://schemas.microsoft.com/office/drawing/2014/main" id="{1391494E-78EB-4EE9-8B45-A6954320AF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018" y="1691284"/>
            <a:ext cx="3830508" cy="2868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88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213093"/>
            <a:ext cx="12190413" cy="982663"/>
          </a:xfrm>
        </p:spPr>
        <p:txBody>
          <a:bodyPr/>
          <a:lstStyle/>
          <a:p>
            <a:r>
              <a:rPr lang="he-IL" dirty="0"/>
              <a:t>מטרות שלטון החוק</a:t>
            </a:r>
          </a:p>
        </p:txBody>
      </p:sp>
      <p:sp>
        <p:nvSpPr>
          <p:cNvPr id="3" name="מציין מיקום תוכן 2"/>
          <p:cNvSpPr>
            <a:spLocks noGrp="1"/>
          </p:cNvSpPr>
          <p:nvPr>
            <p:ph idx="1"/>
          </p:nvPr>
        </p:nvSpPr>
        <p:spPr>
          <a:xfrm>
            <a:off x="2743199" y="1331512"/>
            <a:ext cx="6960702" cy="4680000"/>
          </a:xfrm>
        </p:spPr>
        <p:txBody>
          <a:bodyPr/>
          <a:lstStyle/>
          <a:p>
            <a:r>
              <a:rPr lang="he-IL" dirty="0"/>
              <a:t> שמירה על הסדר החברתי</a:t>
            </a:r>
          </a:p>
          <a:p>
            <a:r>
              <a:rPr lang="he-IL" dirty="0"/>
              <a:t>להגן על זכויות האדם מפני פגיעת הזולת</a:t>
            </a:r>
          </a:p>
          <a:p>
            <a:r>
              <a:rPr lang="he-IL" dirty="0"/>
              <a:t>להגן על זכויות האדם מפני כוחן ושרירותן של                               רשויות השלטון שכפופות לחוק כמו האזרחים </a:t>
            </a:r>
          </a:p>
        </p:txBody>
      </p:sp>
      <p:pic>
        <p:nvPicPr>
          <p:cNvPr id="4" name="תמונה 3"/>
          <p:cNvPicPr>
            <a:picLocks noChangeAspect="1"/>
          </p:cNvPicPr>
          <p:nvPr/>
        </p:nvPicPr>
        <p:blipFill>
          <a:blip r:embed="rId2"/>
          <a:stretch>
            <a:fillRect/>
          </a:stretch>
        </p:blipFill>
        <p:spPr>
          <a:xfrm>
            <a:off x="515206" y="1299416"/>
            <a:ext cx="2019455" cy="2886075"/>
          </a:xfrm>
          <a:prstGeom prst="rect">
            <a:avLst/>
          </a:prstGeom>
        </p:spPr>
      </p:pic>
    </p:spTree>
    <p:extLst>
      <p:ext uri="{BB962C8B-B14F-4D97-AF65-F5344CB8AC3E}">
        <p14:creationId xmlns:p14="http://schemas.microsoft.com/office/powerpoint/2010/main" val="760287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 y="377355"/>
            <a:ext cx="12190413" cy="709865"/>
          </a:xfrm>
        </p:spPr>
        <p:txBody>
          <a:bodyPr/>
          <a:lstStyle/>
          <a:p>
            <a:r>
              <a:rPr lang="he-IL" dirty="0">
                <a:latin typeface="Varela Round" panose="00000500000000000000" pitchFamily="2" charset="-79"/>
                <a:cs typeface="Varela Round" panose="00000500000000000000" pitchFamily="2" charset="-79"/>
              </a:rPr>
              <a:t>מי מופקד על קיום שלטון החוק</a:t>
            </a:r>
          </a:p>
        </p:txBody>
      </p:sp>
      <p:sp>
        <p:nvSpPr>
          <p:cNvPr id="3" name="מציין מיקום תוכן 2"/>
          <p:cNvSpPr>
            <a:spLocks noGrp="1"/>
          </p:cNvSpPr>
          <p:nvPr>
            <p:ph idx="1"/>
          </p:nvPr>
        </p:nvSpPr>
        <p:spPr>
          <a:xfrm>
            <a:off x="5747657" y="1332952"/>
            <a:ext cx="4011054" cy="4680000"/>
          </a:xfrm>
        </p:spPr>
        <p:txBody>
          <a:bodyPr/>
          <a:lstStyle/>
          <a:p>
            <a:r>
              <a:rPr lang="he-IL" dirty="0"/>
              <a:t>מנגנוני אכיפה:</a:t>
            </a:r>
          </a:p>
          <a:p>
            <a:r>
              <a:rPr lang="he-IL" dirty="0"/>
              <a:t>המשטרה</a:t>
            </a:r>
          </a:p>
          <a:p>
            <a:r>
              <a:rPr lang="he-IL" dirty="0"/>
              <a:t>פרקליטות המדינה</a:t>
            </a:r>
          </a:p>
          <a:p>
            <a:r>
              <a:rPr lang="he-IL" dirty="0"/>
              <a:t>בתי המשפט</a:t>
            </a:r>
          </a:p>
          <a:p>
            <a:r>
              <a:rPr lang="he-IL" dirty="0"/>
              <a:t>שירות בתי הסוהר</a:t>
            </a:r>
          </a:p>
        </p:txBody>
      </p:sp>
    </p:spTree>
    <p:extLst>
      <p:ext uri="{BB962C8B-B14F-4D97-AF65-F5344CB8AC3E}">
        <p14:creationId xmlns:p14="http://schemas.microsoft.com/office/powerpoint/2010/main" val="2764934767"/>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3181</TotalTime>
  <Words>953</Words>
  <Application>Microsoft Office PowerPoint</Application>
  <PresentationFormat>מותאם אישית</PresentationFormat>
  <Paragraphs>96</Paragraphs>
  <Slides>28</Slides>
  <Notes>1</Notes>
  <HiddenSlides>0</HiddenSlides>
  <MMClips>2</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28</vt:i4>
      </vt:variant>
    </vt:vector>
  </HeadingPairs>
  <TitlesOfParts>
    <vt:vector size="33" baseType="lpstr">
      <vt:lpstr>Arial</vt:lpstr>
      <vt:lpstr>Arial</vt:lpstr>
      <vt:lpstr>Calibri</vt:lpstr>
      <vt:lpstr>Varela Round</vt:lpstr>
      <vt:lpstr>ערכת נושא Office</vt:lpstr>
      <vt:lpstr>מערכת שידורים לאומית</vt:lpstr>
      <vt:lpstr>אזרחות חטיבה עליונה</vt:lpstr>
      <vt:lpstr>מה נלמד היום?</vt:lpstr>
      <vt:lpstr>מצגת של PowerPoint‏</vt:lpstr>
      <vt:lpstr>סרטון שלטון החוק </vt:lpstr>
      <vt:lpstr>מהו חוק?</vt:lpstr>
      <vt:lpstr>               מהו שלטון החוק</vt:lpstr>
      <vt:lpstr>מטרות שלטון החוק</vt:lpstr>
      <vt:lpstr>מי מופקד על קיום שלטון החוק</vt:lpstr>
      <vt:lpstr>מצגת של PowerPoint‏</vt:lpstr>
      <vt:lpstr>דוגמה לשאלת בגרות </vt:lpstr>
      <vt:lpstr>שאלת עמדה</vt:lpstr>
      <vt:lpstr>תשובה אפשרית</vt:lpstr>
      <vt:lpstr>תשובה אפשרית - המשך</vt:lpstr>
      <vt:lpstr>רצועה שניה</vt:lpstr>
      <vt:lpstr>עבריינות מהי?</vt:lpstr>
      <vt:lpstr>זיהוי ושיוך עבירות לפי תבחינים</vt:lpstr>
      <vt:lpstr>           סוגים שונים של הפרת חוק </vt:lpstr>
      <vt:lpstr>דוגמה לעבריינות פלילית</vt:lpstr>
      <vt:lpstr>עבריינות אידיאולוגית</vt:lpstr>
      <vt:lpstr>דוגמה לעבריינות אידאולוגית  </vt:lpstr>
      <vt:lpstr>עבריינות שלטונית   </vt:lpstr>
      <vt:lpstr>עבריינות שלטונית</vt:lpstr>
      <vt:lpstr>דוגמה לעבריינות שלטונית אישית</vt:lpstr>
      <vt:lpstr>דוגמה לעבריינות שלטונית ציבורית</vt:lpstr>
      <vt:lpstr>עכשיו נתרגל</vt:lpstr>
      <vt:lpstr>לסיכום</vt:lpstr>
      <vt:lpstr>השימוש ביצירות במהלך שידור זה נעשה לפי סעיף 27א לחוק זכות יוצרים, תשס"ח-2007. אם הינך בעל הזכויות באחת היצירות, באפשרותך לבקש מאיתנו לחדול מהשימוש ביצירה,  זאת באמצעות פנייה לדוא"ל  rights@education.gov.il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שקופית 1</dc:title>
  <dc:creator>user</dc:creator>
  <cp:lastModifiedBy>iris rosenthal</cp:lastModifiedBy>
  <cp:revision>67</cp:revision>
  <dcterms:created xsi:type="dcterms:W3CDTF">2020-03-15T19:13:03Z</dcterms:created>
  <dcterms:modified xsi:type="dcterms:W3CDTF">2020-03-24T07:52:50Z</dcterms:modified>
</cp:coreProperties>
</file>