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88" r:id="rId4"/>
    <p:sldId id="263" r:id="rId5"/>
    <p:sldId id="295" r:id="rId6"/>
    <p:sldId id="296" r:id="rId7"/>
    <p:sldId id="305" r:id="rId8"/>
    <p:sldId id="299" r:id="rId9"/>
    <p:sldId id="290" r:id="rId10"/>
    <p:sldId id="300" r:id="rId11"/>
    <p:sldId id="297" r:id="rId12"/>
    <p:sldId id="303" r:id="rId13"/>
    <p:sldId id="298" r:id="rId14"/>
    <p:sldId id="292" r:id="rId15"/>
    <p:sldId id="301" r:id="rId16"/>
    <p:sldId id="306" r:id="rId17"/>
    <p:sldId id="302" r:id="rId18"/>
    <p:sldId id="291" r:id="rId19"/>
    <p:sldId id="283" r:id="rId2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03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54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ה'/אייר/תש"ף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09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65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93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19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8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1_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6587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292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ה'/אייר/תש"ף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  <p:sldLayoutId id="2147483668" r:id="rId10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0%D7%99%D7%A7%D7%99%D7%95%D7%9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e.wikipedia.org/wiki/%D7%A8%D7%A4%D7%95%D7%90%D7%94" TargetMode="External"/><Relationship Id="rId4" Type="http://schemas.openxmlformats.org/officeDocument/2006/relationships/hyperlink" Target="https://he.wikipedia.org/wiki/%D7%91%D7%A8%D7%99%D7%90%D7%95%D7%A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guy_winch_why_we_all_need_to_practice_emotional_first_aid/up-next?language=h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BE71BD1-6C29-482D-AF2B-AD78887C7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5643" y="538906"/>
            <a:ext cx="11449455" cy="4821034"/>
          </a:xfrm>
        </p:spPr>
        <p:txBody>
          <a:bodyPr/>
          <a:lstStyle/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dirty="0"/>
              <a:t>3. מהן ההשפעות של ה</a:t>
            </a:r>
            <a:r>
              <a:rPr lang="he-IL" u="sng" dirty="0"/>
              <a:t>בדידות</a:t>
            </a:r>
            <a:r>
              <a:rPr lang="he-IL" dirty="0"/>
              <a:t> הכרונית על המצב הבריאותי הפיזי של האדם?</a:t>
            </a:r>
          </a:p>
          <a:p>
            <a:pPr marL="0" indent="0">
              <a:buNone/>
            </a:pPr>
            <a:endParaRPr lang="he-IL" dirty="0"/>
          </a:p>
          <a:p>
            <a:pPr>
              <a:buFont typeface="Wingdings" panose="05000000000000000000" pitchFamily="2" charset="2"/>
              <a:buChar char="v"/>
            </a:pPr>
            <a:r>
              <a:rPr lang="he-IL" b="1" dirty="0"/>
              <a:t>דיכוי תפקודה של המערכת החיסונית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he-IL" b="1" dirty="0"/>
              <a:t>פגיעה בסיכוי לאריכות ימים בטווח הארוך</a:t>
            </a:r>
            <a:endParaRPr lang="en-US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EE42B2A-1EE6-4D67-AAC5-7B6F9DD7BF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2115127"/>
            <a:ext cx="2032000" cy="231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B44CBE1-B30A-4EE0-9F8B-B7DC3E6E9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71766"/>
            <a:ext cx="11160000" cy="495354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dirty="0"/>
              <a:t>4. מהן ההשפעות של ה</a:t>
            </a:r>
            <a:r>
              <a:rPr lang="he-IL" u="sng" dirty="0"/>
              <a:t>כישלון</a:t>
            </a:r>
            <a:r>
              <a:rPr lang="he-IL" dirty="0"/>
              <a:t> ושל ההתמקדות </a:t>
            </a:r>
            <a:r>
              <a:rPr lang="he-IL" u="sng" dirty="0"/>
              <a:t>במחשבות מטרידות ושליליות</a:t>
            </a:r>
            <a:r>
              <a:rPr lang="he-IL" dirty="0"/>
              <a:t>?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6EFD710-94DA-4E63-B166-99300BD617C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 bwMode="auto">
          <a:xfrm>
            <a:off x="195994" y="3933363"/>
            <a:ext cx="2277110" cy="192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תרשים זרימה: מחבר 1">
            <a:extLst>
              <a:ext uri="{FF2B5EF4-FFF2-40B4-BE49-F238E27FC236}">
                <a16:creationId xmlns:a16="http://schemas.microsoft.com/office/drawing/2014/main" id="{BE020EFA-21E6-4494-B23E-423DA621FD23}"/>
              </a:ext>
            </a:extLst>
          </p:cNvPr>
          <p:cNvSpPr/>
          <p:nvPr/>
        </p:nvSpPr>
        <p:spPr>
          <a:xfrm>
            <a:off x="6711994" y="4364477"/>
            <a:ext cx="1786619" cy="142023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פגיעה בביטחון העצמי</a:t>
            </a:r>
          </a:p>
        </p:txBody>
      </p:sp>
      <p:sp>
        <p:nvSpPr>
          <p:cNvPr id="6" name="תרשים זרימה: מחבר 5">
            <a:extLst>
              <a:ext uri="{FF2B5EF4-FFF2-40B4-BE49-F238E27FC236}">
                <a16:creationId xmlns:a16="http://schemas.microsoft.com/office/drawing/2014/main" id="{488F50AC-9DDC-4C9F-B5FC-E21CC49BCD20}"/>
              </a:ext>
            </a:extLst>
          </p:cNvPr>
          <p:cNvSpPr/>
          <p:nvPr/>
        </p:nvSpPr>
        <p:spPr>
          <a:xfrm>
            <a:off x="8194921" y="2240750"/>
            <a:ext cx="1786619" cy="142023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רגישות ללחץ ולחרדה</a:t>
            </a:r>
          </a:p>
        </p:txBody>
      </p:sp>
      <p:sp>
        <p:nvSpPr>
          <p:cNvPr id="7" name="תרשים זרימה: מחבר 6">
            <a:extLst>
              <a:ext uri="{FF2B5EF4-FFF2-40B4-BE49-F238E27FC236}">
                <a16:creationId xmlns:a16="http://schemas.microsoft.com/office/drawing/2014/main" id="{D3A0D620-A7A5-4D3F-B781-361308BD8841}"/>
              </a:ext>
            </a:extLst>
          </p:cNvPr>
          <p:cNvSpPr/>
          <p:nvPr/>
        </p:nvSpPr>
        <p:spPr>
          <a:xfrm>
            <a:off x="3349495" y="4233029"/>
            <a:ext cx="1786619" cy="142023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מחלות לב</a:t>
            </a:r>
          </a:p>
        </p:txBody>
      </p:sp>
      <p:sp>
        <p:nvSpPr>
          <p:cNvPr id="8" name="תרשים זרימה: מחבר 7">
            <a:extLst>
              <a:ext uri="{FF2B5EF4-FFF2-40B4-BE49-F238E27FC236}">
                <a16:creationId xmlns:a16="http://schemas.microsoft.com/office/drawing/2014/main" id="{7087BEC5-DFD4-4C6F-9979-8A62F4D31385}"/>
              </a:ext>
            </a:extLst>
          </p:cNvPr>
          <p:cNvSpPr/>
          <p:nvPr/>
        </p:nvSpPr>
        <p:spPr>
          <a:xfrm>
            <a:off x="4925375" y="2240750"/>
            <a:ext cx="1786619" cy="142023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כאב</a:t>
            </a:r>
          </a:p>
        </p:txBody>
      </p:sp>
      <p:sp>
        <p:nvSpPr>
          <p:cNvPr id="9" name="תרשים זרימה: מחבר 8">
            <a:extLst>
              <a:ext uri="{FF2B5EF4-FFF2-40B4-BE49-F238E27FC236}">
                <a16:creationId xmlns:a16="http://schemas.microsoft.com/office/drawing/2014/main" id="{C4B89908-1A00-4F59-B0E2-27EED5D402D0}"/>
              </a:ext>
            </a:extLst>
          </p:cNvPr>
          <p:cNvSpPr/>
          <p:nvPr/>
        </p:nvSpPr>
        <p:spPr>
          <a:xfrm>
            <a:off x="9624860" y="4289899"/>
            <a:ext cx="1786619" cy="142023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סיכון משמעותי לפיתוח דיכאון קליני</a:t>
            </a:r>
          </a:p>
        </p:txBody>
      </p:sp>
      <p:sp>
        <p:nvSpPr>
          <p:cNvPr id="10" name="תרשים זרימה: מחבר 9">
            <a:extLst>
              <a:ext uri="{FF2B5EF4-FFF2-40B4-BE49-F238E27FC236}">
                <a16:creationId xmlns:a16="http://schemas.microsoft.com/office/drawing/2014/main" id="{8D9DBCD6-8B0C-4AFE-9144-0CA3344E1355}"/>
              </a:ext>
            </a:extLst>
          </p:cNvPr>
          <p:cNvSpPr/>
          <p:nvPr/>
        </p:nvSpPr>
        <p:spPr>
          <a:xfrm>
            <a:off x="1998133" y="2143769"/>
            <a:ext cx="1786620" cy="142023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התמכרויות</a:t>
            </a:r>
            <a:r>
              <a:rPr lang="he-IL" dirty="0"/>
              <a:t> </a:t>
            </a:r>
            <a:r>
              <a:rPr lang="he-IL" b="1" dirty="0"/>
              <a:t>כמו אלכוהוליזם</a:t>
            </a:r>
          </a:p>
        </p:txBody>
      </p:sp>
    </p:spTree>
    <p:extLst>
      <p:ext uri="{BB962C8B-B14F-4D97-AF65-F5344CB8AC3E}">
        <p14:creationId xmlns:p14="http://schemas.microsoft.com/office/powerpoint/2010/main" val="6927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5689458-0C7A-4CC0-810E-C1EC9A764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187" y="812801"/>
            <a:ext cx="11789924" cy="476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5. מהן דרכי ההתמודדות עם תחושת </a:t>
            </a:r>
            <a:r>
              <a:rPr lang="he-IL" u="sng" dirty="0"/>
              <a:t>הבדידות והכישלון</a:t>
            </a:r>
            <a:r>
              <a:rPr lang="he-IL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b="1" dirty="0"/>
              <a:t>על ידי נקיטת פעולה כשאתם בודדים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b="1" dirty="0"/>
              <a:t>על ידי שינוי התגובה שלכם לכישלון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b="1" dirty="0"/>
              <a:t>על ידי הגנה על ההערכה העצמית שלכם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b="1" dirty="0"/>
              <a:t> על ידי ביטול מחשבות שליליות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"אתם לא רק תבריאו את הפצעים הפסיכולוגיים שלכם, תוכלו לבנות חוסן נפשי, תוכלו לשגשג."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5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88CAEA-A56E-475F-AC2A-7887B52D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כיצד ניתן אם כך להגדיר היגיינה רגשית?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3055DF-6908-41A5-93E5-9B3B94376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                            שמירה על בריאות הנפש.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C8CDC3A-AC20-4A4A-BCB9-6F553D4FA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04139" cy="415251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tx1"/>
                </a:solidFill>
              </a:rPr>
              <a:t>הרמב"ם ראה בשלמות הנפש של האדם חלק בלתי נפרד מבריאותו ובעת חולי תבע לטפל בנפש ובגוף כבמקשה אחת.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לדבריו,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הסוד לחיים טמון בתוך המילה </a:t>
            </a:r>
            <a:r>
              <a:rPr lang="he-IL" dirty="0">
                <a:solidFill>
                  <a:srgbClr val="FF0000"/>
                </a:solidFill>
              </a:rPr>
              <a:t>בריאות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tx1"/>
                </a:solidFill>
              </a:rPr>
              <a:t>                </a:t>
            </a:r>
            <a:r>
              <a:rPr lang="he-IL" sz="2800" b="1" dirty="0">
                <a:solidFill>
                  <a:srgbClr val="FF0000"/>
                </a:solidFill>
              </a:rPr>
              <a:t>ב        ר        י         א       ו        ת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800" dirty="0">
                <a:solidFill>
                  <a:schemeClr val="tx1"/>
                </a:solidFill>
              </a:rPr>
              <a:t>              </a:t>
            </a:r>
            <a:r>
              <a:rPr lang="he-IL" sz="2800" dirty="0">
                <a:solidFill>
                  <a:srgbClr val="FF0000"/>
                </a:solidFill>
              </a:rPr>
              <a:t>ב</a:t>
            </a:r>
            <a:r>
              <a:rPr lang="he-IL" sz="2800" dirty="0">
                <a:solidFill>
                  <a:schemeClr val="tx1"/>
                </a:solidFill>
              </a:rPr>
              <a:t>טל    </a:t>
            </a:r>
            <a:r>
              <a:rPr lang="he-IL" sz="2800" dirty="0">
                <a:solidFill>
                  <a:srgbClr val="FF0000"/>
                </a:solidFill>
              </a:rPr>
              <a:t>ר</a:t>
            </a:r>
            <a:r>
              <a:rPr lang="he-IL" sz="2800" dirty="0">
                <a:solidFill>
                  <a:schemeClr val="tx1"/>
                </a:solidFill>
              </a:rPr>
              <a:t>וגזו   </a:t>
            </a:r>
            <a:r>
              <a:rPr lang="he-IL" sz="2800" dirty="0">
                <a:solidFill>
                  <a:srgbClr val="FF0000"/>
                </a:solidFill>
              </a:rPr>
              <a:t>י</a:t>
            </a:r>
            <a:r>
              <a:rPr lang="he-IL" sz="2800" dirty="0">
                <a:solidFill>
                  <a:schemeClr val="tx1"/>
                </a:solidFill>
              </a:rPr>
              <a:t>אזן     </a:t>
            </a:r>
            <a:r>
              <a:rPr lang="he-IL" sz="2800" dirty="0">
                <a:solidFill>
                  <a:srgbClr val="FF0000"/>
                </a:solidFill>
              </a:rPr>
              <a:t>א</a:t>
            </a:r>
            <a:r>
              <a:rPr lang="he-IL" sz="2800" dirty="0">
                <a:solidFill>
                  <a:schemeClr val="tx1"/>
                </a:solidFill>
              </a:rPr>
              <a:t>וכלו   </a:t>
            </a:r>
            <a:r>
              <a:rPr lang="he-IL" sz="2800" dirty="0">
                <a:solidFill>
                  <a:srgbClr val="FF0000"/>
                </a:solidFill>
              </a:rPr>
              <a:t>ו</a:t>
            </a:r>
            <a:r>
              <a:rPr lang="he-IL" sz="2800" dirty="0">
                <a:solidFill>
                  <a:schemeClr val="tx1"/>
                </a:solidFill>
              </a:rPr>
              <a:t>ירבה </a:t>
            </a:r>
            <a:r>
              <a:rPr lang="he-IL" sz="2800" dirty="0">
                <a:solidFill>
                  <a:srgbClr val="FF0000"/>
                </a:solidFill>
              </a:rPr>
              <a:t>ת</a:t>
            </a:r>
            <a:r>
              <a:rPr lang="he-IL" sz="2800" dirty="0">
                <a:solidFill>
                  <a:schemeClr val="tx1"/>
                </a:solidFill>
              </a:rPr>
              <a:t>נועתו</a:t>
            </a:r>
          </a:p>
        </p:txBody>
      </p:sp>
      <p:pic>
        <p:nvPicPr>
          <p:cNvPr id="5" name="תמונה 4" descr="גוף ונפש משלימים יחד את תבנית דמותו של כל אדם, קשרי גומלין בין גוף ...">
            <a:extLst>
              <a:ext uri="{FF2B5EF4-FFF2-40B4-BE49-F238E27FC236}">
                <a16:creationId xmlns:a16="http://schemas.microsoft.com/office/drawing/2014/main" id="{3FD6ECEC-9117-479E-B6D5-73427706AD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19" y="3985751"/>
            <a:ext cx="2811650" cy="1768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9F1E49-79C5-4EA5-9C8D-7A12483395B4}"/>
              </a:ext>
            </a:extLst>
          </p:cNvPr>
          <p:cNvCxnSpPr>
            <a:cxnSpLocks/>
          </p:cNvCxnSpPr>
          <p:nvPr/>
        </p:nvCxnSpPr>
        <p:spPr>
          <a:xfrm>
            <a:off x="10079953" y="4040127"/>
            <a:ext cx="0" cy="56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3D9D0B-71DD-42C1-BED0-4C8A16100301}"/>
              </a:ext>
            </a:extLst>
          </p:cNvPr>
          <p:cNvCxnSpPr>
            <a:cxnSpLocks/>
          </p:cNvCxnSpPr>
          <p:nvPr/>
        </p:nvCxnSpPr>
        <p:spPr>
          <a:xfrm>
            <a:off x="6249939" y="4040127"/>
            <a:ext cx="0" cy="56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380E2D-28E3-4944-BB44-9F44B15ABC00}"/>
              </a:ext>
            </a:extLst>
          </p:cNvPr>
          <p:cNvCxnSpPr>
            <a:cxnSpLocks/>
          </p:cNvCxnSpPr>
          <p:nvPr/>
        </p:nvCxnSpPr>
        <p:spPr>
          <a:xfrm>
            <a:off x="9115523" y="4040127"/>
            <a:ext cx="0" cy="56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48CF80-6837-47DA-AB29-9B9EFA13D738}"/>
              </a:ext>
            </a:extLst>
          </p:cNvPr>
          <p:cNvCxnSpPr>
            <a:cxnSpLocks/>
          </p:cNvCxnSpPr>
          <p:nvPr/>
        </p:nvCxnSpPr>
        <p:spPr>
          <a:xfrm>
            <a:off x="8175722" y="4040127"/>
            <a:ext cx="0" cy="56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8ECC77-968D-4F48-BC11-5D155FC2811E}"/>
              </a:ext>
            </a:extLst>
          </p:cNvPr>
          <p:cNvCxnSpPr>
            <a:cxnSpLocks/>
          </p:cNvCxnSpPr>
          <p:nvPr/>
        </p:nvCxnSpPr>
        <p:spPr>
          <a:xfrm>
            <a:off x="7136631" y="4073230"/>
            <a:ext cx="0" cy="56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3687A5-33A8-43E8-9053-B2934C4EB343}"/>
              </a:ext>
            </a:extLst>
          </p:cNvPr>
          <p:cNvCxnSpPr>
            <a:cxnSpLocks/>
          </p:cNvCxnSpPr>
          <p:nvPr/>
        </p:nvCxnSpPr>
        <p:spPr>
          <a:xfrm>
            <a:off x="5352473" y="4073230"/>
            <a:ext cx="0" cy="56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3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חלק ב- תלמידים משתפים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תקופת ה"קורונה"</a:t>
            </a:r>
          </a:p>
        </p:txBody>
      </p:sp>
    </p:spTree>
    <p:extLst>
      <p:ext uri="{BB962C8B-B14F-4D97-AF65-F5344CB8AC3E}">
        <p14:creationId xmlns:p14="http://schemas.microsoft.com/office/powerpoint/2010/main" val="277533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540198-8605-474F-BF69-6C3DAD972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7244" y="1015413"/>
            <a:ext cx="11159999" cy="540000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כדי להנכיח את הידע ואת התודעה בנושא חשיבות הקפדה על היגיינה רגשית הנכם מתבקשים לבצע את המשימה הבאה: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E1357BE-E773-4501-90D2-F98306BFE6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1. חשבו על אירוע/תופעה/דמות שגרמו לכם לתחושת בדידות/כישלון/חרדה במהלך תקופת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/>
              <a:t>        ימי ההסגר בעקבות מגפת הקורונה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/>
              <a:t>    2. נסו לתאר באופן מפורט את האירוע/התופעה/הדמות ולציין את הסיבות ואת הגורמים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/>
              <a:t>        ליצירת תחושות אלו אצלכם. התייחסו לזמן, למקום, להרגשות ולמחשבות שלכם.</a:t>
            </a:r>
          </a:p>
        </p:txBody>
      </p:sp>
    </p:spTree>
    <p:extLst>
      <p:ext uri="{BB962C8B-B14F-4D97-AF65-F5344CB8AC3E}">
        <p14:creationId xmlns:p14="http://schemas.microsoft.com/office/powerpoint/2010/main" val="345014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540198-8605-474F-BF69-6C3DAD972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7244" y="1015413"/>
            <a:ext cx="11159999" cy="540000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כדי להנכיח את הידע ואת התודעה בנושא חשיבות הקפדה על היגיינה רגשית הנכם מתבקשים לבצע את המשימה הבאה: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E1357BE-E773-4501-90D2-F98306BFE6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he-IL" dirty="0"/>
              <a:t>3. כיצד התמודדתם עם האירוע?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he-IL" dirty="0"/>
              <a:t>    4. לאחר הבנת חשיבות השמירה על ה"היגיינה הרגשית"- מה הייתם עושים אחרת/באופן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he-IL" dirty="0"/>
              <a:t>        שונה כדי להתמודד עם ההרגשה באופן מיטבי ובכך לצמצם את השפעתו עליכם?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he-IL" b="1" dirty="0"/>
              <a:t>היקף הכתיבה- כ 150- 200 מילים.</a:t>
            </a:r>
          </a:p>
        </p:txBody>
      </p:sp>
    </p:spTree>
    <p:extLst>
      <p:ext uri="{BB962C8B-B14F-4D97-AF65-F5344CB8AC3E}">
        <p14:creationId xmlns:p14="http://schemas.microsoft.com/office/powerpoint/2010/main" val="291067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1F7D4F-DAEB-457F-9BC8-6108526E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e-IL" dirty="0"/>
            </a:br>
            <a:r>
              <a:rPr lang="he-IL" dirty="0"/>
              <a:t>על מה חשוב להקפיד בכתיבה?</a:t>
            </a:r>
            <a:br>
              <a:rPr lang="he-IL" dirty="0"/>
            </a:br>
            <a:r>
              <a:rPr lang="he-IL" sz="1100" dirty="0"/>
              <a:t>מתוך אגף לתכנון ולפיתוח </a:t>
            </a:r>
            <a:r>
              <a:rPr lang="he-IL" sz="1100" dirty="0" err="1"/>
              <a:t>תכניות</a:t>
            </a:r>
            <a:r>
              <a:rPr lang="he-IL" sz="1100" dirty="0"/>
              <a:t> לימודים, דגמי כתיבה גדיש ר', </a:t>
            </a:r>
            <a:r>
              <a:rPr lang="he-IL" sz="1100" dirty="0" err="1"/>
              <a:t>פרילוק</a:t>
            </a:r>
            <a:r>
              <a:rPr lang="he-IL" sz="1100" dirty="0"/>
              <a:t> נ', </a:t>
            </a:r>
            <a:r>
              <a:rPr lang="he-IL" sz="1100" dirty="0" err="1"/>
              <a:t>רוזנר</a:t>
            </a:r>
            <a:r>
              <a:rPr lang="he-IL" sz="1100" dirty="0"/>
              <a:t> ר'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E1B9B76-7CFD-4F80-841C-3FA80A2EE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2149D41-3998-4BFF-B8F2-BCF7CB45967B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38870" r="25258" b="14728"/>
          <a:stretch/>
        </p:blipFill>
        <p:spPr bwMode="auto">
          <a:xfrm>
            <a:off x="1232452" y="1304950"/>
            <a:ext cx="10257183" cy="4658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41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953939" y="1954048"/>
            <a:ext cx="10872000" cy="1780863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תודה רבה על שיתוף הפעולה, ואל תשכחו להקפיד על ההיגיינה </a:t>
            </a:r>
          </a:p>
          <a:p>
            <a:r>
              <a:rPr lang="he-IL" dirty="0">
                <a:solidFill>
                  <a:srgbClr val="192A72"/>
                </a:solidFill>
                <a:sym typeface="Varela Round"/>
              </a:rPr>
              <a:t>הפיזית אבל גם הרגשית שלכם!</a:t>
            </a:r>
          </a:p>
          <a:p>
            <a:pPr algn="r"/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43090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895260" algn="just" defTabSz="914309">
              <a:buClr>
                <a:srgbClr val="000000"/>
              </a:buClr>
              <a:defRPr/>
            </a:pPr>
            <a:r>
              <a:rPr lang="x-none" sz="2800" kern="0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kern="0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683"/>
            <a:ext cx="12188826" cy="83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  <a:defRPr/>
            </a:pPr>
            <a:r>
              <a:rPr lang="x-none" sz="3200" b="1" kern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44740" y="2892388"/>
            <a:ext cx="9207201" cy="211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שיעור בנושא: היגיינה רגשית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2775285"/>
            <a:ext cx="10872000" cy="1334587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תחום הדעת: בריאות</a:t>
            </a:r>
          </a:p>
          <a:p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337726"/>
            <a:ext cx="10872000" cy="720000"/>
          </a:xfrm>
        </p:spPr>
        <p:txBody>
          <a:bodyPr>
            <a:normAutofit fontScale="77500" lnSpcReduction="20000"/>
          </a:bodyPr>
          <a:lstStyle/>
          <a:p>
            <a:r>
              <a:rPr lang="he-IL" dirty="0">
                <a:sym typeface="Varela Round"/>
              </a:rPr>
              <a:t>שם המורה: יהודית סיני</a:t>
            </a:r>
          </a:p>
          <a:p>
            <a:r>
              <a:rPr lang="he-IL" dirty="0">
                <a:sym typeface="Varela Round"/>
              </a:rPr>
              <a:t>ממונה מחוזית בבריאות- מחוז חיפה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חלק א- היגיינה רגשית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היגיינה רגשית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בחלק זה?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משמעות המושג- היגיינה רגשית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חשיבות השמירה על  היגיינה רגשית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המלצות לשמירה על היגיינה רגשית מיטבית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5644EFD-B60C-48C0-8EDF-242FEF8685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982">
            <a:off x="1397546" y="3305273"/>
            <a:ext cx="723663" cy="99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446B378-7A93-4EC1-A66F-9AA58D6231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679">
            <a:off x="10183837" y="4779554"/>
            <a:ext cx="761620" cy="96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CF445EB-29E3-4077-BF0A-80C27F392E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0122">
            <a:off x="1375088" y="624186"/>
            <a:ext cx="681657" cy="99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מהי ההגדרה של המושג "היגיינה"?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38909" y="1587135"/>
            <a:ext cx="10815781" cy="43451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b="1" dirty="0">
                <a:solidFill>
                  <a:schemeClr val="tx1"/>
                </a:solidFill>
              </a:rPr>
              <a:t>גֵּהוּת(בעברית)-</a:t>
            </a:r>
            <a:r>
              <a:rPr lang="he-IL" dirty="0">
                <a:solidFill>
                  <a:schemeClr val="tx1"/>
                </a:solidFill>
              </a:rPr>
              <a:t> תּוֹרַת הַבְּרִיאוּת, הכוללת שמירה על ה</a:t>
            </a:r>
            <a:r>
              <a:rPr lang="he-IL" dirty="0">
                <a:solidFill>
                  <a:schemeClr val="tx1"/>
                </a:solidFill>
                <a:hlinkClick r:id="rId3" tooltip="ניקיו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ניקיון</a:t>
            </a:r>
            <a:r>
              <a:rPr lang="he-IL" dirty="0">
                <a:solidFill>
                  <a:schemeClr val="tx1"/>
                </a:solidFill>
              </a:rPr>
              <a:t> מההיבט ה</a:t>
            </a:r>
            <a:r>
              <a:rPr lang="he-IL" dirty="0">
                <a:solidFill>
                  <a:schemeClr val="tx1"/>
                </a:solidFill>
                <a:hlinkClick r:id="rId4" tooltip="בריאות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בריאותי</a:t>
            </a:r>
            <a:r>
              <a:rPr lang="he-IL" dirty="0">
                <a:solidFill>
                  <a:schemeClr val="tx1"/>
                </a:solidFill>
              </a:rPr>
              <a:t> וה</a:t>
            </a:r>
            <a:r>
              <a:rPr lang="he-IL" dirty="0">
                <a:solidFill>
                  <a:schemeClr val="tx1"/>
                </a:solidFill>
                <a:hlinkClick r:id="rId5" tooltip="רפוא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רפואי</a:t>
            </a:r>
            <a:r>
              <a:rPr lang="he-IL" dirty="0"/>
              <a:t>.</a:t>
            </a:r>
          </a:p>
          <a:p>
            <a:pPr>
              <a:lnSpc>
                <a:spcPct val="200000"/>
              </a:lnSpc>
            </a:pPr>
            <a:r>
              <a:rPr lang="he-IL" sz="4000" b="1" dirty="0">
                <a:solidFill>
                  <a:schemeClr val="tx2"/>
                </a:solidFill>
              </a:rPr>
              <a:t>מהי ההגדרה של היגיינה רגשית?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כדי לענות על השאלה נצפה צפייה ביקורתית בהרצאת </a:t>
            </a:r>
            <a:r>
              <a:rPr lang="en-US" dirty="0">
                <a:solidFill>
                  <a:schemeClr val="tx1"/>
                </a:solidFill>
              </a:rPr>
              <a:t>TED</a:t>
            </a:r>
            <a:r>
              <a:rPr lang="he-IL" dirty="0">
                <a:solidFill>
                  <a:schemeClr val="tx1"/>
                </a:solidFill>
              </a:rPr>
              <a:t> של הפסיכולוג גיא </a:t>
            </a:r>
            <a:r>
              <a:rPr lang="he-IL" dirty="0" err="1">
                <a:solidFill>
                  <a:schemeClr val="tx1"/>
                </a:solidFill>
              </a:rPr>
              <a:t>ווינש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A6F54-B3C4-4322-9999-0D404C0B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-88465"/>
            <a:ext cx="11160000" cy="972587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שם ההרצאה: היגיינה רגשית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06D59A-6889-4D4C-A5CA-6B2C8442C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דף הנחיות לצפייה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262396-C91E-4C97-855F-7669D90EDF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he-IL" dirty="0"/>
              <a:t>במהלך הצפייה בסרטון הנכם מתבקשים לענות על השאלות הבאות: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he-IL" dirty="0"/>
              <a:t>הפסיכולוג ד"ר גיא </a:t>
            </a:r>
            <a:r>
              <a:rPr lang="he-IL" dirty="0" err="1"/>
              <a:t>ווינש</a:t>
            </a:r>
            <a:r>
              <a:rPr lang="he-IL" dirty="0"/>
              <a:t> מציין את המשפט הבא : "אנחנו נושאים בתוכנו כאבים פסיכולוגים יותר ממה שאנחנו נושאים פגיעות גופניות". לאילו פגיעות הוא מתייחס ?(דקה 02:25)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he-IL" dirty="0"/>
              <a:t>2. מה ההשפעה של הבדידות על הנפש ועל התודעה של האדם?(דקה 05:35)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457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06D59A-6889-4D4C-A5CA-6B2C8442C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7580" y="193460"/>
            <a:ext cx="11159999" cy="540000"/>
          </a:xfrm>
        </p:spPr>
        <p:txBody>
          <a:bodyPr/>
          <a:lstStyle/>
          <a:p>
            <a:r>
              <a:rPr lang="he-IL" sz="2800" dirty="0"/>
              <a:t>המשך דף הנחיות לצפייה מבוקרת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262396-C91E-4C97-855F-7669D90ED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15562"/>
            <a:ext cx="11160000" cy="4597298"/>
          </a:xfrm>
        </p:spPr>
        <p:txBody>
          <a:bodyPr>
            <a:norm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he-IL" dirty="0"/>
              <a:t>3. מהן ההשפעות של הבדידות הכרונית על המצב הבריאותי של האדם?(דקה 05:35)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he-IL" dirty="0"/>
              <a:t>4. מה ההשפעה של הכישלון וההתמקדות במחשבות מטרידות ושליליות?(דקה 12:44)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he-IL" dirty="0"/>
              <a:t>5. מהן דרכי ההתמודדות עם תחושת הבדידות והכישלון?(דקה 15:58 )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04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A617E5-AD01-4E4E-AE96-7D80DEE641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           </a:t>
            </a:r>
            <a:r>
              <a:rPr lang="he-IL" dirty="0">
                <a:hlinkClick r:id="rId3"/>
              </a:rPr>
              <a:t>סרטון </a:t>
            </a:r>
            <a:r>
              <a:rPr lang="en-US" dirty="0">
                <a:hlinkClick r:id="rId3"/>
              </a:rPr>
              <a:t>TED </a:t>
            </a:r>
            <a:r>
              <a:rPr lang="he-IL" dirty="0">
                <a:hlinkClick r:id="rId3"/>
              </a:rPr>
              <a:t>של הפסיכולוג גאי </a:t>
            </a:r>
            <a:r>
              <a:rPr lang="he-IL" dirty="0" err="1">
                <a:hlinkClick r:id="rId3"/>
              </a:rPr>
              <a:t>ווינש</a:t>
            </a:r>
            <a:r>
              <a:rPr lang="he-IL" dirty="0">
                <a:hlinkClick r:id="rId3"/>
              </a:rPr>
              <a:t> "למה כולנו צריכים לתרגל הגיינה רגשית"</a:t>
            </a:r>
            <a:endParaRPr lang="he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DBC57-5392-4330-B121-91A9AD338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05" t="9287" r="34006" b="20265"/>
          <a:stretch/>
        </p:blipFill>
        <p:spPr>
          <a:xfrm>
            <a:off x="591128" y="2540000"/>
            <a:ext cx="5181599" cy="30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9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A6F54-B3C4-4322-9999-0D404C0B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e-IL" dirty="0"/>
            </a:br>
            <a:r>
              <a:rPr lang="he-IL" dirty="0"/>
              <a:t>שם ההרצאה: היגיינה רגשית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06D59A-6889-4D4C-A5CA-6B2C8442C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6" y="915681"/>
            <a:ext cx="11159999" cy="540000"/>
          </a:xfrm>
        </p:spPr>
        <p:txBody>
          <a:bodyPr/>
          <a:lstStyle/>
          <a:p>
            <a:r>
              <a:rPr lang="he-IL" dirty="0"/>
              <a:t>תשובות לשאלות בעקבות הצפייה בסרטון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262396-C91E-4C97-855F-7669D90ED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6327" y="1262337"/>
            <a:ext cx="11617756" cy="5221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1. לאילו פגיעות מתייחס הפסיכולוג ד"ר גיא </a:t>
            </a:r>
            <a:r>
              <a:rPr lang="he-IL" dirty="0" err="1"/>
              <a:t>ווינש</a:t>
            </a:r>
            <a:r>
              <a:rPr lang="he-IL" dirty="0"/>
              <a:t> בהרצאה?                              </a:t>
            </a:r>
          </a:p>
          <a:p>
            <a:pPr marL="0" indent="0">
              <a:buNone/>
            </a:pPr>
            <a:r>
              <a:rPr lang="he-IL" dirty="0"/>
              <a:t>            </a:t>
            </a:r>
          </a:p>
          <a:p>
            <a:pPr marL="0" indent="0">
              <a:buNone/>
            </a:pPr>
            <a:r>
              <a:rPr lang="he-IL" b="1" dirty="0"/>
              <a:t>                      כישלון (דחיה) או בדידות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dirty="0"/>
              <a:t>2. מה ההשפעה של הבדידות על הנפש ועל התודעה של האדם?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    הבדידות גורמת לכאב פסיכולוגי, לפצע רגשי עמוק, לשינוי בתפיסת המציאות,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    מבלבלת את החשיבה,  ואף גורמת לפחד לבקש עזרה.</a:t>
            </a:r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r>
              <a:rPr lang="he-IL" b="1" dirty="0"/>
              <a:t>             </a:t>
            </a:r>
            <a:endParaRPr lang="en-US" b="1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14F5A1E-DDCD-4ACD-A881-04C95254F8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2179782"/>
            <a:ext cx="2048442" cy="200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691</Words>
  <Application>Microsoft Office PowerPoint</Application>
  <PresentationFormat>מותאם אישית</PresentationFormat>
  <Paragraphs>89</Paragraphs>
  <Slides>19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שיעור בנושא: היגיינה רגשית</vt:lpstr>
      <vt:lpstr>חלק א- היגיינה רגשית</vt:lpstr>
      <vt:lpstr>מה נלמד בחלק זה? </vt:lpstr>
      <vt:lpstr>מהי ההגדרה של המושג "היגיינה"?</vt:lpstr>
      <vt:lpstr> שם ההרצאה: היגיינה רגשית</vt:lpstr>
      <vt:lpstr>מצגת של PowerPoint‏</vt:lpstr>
      <vt:lpstr>מצגת של PowerPoint‏</vt:lpstr>
      <vt:lpstr> שם ההרצאה: היגיינה רגשית </vt:lpstr>
      <vt:lpstr>מצגת של PowerPoint‏</vt:lpstr>
      <vt:lpstr>מצגת של PowerPoint‏</vt:lpstr>
      <vt:lpstr>מצגת של PowerPoint‏</vt:lpstr>
      <vt:lpstr>כיצד ניתן אם כך להגדיר היגיינה רגשית?</vt:lpstr>
      <vt:lpstr>חלק ב- תלמידים משתפים</vt:lpstr>
      <vt:lpstr>מצגת של PowerPoint‏</vt:lpstr>
      <vt:lpstr>מצגת של PowerPoint‏</vt:lpstr>
      <vt:lpstr> על מה חשוב להקפיד בכתיבה? מתוך אגף לתכנון ולפיתוח תכניות לימודים, דגמי כתיבה גדיש ר', פרילוק נ', רוזנר ר'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76</cp:revision>
  <dcterms:created xsi:type="dcterms:W3CDTF">2020-03-15T19:13:03Z</dcterms:created>
  <dcterms:modified xsi:type="dcterms:W3CDTF">2020-04-29T17:20:14Z</dcterms:modified>
</cp:coreProperties>
</file>