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0413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arela Round" panose="00000500000000000000" pitchFamily="2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mSSQUEjuKviGvdx0B6sX2ykmv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1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3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2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BATCDjuHs&amp;feature=emb_log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rabinstrument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כינור</a:t>
            </a:r>
            <a:endParaRPr/>
          </a:p>
        </p:txBody>
      </p:sp>
      <p:pic>
        <p:nvPicPr>
          <p:cNvPr id="138" name="Google Shape;13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08916" y="933094"/>
            <a:ext cx="3069770" cy="43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206" y="1501033"/>
            <a:ext cx="7465766" cy="378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 descr="The oud is the tear-drop short necked lute of the Arab World an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571" y="1154097"/>
            <a:ext cx="3238971" cy="49756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עוד</a:t>
            </a:r>
            <a:endParaRPr/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871" y="1154096"/>
            <a:ext cx="6096000" cy="428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קאנון</a:t>
            </a:r>
            <a:endParaRPr/>
          </a:p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2936" y="2469107"/>
            <a:ext cx="6637477" cy="313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 title="מקאם נהוונד סמבולה   קנון   אליהו אביכזר בלעדי לפורטל חזנות ופיוט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243" y="1423852"/>
            <a:ext cx="5219654" cy="417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1206871" y="678587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מברוק</a:t>
            </a:r>
            <a:br>
              <a:rPr lang="iw-IL"/>
            </a:br>
            <a:r>
              <a:rPr lang="iw-IL"/>
              <a:t>מאת פרופ' תייסיר אליאס</a:t>
            </a:r>
            <a:endParaRPr/>
          </a:p>
        </p:txBody>
      </p:sp>
      <p:pic>
        <p:nvPicPr>
          <p:cNvPr id="160" name="Google Shape;160;p13" descr="Silhouette, Musical, Note, Clef, Ba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88" y="2925870"/>
            <a:ext cx="4120733" cy="253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 descr="פרופיל נקב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488" y="185327"/>
            <a:ext cx="1688858" cy="1688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8F4BC7-3ABF-417F-B2A7-BEDC4CE71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שיר לאהבה</a:t>
            </a:r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1583341" y="849389"/>
            <a:ext cx="94355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dirty="0">
                <a:solidFill>
                  <a:schemeClr val="dk1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מילים: איילת ציוני וגילי ליבר, לחן: גילי ליבר, ביצוע: להקת גאיה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69" name="Google Shape;169;p14" descr="סמל מחוות אהבה | וקטורים לשימוש ציבורי"/>
          <p:cNvPicPr preferRelativeResize="0"/>
          <p:nvPr/>
        </p:nvPicPr>
        <p:blipFill rotWithShape="1">
          <a:blip r:embed="rId3">
            <a:alphaModFix/>
          </a:blip>
          <a:srcRect b="12822"/>
          <a:stretch/>
        </p:blipFill>
        <p:spPr>
          <a:xfrm>
            <a:off x="4278875" y="1372609"/>
            <a:ext cx="3632662" cy="31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5948" y="5020"/>
            <a:ext cx="1688738" cy="16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2F3BB90-DCE5-479F-AC8E-E465FDC18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מה עשינו היום? </a:t>
            </a:r>
            <a:endParaRPr/>
          </a:p>
        </p:txBody>
      </p:sp>
      <p:grpSp>
        <p:nvGrpSpPr>
          <p:cNvPr id="176" name="Google Shape;176;p15"/>
          <p:cNvGrpSpPr/>
          <p:nvPr/>
        </p:nvGrpSpPr>
        <p:grpSpPr>
          <a:xfrm>
            <a:off x="792166" y="3608787"/>
            <a:ext cx="4960918" cy="2055936"/>
            <a:chOff x="792166" y="3608787"/>
            <a:chExt cx="4960918" cy="2055936"/>
          </a:xfrm>
        </p:grpSpPr>
        <p:sp>
          <p:nvSpPr>
            <p:cNvPr id="177" name="Google Shape;177;p15"/>
            <p:cNvSpPr/>
            <p:nvPr/>
          </p:nvSpPr>
          <p:spPr>
            <a:xfrm>
              <a:off x="792166" y="3608787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904972" y="5092530"/>
              <a:ext cx="4673463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הכרנו כלי נגינה מסורתיים</a:t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043670" y="3780116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/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6089895" y="3608787"/>
            <a:ext cx="5168089" cy="2055936"/>
            <a:chOff x="538357" y="1121861"/>
            <a:chExt cx="5168089" cy="2055936"/>
          </a:xfrm>
        </p:grpSpPr>
        <p:sp>
          <p:nvSpPr>
            <p:cNvPr id="181" name="Google Shape;181;p15"/>
            <p:cNvSpPr/>
            <p:nvPr/>
          </p:nvSpPr>
          <p:spPr>
            <a:xfrm>
              <a:off x="745528" y="1121861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38357" y="2674745"/>
              <a:ext cx="4645181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ניגנו על הדרבוקה או בכלי ההקשה שהכנו </a:t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5078644" y="1245986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/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6297066" y="1170435"/>
            <a:ext cx="4960918" cy="2007362"/>
            <a:chOff x="6880593" y="1125784"/>
            <a:chExt cx="4960918" cy="2007362"/>
          </a:xfrm>
        </p:grpSpPr>
        <p:sp>
          <p:nvSpPr>
            <p:cNvPr id="185" name="Google Shape;185;p15"/>
            <p:cNvSpPr/>
            <p:nvPr/>
          </p:nvSpPr>
          <p:spPr>
            <a:xfrm>
              <a:off x="6880593" y="1170435"/>
              <a:ext cx="4960918" cy="19423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15"/>
            <p:cNvGrpSpPr/>
            <p:nvPr/>
          </p:nvGrpSpPr>
          <p:grpSpPr>
            <a:xfrm>
              <a:off x="7686419" y="1125784"/>
              <a:ext cx="3981418" cy="2007362"/>
              <a:chOff x="7686419" y="1125784"/>
              <a:chExt cx="3981418" cy="2007362"/>
            </a:xfrm>
          </p:grpSpPr>
          <p:pic>
            <p:nvPicPr>
              <p:cNvPr id="187" name="Google Shape;187;p15" descr="Samuel, Smiley, Smiliy, Headphones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404446" y="1125784"/>
                <a:ext cx="2157358" cy="1622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8" name="Google Shape;188;p15"/>
              <p:cNvSpPr/>
              <p:nvPr/>
            </p:nvSpPr>
            <p:spPr>
              <a:xfrm>
                <a:off x="7686419" y="2663402"/>
                <a:ext cx="3416320" cy="469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1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האזנו למוזיקה וליווינו אותה בנגינה</a:t>
                </a: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11133071" y="1245986"/>
                <a:ext cx="534766" cy="497384"/>
              </a:xfrm>
              <a:prstGeom prst="flowChartConnector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1</a:t>
                </a:r>
                <a:endParaRPr/>
              </a:p>
            </p:txBody>
          </p:sp>
        </p:grpSp>
      </p:grpSp>
      <p:pic>
        <p:nvPicPr>
          <p:cNvPr id="190" name="Google Shape;190;p15" descr="Happy Family, Family, Kids, Smiling, Happy, Moth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98924" y="3676280"/>
            <a:ext cx="2454126" cy="1248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5"/>
          <p:cNvGrpSpPr/>
          <p:nvPr/>
        </p:nvGrpSpPr>
        <p:grpSpPr>
          <a:xfrm>
            <a:off x="792166" y="1170435"/>
            <a:ext cx="4960918" cy="2086609"/>
            <a:chOff x="6880593" y="3676280"/>
            <a:chExt cx="4960918" cy="2086609"/>
          </a:xfrm>
        </p:grpSpPr>
        <p:sp>
          <p:nvSpPr>
            <p:cNvPr id="194" name="Google Shape;194;p15"/>
            <p:cNvSpPr/>
            <p:nvPr/>
          </p:nvSpPr>
          <p:spPr>
            <a:xfrm>
              <a:off x="6880593" y="3676280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7088956" y="5293145"/>
              <a:ext cx="4586249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האזנו לצלילי הדרבוקה והכנו כלי הקשה משלנו</a:t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1132097" y="3847609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/>
            </a:p>
          </p:txBody>
        </p:sp>
      </p:grpSp>
      <p:pic>
        <p:nvPicPr>
          <p:cNvPr id="197" name="Google Shape;197;p15"/>
          <p:cNvPicPr preferRelativeResize="0"/>
          <p:nvPr/>
        </p:nvPicPr>
        <p:blipFill rotWithShape="1">
          <a:blip r:embed="rId5">
            <a:alphaModFix/>
          </a:blip>
          <a:srcRect t="15452"/>
          <a:stretch/>
        </p:blipFill>
        <p:spPr>
          <a:xfrm>
            <a:off x="3429222" y="1315510"/>
            <a:ext cx="1439800" cy="155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414" y="1315509"/>
            <a:ext cx="1867559" cy="155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ומה עוד?</a:t>
            </a:r>
            <a:endParaRPr/>
          </a:p>
        </p:txBody>
      </p:sp>
      <p:grpSp>
        <p:nvGrpSpPr>
          <p:cNvPr id="204" name="Google Shape;204;p16"/>
          <p:cNvGrpSpPr/>
          <p:nvPr/>
        </p:nvGrpSpPr>
        <p:grpSpPr>
          <a:xfrm>
            <a:off x="6714309" y="1074657"/>
            <a:ext cx="5187812" cy="2055936"/>
            <a:chOff x="6654673" y="1074657"/>
            <a:chExt cx="5187812" cy="2055936"/>
          </a:xfrm>
        </p:grpSpPr>
        <p:sp>
          <p:nvSpPr>
            <p:cNvPr id="205" name="Google Shape;205;p16"/>
            <p:cNvSpPr/>
            <p:nvPr/>
          </p:nvSpPr>
          <p:spPr>
            <a:xfrm>
              <a:off x="6881567" y="1074657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654673" y="2568064"/>
              <a:ext cx="4648964" cy="448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700" b="1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להמשיך ולהתאמן בנגינה על הדרבוקה</a:t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1133071" y="1245986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</a:t>
              </a:r>
              <a:endParaRPr/>
            </a:p>
          </p:txBody>
        </p:sp>
      </p:grpSp>
      <p:grpSp>
        <p:nvGrpSpPr>
          <p:cNvPr id="208" name="Google Shape;208;p16"/>
          <p:cNvGrpSpPr/>
          <p:nvPr/>
        </p:nvGrpSpPr>
        <p:grpSpPr>
          <a:xfrm>
            <a:off x="827140" y="993315"/>
            <a:ext cx="4960918" cy="2150195"/>
            <a:chOff x="827140" y="993315"/>
            <a:chExt cx="4960918" cy="2150195"/>
          </a:xfrm>
        </p:grpSpPr>
        <p:grpSp>
          <p:nvGrpSpPr>
            <p:cNvPr id="209" name="Google Shape;209;p16"/>
            <p:cNvGrpSpPr/>
            <p:nvPr/>
          </p:nvGrpSpPr>
          <p:grpSpPr>
            <a:xfrm>
              <a:off x="827140" y="1074657"/>
              <a:ext cx="4960918" cy="2068853"/>
              <a:chOff x="827140" y="1074657"/>
              <a:chExt cx="4960918" cy="2068853"/>
            </a:xfrm>
          </p:grpSpPr>
          <p:sp>
            <p:nvSpPr>
              <p:cNvPr id="210" name="Google Shape;210;p16"/>
              <p:cNvSpPr/>
              <p:nvPr/>
            </p:nvSpPr>
            <p:spPr>
              <a:xfrm>
                <a:off x="827140" y="1074657"/>
                <a:ext cx="4960918" cy="205593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851086" y="2258268"/>
                <a:ext cx="4849404" cy="885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1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לשתף את בני המשפחה בשירים שלמדנו ולתופף </a:t>
                </a:r>
                <a:br>
                  <a:rPr lang="iw-IL" sz="1800" b="1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</a:br>
                <a:r>
                  <a:rPr lang="iw-IL" sz="1800" b="1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ביחד על כלי ההקשה שבנינו.</a:t>
                </a: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5078644" y="1245986"/>
                <a:ext cx="534766" cy="497384"/>
              </a:xfrm>
              <a:prstGeom prst="flowChartConnector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2</a:t>
                </a:r>
                <a:endParaRPr/>
              </a:p>
            </p:txBody>
          </p:sp>
        </p:grpSp>
        <p:pic>
          <p:nvPicPr>
            <p:cNvPr id="213" name="Google Shape;213;p16" descr="Singing, Kids, Child, Group, Childre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938" y="993315"/>
              <a:ext cx="3940732" cy="15380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16"/>
          <p:cNvGrpSpPr/>
          <p:nvPr/>
        </p:nvGrpSpPr>
        <p:grpSpPr>
          <a:xfrm>
            <a:off x="827140" y="3575359"/>
            <a:ext cx="4960918" cy="2055936"/>
            <a:chOff x="792166" y="3608787"/>
            <a:chExt cx="4960918" cy="2055936"/>
          </a:xfrm>
        </p:grpSpPr>
        <p:grpSp>
          <p:nvGrpSpPr>
            <p:cNvPr id="215" name="Google Shape;215;p16"/>
            <p:cNvGrpSpPr/>
            <p:nvPr/>
          </p:nvGrpSpPr>
          <p:grpSpPr>
            <a:xfrm>
              <a:off x="792166" y="3608787"/>
              <a:ext cx="4960918" cy="2055936"/>
              <a:chOff x="792166" y="3608787"/>
              <a:chExt cx="4960918" cy="2055936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792166" y="3608787"/>
                <a:ext cx="4960918" cy="205593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2460396" y="4658621"/>
                <a:ext cx="311804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בעזרת בני המשפחה לשתף אותנו בחוויה שלכם, במקצבים שהמצאתם בעקבות המפגש</a:t>
                </a: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5043670" y="3780116"/>
                <a:ext cx="534766" cy="497384"/>
              </a:xfrm>
              <a:prstGeom prst="flowChartConnector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  <p:pic>
          <p:nvPicPr>
            <p:cNvPr id="219" name="Google Shape;219;p16"/>
            <p:cNvPicPr preferRelativeResize="0"/>
            <p:nvPr/>
          </p:nvPicPr>
          <p:blipFill rotWithShape="1">
            <a:blip r:embed="rId4">
              <a:alphaModFix/>
            </a:blip>
            <a:srcRect l="28004" t="45648" r="50000" b="7073"/>
            <a:stretch/>
          </p:blipFill>
          <p:spPr>
            <a:xfrm>
              <a:off x="948197" y="3738391"/>
              <a:ext cx="1512199" cy="1828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6"/>
          <p:cNvGrpSpPr/>
          <p:nvPr/>
        </p:nvGrpSpPr>
        <p:grpSpPr>
          <a:xfrm>
            <a:off x="6803205" y="3575359"/>
            <a:ext cx="5072270" cy="2055936"/>
            <a:chOff x="6803205" y="3575359"/>
            <a:chExt cx="5072270" cy="2055936"/>
          </a:xfrm>
        </p:grpSpPr>
        <p:grpSp>
          <p:nvGrpSpPr>
            <p:cNvPr id="221" name="Google Shape;221;p16"/>
            <p:cNvGrpSpPr/>
            <p:nvPr/>
          </p:nvGrpSpPr>
          <p:grpSpPr>
            <a:xfrm>
              <a:off x="6803205" y="3575359"/>
              <a:ext cx="5072270" cy="2055936"/>
              <a:chOff x="680814" y="3608787"/>
              <a:chExt cx="5072270" cy="2055936"/>
            </a:xfrm>
          </p:grpSpPr>
          <p:sp>
            <p:nvSpPr>
              <p:cNvPr id="222" name="Google Shape;222;p16"/>
              <p:cNvSpPr/>
              <p:nvPr/>
            </p:nvSpPr>
            <p:spPr>
              <a:xfrm>
                <a:off x="792166" y="3608787"/>
                <a:ext cx="4960918" cy="205593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680814" y="5212619"/>
                <a:ext cx="463023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1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להמציא כלי נגינה מחפצים שיש לנו בבית</a:t>
                </a: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043670" y="3780116"/>
                <a:ext cx="534766" cy="497384"/>
              </a:xfrm>
              <a:prstGeom prst="flowChartConnector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chemeClr val="dk1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3</a:t>
                </a:r>
                <a:endParaRPr/>
              </a:p>
            </p:txBody>
          </p:sp>
        </p:grpSp>
        <p:pic>
          <p:nvPicPr>
            <p:cNvPr id="225" name="Google Shape;225;p16" descr="Cooking Pot, Sauce Pan, Pot, Cooking, Kitche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56288" y="3949580"/>
              <a:ext cx="1551439" cy="10893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16" descr="Chopsticks, Food, Chinese, Dishes"/>
          <p:cNvPicPr preferRelativeResize="0"/>
          <p:nvPr/>
        </p:nvPicPr>
        <p:blipFill rotWithShape="1">
          <a:blip r:embed="rId6">
            <a:alphaModFix/>
          </a:blip>
          <a:srcRect l="51590" b="17616"/>
          <a:stretch/>
        </p:blipFill>
        <p:spPr>
          <a:xfrm>
            <a:off x="9486707" y="3978393"/>
            <a:ext cx="1295038" cy="110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ערכו והכינו</a:t>
            </a:r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body" idx="1"/>
          </p:nvPr>
        </p:nvSpPr>
        <p:spPr>
          <a:xfrm>
            <a:off x="-156972" y="1314629"/>
            <a:ext cx="12033347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נועה וקס- מוסיקאית, מרצה למוסיקה. מתמחה בתיפוף על הגוף וכלי הקשה.</a:t>
            </a:r>
            <a:endParaRPr/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מאיה איזנברג, מדריכה ארצית למוזיקה, האגף הקדם יסודי.</a:t>
            </a:r>
            <a:endParaRPr/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 sz="2400">
                <a:latin typeface="Varela Round"/>
                <a:ea typeface="Varela Round"/>
                <a:cs typeface="Varela Round"/>
                <a:sym typeface="Varela Round"/>
              </a:rPr>
              <a:t>רינת אלפיה, </a:t>
            </a:r>
            <a:r>
              <a:rPr lang="iw-IL" sz="2400"/>
              <a:t>מדריכה ארצית ללמידה מרחוק, מינהל תקשוב טכנולוגיה ומערכות מידע, האגף לחינוך קדם יסודי</a:t>
            </a:r>
            <a:endParaRPr/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אינה פלוטוב, מנהלת היחידה למידענות וטכנולוגיות דיגיטליות באגף לחינוך קדם יסודי.</a:t>
            </a:r>
            <a:endParaRPr/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קרדיטים</a:t>
            </a: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>
            <a:off x="333829" y="1195757"/>
            <a:ext cx="11553371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מברוק- פרופ' תייסיר אליאס</a:t>
            </a:r>
            <a:endParaRPr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שיר לאהבה- מילים: איילת ציוני וגילי ליבר, לחן: גילי ליבר, ביצוע: להקת גאיה</a:t>
            </a:r>
            <a:endParaRPr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נגינה בעוד – www.arabinstruments.com</a:t>
            </a:r>
            <a:endParaRPr sz="2240"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נגינה בקנון – אליהו אביכזר </a:t>
            </a:r>
            <a:r>
              <a:rPr lang="iw-IL" sz="2240" u="sng">
                <a:solidFill>
                  <a:schemeClr val="hlink"/>
                </a:solidFill>
                <a:hlinkClick r:id="rId3"/>
              </a:rPr>
              <a:t>https://www.youtube.com/watch?v=usBATCDjuHs&amp;feature=emb_logo</a:t>
            </a:r>
            <a:endParaRPr sz="2240"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נגינה בכינור - </a:t>
            </a:r>
            <a:r>
              <a:rPr lang="iw-IL" sz="2240" u="sng">
                <a:solidFill>
                  <a:schemeClr val="hlink"/>
                </a:solidFill>
                <a:hlinkClick r:id="rId4"/>
              </a:rPr>
              <a:t>www.arabinstruments.com</a:t>
            </a:r>
            <a:endParaRPr sz="2240"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כרטיסיות סוגי הקשות בדרבוקה – נועה וקס</a:t>
            </a:r>
            <a:endParaRPr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r>
              <a:rPr lang="iw-IL" sz="2240"/>
              <a:t>קרטון- </a:t>
            </a:r>
            <a:r>
              <a:rPr lang="iw-IL" sz="1400"/>
              <a:t>https://www.freepik.com/free-photos-vectors/pattern'&gt;Pattern photo created by tirachard - www.freepik.com</a:t>
            </a:r>
            <a:endParaRPr sz="1400"/>
          </a:p>
          <a:p>
            <a:pPr marL="0" lvl="0" indent="0" algn="r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240"/>
              <a:buNone/>
            </a:pPr>
            <a:endParaRPr sz="224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26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2"/>
          </p:nvPr>
        </p:nvSpPr>
        <p:spPr>
          <a:xfrm>
            <a:off x="1192567" y="3595767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עם נועה וקס</a:t>
            </a: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ctrTitle"/>
          </p:nvPr>
        </p:nvSpPr>
        <p:spPr>
          <a:xfrm>
            <a:off x="1193390" y="182379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/>
              <a:t>בואו נתופף! </a:t>
            </a:r>
            <a:br>
              <a:rPr lang="iw-IL"/>
            </a:br>
            <a:r>
              <a:rPr lang="iw-IL" sz="4400"/>
              <a:t>מפגש מוזיקלי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מה נעשה היום? </a:t>
            </a:r>
            <a:endParaRPr/>
          </a:p>
        </p:txBody>
      </p:sp>
      <p:grpSp>
        <p:nvGrpSpPr>
          <p:cNvPr id="66" name="Google Shape;66;p3"/>
          <p:cNvGrpSpPr/>
          <p:nvPr/>
        </p:nvGrpSpPr>
        <p:grpSpPr>
          <a:xfrm>
            <a:off x="792166" y="3608787"/>
            <a:ext cx="4960918" cy="2055936"/>
            <a:chOff x="792166" y="3608787"/>
            <a:chExt cx="4960918" cy="2055936"/>
          </a:xfrm>
        </p:grpSpPr>
        <p:sp>
          <p:nvSpPr>
            <p:cNvPr id="67" name="Google Shape;67;p3"/>
            <p:cNvSpPr/>
            <p:nvPr/>
          </p:nvSpPr>
          <p:spPr>
            <a:xfrm>
              <a:off x="792166" y="3608787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04972" y="5092530"/>
              <a:ext cx="4673463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i="0" u="none" strike="noStrike" cap="none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נכיר כלי נגינה מסורתיים</a:t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043670" y="3780116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0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4</a:t>
              </a: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6089895" y="3608787"/>
            <a:ext cx="5168089" cy="2055936"/>
            <a:chOff x="538357" y="1121861"/>
            <a:chExt cx="5168089" cy="2055936"/>
          </a:xfrm>
        </p:grpSpPr>
        <p:sp>
          <p:nvSpPr>
            <p:cNvPr id="71" name="Google Shape;71;p3"/>
            <p:cNvSpPr/>
            <p:nvPr/>
          </p:nvSpPr>
          <p:spPr>
            <a:xfrm>
              <a:off x="745528" y="1121861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38357" y="2674745"/>
              <a:ext cx="4645181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i="0" u="none" strike="noStrike" cap="none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ננגן על הדרבוקה או בכלי ההקשה שהכנו </a:t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078644" y="1245986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0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</a:t>
              </a: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6297066" y="1170435"/>
            <a:ext cx="4960918" cy="2007362"/>
            <a:chOff x="6880593" y="1125784"/>
            <a:chExt cx="4960918" cy="2007362"/>
          </a:xfrm>
        </p:grpSpPr>
        <p:sp>
          <p:nvSpPr>
            <p:cNvPr id="75" name="Google Shape;75;p3"/>
            <p:cNvSpPr/>
            <p:nvPr/>
          </p:nvSpPr>
          <p:spPr>
            <a:xfrm>
              <a:off x="6880593" y="1170435"/>
              <a:ext cx="4960918" cy="19423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7654122" y="1125784"/>
              <a:ext cx="4013715" cy="2007362"/>
              <a:chOff x="7654122" y="1125784"/>
              <a:chExt cx="4013715" cy="2007362"/>
            </a:xfrm>
          </p:grpSpPr>
          <p:pic>
            <p:nvPicPr>
              <p:cNvPr id="77" name="Google Shape;77;p3" descr="Samuel, Smiley, Smiliy, Headphones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404446" y="1125784"/>
                <a:ext cx="2157358" cy="16227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78;p3"/>
              <p:cNvSpPr/>
              <p:nvPr/>
            </p:nvSpPr>
            <p:spPr>
              <a:xfrm>
                <a:off x="7654122" y="2663402"/>
                <a:ext cx="3297698" cy="469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1" i="0" u="none" strike="noStrike" cap="none">
                    <a:solidFill>
                      <a:srgbClr val="0070C0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נאזין למוזיקה ונלווה אותה בנגינה</a:t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1133071" y="1245986"/>
                <a:ext cx="534766" cy="497384"/>
              </a:xfrm>
              <a:prstGeom prst="flowChartConnector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 b="0" i="0" u="none" strike="noStrike" cap="none">
                    <a:solidFill>
                      <a:schemeClr val="dk1"/>
                    </a:solidFill>
                    <a:latin typeface="Varela Round"/>
                    <a:ea typeface="Varela Round"/>
                    <a:cs typeface="Varela Round"/>
                    <a:sym typeface="Varela Round"/>
                  </a:rPr>
                  <a:t>1</a:t>
                </a:r>
                <a:endParaRPr/>
              </a:p>
            </p:txBody>
          </p:sp>
        </p:grpSp>
      </p:grpSp>
      <p:pic>
        <p:nvPicPr>
          <p:cNvPr id="80" name="Google Shape;80;p3" descr="Happy Family, Family, Kids, Smiling, Happy, Moth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80096" y="3831287"/>
            <a:ext cx="1985058" cy="1248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3"/>
          <p:cNvGrpSpPr/>
          <p:nvPr/>
        </p:nvGrpSpPr>
        <p:grpSpPr>
          <a:xfrm>
            <a:off x="792166" y="1170435"/>
            <a:ext cx="4960918" cy="2086609"/>
            <a:chOff x="6880593" y="3676280"/>
            <a:chExt cx="4960918" cy="2086609"/>
          </a:xfrm>
        </p:grpSpPr>
        <p:sp>
          <p:nvSpPr>
            <p:cNvPr id="84" name="Google Shape;84;p3"/>
            <p:cNvSpPr/>
            <p:nvPr/>
          </p:nvSpPr>
          <p:spPr>
            <a:xfrm>
              <a:off x="6880593" y="3676280"/>
              <a:ext cx="4960918" cy="205593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000179" y="5293145"/>
              <a:ext cx="4586249" cy="46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1" i="0" u="none" strike="noStrike" cap="none">
                  <a:solidFill>
                    <a:srgbClr val="0070C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נאזין לצלילי הדרבוקה ונכין כלי הקשה משלנו</a:t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1132097" y="3847609"/>
              <a:ext cx="534766" cy="497384"/>
            </a:xfrm>
            <a:prstGeom prst="flowChartConnector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 b="0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2</a:t>
              </a:r>
              <a:endParaRPr/>
            </a:p>
          </p:txBody>
        </p:sp>
      </p:grpSp>
      <p:pic>
        <p:nvPicPr>
          <p:cNvPr id="87" name="Google Shape;87;p3"/>
          <p:cNvPicPr preferRelativeResize="0"/>
          <p:nvPr/>
        </p:nvPicPr>
        <p:blipFill rotWithShape="1">
          <a:blip r:embed="rId5">
            <a:alphaModFix/>
          </a:blip>
          <a:srcRect t="15452"/>
          <a:stretch/>
        </p:blipFill>
        <p:spPr>
          <a:xfrm>
            <a:off x="3429222" y="1315510"/>
            <a:ext cx="1439800" cy="155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414" y="1315509"/>
            <a:ext cx="1867559" cy="155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מה להביא?</a:t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740" y="1412519"/>
            <a:ext cx="890987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קופסת שימורים ללא מכסה/ קופסה של אבקת חלב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עיגול קרטון בגודל של פתח הקופסא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דבק צלוטייפ ומספרים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מדבקות לקישוט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rPr>
              <a:t>מקלות סושי/מקלות ארטיק או מקלות רופא 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" descr="יכול | וקטורים לשימוש ציבור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9502" y="541778"/>
            <a:ext cx="1432052" cy="147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 descr="מדבקות צבעוניות וקטור pack | וקטורים לשימוש ציבורי"/>
          <p:cNvPicPr preferRelativeResize="0"/>
          <p:nvPr/>
        </p:nvPicPr>
        <p:blipFill rotWithShape="1">
          <a:blip r:embed="rId4">
            <a:alphaModFix/>
          </a:blip>
          <a:srcRect b="36538"/>
          <a:stretch/>
        </p:blipFill>
        <p:spPr>
          <a:xfrm>
            <a:off x="9707863" y="4318537"/>
            <a:ext cx="1114067" cy="70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Popsicle stick, stick, popsicle, dessert, summer - free image from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219286" y="4684151"/>
            <a:ext cx="707009" cy="141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Popsicle stick, stick, popsicle, dessert, summer - free image from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859745" y="5195272"/>
            <a:ext cx="707009" cy="141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תמונה שמכילה שטיח&#10;&#10;התיאור נוצר באופן אוטומטי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365794" y="2042076"/>
            <a:ext cx="914006" cy="876653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84218" y="3221391"/>
            <a:ext cx="1080678" cy="70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t="19973"/>
          <a:stretch/>
        </p:blipFill>
        <p:spPr>
          <a:xfrm>
            <a:off x="1404524" y="430091"/>
            <a:ext cx="4511644" cy="523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241" y="436098"/>
            <a:ext cx="4389845" cy="523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דום</a:t>
            </a:r>
            <a:endParaRPr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C65EAF-04FA-4BE2-8FFA-C3948573C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טאק</a:t>
            </a:r>
            <a:endParaRPr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0DA951D-E875-4C9B-BC3F-F8455CB79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/>
              <a:t>אס</a:t>
            </a:r>
            <a:endParaRPr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D639CA-3D0C-4435-B40F-C7798366A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 descr="Question, Question Mark, Go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485" y="1029756"/>
            <a:ext cx="4798488" cy="479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3611218" y="-3674"/>
            <a:ext cx="69838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מברוק</a:t>
            </a:r>
            <a:br>
              <a:rPr lang="iw-IL"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מאת פרופ' תייסיר אליאס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9" descr="פרופיל נקב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488" y="185327"/>
            <a:ext cx="1688858" cy="1688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D270D6-11B6-4739-9FB8-8D20A91B3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מותאם אישית</PresentationFormat>
  <Paragraphs>65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Varela Round</vt:lpstr>
      <vt:lpstr>Calibri</vt:lpstr>
      <vt:lpstr>Arial</vt:lpstr>
      <vt:lpstr>ערכת נושא Office</vt:lpstr>
      <vt:lpstr>מערכת שידורים לאומית</vt:lpstr>
      <vt:lpstr>בואו נתופף!  מפגש מוזיקלי</vt:lpstr>
      <vt:lpstr>מה נעשה היום? </vt:lpstr>
      <vt:lpstr>מה להביא?</vt:lpstr>
      <vt:lpstr>מצגת של PowerPoint‏</vt:lpstr>
      <vt:lpstr>דום</vt:lpstr>
      <vt:lpstr>טאק</vt:lpstr>
      <vt:lpstr>אס</vt:lpstr>
      <vt:lpstr>מצגת של PowerPoint‏</vt:lpstr>
      <vt:lpstr>כינור</vt:lpstr>
      <vt:lpstr>עוד</vt:lpstr>
      <vt:lpstr>קאנון</vt:lpstr>
      <vt:lpstr>מברוק מאת פרופ' תייסיר אליאס</vt:lpstr>
      <vt:lpstr>שיר לאהבה</vt:lpstr>
      <vt:lpstr>מה עשינו היום? </vt:lpstr>
      <vt:lpstr>ומה עוד?</vt:lpstr>
      <vt:lpstr>ערכו והכינו</vt:lpstr>
      <vt:lpstr>קרדיטים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מאיה איזנברג</cp:lastModifiedBy>
  <cp:revision>1</cp:revision>
  <dcterms:created xsi:type="dcterms:W3CDTF">2020-03-15T19:13:03Z</dcterms:created>
  <dcterms:modified xsi:type="dcterms:W3CDTF">2020-12-02T08:37:22Z</dcterms:modified>
</cp:coreProperties>
</file>