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257" r:id="rId2"/>
    <p:sldId id="262" r:id="rId3"/>
    <p:sldId id="263" r:id="rId4"/>
    <p:sldId id="288" r:id="rId5"/>
    <p:sldId id="293" r:id="rId6"/>
    <p:sldId id="291" r:id="rId7"/>
    <p:sldId id="292" r:id="rId8"/>
    <p:sldId id="289" r:id="rId9"/>
    <p:sldId id="294" r:id="rId10"/>
    <p:sldId id="290" r:id="rId11"/>
  </p:sldIdLst>
  <p:sldSz cx="12190413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78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ח'/ניסן/תש"פ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496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051255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056331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55219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281" y="2693988"/>
            <a:ext cx="10361851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69982" y="6569428"/>
            <a:ext cx="2623619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616" y="6410587"/>
            <a:ext cx="3245977" cy="86423"/>
          </a:xfrm>
          <a:prstGeom prst="roundRect">
            <a:avLst>
              <a:gd name="adj" fmla="val 49359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5182" y="-439221"/>
            <a:ext cx="4205100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8395" y="6565100"/>
            <a:ext cx="4433637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4576" y="369916"/>
            <a:ext cx="1301261" cy="15974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ם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8940" y="1640910"/>
            <a:ext cx="10871177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38117" y="2918492"/>
            <a:ext cx="10872000" cy="720000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738117" y="3655832"/>
            <a:ext cx="10872000" cy="720000"/>
          </a:xfrm>
        </p:spPr>
        <p:txBody>
          <a:bodyPr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8940" y="1640910"/>
            <a:ext cx="10871177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38117" y="2918493"/>
            <a:ext cx="10872000" cy="642090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200" b="1"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</p:spPr>
        <p:txBody>
          <a:bodyPr lIns="36000" tIns="0" rIns="36000" bIns="0">
            <a:noAutofit/>
          </a:bodyPr>
          <a:lstStyle>
            <a:lvl1pPr>
              <a:defRPr sz="48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06" y="1195757"/>
            <a:ext cx="11160000" cy="468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06" y="1185681"/>
            <a:ext cx="11159999" cy="540000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0070C0"/>
                </a:solidFill>
                <a:latin typeface="Varela Round" pitchFamily="2" charset="-79"/>
                <a:cs typeface="Varela Round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06" y="1725681"/>
            <a:ext cx="11160000" cy="4152517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10" name="מלבן מעוגל 9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סרט על פורמט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193675" y="228600"/>
            <a:ext cx="11780838" cy="6470650"/>
          </a:xfrm>
        </p:spPr>
        <p:txBody>
          <a:bodyPr/>
          <a:lstStyle>
            <a:lvl1pPr>
              <a:defRPr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7485228-0E29-4D12-A6E9-299A5C766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8088C8B4-22B8-402C-8100-ED5EA1F70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552B-607E-4869-A917-C44959BDCB12}" type="datetimeFigureOut">
              <a:rPr lang="he-IL" smtClean="0"/>
              <a:pPr/>
              <a:t>ח'/ניסן/תש"פ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C3864E2F-0B6E-4A5C-BFAA-22472070C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5645161E-6299-41F9-9211-72210EFA3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200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טקסט גדול-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623800" y="1288473"/>
            <a:ext cx="10871177" cy="522444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3600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טקסט של תבנית בסיס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910298" y="6189198"/>
            <a:ext cx="3068196" cy="1189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10081039" y="81721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2155406" y="6347803"/>
            <a:ext cx="5558412" cy="47051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9" name="מציין מיקום טקסט 3"/>
          <p:cNvSpPr>
            <a:spLocks noGrp="1"/>
          </p:cNvSpPr>
          <p:nvPr>
            <p:ph type="body" sz="quarter" idx="10" hasCustomPrompt="1"/>
          </p:nvPr>
        </p:nvSpPr>
        <p:spPr>
          <a:xfrm>
            <a:off x="623807" y="192531"/>
            <a:ext cx="10871170" cy="10096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sz="4400" dirty="0"/>
              <a:t>לחץ כדי לערוך סגנון כותרת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975921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ח'/ניסן/תש"פ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50" r:id="rId4"/>
    <p:sldLayoutId id="2147483653" r:id="rId5"/>
    <p:sldLayoutId id="2147483663" r:id="rId6"/>
    <p:sldLayoutId id="2147483666" r:id="rId7"/>
    <p:sldLayoutId id="2147483667" r:id="rId8"/>
    <p:sldLayoutId id="2147483665" r:id="rId9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E9A6F54-B3C4-4322-9999-0D404C0B1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chemeClr val="tx1"/>
                </a:solidFill>
              </a:rPr>
              <a:t>סיכום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7006D59A-6889-4D4C-A5CA-6B2C8442CF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5207" y="1185681"/>
            <a:ext cx="8628793" cy="540000"/>
          </a:xfrm>
        </p:spPr>
        <p:txBody>
          <a:bodyPr/>
          <a:lstStyle/>
          <a:p>
            <a:endParaRPr lang="he-IL" dirty="0"/>
          </a:p>
          <a:p>
            <a:r>
              <a:rPr lang="he-IL" dirty="0"/>
              <a:t>שמתם לב  !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7262396-C91E-4C97-855F-7669D90EDF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06" y="1725681"/>
            <a:ext cx="8966419" cy="4152517"/>
          </a:xfrm>
        </p:spPr>
        <p:txBody>
          <a:bodyPr>
            <a:normAutofit fontScale="92500" lnSpcReduction="10000"/>
          </a:bodyPr>
          <a:lstStyle/>
          <a:p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בצירוף הסמיכות לא חייב להתאים במין ובמספר בין </a:t>
            </a:r>
            <a:r>
              <a:rPr lang="he-IL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הסומך והנסמך</a:t>
            </a:r>
            <a:r>
              <a:rPr lang="he-IL" b="1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: </a:t>
            </a:r>
            <a:r>
              <a:rPr lang="he-IL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מבחן בגרות </a:t>
            </a:r>
          </a:p>
          <a:p>
            <a:pPr marL="0" indent="0">
              <a:buNone/>
            </a:pPr>
            <a:r>
              <a:rPr lang="he-IL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   כיתת  מצטיינים.</a:t>
            </a:r>
          </a:p>
          <a:p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שם עצם זוגי, ושם עצם שצורת הרבים שלו </a:t>
            </a:r>
            <a:r>
              <a:rPr lang="he-IL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"-ִם" </a:t>
            </a:r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בסמיכות יהפוך ל- </a:t>
            </a:r>
            <a:r>
              <a:rPr lang="he-IL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"-ֵי "</a:t>
            </a:r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: </a:t>
            </a:r>
          </a:p>
          <a:p>
            <a:pPr marL="0" indent="0">
              <a:buNone/>
            </a:pPr>
            <a:r>
              <a:rPr lang="he-IL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      מבחנ</a:t>
            </a:r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ים</a:t>
            </a:r>
            <a:r>
              <a:rPr lang="he-IL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של בגרות  -   מבחנ</a:t>
            </a:r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</a:t>
            </a:r>
            <a:r>
              <a:rPr lang="he-IL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בגרות</a:t>
            </a:r>
          </a:p>
          <a:p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שם עצם נקבה שסיומת שלו </a:t>
            </a:r>
            <a:r>
              <a:rPr lang="he-IL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" –ָה " </a:t>
            </a:r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בסמיכות משתנה הסיומת ל- </a:t>
            </a:r>
            <a:r>
              <a:rPr lang="he-IL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" –ַת"</a:t>
            </a:r>
            <a:endParaRPr lang="he-IL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   מלכָּ</a:t>
            </a:r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</a:t>
            </a:r>
            <a:r>
              <a:rPr lang="he-IL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של יופי – מלכַּ</a:t>
            </a:r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</a:t>
            </a:r>
            <a:r>
              <a:rPr lang="he-IL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יופי .</a:t>
            </a:r>
          </a:p>
          <a:p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שם עצם בזכר שהרבים שלו </a:t>
            </a:r>
            <a:r>
              <a:rPr lang="he-IL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"ות" </a:t>
            </a:r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הסיומת בצירוף סמיכות אינה משתנה .</a:t>
            </a:r>
          </a:p>
          <a:p>
            <a:pPr marL="0" indent="0">
              <a:buNone/>
            </a:pPr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   </a:t>
            </a:r>
            <a:r>
              <a:rPr lang="he-IL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שולחן  ( שולחנות ):  שולחנ</a:t>
            </a:r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ות</a:t>
            </a:r>
            <a:r>
              <a:rPr lang="he-IL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אוכל </a:t>
            </a:r>
          </a:p>
          <a:p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בצירוף סמיכות ה'הידיעה באה רק לפני הסומך.</a:t>
            </a:r>
          </a:p>
          <a:p>
            <a:pPr marL="0" indent="0">
              <a:buNone/>
            </a:pPr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   </a:t>
            </a:r>
            <a:r>
              <a:rPr lang="he-IL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ארוחת </a:t>
            </a:r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</a:t>
            </a:r>
            <a:r>
              <a:rPr lang="he-IL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בוקר    ולא      </a:t>
            </a:r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</a:t>
            </a:r>
            <a:r>
              <a:rPr lang="he-IL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ארוחת בוקר</a:t>
            </a:r>
          </a:p>
          <a:p>
            <a:pPr marL="0" indent="0">
              <a:buNone/>
            </a:pPr>
            <a:endParaRPr lang="he-IL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endParaRPr lang="he-IL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endParaRPr lang="he-IL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endParaRPr lang="he-IL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78259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766788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שם השיעור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עברית למגזר הערבי –</a:t>
            </a:r>
            <a:r>
              <a:rPr lang="he-IL" dirty="0" err="1">
                <a:sym typeface="Varela Round"/>
              </a:rPr>
              <a:t>חט"ע</a:t>
            </a:r>
            <a:r>
              <a:rPr lang="he-IL">
                <a:sym typeface="Varela Round"/>
              </a:rPr>
              <a:t> צירוף סמיכות</a:t>
            </a:r>
            <a:endParaRPr lang="he-IL" dirty="0">
              <a:sym typeface="Varela Round"/>
            </a:endParaRP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שם המורה: </a:t>
            </a:r>
            <a:r>
              <a:rPr lang="he-IL" dirty="0" err="1">
                <a:sym typeface="Varela Round"/>
              </a:rPr>
              <a:t>ברלנתי</a:t>
            </a:r>
            <a:r>
              <a:rPr lang="he-IL" dirty="0">
                <a:sym typeface="Varela Round"/>
              </a:rPr>
              <a:t> בואקנה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צירוף סמיכות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>
          <a:xfrm>
            <a:off x="515205" y="1185681"/>
            <a:ext cx="9000000" cy="540000"/>
          </a:xfrm>
        </p:spPr>
        <p:txBody>
          <a:bodyPr/>
          <a:lstStyle/>
          <a:p>
            <a:r>
              <a:rPr lang="he-IL" dirty="0">
                <a:sym typeface="Varela Round"/>
              </a:rPr>
              <a:t>מהו צירוף סמיכות?</a:t>
            </a:r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>
          <a:xfrm>
            <a:off x="515206" y="1725681"/>
            <a:ext cx="9000000" cy="4883349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b="1" dirty="0">
                <a:solidFill>
                  <a:schemeClr val="tx1"/>
                </a:solidFill>
              </a:rPr>
              <a:t>   </a:t>
            </a:r>
          </a:p>
          <a:p>
            <a:pPr marL="0" indent="0">
              <a:lnSpc>
                <a:spcPct val="200000"/>
              </a:lnSpc>
              <a:buNone/>
            </a:pPr>
            <a:endParaRPr lang="en-US" b="1" dirty="0">
              <a:solidFill>
                <a:schemeClr val="tx1"/>
              </a:solidFill>
            </a:endParaRPr>
          </a:p>
          <a:p>
            <a:pPr marL="0" indent="0">
              <a:lnSpc>
                <a:spcPct val="200000"/>
              </a:lnSpc>
              <a:buNone/>
            </a:pPr>
            <a:endParaRPr lang="he-IL" b="1" dirty="0">
              <a:solidFill>
                <a:schemeClr val="tx1"/>
              </a:solidFill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he-IL" b="1" dirty="0">
                <a:solidFill>
                  <a:schemeClr val="tx1"/>
                </a:solidFill>
              </a:rPr>
              <a:t>שם עצם יבוא: ביחיד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he-IL" b="1" dirty="0">
                <a:solidFill>
                  <a:schemeClr val="tx1"/>
                </a:solidFill>
              </a:rPr>
              <a:t>(זכר ונקבה ), זוגי וברבים.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he-IL" b="1" dirty="0">
                <a:solidFill>
                  <a:schemeClr val="tx1"/>
                </a:solidFill>
              </a:rPr>
              <a:t>מִגְרָש – מִגְרָשִים 		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he-IL" b="1" dirty="0">
                <a:solidFill>
                  <a:schemeClr val="tx1"/>
                </a:solidFill>
              </a:rPr>
              <a:t>חֻלְצָה – חֻלְצות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he-IL" b="1" dirty="0">
                <a:solidFill>
                  <a:schemeClr val="tx1"/>
                </a:solidFill>
              </a:rPr>
              <a:t>אֹזֶן - אֹזְנַיִם  </a:t>
            </a:r>
          </a:p>
          <a:p>
            <a:pPr marL="0" indent="0">
              <a:lnSpc>
                <a:spcPct val="200000"/>
              </a:lnSpc>
              <a:buNone/>
            </a:pP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180214" y="2136888"/>
            <a:ext cx="112263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שם עצם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3683" y="2136888"/>
            <a:ext cx="1146175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3766241" y="2136888"/>
            <a:ext cx="2462604" cy="9382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צירוף סמיכות </a:t>
            </a:r>
          </a:p>
        </p:txBody>
      </p:sp>
      <p:cxnSp>
        <p:nvCxnSpPr>
          <p:cNvPr id="10" name="Straight Arrow Connector 9"/>
          <p:cNvCxnSpPr>
            <a:stCxn id="5" idx="2"/>
          </p:cNvCxnSpPr>
          <p:nvPr/>
        </p:nvCxnSpPr>
        <p:spPr>
          <a:xfrm>
            <a:off x="9741529" y="3051288"/>
            <a:ext cx="0" cy="235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7395" y="3075101"/>
            <a:ext cx="1587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ound Single Corner Rectangle 10"/>
          <p:cNvSpPr/>
          <p:nvPr/>
        </p:nvSpPr>
        <p:spPr>
          <a:xfrm>
            <a:off x="9397511" y="3381134"/>
            <a:ext cx="787652" cy="319320"/>
          </a:xfrm>
          <a:prstGeom prst="round1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נסמך</a:t>
            </a:r>
          </a:p>
        </p:txBody>
      </p:sp>
      <p:sp>
        <p:nvSpPr>
          <p:cNvPr id="12" name="Round Single Corner Rectangle 11"/>
          <p:cNvSpPr/>
          <p:nvPr/>
        </p:nvSpPr>
        <p:spPr>
          <a:xfrm>
            <a:off x="7487216" y="3392601"/>
            <a:ext cx="796705" cy="307853"/>
          </a:xfrm>
          <a:prstGeom prst="round1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סומך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8546470" y="2318092"/>
            <a:ext cx="470781" cy="7331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382694" y="2306185"/>
            <a:ext cx="642796" cy="75700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2" name="Cloud Callout 1"/>
          <p:cNvSpPr/>
          <p:nvPr/>
        </p:nvSpPr>
        <p:spPr>
          <a:xfrm>
            <a:off x="380246" y="223784"/>
            <a:ext cx="3385995" cy="1923794"/>
          </a:xfrm>
          <a:prstGeom prst="cloudCallout">
            <a:avLst>
              <a:gd name="adj1" fmla="val -26576"/>
              <a:gd name="adj2" fmla="val 79060"/>
            </a:avLst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algn="ctr"/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  <a:p>
            <a:pPr algn="ctr"/>
            <a:r>
              <a:rPr lang="he-IL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שם עצם : </a:t>
            </a:r>
            <a:r>
              <a:rPr lang="he-IL" sz="2000" dirty="0">
                <a:solidFill>
                  <a:schemeClr val="tx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הוא מילה שיש לה נטייה של מספר, יחידאו רבים, ויש לה מין, זכר או נקבה.</a:t>
            </a:r>
          </a:p>
          <a:p>
            <a:pPr algn="ctr"/>
            <a:endParaRPr lang="he-IL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68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4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49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24" tmFilter="0, 0; 0.125,0.2665; 0.25,0.4; 0.375,0.465; 0.5,0.5;  0.625,0.535; 0.75,0.6; 0.875,0.7335; 1,1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2" tmFilter="0, 0; 0.125,0.2665; 0.25,0.4; 0.375,0.465; 0.5,0.5;  0.625,0.535; 0.75,0.6; 0.875,0.7335; 1,1">
                                          <p:stCondLst>
                                            <p:cond delay="62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10">
                                          <p:stCondLst>
                                            <p:cond delay="24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62" decel="50000">
                                          <p:stCondLst>
                                            <p:cond delay="25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10">
                                          <p:stCondLst>
                                            <p:cond delay="49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62" decel="50000">
                                          <p:stCondLst>
                                            <p:cond delay="50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10">
                                          <p:stCondLst>
                                            <p:cond delay="61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62" decel="50000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10">
                                          <p:stCondLst>
                                            <p:cond delay="67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62" decel="50000">
                                          <p:stCondLst>
                                            <p:cond delay="68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1" grpId="0" animBg="1"/>
      <p:bldP spid="12" grpId="0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794024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                              כולם צירופי סמיכות .....</a:t>
            </a:r>
          </a:p>
          <a:p>
            <a:pPr marL="609539">
              <a:lnSpc>
                <a:spcPct val="150000"/>
              </a:lnSpc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				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אבל !!!</a:t>
            </a:r>
          </a:p>
          <a:p>
            <a:pPr marL="609539">
              <a:lnSpc>
                <a:spcPct val="150000"/>
              </a:lnSpc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                                                     דרך בניית הצירוף שונה מקבוצה לאחרת .</a:t>
            </a:r>
            <a:endParaRPr sz="20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sz="3600" dirty="0">
                <a:solidFill>
                  <a:srgbClr val="192A72"/>
                </a:solidFill>
              </a:rPr>
              <a:t>מה המשותף ומה ההבדל ?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0216757" y="2676225"/>
            <a:ext cx="1973656" cy="117694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טבעת זהב</a:t>
            </a:r>
          </a:p>
          <a:p>
            <a:pPr algn="ctr"/>
            <a:r>
              <a:rPr lang="he-IL" sz="2000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מבחן בגרות</a:t>
            </a:r>
          </a:p>
          <a:p>
            <a:pPr algn="ctr"/>
            <a:r>
              <a:rPr lang="he-IL" sz="2000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כיתת מצטינים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7785108" y="4312474"/>
            <a:ext cx="2046083" cy="1176949"/>
          </a:xfrm>
          <a:prstGeom prst="round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עוגַת שוקולד</a:t>
            </a:r>
          </a:p>
          <a:p>
            <a:pPr algn="ctr"/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חכמַת חיים</a:t>
            </a:r>
          </a:p>
          <a:p>
            <a:pPr algn="ctr"/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מלכַּת יופ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י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634503" y="4312477"/>
            <a:ext cx="2046083" cy="117694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וילונות קיר</a:t>
            </a:r>
          </a:p>
          <a:p>
            <a:pPr algn="ctr"/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חלונות ראוה</a:t>
            </a:r>
          </a:p>
          <a:p>
            <a:pPr algn="ctr"/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שולחנות אוכל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185132" y="4312475"/>
            <a:ext cx="2046083" cy="1176949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תמרורֵי אזהרה</a:t>
            </a:r>
          </a:p>
          <a:p>
            <a:pPr algn="ctr"/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חברֵי כנסת</a:t>
            </a:r>
          </a:p>
          <a:p>
            <a:pPr algn="ctr"/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מבחנֵי קבלה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17311" y="2695767"/>
            <a:ext cx="2046083" cy="1176949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מכנסֵי ג'ינס</a:t>
            </a:r>
          </a:p>
          <a:p>
            <a:pPr algn="ctr"/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נעלֵי ספורט</a:t>
            </a:r>
          </a:p>
          <a:p>
            <a:pPr algn="ctr"/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משקפֵי שמש</a:t>
            </a:r>
          </a:p>
        </p:txBody>
      </p:sp>
      <p:cxnSp>
        <p:nvCxnSpPr>
          <p:cNvPr id="14" name="Straight Arrow Connector 13"/>
          <p:cNvCxnSpPr>
            <a:stCxn id="3" idx="0"/>
          </p:cNvCxnSpPr>
          <p:nvPr/>
        </p:nvCxnSpPr>
        <p:spPr>
          <a:xfrm flipV="1">
            <a:off x="11203585" y="2317687"/>
            <a:ext cx="0" cy="3585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400" y="2317687"/>
            <a:ext cx="158750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Straight Arrow Connector 15"/>
          <p:cNvCxnSpPr>
            <a:stCxn id="8" idx="2"/>
          </p:cNvCxnSpPr>
          <p:nvPr/>
        </p:nvCxnSpPr>
        <p:spPr>
          <a:xfrm flipH="1">
            <a:off x="2208173" y="5489424"/>
            <a:ext cx="1" cy="2915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4819" y="5449443"/>
            <a:ext cx="15875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3268" y="5496510"/>
            <a:ext cx="15875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Round Single Corner Rectangle 16"/>
          <p:cNvSpPr/>
          <p:nvPr/>
        </p:nvSpPr>
        <p:spPr>
          <a:xfrm>
            <a:off x="10513297" y="1640910"/>
            <a:ext cx="1380575" cy="531922"/>
          </a:xfrm>
          <a:prstGeom prst="round1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Rounded Rectangle 17"/>
          <p:cNvSpPr/>
          <p:nvPr/>
        </p:nvSpPr>
        <p:spPr>
          <a:xfrm>
            <a:off x="10393221" y="1317280"/>
            <a:ext cx="1665838" cy="85555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לא חייב התאמה במין או במספר בין הנסמך לסומך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788071" y="1631857"/>
            <a:ext cx="1720158" cy="78312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בשם עצם זוגי הסיומת "יִם" הופכת ל-"-ֵי"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1311879" y="5780939"/>
            <a:ext cx="1792587" cy="78765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סיומת הרבים במין זכר "ים" הופכת ל-"-ֵי"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4725037" y="5780939"/>
            <a:ext cx="1865013" cy="78765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סיומת הרבים במין זכר "ות" </a:t>
            </a:r>
          </a:p>
          <a:p>
            <a:pPr algn="ctr"/>
            <a:endParaRPr lang="he-IL" dirty="0"/>
          </a:p>
        </p:txBody>
      </p:sp>
      <p:sp>
        <p:nvSpPr>
          <p:cNvPr id="23" name="Rounded Rectangle 22"/>
          <p:cNvSpPr/>
          <p:nvPr/>
        </p:nvSpPr>
        <p:spPr>
          <a:xfrm>
            <a:off x="7877945" y="5493134"/>
            <a:ext cx="1860408" cy="89343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הסיומת "-ָה" משתנה ל "-ַת"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sz="4000" dirty="0"/>
              <a:t>צירוף שם עצם + שם תואר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8117" y="2918493"/>
            <a:ext cx="10872000" cy="4196909"/>
          </a:xfrm>
        </p:spPr>
        <p:txBody>
          <a:bodyPr/>
          <a:lstStyle/>
          <a:p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מה ההבדל בין שני הצירופים הבאים ?</a:t>
            </a:r>
            <a:r>
              <a:rPr lang="en-US" sz="2800" dirty="0">
                <a:latin typeface="David" panose="020E0502060401010101" pitchFamily="34" charset="-79"/>
                <a:cs typeface="David" panose="020E0502060401010101" pitchFamily="34" charset="-79"/>
              </a:rPr>
              <a:t>                                        </a:t>
            </a:r>
            <a:endParaRPr lang="he-IL" sz="2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/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מִבְחָן קָשֶה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					</a:t>
            </a: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מבחן כניסה </a:t>
            </a:r>
          </a:p>
          <a:p>
            <a:pPr algn="r"/>
            <a:endParaRPr lang="he-IL" sz="2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/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צירוף שם עצם + שם תואר                         צירוף סמיכות ( שם עצם+שם עצם)</a:t>
            </a:r>
          </a:p>
          <a:p>
            <a:pPr algn="r"/>
            <a:endParaRPr lang="he-IL" sz="2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/>
            <a:endParaRPr lang="he-IL" sz="2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/>
            <a:endParaRPr lang="he-IL" sz="2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/>
            <a:endParaRPr lang="he-IL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0864158" y="3847723"/>
            <a:ext cx="0" cy="6790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434" y="3847723"/>
            <a:ext cx="206878" cy="618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loud 7"/>
          <p:cNvSpPr/>
          <p:nvPr/>
        </p:nvSpPr>
        <p:spPr>
          <a:xfrm>
            <a:off x="7994210" y="4943192"/>
            <a:ext cx="3902043" cy="1801640"/>
          </a:xfrm>
          <a:prstGeom prst="cloud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המין, המספר וגם היידוע של שם התואר </a:t>
            </a:r>
            <a:r>
              <a:rPr lang="he-IL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חייבים להתאים </a:t>
            </a:r>
            <a:r>
              <a:rPr lang="he-IL" sz="20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למין, למספר וליידוע של שם העצם !</a:t>
            </a:r>
          </a:p>
        </p:txBody>
      </p:sp>
      <p:sp>
        <p:nvSpPr>
          <p:cNvPr id="9" name="Cloud 8"/>
          <p:cNvSpPr/>
          <p:nvPr/>
        </p:nvSpPr>
        <p:spPr>
          <a:xfrm>
            <a:off x="1665838" y="4920558"/>
            <a:ext cx="3902043" cy="1801639"/>
          </a:xfrm>
          <a:prstGeom prst="cloud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2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בצירוף הסמיכות </a:t>
            </a:r>
            <a:r>
              <a:rPr lang="he-IL" sz="2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לא חייב להתאים </a:t>
            </a:r>
            <a:r>
              <a:rPr lang="he-IL" sz="22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במין ובמספר בין הסומך והנסמך!</a:t>
            </a:r>
            <a:endParaRPr lang="he-IL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448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59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81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81" tmFilter="0, 0; 0.125,0.2665; 0.25,0.4; 0.375,0.465; 0.5,0.5;  0.625,0.535; 0.75,0.6; 0.875,0.7335; 1,1">
                                          <p:stCondLst>
                                            <p:cond delay="58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90" tmFilter="0, 0; 0.125,0.2665; 0.25,0.4; 0.375,0.465; 0.5,0.5;  0.625,0.535; 0.75,0.6; 0.875,0.7335; 1,1">
                                          <p:stCondLst>
                                            <p:cond delay="115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44" tmFilter="0, 0; 0.125,0.2665; 0.25,0.4; 0.375,0.465; 0.5,0.5;  0.625,0.535; 0.75,0.6; 0.875,0.7335; 1,1">
                                          <p:stCondLst>
                                            <p:cond delay="14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3">
                                          <p:stCondLst>
                                            <p:cond delay="5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45" decel="50000">
                                          <p:stCondLst>
                                            <p:cond delay="59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3">
                                          <p:stCondLst>
                                            <p:cond delay="114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45" decel="50000">
                                          <p:stCondLst>
                                            <p:cond delay="117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3">
                                          <p:stCondLst>
                                            <p:cond delay="143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45" decel="50000">
                                          <p:stCondLst>
                                            <p:cond delay="145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3">
                                          <p:stCondLst>
                                            <p:cond delay="158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45" decel="50000">
                                          <p:stCondLst>
                                            <p:cond delay="160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59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81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81" tmFilter="0, 0; 0.125,0.2665; 0.25,0.4; 0.375,0.465; 0.5,0.5;  0.625,0.535; 0.75,0.6; 0.875,0.7335; 1,1">
                                          <p:stCondLst>
                                            <p:cond delay="58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90" tmFilter="0, 0; 0.125,0.2665; 0.25,0.4; 0.375,0.465; 0.5,0.5;  0.625,0.535; 0.75,0.6; 0.875,0.7335; 1,1">
                                          <p:stCondLst>
                                            <p:cond delay="115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44" tmFilter="0, 0; 0.125,0.2665; 0.25,0.4; 0.375,0.465; 0.5,0.5;  0.625,0.535; 0.75,0.6; 0.875,0.7335; 1,1">
                                          <p:stCondLst>
                                            <p:cond delay="14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3">
                                          <p:stCondLst>
                                            <p:cond delay="56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45" decel="50000">
                                          <p:stCondLst>
                                            <p:cond delay="59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3">
                                          <p:stCondLst>
                                            <p:cond delay="114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45" decel="50000">
                                          <p:stCondLst>
                                            <p:cond delay="117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3">
                                          <p:stCondLst>
                                            <p:cond delay="1437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45" decel="50000">
                                          <p:stCondLst>
                                            <p:cond delay="145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3">
                                          <p:stCondLst>
                                            <p:cond delay="158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45" decel="50000">
                                          <p:stCondLst>
                                            <p:cond delay="160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8117" y="1640910"/>
            <a:ext cx="10871177" cy="1260000"/>
          </a:xfrm>
        </p:spPr>
        <p:txBody>
          <a:bodyPr/>
          <a:lstStyle/>
          <a:p>
            <a:r>
              <a:rPr lang="he-IL" dirty="0"/>
              <a:t>יידוע הסמיכות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8117" y="2918492"/>
            <a:ext cx="10872000" cy="3550578"/>
          </a:xfrm>
        </p:spPr>
        <p:txBody>
          <a:bodyPr/>
          <a:lstStyle/>
          <a:p>
            <a:pPr algn="r"/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בצירוף סמיכות מיודע,ה' הידיעה באה רק לפני הסומך.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לפני צורת נסמך לעולם לא תבוא ה' הידיעה.</a:t>
            </a:r>
          </a:p>
          <a:p>
            <a:pPr algn="r"/>
            <a:r>
              <a:rPr lang="he-IL" sz="280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הבגד ים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שלי חדש (צירוף סמיכות שגוי)</a:t>
            </a:r>
          </a:p>
          <a:p>
            <a:pPr algn="r"/>
            <a:r>
              <a:rPr lang="he-IL" sz="2800" dirty="0">
                <a:solidFill>
                  <a:srgbClr val="92D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בגד הים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שלי חדש (צירוף סמיכות תקין)</a:t>
            </a:r>
          </a:p>
          <a:p>
            <a:pPr algn="r"/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למשל:      </a:t>
            </a:r>
          </a:p>
          <a:p>
            <a:pPr marL="514350" indent="-514350" algn="r">
              <a:buAutoNum type="arabicPeriod"/>
            </a:pPr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כל יום אני אוכל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ארוחת בוקר </a:t>
            </a:r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בשבע. היום אכלתי את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ארוחת </a:t>
            </a:r>
            <a:r>
              <a:rPr lang="he-IL" sz="280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בוקר </a:t>
            </a:r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שלי בשמונה</a:t>
            </a:r>
          </a:p>
          <a:p>
            <a:pPr marL="514350" indent="-514350" algn="r">
              <a:buAutoNum type="arabicPeriod"/>
            </a:pPr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בעיר יש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מוסדות תרבות</a:t>
            </a:r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. לא כולנו מכירים את כל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מוסדות </a:t>
            </a:r>
            <a:r>
              <a:rPr lang="he-IL" sz="280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תרבות </a:t>
            </a:r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בעיר.</a:t>
            </a:r>
          </a:p>
        </p:txBody>
      </p:sp>
    </p:spTree>
    <p:extLst>
      <p:ext uri="{BB962C8B-B14F-4D97-AF65-F5344CB8AC3E}">
        <p14:creationId xmlns:p14="http://schemas.microsoft.com/office/powerpoint/2010/main" val="1090130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8940" y="228570"/>
            <a:ext cx="10871177" cy="1260000"/>
          </a:xfrm>
        </p:spPr>
        <p:txBody>
          <a:bodyPr/>
          <a:lstStyle/>
          <a:p>
            <a:r>
              <a:rPr lang="he-IL" dirty="0"/>
              <a:t>תרגול (1)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8117" y="1638676"/>
            <a:ext cx="10872000" cy="4104576"/>
          </a:xfrm>
        </p:spPr>
        <p:txBody>
          <a:bodyPr/>
          <a:lstStyle/>
          <a:p>
            <a:pPr algn="r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השלימו את צורות הסמיכות המיודעות:</a:t>
            </a:r>
          </a:p>
          <a:p>
            <a:pPr algn="r"/>
            <a:r>
              <a:rPr lang="he-IL" b="0" dirty="0">
                <a:latin typeface="David" panose="020E0502060401010101" pitchFamily="34" charset="-79"/>
                <a:cs typeface="David" panose="020E0502060401010101" pitchFamily="34" charset="-79"/>
              </a:rPr>
              <a:t>1. </a:t>
            </a:r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אחרי הארוחה נשארה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חצי עוגה </a:t>
            </a:r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. הכנסתי את  _____________  למקרר.</a:t>
            </a:r>
          </a:p>
          <a:p>
            <a:pPr algn="r"/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2. לכבוד המסיבה קניתי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שמלת ערב </a:t>
            </a:r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שחורה. במסיבה לבשתי את   ________ החדשה.</a:t>
            </a:r>
          </a:p>
          <a:p>
            <a:pPr algn="r"/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3. בקניון יש הרבה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חנויות בגדים</a:t>
            </a:r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. _____________שבקניון נמצאות בקומה השנייה.</a:t>
            </a:r>
          </a:p>
          <a:p>
            <a:pPr algn="r"/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4. בבית הספר יש שני שערי כניסה. ____________ היו נעולים הבוקר.</a:t>
            </a:r>
          </a:p>
          <a:p>
            <a:pPr algn="r"/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5. בעירנו נבחר ראש עיר חדש. פגשתי את ____________ החדש בטקס בבית ספרי.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824681" y="2118511"/>
            <a:ext cx="2534970" cy="66090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חצי העוגה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606037" y="2779414"/>
            <a:ext cx="1874069" cy="51604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שמלת הערב   </a:t>
            </a:r>
          </a:p>
        </p:txBody>
      </p:sp>
      <p:sp>
        <p:nvSpPr>
          <p:cNvPr id="9" name="Round Single Corner Rectangle 8"/>
          <p:cNvSpPr/>
          <p:nvPr/>
        </p:nvSpPr>
        <p:spPr>
          <a:xfrm>
            <a:off x="4988460" y="3685211"/>
            <a:ext cx="2290525" cy="407858"/>
          </a:xfrm>
          <a:prstGeom prst="round1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חנויות הבגדים</a:t>
            </a:r>
          </a:p>
        </p:txBody>
      </p:sp>
      <p:sp>
        <p:nvSpPr>
          <p:cNvPr id="10" name="Round Single Corner Rectangle 9"/>
          <p:cNvSpPr/>
          <p:nvPr/>
        </p:nvSpPr>
        <p:spPr>
          <a:xfrm>
            <a:off x="4906978" y="4617267"/>
            <a:ext cx="2272420" cy="461727"/>
          </a:xfrm>
          <a:prstGeom prst="round1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שערי הכניסה</a:t>
            </a:r>
          </a:p>
        </p:txBody>
      </p:sp>
      <p:sp>
        <p:nvSpPr>
          <p:cNvPr id="11" name="Round Single Corner Rectangle 10"/>
          <p:cNvSpPr/>
          <p:nvPr/>
        </p:nvSpPr>
        <p:spPr>
          <a:xfrm>
            <a:off x="4173648" y="5078994"/>
            <a:ext cx="2136617" cy="579422"/>
          </a:xfrm>
          <a:prstGeom prst="round1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ראש העיר</a:t>
            </a:r>
          </a:p>
        </p:txBody>
      </p:sp>
    </p:spTree>
    <p:extLst>
      <p:ext uri="{BB962C8B-B14F-4D97-AF65-F5344CB8AC3E}">
        <p14:creationId xmlns:p14="http://schemas.microsoft.com/office/powerpoint/2010/main" val="3670526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25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25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chemeClr val="tx1"/>
                </a:solidFill>
              </a:rPr>
              <a:t>תרגול (2)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515206" y="1185681"/>
            <a:ext cx="9000000" cy="540000"/>
          </a:xfrm>
        </p:spPr>
        <p:txBody>
          <a:bodyPr/>
          <a:lstStyle/>
          <a:p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א.הפכו את צירופי הסמיכות מיחיד לרבים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515206" y="1725681"/>
            <a:ext cx="9000000" cy="415251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כאב בטן: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he-IL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שולחן עבודה: </a:t>
            </a:r>
          </a:p>
          <a:p>
            <a:pPr>
              <a:lnSpc>
                <a:spcPct val="150000"/>
              </a:lnSpc>
            </a:pPr>
            <a:r>
              <a:rPr lang="he-IL" b="1" dirty="0">
                <a:solidFill>
                  <a:schemeClr val="tx2">
                    <a:lumMod val="60000"/>
                    <a:lumOff val="4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ב.הפכו את הצירופים מזכר לנקבה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he-IL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נער השנה: </a:t>
            </a:r>
            <a:endParaRPr lang="he-IL" b="1" u="sng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r>
              <a:rPr lang="he-IL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בני אצולה:</a:t>
            </a:r>
          </a:p>
          <a:p>
            <a:pPr>
              <a:lnSpc>
                <a:spcPct val="150000"/>
              </a:lnSpc>
            </a:pPr>
            <a:endParaRPr lang="he-IL" sz="2800" b="1" dirty="0"/>
          </a:p>
          <a:p>
            <a:pPr>
              <a:lnSpc>
                <a:spcPct val="150000"/>
              </a:lnSpc>
            </a:pPr>
            <a:endParaRPr lang="he-IL" sz="2800" b="1" dirty="0"/>
          </a:p>
          <a:p>
            <a:pPr marL="0" indent="0">
              <a:lnSpc>
                <a:spcPct val="150000"/>
              </a:lnSpc>
              <a:buNone/>
            </a:pPr>
            <a:endParaRPr lang="he-IL" sz="2800" b="1" dirty="0"/>
          </a:p>
        </p:txBody>
      </p:sp>
      <p:sp>
        <p:nvSpPr>
          <p:cNvPr id="3" name="Round Same Side Corner Rectangle 2"/>
          <p:cNvSpPr/>
          <p:nvPr/>
        </p:nvSpPr>
        <p:spPr>
          <a:xfrm>
            <a:off x="6020555" y="1923864"/>
            <a:ext cx="1874068" cy="588476"/>
          </a:xfrm>
          <a:prstGeom prst="round2Same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400" b="1" u="sng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כאבי בטן</a:t>
            </a:r>
          </a:p>
          <a:p>
            <a:pPr algn="ctr"/>
            <a:endParaRPr lang="he-IL" dirty="0"/>
          </a:p>
        </p:txBody>
      </p:sp>
      <p:sp>
        <p:nvSpPr>
          <p:cNvPr id="4" name="Rounded Rectangle 3"/>
          <p:cNvSpPr/>
          <p:nvPr/>
        </p:nvSpPr>
        <p:spPr>
          <a:xfrm>
            <a:off x="5187635" y="2589295"/>
            <a:ext cx="2272420" cy="48888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400" b="1" u="sng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שולחנות עבודה</a:t>
            </a:r>
          </a:p>
          <a:p>
            <a:pPr algn="ctr"/>
            <a:endParaRPr lang="he-IL" dirty="0"/>
          </a:p>
        </p:txBody>
      </p:sp>
      <p:sp>
        <p:nvSpPr>
          <p:cNvPr id="5" name="Rounded Rectangle 4"/>
          <p:cNvSpPr/>
          <p:nvPr/>
        </p:nvSpPr>
        <p:spPr>
          <a:xfrm>
            <a:off x="5269118" y="3861305"/>
            <a:ext cx="2480649" cy="48435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400" b="1" u="sng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נערת השנה</a:t>
            </a:r>
          </a:p>
          <a:p>
            <a:pPr algn="ctr"/>
            <a:endParaRPr lang="he-IL" dirty="0"/>
          </a:p>
        </p:txBody>
      </p:sp>
      <p:sp>
        <p:nvSpPr>
          <p:cNvPr id="6" name="Rounded Rectangle 5"/>
          <p:cNvSpPr/>
          <p:nvPr/>
        </p:nvSpPr>
        <p:spPr>
          <a:xfrm>
            <a:off x="5146895" y="4499574"/>
            <a:ext cx="2625505" cy="452671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400" b="1" u="sng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בנות אצולה</a:t>
            </a:r>
          </a:p>
          <a:p>
            <a:pPr algn="ctr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51067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תרגול (3)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>
          <a:xfrm>
            <a:off x="515206" y="978038"/>
            <a:ext cx="11159999" cy="540000"/>
          </a:xfrm>
        </p:spPr>
        <p:txBody>
          <a:bodyPr/>
          <a:lstStyle/>
          <a:p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ציינו את סוג הצירופים המודגשים במשפטים הבאים: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he-IL" sz="2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לחנין יש </a:t>
            </a:r>
            <a:r>
              <a:rPr lang="he-IL" sz="28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מבחן בגרות </a:t>
            </a:r>
            <a:r>
              <a:rPr lang="he-IL" sz="2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בחודש הבא.</a:t>
            </a:r>
          </a:p>
          <a:p>
            <a:pPr marL="514350" indent="-514350">
              <a:buAutoNum type="arabicPeriod"/>
            </a:pPr>
            <a:r>
              <a:rPr lang="he-IL" sz="2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קנינו לסלון </a:t>
            </a:r>
            <a:r>
              <a:rPr lang="he-IL" sz="28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וילונות מפוארים. </a:t>
            </a:r>
          </a:p>
          <a:p>
            <a:pPr marL="514350" indent="-514350">
              <a:buAutoNum type="arabicPeriod"/>
            </a:pPr>
            <a:r>
              <a:rPr lang="he-IL" sz="2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חשוב להצטייד ב</a:t>
            </a:r>
            <a:r>
              <a:rPr lang="he-IL" sz="28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ספרי לימוד </a:t>
            </a:r>
            <a:r>
              <a:rPr lang="he-IL" sz="2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ולא חובה שיהיו </a:t>
            </a:r>
            <a:r>
              <a:rPr lang="he-IL" sz="28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ספרים חדשים.</a:t>
            </a:r>
          </a:p>
          <a:p>
            <a:pPr marL="514350" indent="-514350">
              <a:buAutoNum type="arabicPeriod"/>
            </a:pPr>
            <a:r>
              <a:rPr lang="he-IL" sz="28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וילונות קיר </a:t>
            </a:r>
            <a:r>
              <a:rPr lang="he-IL" sz="2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מוסיפים פאר לבית.</a:t>
            </a:r>
          </a:p>
          <a:p>
            <a:pPr marL="514350" indent="-514350">
              <a:buAutoNum type="arabicPeriod"/>
            </a:pPr>
            <a:r>
              <a:rPr lang="he-IL" sz="28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עגלת ילדים </a:t>
            </a:r>
            <a:r>
              <a:rPr lang="he-IL" sz="2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קונים רק בחנויות לתינוקות.</a:t>
            </a:r>
          </a:p>
          <a:p>
            <a:pPr marL="514350" indent="-514350">
              <a:buAutoNum type="arabicPeriod"/>
            </a:pPr>
            <a:r>
              <a:rPr lang="he-IL" sz="28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שולחן הכתיבה </a:t>
            </a:r>
            <a:r>
              <a:rPr lang="he-IL" sz="2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שלי מונח בפינה .</a:t>
            </a:r>
          </a:p>
          <a:p>
            <a:pPr marL="514350" indent="-514350">
              <a:buAutoNum type="arabicPeriod"/>
            </a:pPr>
            <a:r>
              <a:rPr lang="he-IL" sz="2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המנהל ביקש להכין משחקים </a:t>
            </a:r>
            <a:r>
              <a:rPr lang="he-IL" sz="28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להפסקה פעילה.</a:t>
            </a:r>
          </a:p>
          <a:p>
            <a:pPr marL="514350" indent="-514350">
              <a:buAutoNum type="arabicPeriod"/>
            </a:pPr>
            <a:r>
              <a:rPr lang="he-IL" sz="2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העיריה הכריזה על </a:t>
            </a:r>
            <a:r>
              <a:rPr lang="he-IL" sz="28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הפסקת חשמל </a:t>
            </a:r>
            <a:r>
              <a:rPr lang="he-IL" sz="2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מחר בערב .</a:t>
            </a:r>
          </a:p>
          <a:p>
            <a:pPr marL="514350" indent="-514350">
              <a:buAutoNum type="arabicPeriod"/>
            </a:pPr>
            <a:endParaRPr lang="he-IL" sz="2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" name="Round Single Corner Rectangle 4"/>
          <p:cNvSpPr/>
          <p:nvPr/>
        </p:nvSpPr>
        <p:spPr>
          <a:xfrm>
            <a:off x="4517680" y="1722150"/>
            <a:ext cx="2290526" cy="573899"/>
          </a:xfrm>
          <a:prstGeom prst="round1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צירוף סמיכות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137026" y="2296049"/>
            <a:ext cx="4472412" cy="40740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צירוף שם עצם+שם תואר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99176" y="2703455"/>
            <a:ext cx="2969537" cy="51604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צירוף סמיכות\שם תואר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916032" y="3295461"/>
            <a:ext cx="2073243" cy="38024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צירוף סמיכות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675707" y="3811509"/>
            <a:ext cx="2353901" cy="41645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צירוף סמיכות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517680" y="4291343"/>
            <a:ext cx="2453489" cy="48888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צירוף סמיכות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471187" y="4780230"/>
            <a:ext cx="4119327" cy="4979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צירוף שם עצם+ שם תואר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055544" y="5287223"/>
            <a:ext cx="2534970" cy="4255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צירוף סמיכות</a:t>
            </a:r>
          </a:p>
        </p:txBody>
      </p:sp>
    </p:spTree>
    <p:extLst>
      <p:ext uri="{BB962C8B-B14F-4D97-AF65-F5344CB8AC3E}">
        <p14:creationId xmlns:p14="http://schemas.microsoft.com/office/powerpoint/2010/main" val="3200183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</TotalTime>
  <Words>611</Words>
  <Application>Microsoft Office PowerPoint</Application>
  <PresentationFormat>Custom</PresentationFormat>
  <Paragraphs>123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David</vt:lpstr>
      <vt:lpstr>Varela Round</vt:lpstr>
      <vt:lpstr>ערכת נושא Office</vt:lpstr>
      <vt:lpstr>מערכת שידורים לאומית</vt:lpstr>
      <vt:lpstr>שם השיעור</vt:lpstr>
      <vt:lpstr>צירוף סמיכות</vt:lpstr>
      <vt:lpstr>מה המשותף ומה ההבדל ?</vt:lpstr>
      <vt:lpstr>צירוף שם עצם + שם תואר</vt:lpstr>
      <vt:lpstr>יידוע הסמיכות</vt:lpstr>
      <vt:lpstr>תרגול (1)</vt:lpstr>
      <vt:lpstr>תרגול (2)</vt:lpstr>
      <vt:lpstr>תרגול (3)</vt:lpstr>
      <vt:lpstr>סיכום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Tali</cp:lastModifiedBy>
  <cp:revision>65</cp:revision>
  <dcterms:created xsi:type="dcterms:W3CDTF">2020-03-15T19:13:03Z</dcterms:created>
  <dcterms:modified xsi:type="dcterms:W3CDTF">2020-04-02T17:29:35Z</dcterms:modified>
</cp:coreProperties>
</file>