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75" r:id="rId2"/>
  </p:sldMasterIdLst>
  <p:notesMasterIdLst>
    <p:notesMasterId r:id="rId25"/>
  </p:notesMasterIdLst>
  <p:sldIdLst>
    <p:sldId id="257" r:id="rId3"/>
    <p:sldId id="281" r:id="rId4"/>
    <p:sldId id="285" r:id="rId5"/>
    <p:sldId id="304" r:id="rId6"/>
    <p:sldId id="286" r:id="rId7"/>
    <p:sldId id="288" r:id="rId8"/>
    <p:sldId id="289" r:id="rId9"/>
    <p:sldId id="287" r:id="rId10"/>
    <p:sldId id="290" r:id="rId11"/>
    <p:sldId id="305" r:id="rId12"/>
    <p:sldId id="308" r:id="rId13"/>
    <p:sldId id="292" r:id="rId14"/>
    <p:sldId id="294" r:id="rId15"/>
    <p:sldId id="295" r:id="rId16"/>
    <p:sldId id="296" r:id="rId17"/>
    <p:sldId id="297" r:id="rId18"/>
    <p:sldId id="298" r:id="rId19"/>
    <p:sldId id="299" r:id="rId20"/>
    <p:sldId id="301" r:id="rId21"/>
    <p:sldId id="306" r:id="rId22"/>
    <p:sldId id="307" r:id="rId23"/>
    <p:sldId id="284" r:id="rId24"/>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745" autoAdjust="0"/>
    <p:restoredTop sz="86477" autoAdjust="0"/>
  </p:normalViewPr>
  <p:slideViewPr>
    <p:cSldViewPr>
      <p:cViewPr>
        <p:scale>
          <a:sx n="66" d="100"/>
          <a:sy n="66" d="100"/>
        </p:scale>
        <p:origin x="1565" y="24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27117B1-CCBE-4CC2-8E44-E67A95782590}" type="datetimeFigureOut">
              <a:rPr lang="he-IL" smtClean="0"/>
              <a:t>י'/ניסן/תש"ף</a:t>
            </a:fld>
            <a:endParaRPr lang="he-IL"/>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0F12501-B7D9-46E5-A85A-AEC9142CA5D4}" type="slidenum">
              <a:rPr lang="he-IL" smtClean="0"/>
              <a:t>‹#›</a:t>
            </a:fld>
            <a:endParaRPr lang="he-IL"/>
          </a:p>
        </p:txBody>
      </p:sp>
    </p:spTree>
    <p:extLst>
      <p:ext uri="{BB962C8B-B14F-4D97-AF65-F5344CB8AC3E}">
        <p14:creationId xmlns:p14="http://schemas.microsoft.com/office/powerpoint/2010/main" val="172402611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914400" y="2130426"/>
            <a:ext cx="103632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B7AF0967-E380-4294-AF04-65A66CC0B75D}" type="datetimeFigureOut">
              <a:rPr lang="he-IL" smtClean="0"/>
              <a:t>י'/ניסן/תש"ף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00493CE-2A69-4359-8CD0-D1E97508788A}" type="slidenum">
              <a:rPr lang="he-IL" smtClean="0"/>
              <a:t>‹#›</a:t>
            </a:fld>
            <a:endParaRPr lang="he-IL"/>
          </a:p>
        </p:txBody>
      </p:sp>
    </p:spTree>
    <p:extLst>
      <p:ext uri="{BB962C8B-B14F-4D97-AF65-F5344CB8AC3E}">
        <p14:creationId xmlns:p14="http://schemas.microsoft.com/office/powerpoint/2010/main" val="2009262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B7AF0967-E380-4294-AF04-65A66CC0B75D}" type="datetimeFigureOut">
              <a:rPr lang="he-IL" smtClean="0"/>
              <a:t>י'/ניסן/תש"ף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00493CE-2A69-4359-8CD0-D1E97508788A}" type="slidenum">
              <a:rPr lang="he-IL" smtClean="0"/>
              <a:t>‹#›</a:t>
            </a:fld>
            <a:endParaRPr lang="he-IL"/>
          </a:p>
        </p:txBody>
      </p:sp>
    </p:spTree>
    <p:extLst>
      <p:ext uri="{BB962C8B-B14F-4D97-AF65-F5344CB8AC3E}">
        <p14:creationId xmlns:p14="http://schemas.microsoft.com/office/powerpoint/2010/main" val="2565633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839200" y="274639"/>
            <a:ext cx="27432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609600" y="274639"/>
            <a:ext cx="80264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B7AF0967-E380-4294-AF04-65A66CC0B75D}" type="datetimeFigureOut">
              <a:rPr lang="he-IL" smtClean="0"/>
              <a:t>י'/ניסן/תש"ף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00493CE-2A69-4359-8CD0-D1E97508788A}" type="slidenum">
              <a:rPr lang="he-IL" smtClean="0"/>
              <a:t>‹#›</a:t>
            </a:fld>
            <a:endParaRPr lang="he-IL"/>
          </a:p>
        </p:txBody>
      </p:sp>
    </p:spTree>
    <p:extLst>
      <p:ext uri="{BB962C8B-B14F-4D97-AF65-F5344CB8AC3E}">
        <p14:creationId xmlns:p14="http://schemas.microsoft.com/office/powerpoint/2010/main" val="3850066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0" y="2693990"/>
            <a:ext cx="12192000"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8" y="6569428"/>
            <a:ext cx="2623960"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1" y="-439221"/>
            <a:ext cx="4205648"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5"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1" cy="1597430"/>
          </a:xfrm>
          <a:prstGeom prst="rect">
            <a:avLst/>
          </a:prstGeom>
        </p:spPr>
      </p:pic>
      <p:sp>
        <p:nvSpPr>
          <p:cNvPr id="11" name="מלבן מעוגל 7">
            <a:extLst>
              <a:ext uri="{FF2B5EF4-FFF2-40B4-BE49-F238E27FC236}">
                <a16:creationId xmlns:a16="http://schemas.microsoft.com/office/drawing/2014/main" id="{B4AFF296-E435-456B-88A7-FD44FC635162}"/>
              </a:ext>
            </a:extLst>
          </p:cNvPr>
          <p:cNvSpPr/>
          <p:nvPr userDrawn="1"/>
        </p:nvSpPr>
        <p:spPr>
          <a:xfrm>
            <a:off x="-1489004" y="6304088"/>
            <a:ext cx="3246823"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1063040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43" y="1396871"/>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prstClr val="white"/>
                </a:solidFill>
              </a:rPr>
              <a:t>  </a:t>
            </a:r>
          </a:p>
        </p:txBody>
      </p:sp>
      <p:sp>
        <p:nvSpPr>
          <p:cNvPr id="2" name="כותרת 1"/>
          <p:cNvSpPr>
            <a:spLocks noGrp="1"/>
          </p:cNvSpPr>
          <p:nvPr>
            <p:ph type="ctrTitle"/>
          </p:nvPr>
        </p:nvSpPr>
        <p:spPr>
          <a:xfrm>
            <a:off x="0" y="1640910"/>
            <a:ext cx="12192000" cy="1260000"/>
          </a:xfrm>
          <a:prstGeom prst="rect">
            <a:avLst/>
          </a:prstGeom>
        </p:spPr>
        <p:txBody>
          <a:bodyPr anchor="ctr" anchorCtr="0">
            <a:noAutofit/>
          </a:bodyPr>
          <a:lstStyle>
            <a:lvl1pPr algn="ctr">
              <a:defRPr sz="6600" b="1">
                <a:solidFill>
                  <a:srgbClr val="192A72"/>
                </a:solidFill>
                <a:latin typeface="Arial" pitchFamily="34" charset="0"/>
                <a:cs typeface="Arial" pitchFamily="34" charset="0"/>
              </a:defRPr>
            </a:lvl1pPr>
          </a:lstStyle>
          <a:p>
            <a:r>
              <a:rPr lang="he-IL" dirty="0"/>
              <a:t>לחץ כדי לערוך סגנון כותרת</a:t>
            </a:r>
          </a:p>
        </p:txBody>
      </p:sp>
      <p:sp>
        <p:nvSpPr>
          <p:cNvPr id="7" name="מלבן מעוגל 6"/>
          <p:cNvSpPr/>
          <p:nvPr userDrawn="1"/>
        </p:nvSpPr>
        <p:spPr>
          <a:xfrm>
            <a:off x="7329949" y="6579191"/>
            <a:ext cx="5333867"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8" name="מלבן מעוגל 7"/>
          <p:cNvSpPr/>
          <p:nvPr userDrawn="1"/>
        </p:nvSpPr>
        <p:spPr>
          <a:xfrm>
            <a:off x="9501144" y="6294302"/>
            <a:ext cx="3049656" cy="2058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9" name="מלבן מעוגל 8"/>
          <p:cNvSpPr/>
          <p:nvPr userDrawn="1"/>
        </p:nvSpPr>
        <p:spPr>
          <a:xfrm>
            <a:off x="9996884" y="-235260"/>
            <a:ext cx="276849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1" name="מלבן מעוגל 10"/>
          <p:cNvSpPr/>
          <p:nvPr userDrawn="1"/>
        </p:nvSpPr>
        <p:spPr>
          <a:xfrm>
            <a:off x="-501113" y="163632"/>
            <a:ext cx="1428109"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2" name="Google Shape;11;p2"/>
          <p:cNvSpPr txBox="1">
            <a:spLocks noGrp="1"/>
          </p:cNvSpPr>
          <p:nvPr>
            <p:ph type="subTitle" idx="1"/>
          </p:nvPr>
        </p:nvSpPr>
        <p:spPr>
          <a:xfrm>
            <a:off x="0" y="2895892"/>
            <a:ext cx="12192000" cy="76520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4000" b="1">
                <a:solidFill>
                  <a:srgbClr val="002060"/>
                </a:solidFill>
                <a:latin typeface="Arial" pitchFamily="34" charset="0"/>
                <a:cs typeface="Arial" pitchFamily="34" charset="0"/>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212944" y="3655832"/>
            <a:ext cx="11979057" cy="720000"/>
          </a:xfrm>
        </p:spPr>
        <p:txBody>
          <a:bodyPr anchor="ct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Arial" pitchFamily="34" charset="0"/>
                <a:ea typeface="+mn-ea"/>
                <a:cs typeface="Arial" pitchFamily="34" charset="0"/>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41820371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0" y="2693990"/>
            <a:ext cx="12192000"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mn-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8" y="6569428"/>
            <a:ext cx="2623960"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9" name="מלבן מעוגל 8"/>
          <p:cNvSpPr/>
          <p:nvPr userDrawn="1"/>
        </p:nvSpPr>
        <p:spPr>
          <a:xfrm>
            <a:off x="9986481" y="-439221"/>
            <a:ext cx="4205648"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0" name="מלבן מעוגל 9"/>
          <p:cNvSpPr/>
          <p:nvPr userDrawn="1"/>
        </p:nvSpPr>
        <p:spPr>
          <a:xfrm>
            <a:off x="8259471" y="6565100"/>
            <a:ext cx="4434215"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1" cy="1597430"/>
          </a:xfrm>
          <a:prstGeom prst="rect">
            <a:avLst/>
          </a:prstGeom>
        </p:spPr>
      </p:pic>
      <p:sp>
        <p:nvSpPr>
          <p:cNvPr id="11" name="מלבן מעוגל 7">
            <a:extLst>
              <a:ext uri="{FF2B5EF4-FFF2-40B4-BE49-F238E27FC236}">
                <a16:creationId xmlns:a16="http://schemas.microsoft.com/office/drawing/2014/main" id="{B4AFF296-E435-456B-88A7-FD44FC635162}"/>
              </a:ext>
            </a:extLst>
          </p:cNvPr>
          <p:cNvSpPr/>
          <p:nvPr userDrawn="1"/>
        </p:nvSpPr>
        <p:spPr>
          <a:xfrm>
            <a:off x="-1489004" y="6304088"/>
            <a:ext cx="3246823"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Tree>
    <p:extLst>
      <p:ext uri="{BB962C8B-B14F-4D97-AF65-F5344CB8AC3E}">
        <p14:creationId xmlns:p14="http://schemas.microsoft.com/office/powerpoint/2010/main" val="9125954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43" y="1396871"/>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prstClr val="white"/>
                </a:solidFill>
              </a:rPr>
              <a:t>  </a:t>
            </a:r>
          </a:p>
        </p:txBody>
      </p:sp>
      <p:sp>
        <p:nvSpPr>
          <p:cNvPr id="2" name="כותרת 1"/>
          <p:cNvSpPr>
            <a:spLocks noGrp="1"/>
          </p:cNvSpPr>
          <p:nvPr>
            <p:ph type="ctrTitle"/>
          </p:nvPr>
        </p:nvSpPr>
        <p:spPr>
          <a:xfrm>
            <a:off x="0" y="1640910"/>
            <a:ext cx="12192000" cy="1260000"/>
          </a:xfrm>
          <a:prstGeom prst="rect">
            <a:avLst/>
          </a:prstGeom>
        </p:spPr>
        <p:txBody>
          <a:bodyPr anchor="ctr" anchorCtr="0">
            <a:noAutofit/>
          </a:bodyPr>
          <a:lstStyle>
            <a:lvl1pPr algn="ctr">
              <a:defRPr sz="6600" b="1">
                <a:solidFill>
                  <a:srgbClr val="192A72"/>
                </a:solidFill>
                <a:latin typeface="Arial" pitchFamily="34" charset="0"/>
                <a:cs typeface="Arial" pitchFamily="34" charset="0"/>
              </a:defRPr>
            </a:lvl1pPr>
          </a:lstStyle>
          <a:p>
            <a:r>
              <a:rPr lang="he-IL" dirty="0"/>
              <a:t>לחץ כדי לערוך סגנון כותרת</a:t>
            </a:r>
          </a:p>
        </p:txBody>
      </p:sp>
      <p:sp>
        <p:nvSpPr>
          <p:cNvPr id="7" name="מלבן מעוגל 6"/>
          <p:cNvSpPr/>
          <p:nvPr userDrawn="1"/>
        </p:nvSpPr>
        <p:spPr>
          <a:xfrm>
            <a:off x="7329949" y="6579191"/>
            <a:ext cx="5333867"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8" name="מלבן מעוגל 7"/>
          <p:cNvSpPr/>
          <p:nvPr userDrawn="1"/>
        </p:nvSpPr>
        <p:spPr>
          <a:xfrm>
            <a:off x="9501144" y="6294302"/>
            <a:ext cx="3049656" cy="2058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9" name="מלבן מעוגל 8"/>
          <p:cNvSpPr/>
          <p:nvPr userDrawn="1"/>
        </p:nvSpPr>
        <p:spPr>
          <a:xfrm>
            <a:off x="9996884" y="-235260"/>
            <a:ext cx="276849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1" name="מלבן מעוגל 10"/>
          <p:cNvSpPr/>
          <p:nvPr userDrawn="1"/>
        </p:nvSpPr>
        <p:spPr>
          <a:xfrm>
            <a:off x="-501113" y="163632"/>
            <a:ext cx="1428109"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2" name="Google Shape;11;p2"/>
          <p:cNvSpPr txBox="1">
            <a:spLocks noGrp="1"/>
          </p:cNvSpPr>
          <p:nvPr>
            <p:ph type="subTitle" idx="1"/>
          </p:nvPr>
        </p:nvSpPr>
        <p:spPr>
          <a:xfrm>
            <a:off x="0" y="2895892"/>
            <a:ext cx="12192000" cy="76520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4000" b="1">
                <a:solidFill>
                  <a:srgbClr val="002060"/>
                </a:solidFill>
                <a:latin typeface="Arial" pitchFamily="34" charset="0"/>
                <a:cs typeface="Arial" pitchFamily="34" charset="0"/>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212944" y="3655832"/>
            <a:ext cx="11979057" cy="720000"/>
          </a:xfrm>
        </p:spPr>
        <p:txBody>
          <a:bodyPr anchor="ct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Arial" pitchFamily="34" charset="0"/>
                <a:ea typeface="+mn-ea"/>
                <a:cs typeface="Arial" pitchFamily="34" charset="0"/>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1615577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 y="213094"/>
            <a:ext cx="12191999" cy="720000"/>
          </a:xfrm>
        </p:spPr>
        <p:txBody>
          <a:bodyPr lIns="36000" tIns="0" rIns="36000" bIns="0">
            <a:noAutofit/>
          </a:bodyPr>
          <a:lstStyle>
            <a:lvl1pPr>
              <a:defRPr sz="4400" b="1">
                <a:solidFill>
                  <a:srgbClr val="192A72"/>
                </a:solidFill>
                <a:latin typeface="Arial" pitchFamily="34" charset="0"/>
                <a:cs typeface="Arial" pitchFamily="34" charset="0"/>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74" y="1195757"/>
            <a:ext cx="8152441" cy="4680000"/>
          </a:xfrm>
        </p:spPr>
        <p:txBody>
          <a:bodyPr>
            <a:normAutofit/>
          </a:bodyPr>
          <a:lstStyle>
            <a:lvl1pPr>
              <a:lnSpc>
                <a:spcPct val="150000"/>
              </a:lnSpc>
              <a:spcBef>
                <a:spcPts val="0"/>
              </a:spcBef>
              <a:spcAft>
                <a:spcPts val="600"/>
              </a:spcAft>
              <a:defRPr sz="2400">
                <a:solidFill>
                  <a:srgbClr val="002060"/>
                </a:solidFill>
                <a:latin typeface="Arial" pitchFamily="34" charset="0"/>
                <a:cs typeface="Arial" pitchFamily="34" charset="0"/>
              </a:defRPr>
            </a:lvl1pPr>
            <a:lvl2pPr>
              <a:lnSpc>
                <a:spcPct val="150000"/>
              </a:lnSpc>
              <a:spcBef>
                <a:spcPts val="0"/>
              </a:spcBef>
              <a:spcAft>
                <a:spcPts val="600"/>
              </a:spcAft>
              <a:defRPr sz="2400">
                <a:solidFill>
                  <a:srgbClr val="002060"/>
                </a:solidFill>
                <a:latin typeface="Arial" pitchFamily="34" charset="0"/>
                <a:cs typeface="Arial" pitchFamily="34" charset="0"/>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200"/>
            <a:ext cx="4766192"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9" name="מלבן מעוגל 8"/>
          <p:cNvSpPr/>
          <p:nvPr userDrawn="1"/>
        </p:nvSpPr>
        <p:spPr>
          <a:xfrm>
            <a:off x="0" y="6306750"/>
            <a:ext cx="7724432"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Tree>
    <p:extLst>
      <p:ext uri="{BB962C8B-B14F-4D97-AF65-F5344CB8AC3E}">
        <p14:creationId xmlns:p14="http://schemas.microsoft.com/office/powerpoint/2010/main" val="28452576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771" y="213094"/>
            <a:ext cx="9642231"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mn-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5" y="1185681"/>
            <a:ext cx="8325076" cy="540000"/>
          </a:xfrm>
        </p:spPr>
        <p:txBody>
          <a:bodyPr anchor="ctr">
            <a:noAutofit/>
          </a:bodyPr>
          <a:lstStyle>
            <a:lvl1pPr marL="185738" indent="0">
              <a:buNone/>
              <a:defRPr sz="3200" b="1">
                <a:solidFill>
                  <a:srgbClr val="12B4BC"/>
                </a:solidFill>
                <a:latin typeface="Varela Round" pitchFamily="2" charset="-79"/>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4" y="1725685"/>
            <a:ext cx="8031964" cy="4152517"/>
          </a:xfrm>
        </p:spPr>
        <p:txBody>
          <a:bodyPr>
            <a:normAutofit/>
          </a:bodyPr>
          <a:lstStyle>
            <a:lvl1pPr marL="439738" indent="-342900">
              <a:lnSpc>
                <a:spcPct val="100000"/>
              </a:lnSpc>
              <a:spcBef>
                <a:spcPts val="0"/>
              </a:spcBef>
              <a:spcAft>
                <a:spcPts val="600"/>
              </a:spcAft>
              <a:defRPr lang="he-IL" sz="2400" kern="1200" dirty="0" smtClean="0">
                <a:solidFill>
                  <a:srgbClr val="002060"/>
                </a:solidFill>
                <a:latin typeface="Varela Round" pitchFamily="2" charset="-79"/>
                <a:ea typeface="+mn-ea"/>
                <a:cs typeface="+mn-cs"/>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mn-cs"/>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664805" y="5699025"/>
            <a:ext cx="4766812"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260562" y="181687"/>
            <a:ext cx="2598823"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488824" y="468418"/>
            <a:ext cx="296930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9010093" y="6104090"/>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Tree>
    <p:extLst>
      <p:ext uri="{BB962C8B-B14F-4D97-AF65-F5344CB8AC3E}">
        <p14:creationId xmlns:p14="http://schemas.microsoft.com/office/powerpoint/2010/main" val="4857177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234418" y="1312990"/>
            <a:ext cx="7910517" cy="5224442"/>
          </a:xfrm>
          <a:prstGeom prst="rect">
            <a:avLst/>
          </a:prstGeom>
        </p:spPr>
        <p:txBody>
          <a:bodyPr anchor="ctr">
            <a:noAutofit/>
          </a:bodyPr>
          <a:lstStyle>
            <a:lvl1pPr algn="r">
              <a:defRPr sz="2800">
                <a:solidFill>
                  <a:srgbClr val="192A72"/>
                </a:solidFill>
                <a:latin typeface="Varela Round" panose="00000500000000000000" pitchFamily="2" charset="-79"/>
                <a:cs typeface="+mn-cs"/>
              </a:defRPr>
            </a:lvl1pPr>
          </a:lstStyle>
          <a:p>
            <a:r>
              <a:rPr lang="he-IL" dirty="0"/>
              <a:t>לחץ כדי לערוך פסקת טקסט קצרה של תבנית בסיס</a:t>
            </a:r>
          </a:p>
        </p:txBody>
      </p:sp>
      <p:sp>
        <p:nvSpPr>
          <p:cNvPr id="7" name="מלבן מעוגל 6"/>
          <p:cNvSpPr/>
          <p:nvPr userDrawn="1"/>
        </p:nvSpPr>
        <p:spPr>
          <a:xfrm>
            <a:off x="-910415" y="6189198"/>
            <a:ext cx="3068596"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8" name="מלבן מעוגל 7"/>
          <p:cNvSpPr/>
          <p:nvPr userDrawn="1"/>
        </p:nvSpPr>
        <p:spPr>
          <a:xfrm>
            <a:off x="10082354" y="81725"/>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1" name="מלבן מעוגל 10"/>
          <p:cNvSpPr/>
          <p:nvPr userDrawn="1"/>
        </p:nvSpPr>
        <p:spPr>
          <a:xfrm>
            <a:off x="-2155687" y="6347807"/>
            <a:ext cx="5559136"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solidFill>
                <a:prstClr val="white"/>
              </a:solidFill>
            </a:endParaRPr>
          </a:p>
        </p:txBody>
      </p:sp>
      <p:sp>
        <p:nvSpPr>
          <p:cNvPr id="9" name="מציין מיקום טקסט 3"/>
          <p:cNvSpPr>
            <a:spLocks noGrp="1"/>
          </p:cNvSpPr>
          <p:nvPr>
            <p:ph type="body" sz="quarter" idx="10" hasCustomPrompt="1"/>
          </p:nvPr>
        </p:nvSpPr>
        <p:spPr>
          <a:xfrm>
            <a:off x="0" y="192531"/>
            <a:ext cx="12192000" cy="1009650"/>
          </a:xfrm>
          <a:prstGeom prst="rect">
            <a:avLst/>
          </a:prstGeom>
        </p:spPr>
        <p:txBody>
          <a:bodyPr anchor="ctr">
            <a:normAutofit/>
          </a:bodyPr>
          <a:lstStyle>
            <a:lvl1pPr marL="0" indent="0" algn="ctr">
              <a:buNone/>
              <a:defRPr sz="4800" b="1">
                <a:solidFill>
                  <a:srgbClr val="192A72"/>
                </a:solidFill>
                <a:latin typeface="Varela Round" panose="00000500000000000000" pitchFamily="2" charset="-79"/>
                <a:cs typeface="+mn-cs"/>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3600757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7" name="מלבן מעוגל 6"/>
          <p:cNvSpPr/>
          <p:nvPr userDrawn="1"/>
        </p:nvSpPr>
        <p:spPr>
          <a:xfrm>
            <a:off x="1" y="5878202"/>
            <a:ext cx="4766192"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latin typeface="Varela Round" pitchFamily="2" charset="-79"/>
              <a:cs typeface="Varela Round" pitchFamily="2" charset="-79"/>
            </a:endParaRPr>
          </a:p>
        </p:txBody>
      </p:sp>
      <p:sp>
        <p:nvSpPr>
          <p:cNvPr id="8" name="מלבן מעוגל 7"/>
          <p:cNvSpPr/>
          <p:nvPr userDrawn="1"/>
        </p:nvSpPr>
        <p:spPr>
          <a:xfrm>
            <a:off x="8667717" y="6685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latin typeface="Varela Round" pitchFamily="2" charset="-79"/>
              <a:cs typeface="Varela Round" pitchFamily="2" charset="-79"/>
            </a:endParaRPr>
          </a:p>
        </p:txBody>
      </p:sp>
      <p:sp>
        <p:nvSpPr>
          <p:cNvPr id="9" name="מלבן מעוגל 8"/>
          <p:cNvSpPr/>
          <p:nvPr userDrawn="1"/>
        </p:nvSpPr>
        <p:spPr>
          <a:xfrm>
            <a:off x="0" y="6306752"/>
            <a:ext cx="7724432"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20"/>
            <a:ext cx="11465168" cy="6122933"/>
          </a:xfrm>
        </p:spPr>
        <p:txBody>
          <a:bodyPr/>
          <a:lstStyle>
            <a:lvl1pPr marL="0" indent="0">
              <a:buFontTx/>
              <a:buNone/>
              <a:defRPr>
                <a:solidFill>
                  <a:srgbClr val="192A72"/>
                </a:solidFill>
                <a:latin typeface="Varela Round" panose="00000500000000000000" pitchFamily="2" charset="-79"/>
                <a:cs typeface="+mn-cs"/>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7" y="95349"/>
            <a:ext cx="8074879" cy="400050"/>
          </a:xfrm>
        </p:spPr>
        <p:txBody>
          <a:bodyPr anchor="ctr">
            <a:noAutofit/>
          </a:bodyPr>
          <a:lstStyle>
            <a:lvl1pPr marL="0" indent="0" algn="r">
              <a:buFontTx/>
              <a:buNone/>
              <a:defRPr sz="2400">
                <a:solidFill>
                  <a:srgbClr val="192A72"/>
                </a:solidFill>
                <a:latin typeface="Varela Round" panose="00000500000000000000" pitchFamily="2" charset="-79"/>
                <a:cs typeface="+mn-cs"/>
              </a:defRPr>
            </a:lvl1pPr>
          </a:lstStyle>
          <a:p>
            <a:pPr lvl="0"/>
            <a:r>
              <a:rPr lang="he-IL" dirty="0"/>
              <a:t>לחץ כדי לערוך סגנונות טקסט של תבנית בסיס</a:t>
            </a:r>
          </a:p>
        </p:txBody>
      </p:sp>
    </p:spTree>
    <p:extLst>
      <p:ext uri="{BB962C8B-B14F-4D97-AF65-F5344CB8AC3E}">
        <p14:creationId xmlns:p14="http://schemas.microsoft.com/office/powerpoint/2010/main" val="3496675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B7AF0967-E380-4294-AF04-65A66CC0B75D}" type="datetimeFigureOut">
              <a:rPr lang="he-IL" smtClean="0"/>
              <a:t>י'/ניסן/תש"ף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00493CE-2A69-4359-8CD0-D1E97508788A}" type="slidenum">
              <a:rPr lang="he-IL" smtClean="0"/>
              <a:t>‹#›</a:t>
            </a:fld>
            <a:endParaRPr lang="he-IL"/>
          </a:p>
        </p:txBody>
      </p:sp>
    </p:spTree>
    <p:extLst>
      <p:ext uri="{BB962C8B-B14F-4D97-AF65-F5344CB8AC3E}">
        <p14:creationId xmlns:p14="http://schemas.microsoft.com/office/powerpoint/2010/main" val="29886884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2" y="213094"/>
            <a:ext cx="12191999" cy="720000"/>
          </a:xfrm>
          <a:noFill/>
        </p:spPr>
        <p:txBody>
          <a:bodyPr vert="horz" lIns="91440" tIns="45720" rIns="91440" bIns="45720" rtlCol="1" anchor="ctr">
            <a:noAutofit/>
          </a:bodyPr>
          <a:lstStyle>
            <a:lvl1pPr>
              <a:defRPr kumimoji="0" lang="he-IL" sz="4400" b="1" i="0" u="none" strike="noStrike" kern="1200" cap="none" spc="0" normalizeH="0" baseline="0" noProof="0" dirty="0" smtClean="0">
                <a:ln>
                  <a:noFill/>
                </a:ln>
                <a:solidFill>
                  <a:srgbClr val="002060"/>
                </a:solidFill>
                <a:effectLst/>
                <a:uLnTx/>
                <a:uFillTx/>
                <a:latin typeface="Arial" pitchFamily="34" charset="0"/>
                <a:ea typeface="+mj-ea"/>
                <a:cs typeface="Arial" pitchFamily="34" charset="0"/>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200"/>
            <a:ext cx="4766192"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9" name="מלבן מעוגל 8"/>
          <p:cNvSpPr/>
          <p:nvPr userDrawn="1"/>
        </p:nvSpPr>
        <p:spPr>
          <a:xfrm>
            <a:off x="0" y="6306750"/>
            <a:ext cx="7724432"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Tree>
    <p:extLst>
      <p:ext uri="{BB962C8B-B14F-4D97-AF65-F5344CB8AC3E}">
        <p14:creationId xmlns:p14="http://schemas.microsoft.com/office/powerpoint/2010/main" val="3709020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כותרת ותמונה">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10" y="186261"/>
            <a:ext cx="10247689" cy="637353"/>
          </a:xfrm>
          <a:prstGeom prst="rect">
            <a:avLst/>
          </a:prstGeom>
        </p:spPr>
        <p:txBody>
          <a:bodyPr anchor="ctr">
            <a:noAutofit/>
          </a:bodyPr>
          <a:lstStyle>
            <a:lvl1pPr algn="ctr">
              <a:defRPr sz="4400" b="1">
                <a:solidFill>
                  <a:srgbClr val="192A72"/>
                </a:solidFill>
                <a:latin typeface="Varela Round" panose="00000500000000000000" pitchFamily="2" charset="-79"/>
                <a:cs typeface="+mn-cs"/>
              </a:defRPr>
            </a:lvl1pPr>
          </a:lstStyle>
          <a:p>
            <a:r>
              <a:rPr lang="he-IL" dirty="0"/>
              <a:t>לחץ כדי לערוך סגנון כותרת</a:t>
            </a:r>
          </a:p>
        </p:txBody>
      </p:sp>
      <p:sp>
        <p:nvSpPr>
          <p:cNvPr id="9" name="מלבן מעוגל 8"/>
          <p:cNvSpPr/>
          <p:nvPr userDrawn="1"/>
        </p:nvSpPr>
        <p:spPr>
          <a:xfrm>
            <a:off x="11186074"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0" name="מלבן מעוגל 9"/>
          <p:cNvSpPr/>
          <p:nvPr userDrawn="1"/>
        </p:nvSpPr>
        <p:spPr>
          <a:xfrm>
            <a:off x="11066772" y="950191"/>
            <a:ext cx="1159099" cy="347376"/>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prstClr val="white"/>
                </a:solidFill>
              </a:rPr>
              <a:t> </a:t>
            </a:r>
          </a:p>
        </p:txBody>
      </p:sp>
      <p:sp>
        <p:nvSpPr>
          <p:cNvPr id="11" name="מלבן מעוגל 10"/>
          <p:cNvSpPr/>
          <p:nvPr userDrawn="1"/>
        </p:nvSpPr>
        <p:spPr>
          <a:xfrm>
            <a:off x="-484993"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3" name="מציין מיקום של תמונה 2">
            <a:extLst>
              <a:ext uri="{FF2B5EF4-FFF2-40B4-BE49-F238E27FC236}">
                <a16:creationId xmlns:a16="http://schemas.microsoft.com/office/drawing/2014/main" id="{37DA72A4-4AB9-460E-88AD-A2F17BC90408}"/>
              </a:ext>
            </a:extLst>
          </p:cNvPr>
          <p:cNvSpPr>
            <a:spLocks noGrp="1"/>
          </p:cNvSpPr>
          <p:nvPr>
            <p:ph type="pic" idx="1" hasCustomPrompt="1"/>
          </p:nvPr>
        </p:nvSpPr>
        <p:spPr>
          <a:xfrm>
            <a:off x="161168" y="964353"/>
            <a:ext cx="8484280" cy="57215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1038158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כותרת ושתי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10" y="186261"/>
            <a:ext cx="10247689" cy="637353"/>
          </a:xfrm>
          <a:prstGeom prst="rect">
            <a:avLst/>
          </a:prstGeom>
        </p:spPr>
        <p:txBody>
          <a:bodyPr anchor="ctr">
            <a:noAutofit/>
          </a:bodyPr>
          <a:lstStyle>
            <a:lvl1pPr algn="ctr">
              <a:defRPr sz="4400" b="1">
                <a:solidFill>
                  <a:srgbClr val="192A72"/>
                </a:solidFill>
                <a:latin typeface="Varela Round" panose="00000500000000000000" pitchFamily="2" charset="-79"/>
                <a:cs typeface="+mn-cs"/>
              </a:defRPr>
            </a:lvl1pPr>
          </a:lstStyle>
          <a:p>
            <a:r>
              <a:rPr lang="he-IL" dirty="0"/>
              <a:t>לחץ כדי לערוך סגנון כותרת</a:t>
            </a:r>
          </a:p>
        </p:txBody>
      </p:sp>
      <p:sp>
        <p:nvSpPr>
          <p:cNvPr id="9" name="מלבן מעוגל 8"/>
          <p:cNvSpPr/>
          <p:nvPr userDrawn="1"/>
        </p:nvSpPr>
        <p:spPr>
          <a:xfrm>
            <a:off x="11186074"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prstClr val="white"/>
                </a:solidFill>
              </a:rPr>
              <a:t> </a:t>
            </a:r>
          </a:p>
        </p:txBody>
      </p:sp>
      <p:sp>
        <p:nvSpPr>
          <p:cNvPr id="11" name="מלבן מעוגל 10"/>
          <p:cNvSpPr/>
          <p:nvPr userDrawn="1"/>
        </p:nvSpPr>
        <p:spPr>
          <a:xfrm>
            <a:off x="-484993"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4" name="מציין מיקום של תמונה 2">
            <a:extLst>
              <a:ext uri="{FF2B5EF4-FFF2-40B4-BE49-F238E27FC236}">
                <a16:creationId xmlns:a16="http://schemas.microsoft.com/office/drawing/2014/main" id="{E092FF7F-99D2-4D69-9F9B-DFCC0018EF01}"/>
              </a:ext>
            </a:extLst>
          </p:cNvPr>
          <p:cNvSpPr>
            <a:spLocks noGrp="1"/>
          </p:cNvSpPr>
          <p:nvPr>
            <p:ph type="pic" idx="1" hasCustomPrompt="1"/>
          </p:nvPr>
        </p:nvSpPr>
        <p:spPr>
          <a:xfrm>
            <a:off x="6445535" y="978203"/>
            <a:ext cx="5396024"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5" name="מציין מיקום של תמונה 2">
            <a:extLst>
              <a:ext uri="{FF2B5EF4-FFF2-40B4-BE49-F238E27FC236}">
                <a16:creationId xmlns:a16="http://schemas.microsoft.com/office/drawing/2014/main" id="{EE11C667-5839-4E65-A8EE-E7690021913A}"/>
              </a:ext>
            </a:extLst>
          </p:cNvPr>
          <p:cNvSpPr>
            <a:spLocks noGrp="1"/>
          </p:cNvSpPr>
          <p:nvPr>
            <p:ph type="pic" idx="10" hasCustomPrompt="1"/>
          </p:nvPr>
        </p:nvSpPr>
        <p:spPr>
          <a:xfrm>
            <a:off x="843384" y="978203"/>
            <a:ext cx="5396024"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4517834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כותרת ושלוש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10" y="186261"/>
            <a:ext cx="10247689" cy="637353"/>
          </a:xfrm>
          <a:prstGeom prst="rect">
            <a:avLst/>
          </a:prstGeom>
        </p:spPr>
        <p:txBody>
          <a:bodyPr anchor="ctr">
            <a:noAutofit/>
          </a:bodyPr>
          <a:lstStyle>
            <a:lvl1pPr algn="ctr">
              <a:defRPr sz="4400" b="1">
                <a:solidFill>
                  <a:srgbClr val="192A72"/>
                </a:solidFill>
                <a:latin typeface="Varela Round" panose="00000500000000000000" pitchFamily="2" charset="-79"/>
                <a:cs typeface="+mn-cs"/>
              </a:defRPr>
            </a:lvl1pPr>
          </a:lstStyle>
          <a:p>
            <a:r>
              <a:rPr lang="he-IL" dirty="0"/>
              <a:t>לחץ כדי לערוך סגנון כותרת</a:t>
            </a:r>
          </a:p>
        </p:txBody>
      </p:sp>
      <p:sp>
        <p:nvSpPr>
          <p:cNvPr id="9" name="מלבן מעוגל 8"/>
          <p:cNvSpPr/>
          <p:nvPr userDrawn="1"/>
        </p:nvSpPr>
        <p:spPr>
          <a:xfrm>
            <a:off x="11186074"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prstClr val="white"/>
                </a:solidFill>
              </a:rPr>
              <a:t> </a:t>
            </a:r>
          </a:p>
        </p:txBody>
      </p:sp>
      <p:sp>
        <p:nvSpPr>
          <p:cNvPr id="11" name="מלבן מעוגל 10"/>
          <p:cNvSpPr/>
          <p:nvPr userDrawn="1"/>
        </p:nvSpPr>
        <p:spPr>
          <a:xfrm>
            <a:off x="-484993"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3" name="מציין מיקום של תמונה 2">
            <a:extLst>
              <a:ext uri="{FF2B5EF4-FFF2-40B4-BE49-F238E27FC236}">
                <a16:creationId xmlns:a16="http://schemas.microsoft.com/office/drawing/2014/main" id="{64B146C4-EED2-4B57-8484-D619778B9E14}"/>
              </a:ext>
            </a:extLst>
          </p:cNvPr>
          <p:cNvSpPr>
            <a:spLocks noGrp="1"/>
          </p:cNvSpPr>
          <p:nvPr>
            <p:ph type="pic" idx="1" hasCustomPrompt="1"/>
          </p:nvPr>
        </p:nvSpPr>
        <p:spPr>
          <a:xfrm>
            <a:off x="5513757" y="1030564"/>
            <a:ext cx="5396024"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4" name="מציין מיקום של תמונה 2">
            <a:extLst>
              <a:ext uri="{FF2B5EF4-FFF2-40B4-BE49-F238E27FC236}">
                <a16:creationId xmlns:a16="http://schemas.microsoft.com/office/drawing/2014/main" id="{7C073636-A9CC-46CC-A5B5-C80D3112BC46}"/>
              </a:ext>
            </a:extLst>
          </p:cNvPr>
          <p:cNvSpPr>
            <a:spLocks noGrp="1"/>
          </p:cNvSpPr>
          <p:nvPr>
            <p:ph type="pic" idx="10" hasCustomPrompt="1"/>
          </p:nvPr>
        </p:nvSpPr>
        <p:spPr>
          <a:xfrm>
            <a:off x="1241605" y="1030562"/>
            <a:ext cx="4115185"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5" name="מציין מיקום של תמונה 2">
            <a:extLst>
              <a:ext uri="{FF2B5EF4-FFF2-40B4-BE49-F238E27FC236}">
                <a16:creationId xmlns:a16="http://schemas.microsoft.com/office/drawing/2014/main" id="{4CEC450C-D597-4EB4-A4B8-7D7FF6277A97}"/>
              </a:ext>
            </a:extLst>
          </p:cNvPr>
          <p:cNvSpPr>
            <a:spLocks noGrp="1"/>
          </p:cNvSpPr>
          <p:nvPr>
            <p:ph type="pic" idx="11" hasCustomPrompt="1"/>
          </p:nvPr>
        </p:nvSpPr>
        <p:spPr>
          <a:xfrm>
            <a:off x="1241605" y="3932962"/>
            <a:ext cx="4115185"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9040644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כותרת וארבע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10" y="186261"/>
            <a:ext cx="10247689" cy="637353"/>
          </a:xfrm>
          <a:prstGeom prst="rect">
            <a:avLst/>
          </a:prstGeom>
        </p:spPr>
        <p:txBody>
          <a:bodyPr anchor="ctr">
            <a:noAutofit/>
          </a:bodyPr>
          <a:lstStyle>
            <a:lvl1pPr algn="ctr">
              <a:defRPr sz="4400" b="1">
                <a:solidFill>
                  <a:srgbClr val="192A72"/>
                </a:solidFill>
                <a:latin typeface="Varela Round" panose="00000500000000000000" pitchFamily="2" charset="-79"/>
                <a:cs typeface="+mn-cs"/>
              </a:defRPr>
            </a:lvl1pPr>
          </a:lstStyle>
          <a:p>
            <a:r>
              <a:rPr lang="he-IL" dirty="0"/>
              <a:t>לחץ כדי לערוך סגנון כותרת</a:t>
            </a:r>
          </a:p>
        </p:txBody>
      </p:sp>
      <p:sp>
        <p:nvSpPr>
          <p:cNvPr id="9" name="מלבן מעוגל 8"/>
          <p:cNvSpPr/>
          <p:nvPr userDrawn="1"/>
        </p:nvSpPr>
        <p:spPr>
          <a:xfrm>
            <a:off x="11186074"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0" name="מלבן מעוגל 9"/>
          <p:cNvSpPr/>
          <p:nvPr userDrawn="1"/>
        </p:nvSpPr>
        <p:spPr>
          <a:xfrm>
            <a:off x="10171544" y="938561"/>
            <a:ext cx="2190883"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prstClr val="white"/>
                </a:solidFill>
              </a:rPr>
              <a:t> </a:t>
            </a:r>
          </a:p>
        </p:txBody>
      </p:sp>
      <p:sp>
        <p:nvSpPr>
          <p:cNvPr id="11" name="מלבן מעוגל 10"/>
          <p:cNvSpPr/>
          <p:nvPr userDrawn="1"/>
        </p:nvSpPr>
        <p:spPr>
          <a:xfrm>
            <a:off x="-484993"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5" name="מציין מיקום של תמונה 2">
            <a:extLst>
              <a:ext uri="{FF2B5EF4-FFF2-40B4-BE49-F238E27FC236}">
                <a16:creationId xmlns:a16="http://schemas.microsoft.com/office/drawing/2014/main" id="{2B4BA0B6-69B0-4331-828B-18DEBDC76E10}"/>
              </a:ext>
            </a:extLst>
          </p:cNvPr>
          <p:cNvSpPr>
            <a:spLocks noGrp="1"/>
          </p:cNvSpPr>
          <p:nvPr>
            <p:ph type="pic" idx="10" hasCustomPrompt="1"/>
          </p:nvPr>
        </p:nvSpPr>
        <p:spPr>
          <a:xfrm>
            <a:off x="154540" y="1073695"/>
            <a:ext cx="4115185"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8" name="מציין מיקום של תמונה 2">
            <a:extLst>
              <a:ext uri="{FF2B5EF4-FFF2-40B4-BE49-F238E27FC236}">
                <a16:creationId xmlns:a16="http://schemas.microsoft.com/office/drawing/2014/main" id="{FBCD6E16-20B0-475E-9CDF-01523C3F3E1C}"/>
              </a:ext>
            </a:extLst>
          </p:cNvPr>
          <p:cNvSpPr>
            <a:spLocks noGrp="1"/>
          </p:cNvSpPr>
          <p:nvPr>
            <p:ph type="pic" idx="11" hasCustomPrompt="1"/>
          </p:nvPr>
        </p:nvSpPr>
        <p:spPr>
          <a:xfrm>
            <a:off x="154540" y="3976095"/>
            <a:ext cx="4115185"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9" name="מציין מיקום של תמונה 2">
            <a:extLst>
              <a:ext uri="{FF2B5EF4-FFF2-40B4-BE49-F238E27FC236}">
                <a16:creationId xmlns:a16="http://schemas.microsoft.com/office/drawing/2014/main" id="{CF464C56-4BFD-45D5-9DFE-6D1C9EA45370}"/>
              </a:ext>
            </a:extLst>
          </p:cNvPr>
          <p:cNvSpPr>
            <a:spLocks noGrp="1"/>
          </p:cNvSpPr>
          <p:nvPr>
            <p:ph type="pic" idx="12" hasCustomPrompt="1"/>
          </p:nvPr>
        </p:nvSpPr>
        <p:spPr>
          <a:xfrm>
            <a:off x="4415438" y="1073695"/>
            <a:ext cx="4115185"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20" name="מציין מיקום של תמונה 2">
            <a:extLst>
              <a:ext uri="{FF2B5EF4-FFF2-40B4-BE49-F238E27FC236}">
                <a16:creationId xmlns:a16="http://schemas.microsoft.com/office/drawing/2014/main" id="{129AE4A9-D411-4409-B29E-8B4A85FA65F5}"/>
              </a:ext>
            </a:extLst>
          </p:cNvPr>
          <p:cNvSpPr>
            <a:spLocks noGrp="1"/>
          </p:cNvSpPr>
          <p:nvPr>
            <p:ph type="pic" idx="13" hasCustomPrompt="1"/>
          </p:nvPr>
        </p:nvSpPr>
        <p:spPr>
          <a:xfrm>
            <a:off x="4415438" y="3976095"/>
            <a:ext cx="4115185"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049102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963084" y="4406901"/>
            <a:ext cx="103632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B7AF0967-E380-4294-AF04-65A66CC0B75D}" type="datetimeFigureOut">
              <a:rPr lang="he-IL" smtClean="0"/>
              <a:t>י'/ניסן/תש"ף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00493CE-2A69-4359-8CD0-D1E97508788A}" type="slidenum">
              <a:rPr lang="he-IL" smtClean="0"/>
              <a:t>‹#›</a:t>
            </a:fld>
            <a:endParaRPr lang="he-IL"/>
          </a:p>
        </p:txBody>
      </p:sp>
    </p:spTree>
    <p:extLst>
      <p:ext uri="{BB962C8B-B14F-4D97-AF65-F5344CB8AC3E}">
        <p14:creationId xmlns:p14="http://schemas.microsoft.com/office/powerpoint/2010/main" val="191652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B7AF0967-E380-4294-AF04-65A66CC0B75D}" type="datetimeFigureOut">
              <a:rPr lang="he-IL" smtClean="0"/>
              <a:t>י'/ניסן/תש"ף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00493CE-2A69-4359-8CD0-D1E97508788A}" type="slidenum">
              <a:rPr lang="he-IL" smtClean="0"/>
              <a:t>‹#›</a:t>
            </a:fld>
            <a:endParaRPr lang="he-IL"/>
          </a:p>
        </p:txBody>
      </p:sp>
    </p:spTree>
    <p:extLst>
      <p:ext uri="{BB962C8B-B14F-4D97-AF65-F5344CB8AC3E}">
        <p14:creationId xmlns:p14="http://schemas.microsoft.com/office/powerpoint/2010/main" val="3865383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B7AF0967-E380-4294-AF04-65A66CC0B75D}" type="datetimeFigureOut">
              <a:rPr lang="he-IL" smtClean="0"/>
              <a:t>י'/ניסן/תש"ף</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300493CE-2A69-4359-8CD0-D1E97508788A}" type="slidenum">
              <a:rPr lang="he-IL" smtClean="0"/>
              <a:t>‹#›</a:t>
            </a:fld>
            <a:endParaRPr lang="he-IL"/>
          </a:p>
        </p:txBody>
      </p:sp>
    </p:spTree>
    <p:extLst>
      <p:ext uri="{BB962C8B-B14F-4D97-AF65-F5344CB8AC3E}">
        <p14:creationId xmlns:p14="http://schemas.microsoft.com/office/powerpoint/2010/main" val="2408497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B7AF0967-E380-4294-AF04-65A66CC0B75D}" type="datetimeFigureOut">
              <a:rPr lang="he-IL" smtClean="0"/>
              <a:t>י'/ניסן/תש"ף</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300493CE-2A69-4359-8CD0-D1E97508788A}" type="slidenum">
              <a:rPr lang="he-IL" smtClean="0"/>
              <a:t>‹#›</a:t>
            </a:fld>
            <a:endParaRPr lang="he-IL"/>
          </a:p>
        </p:txBody>
      </p:sp>
    </p:spTree>
    <p:extLst>
      <p:ext uri="{BB962C8B-B14F-4D97-AF65-F5344CB8AC3E}">
        <p14:creationId xmlns:p14="http://schemas.microsoft.com/office/powerpoint/2010/main" val="1384403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B7AF0967-E380-4294-AF04-65A66CC0B75D}" type="datetimeFigureOut">
              <a:rPr lang="he-IL" smtClean="0"/>
              <a:t>י'/ניסן/תש"ף</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300493CE-2A69-4359-8CD0-D1E97508788A}" type="slidenum">
              <a:rPr lang="he-IL" smtClean="0"/>
              <a:t>‹#›</a:t>
            </a:fld>
            <a:endParaRPr lang="he-IL"/>
          </a:p>
        </p:txBody>
      </p:sp>
    </p:spTree>
    <p:extLst>
      <p:ext uri="{BB962C8B-B14F-4D97-AF65-F5344CB8AC3E}">
        <p14:creationId xmlns:p14="http://schemas.microsoft.com/office/powerpoint/2010/main" val="3946282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09601" y="273050"/>
            <a:ext cx="4011084"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B7AF0967-E380-4294-AF04-65A66CC0B75D}" type="datetimeFigureOut">
              <a:rPr lang="he-IL" smtClean="0"/>
              <a:t>י'/ניסן/תש"ף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00493CE-2A69-4359-8CD0-D1E97508788A}" type="slidenum">
              <a:rPr lang="he-IL" smtClean="0"/>
              <a:t>‹#›</a:t>
            </a:fld>
            <a:endParaRPr lang="he-IL"/>
          </a:p>
        </p:txBody>
      </p:sp>
    </p:spTree>
    <p:extLst>
      <p:ext uri="{BB962C8B-B14F-4D97-AF65-F5344CB8AC3E}">
        <p14:creationId xmlns:p14="http://schemas.microsoft.com/office/powerpoint/2010/main" val="2948066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2389717" y="4800600"/>
            <a:ext cx="73152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B7AF0967-E380-4294-AF04-65A66CC0B75D}" type="datetimeFigureOut">
              <a:rPr lang="he-IL" smtClean="0"/>
              <a:t>י'/ניסן/תש"ף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00493CE-2A69-4359-8CD0-D1E97508788A}" type="slidenum">
              <a:rPr lang="he-IL" smtClean="0"/>
              <a:t>‹#›</a:t>
            </a:fld>
            <a:endParaRPr lang="he-IL"/>
          </a:p>
        </p:txBody>
      </p:sp>
    </p:spTree>
    <p:extLst>
      <p:ext uri="{BB962C8B-B14F-4D97-AF65-F5344CB8AC3E}">
        <p14:creationId xmlns:p14="http://schemas.microsoft.com/office/powerpoint/2010/main" val="504326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0" y="274638"/>
            <a:ext cx="109728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0" y="1600201"/>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0" y="6356351"/>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7AF0967-E380-4294-AF04-65A66CC0B75D}" type="datetimeFigureOut">
              <a:rPr lang="he-IL" smtClean="0"/>
              <a:t>י'/ניסן/תש"ף</a:t>
            </a:fld>
            <a:endParaRPr lang="he-IL"/>
          </a:p>
        </p:txBody>
      </p:sp>
      <p:sp>
        <p:nvSpPr>
          <p:cNvPr id="5" name="מציין מיקום של כותרת תחתונה 4"/>
          <p:cNvSpPr>
            <a:spLocks noGrp="1"/>
          </p:cNvSpPr>
          <p:nvPr>
            <p:ph type="ftr" sz="quarter" idx="3"/>
          </p:nvPr>
        </p:nvSpPr>
        <p:spPr>
          <a:xfrm>
            <a:off x="4165600" y="6356351"/>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600" y="6356351"/>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00493CE-2A69-4359-8CD0-D1E97508788A}" type="slidenum">
              <a:rPr lang="he-IL" smtClean="0"/>
              <a:t>‹#›</a:t>
            </a:fld>
            <a:endParaRPr lang="he-IL"/>
          </a:p>
        </p:txBody>
      </p:sp>
    </p:spTree>
    <p:extLst>
      <p:ext uri="{BB962C8B-B14F-4D97-AF65-F5344CB8AC3E}">
        <p14:creationId xmlns:p14="http://schemas.microsoft.com/office/powerpoint/2010/main" val="1090020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3" r:id="rId13"/>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0" y="274638"/>
            <a:ext cx="10972800" cy="1143000"/>
          </a:xfrm>
          <a:prstGeom prst="rect">
            <a:avLst/>
          </a:prstGeom>
        </p:spPr>
        <p:txBody>
          <a:bodyPr vert="horz" lIns="91440" tIns="45720" rIns="91440" bIns="45720" rtlCol="1" anchor="ctr">
            <a:normAutofit/>
          </a:bodyPr>
          <a:lstStyle/>
          <a:p>
            <a:r>
              <a:rPr lang="he-IL" dirty="0"/>
              <a:t>לחץ כדי לערוך סגנון כותרת של תבנית בסיס</a:t>
            </a:r>
          </a:p>
        </p:txBody>
      </p:sp>
      <p:sp>
        <p:nvSpPr>
          <p:cNvPr id="3" name="מציין מיקום טקסט 2"/>
          <p:cNvSpPr>
            <a:spLocks noGrp="1"/>
          </p:cNvSpPr>
          <p:nvPr>
            <p:ph type="body" idx="1"/>
          </p:nvPr>
        </p:nvSpPr>
        <p:spPr>
          <a:xfrm>
            <a:off x="609600" y="1600203"/>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0" y="6356353"/>
            <a:ext cx="28448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fld id="{BB6F552B-607E-4869-A917-C44959BDCB12}" type="datetimeFigureOut">
              <a:rPr lang="he-IL" smtClean="0">
                <a:solidFill>
                  <a:prstClr val="black">
                    <a:tint val="75000"/>
                  </a:prstClr>
                </a:solidFill>
              </a:rPr>
              <a:pPr/>
              <a:t>י'/ניסן/תש"ף</a:t>
            </a:fld>
            <a:endParaRPr lang="he-IL">
              <a:solidFill>
                <a:prstClr val="black">
                  <a:tint val="75000"/>
                </a:prstClr>
              </a:solidFill>
            </a:endParaRPr>
          </a:p>
        </p:txBody>
      </p:sp>
      <p:sp>
        <p:nvSpPr>
          <p:cNvPr id="5" name="מציין מיקום של כותרת תחתונה 4"/>
          <p:cNvSpPr>
            <a:spLocks noGrp="1"/>
          </p:cNvSpPr>
          <p:nvPr>
            <p:ph type="ftr" sz="quarter" idx="3"/>
          </p:nvPr>
        </p:nvSpPr>
        <p:spPr>
          <a:xfrm>
            <a:off x="4165600" y="6356353"/>
            <a:ext cx="38608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endParaRPr lang="he-IL">
              <a:solidFill>
                <a:prstClr val="black">
                  <a:tint val="75000"/>
                </a:prstClr>
              </a:solidFill>
            </a:endParaRPr>
          </a:p>
        </p:txBody>
      </p:sp>
      <p:sp>
        <p:nvSpPr>
          <p:cNvPr id="6" name="מציין מיקום של מספר שקופית 5"/>
          <p:cNvSpPr>
            <a:spLocks noGrp="1"/>
          </p:cNvSpPr>
          <p:nvPr>
            <p:ph type="sldNum" sz="quarter" idx="4"/>
          </p:nvPr>
        </p:nvSpPr>
        <p:spPr>
          <a:xfrm>
            <a:off x="609600" y="6356353"/>
            <a:ext cx="28448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fld id="{16478A40-4CDB-4A89-A7AB-ED0E5AEAC786}"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978781847"/>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914400" rtl="1" eaLnBrk="1" latinLnBrk="0" hangingPunct="1">
        <a:spcBef>
          <a:spcPct val="0"/>
        </a:spcBef>
        <a:buNone/>
        <a:defRPr sz="4400" kern="1200">
          <a:solidFill>
            <a:schemeClr val="tx1"/>
          </a:solidFill>
          <a:latin typeface="Arial" pitchFamily="34" charset="0"/>
          <a:ea typeface="+mj-ea"/>
          <a:cs typeface="Arial" pitchFamily="34" charset="0"/>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hyperlink" Target="https://www.ima.org.il/arb/ViewCategory.aspx?CategoryId=8662" TargetMode="Externa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LFF-DpWDbOo" TargetMode="External"/><Relationship Id="rId2" Type="http://schemas.openxmlformats.org/officeDocument/2006/relationships/slideLayout" Target="../slideLayouts/slideLayout20.xml"/><Relationship Id="rId1" Type="http://schemas.openxmlformats.org/officeDocument/2006/relationships/video" Target="https://www.youtube.com/embed/LFF-DpWDbOo?feature=oembed" TargetMode="External"/><Relationship Id="rId5" Type="http://schemas.openxmlformats.org/officeDocument/2006/relationships/image" Target="../media/image4.jpeg"/><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he-IL" dirty="0"/>
              <a:t>מערכת שידורים לאומית</a:t>
            </a:r>
          </a:p>
        </p:txBody>
      </p:sp>
    </p:spTree>
    <p:extLst>
      <p:ext uri="{BB962C8B-B14F-4D97-AF65-F5344CB8AC3E}">
        <p14:creationId xmlns:p14="http://schemas.microsoft.com/office/powerpoint/2010/main" val="349317081"/>
      </p:ext>
    </p:extLst>
  </p:cSld>
  <p:clrMapOvr>
    <a:masterClrMapping/>
  </p:clrMapOvr>
  <p:transition spd="slow">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2389820" y="245183"/>
            <a:ext cx="7772400" cy="1152128"/>
          </a:xfrm>
        </p:spPr>
        <p:txBody>
          <a:bodyPr/>
          <a:lstStyle/>
          <a:p>
            <a:r>
              <a:rPr lang="ar-JO" sz="4000" dirty="0"/>
              <a:t>مثال لكود اخلاقي</a:t>
            </a:r>
            <a:br>
              <a:rPr lang="en-US" sz="4000" dirty="0"/>
            </a:br>
            <a:endParaRPr lang="he-IL" sz="4000" dirty="0"/>
          </a:p>
        </p:txBody>
      </p:sp>
      <p:sp>
        <p:nvSpPr>
          <p:cNvPr id="5" name="מלבן 4"/>
          <p:cNvSpPr/>
          <p:nvPr/>
        </p:nvSpPr>
        <p:spPr>
          <a:xfrm>
            <a:off x="4799856" y="980728"/>
            <a:ext cx="3071675" cy="545727"/>
          </a:xfrm>
          <a:prstGeom prst="rect">
            <a:avLst/>
          </a:prstGeom>
        </p:spPr>
        <p:txBody>
          <a:bodyPr wrap="none">
            <a:spAutoFit/>
          </a:bodyPr>
          <a:lstStyle/>
          <a:p>
            <a:pPr algn="ctr">
              <a:lnSpc>
                <a:spcPct val="115000"/>
              </a:lnSpc>
              <a:spcAft>
                <a:spcPts val="1000"/>
              </a:spcAft>
            </a:pPr>
            <a:r>
              <a:rPr lang="ar-SA" sz="2800" b="1" dirty="0">
                <a:solidFill>
                  <a:srgbClr val="002060"/>
                </a:solidFill>
                <a:latin typeface="Arial" pitchFamily="34" charset="0"/>
                <a:ea typeface="Calibri"/>
                <a:cs typeface="Arial" pitchFamily="34" charset="0"/>
              </a:rPr>
              <a:t>الدستور الأخلاقي</a:t>
            </a:r>
            <a:r>
              <a:rPr lang="ar-JO" sz="2800" b="1" dirty="0">
                <a:solidFill>
                  <a:srgbClr val="002060"/>
                </a:solidFill>
                <a:latin typeface="Arial" pitchFamily="34" charset="0"/>
                <a:ea typeface="Calibri"/>
                <a:cs typeface="Arial" pitchFamily="34" charset="0"/>
              </a:rPr>
              <a:t> </a:t>
            </a:r>
            <a:r>
              <a:rPr lang="ar-SA" sz="2800" b="1" dirty="0">
                <a:solidFill>
                  <a:srgbClr val="002060"/>
                </a:solidFill>
                <a:latin typeface="Arial" pitchFamily="34" charset="0"/>
                <a:cs typeface="Arial" pitchFamily="34" charset="0"/>
              </a:rPr>
              <a:t>للأطباء</a:t>
            </a:r>
            <a:endParaRPr lang="en-US" sz="2800" b="1" dirty="0">
              <a:solidFill>
                <a:srgbClr val="002060"/>
              </a:solidFill>
              <a:latin typeface="Arial" pitchFamily="34" charset="0"/>
              <a:ea typeface="Calibri"/>
              <a:cs typeface="Arial" pitchFamily="34" charset="0"/>
            </a:endParaRPr>
          </a:p>
        </p:txBody>
      </p:sp>
      <p:pic>
        <p:nvPicPr>
          <p:cNvPr id="1026" name="Picture 2" descr="Set of business concept Free Vector">
            <a:extLst>
              <a:ext uri="{FF2B5EF4-FFF2-40B4-BE49-F238E27FC236}">
                <a16:creationId xmlns:a16="http://schemas.microsoft.com/office/drawing/2014/main" id="{B888DBD3-6525-4BFD-81C5-7B89A7AAB4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5640" y="1628800"/>
            <a:ext cx="6684534" cy="3769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3459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034EEE0-04F5-460A-B8C7-F7935BC38EE8}"/>
              </a:ext>
            </a:extLst>
          </p:cNvPr>
          <p:cNvSpPr/>
          <p:nvPr/>
        </p:nvSpPr>
        <p:spPr>
          <a:xfrm>
            <a:off x="0" y="0"/>
            <a:ext cx="12192000" cy="6885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89CB7BB-EDB2-44BE-9AA4-C1DF811A5D8C}"/>
              </a:ext>
            </a:extLst>
          </p:cNvPr>
          <p:cNvSpPr/>
          <p:nvPr/>
        </p:nvSpPr>
        <p:spPr>
          <a:xfrm>
            <a:off x="551384" y="252329"/>
            <a:ext cx="11089232" cy="5264903"/>
          </a:xfrm>
          <a:prstGeom prst="rect">
            <a:avLst/>
          </a:prstGeom>
        </p:spPr>
        <p:txBody>
          <a:bodyPr wrap="square">
            <a:spAutoFit/>
          </a:bodyPr>
          <a:lstStyle/>
          <a:p>
            <a:pPr algn="ctr">
              <a:lnSpc>
                <a:spcPct val="115000"/>
              </a:lnSpc>
              <a:spcAft>
                <a:spcPts val="1000"/>
              </a:spcAft>
            </a:pPr>
            <a:r>
              <a:rPr lang="ar-SA" sz="3200" b="1" dirty="0">
                <a:solidFill>
                  <a:srgbClr val="002060"/>
                </a:solidFill>
                <a:latin typeface="Calibri" panose="020F0502020204030204" pitchFamily="34" charset="0"/>
                <a:ea typeface="Calibri" panose="020F0502020204030204" pitchFamily="34" charset="0"/>
              </a:rPr>
              <a:t>الدستور الأخلاقي</a:t>
            </a:r>
            <a:endParaRPr lang="en-US"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2000" b="1" dirty="0">
                <a:latin typeface="Calibri" panose="020F0502020204030204" pitchFamily="34" charset="0"/>
                <a:ea typeface="Calibri" panose="020F0502020204030204" pitchFamily="34" charset="0"/>
              </a:rPr>
              <a:t>تشمل المبادئ الأخلاقية التي بلورها مكتب الأخلاقيات جميع التغييرات والتطورات التي طرأت خلال السنوات الأخيرة على مجال الأخلاقيات الطبية. نحن نتطلع إلى أن يقوم كل طبيب في إسرائيل بتذويت المعايير الأخلاقية المبينة في المبادئ الأخلاقية المحدثة، لأن الطبيب يسترشد بهذه المبادئ في عمله اليومي وستشكل فحواها جزءً لا يتجزأ من برنامج تدريس طلاب الطب. وبالإضافة لذلك نأمل أن يتعرف كذلك المرضى والهيئات الطبية الأخرى والجماهير، بما فيهم جمهور المتعالجين، على فحوى المبادئ الأخلاقية وأن يكون بمقدور تلك المبادئ تحسين علاقات الثقة المتبادلة بين الطواقم الطبية وبين المتعالجين وأن تؤدي إلى تحسين متواصل لنوعية الخدمات الطبية، وذلك من خلال تحديث المبادئ الأخلاقية وملائمتها للواقع القضائي عبر عملية ديناميكية ومتواصلة .</a:t>
            </a: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2000" b="1" dirty="0">
                <a:latin typeface="Calibri" panose="020F0502020204030204" pitchFamily="34" charset="0"/>
                <a:ea typeface="Calibri" panose="020F0502020204030204" pitchFamily="34" charset="0"/>
              </a:rPr>
              <a:t>تسعى النقابة الطبية من خلال مكتب الأخلاقيات إلى تذويت المبادئ الأخلاقية وترسيخها في مهنة الطب بكل الطرق الممكنة. وتقوم بذلك سواء من خلال النهوض بالتربية وزيادة الوعي تجاه التصرفات الأخلاقية اللائقة في أوساط الأطباء في إسرائيل وسواء من خلال مناقشة ومصادقة قرارات في مسائل أخلاقية وإصدار مبادئ وإعلان مواقف في قضايا أخلاقية وكذلك من خلال أنشطة جماهيرية غايتها التأثير على مواقف الجماهير وعلى التشريع في القضايا المتعلقة بمكانة الأطباء والطب في البلاد في السياقات الأخلاقية. </a:t>
            </a: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2000" b="1" dirty="0">
                <a:latin typeface="Calibri" panose="020F0502020204030204" pitchFamily="34" charset="0"/>
                <a:ea typeface="Calibri" panose="020F0502020204030204" pitchFamily="34" charset="0"/>
              </a:rPr>
              <a:t>لقراءة الدستور الأخلاقي الكامل للأطباءـ 2014</a:t>
            </a:r>
            <a:endParaRPr lang="en-US" sz="1200" dirty="0">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1000"/>
              </a:spcAft>
            </a:pPr>
            <a:r>
              <a:rPr lang="en-US" sz="1200" u="sng" dirty="0">
                <a:solidFill>
                  <a:srgbClr val="0000FF"/>
                </a:solidFill>
                <a:latin typeface="Calibri" panose="020F0502020204030204" pitchFamily="34" charset="0"/>
                <a:ea typeface="Calibri" panose="020F0502020204030204" pitchFamily="34" charset="0"/>
                <a:cs typeface="Arial" panose="020B0604020202020204" pitchFamily="34" charset="0"/>
                <a:hlinkClick r:id="rId2"/>
              </a:rPr>
              <a:t>https://www.ima.org.il/arb/ViewCategory.aspx?CategoryId=8662</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88CCAA25-05D8-4077-BBAF-445D3C6CBB68}"/>
              </a:ext>
            </a:extLst>
          </p:cNvPr>
          <p:cNvSpPr/>
          <p:nvPr/>
        </p:nvSpPr>
        <p:spPr>
          <a:xfrm>
            <a:off x="335360" y="116632"/>
            <a:ext cx="11521280" cy="5544616"/>
          </a:xfrm>
          <a:prstGeom prst="rect">
            <a:avLst/>
          </a:prstGeom>
          <a:noFill/>
          <a:ln w="571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48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תוכן 2"/>
          <p:cNvSpPr txBox="1">
            <a:spLocks/>
          </p:cNvSpPr>
          <p:nvPr/>
        </p:nvSpPr>
        <p:spPr>
          <a:xfrm>
            <a:off x="4039526" y="244839"/>
            <a:ext cx="5111750" cy="5295249"/>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ar-JO" b="1" dirty="0">
                <a:solidFill>
                  <a:srgbClr val="002060"/>
                </a:solidFill>
                <a:latin typeface="Arial" pitchFamily="34" charset="0"/>
                <a:cs typeface="Arial" pitchFamily="34" charset="0"/>
              </a:rPr>
              <a:t>2. عملية تطوير برنامج أخلاقي.</a:t>
            </a:r>
          </a:p>
          <a:p>
            <a:pPr marL="0" indent="0">
              <a:buNone/>
              <a:defRPr/>
            </a:pPr>
            <a:endParaRPr lang="he-IL" b="1" dirty="0">
              <a:solidFill>
                <a:srgbClr val="002060"/>
              </a:solidFill>
              <a:latin typeface="Arial" pitchFamily="34" charset="0"/>
              <a:cs typeface="Arial" pitchFamily="34" charset="0"/>
            </a:endParaRPr>
          </a:p>
          <a:p>
            <a:pPr>
              <a:defRPr/>
            </a:pPr>
            <a:r>
              <a:rPr lang="ar-LB" sz="2400" b="1" dirty="0">
                <a:solidFill>
                  <a:srgbClr val="002060"/>
                </a:solidFill>
                <a:latin typeface="Arial" pitchFamily="34" charset="0"/>
                <a:cs typeface="Arial" pitchFamily="34" charset="0"/>
              </a:rPr>
              <a:t>يبدأ النقاش والمشاورة بمشاركة المختصين لتصميم وثيقة او هوية تحدد تصرفات الافراد داخل وخارج التنظيم. على الوثيقة ان تشمل القيم المهمة للتنظيم مثل النزاهة، الكفاءة المهنية، عدم الغش، المسؤولية، رؤية التنظيم وأهدافه، التزام المؤسسة باحترام اتفاقياته، عرض أسعار معقولة، الالتزام بمعايير البيئة والسلامة والمحافظة على المنفعة العامة للمجتمع.</a:t>
            </a:r>
            <a:endParaRPr lang="en-US" sz="2400" b="1" dirty="0">
              <a:solidFill>
                <a:srgbClr val="002060"/>
              </a:solidFill>
              <a:latin typeface="Arial" pitchFamily="34" charset="0"/>
              <a:cs typeface="Arial" pitchFamily="34" charset="0"/>
            </a:endParaRPr>
          </a:p>
          <a:p>
            <a:pPr marL="0" indent="0">
              <a:buNone/>
              <a:defRPr/>
            </a:pPr>
            <a:endParaRPr lang="he-IL" dirty="0">
              <a:solidFill>
                <a:srgbClr val="002060"/>
              </a:solidFill>
              <a:latin typeface="Calibri"/>
              <a:cs typeface="Arial"/>
            </a:endParaRPr>
          </a:p>
        </p:txBody>
      </p:sp>
      <p:pic>
        <p:nvPicPr>
          <p:cNvPr id="6" name="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0053" y="952517"/>
            <a:ext cx="2528837" cy="3147411"/>
          </a:xfrm>
          <a:prstGeom prst="ellipse">
            <a:avLst/>
          </a:prstGeom>
          <a:ln>
            <a:noFill/>
          </a:ln>
          <a:effectLst>
            <a:softEdge rad="112500"/>
          </a:effectLst>
        </p:spPr>
      </p:pic>
      <p:sp>
        <p:nvSpPr>
          <p:cNvPr id="7" name="TextBox 6"/>
          <p:cNvSpPr txBox="1"/>
          <p:nvPr/>
        </p:nvSpPr>
        <p:spPr>
          <a:xfrm>
            <a:off x="3020252" y="5046275"/>
            <a:ext cx="5472608" cy="830997"/>
          </a:xfrm>
          <a:prstGeom prst="rect">
            <a:avLst/>
          </a:prstGeom>
          <a:noFill/>
        </p:spPr>
        <p:txBody>
          <a:bodyPr wrap="square" rtlCol="1">
            <a:spAutoFit/>
          </a:bodyPr>
          <a:lstStyle/>
          <a:p>
            <a:r>
              <a:rPr lang="ar-JO" sz="2400" b="1" dirty="0">
                <a:solidFill>
                  <a:srgbClr val="002060"/>
                </a:solidFill>
                <a:latin typeface="Arial" pitchFamily="34" charset="0"/>
                <a:cs typeface="Arial" pitchFamily="34" charset="0"/>
              </a:rPr>
              <a:t>**اذكر امثلة لقيم  او عناصر اساسية  ممكن ان يتضمنها  برنامجِ اخلاقيات العمل.</a:t>
            </a:r>
            <a:endParaRPr lang="he-IL" sz="2400" b="1" dirty="0">
              <a:solidFill>
                <a:srgbClr val="002060"/>
              </a:solidFill>
              <a:latin typeface="Arial" pitchFamily="34" charset="0"/>
              <a:cs typeface="Arial" pitchFamily="34" charset="0"/>
            </a:endParaRPr>
          </a:p>
        </p:txBody>
      </p:sp>
      <p:sp>
        <p:nvSpPr>
          <p:cNvPr id="8" name="TextBox 7"/>
          <p:cNvSpPr txBox="1"/>
          <p:nvPr/>
        </p:nvSpPr>
        <p:spPr>
          <a:xfrm>
            <a:off x="47328" y="5230940"/>
            <a:ext cx="2592288" cy="461665"/>
          </a:xfrm>
          <a:prstGeom prst="rect">
            <a:avLst/>
          </a:prstGeom>
          <a:noFill/>
        </p:spPr>
        <p:txBody>
          <a:bodyPr wrap="square" rtlCol="1">
            <a:spAutoFit/>
          </a:bodyPr>
          <a:lstStyle/>
          <a:p>
            <a:r>
              <a:rPr lang="ar-JO" sz="2400" b="1" dirty="0">
                <a:solidFill>
                  <a:srgbClr val="002060"/>
                </a:solidFill>
              </a:rPr>
              <a:t>دقيقتان للحل</a:t>
            </a:r>
            <a:endParaRPr lang="he-IL" sz="2400" b="1" dirty="0">
              <a:solidFill>
                <a:srgbClr val="002060"/>
              </a:solidFill>
            </a:endParaRPr>
          </a:p>
        </p:txBody>
      </p:sp>
    </p:spTree>
    <p:extLst>
      <p:ext uri="{BB962C8B-B14F-4D97-AF65-F5344CB8AC3E}">
        <p14:creationId xmlns:p14="http://schemas.microsoft.com/office/powerpoint/2010/main" val="2849976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מציין מיקום תוכן 2"/>
          <p:cNvSpPr txBox="1">
            <a:spLocks/>
          </p:cNvSpPr>
          <p:nvPr/>
        </p:nvSpPr>
        <p:spPr>
          <a:xfrm>
            <a:off x="1721068" y="466439"/>
            <a:ext cx="3582845" cy="5853113"/>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ar-JO" b="1" dirty="0">
                <a:solidFill>
                  <a:srgbClr val="002060"/>
                </a:solidFill>
                <a:latin typeface="Arial" pitchFamily="34" charset="0"/>
                <a:cs typeface="Arial" pitchFamily="34" charset="0"/>
              </a:rPr>
              <a:t>2. عملية تطوير برنامج أخلاقي.</a:t>
            </a:r>
          </a:p>
          <a:p>
            <a:pPr marL="0" indent="0">
              <a:buNone/>
              <a:defRPr/>
            </a:pPr>
            <a:endParaRPr lang="ar-JO" b="1" dirty="0">
              <a:solidFill>
                <a:srgbClr val="002060"/>
              </a:solidFill>
              <a:latin typeface="Arial" pitchFamily="34" charset="0"/>
              <a:cs typeface="Arial" pitchFamily="34" charset="0"/>
            </a:endParaRPr>
          </a:p>
          <a:p>
            <a:pPr marL="0" indent="0">
              <a:buNone/>
              <a:defRPr/>
            </a:pPr>
            <a:r>
              <a:rPr lang="ar-JO" b="1" u="sng" dirty="0">
                <a:solidFill>
                  <a:srgbClr val="002060"/>
                </a:solidFill>
                <a:latin typeface="Arial" pitchFamily="34" charset="0"/>
                <a:cs typeface="Arial" pitchFamily="34" charset="0"/>
              </a:rPr>
              <a:t>الحل</a:t>
            </a:r>
          </a:p>
          <a:p>
            <a:pPr marL="0" indent="0">
              <a:buNone/>
              <a:defRPr/>
            </a:pPr>
            <a:endParaRPr lang="he-IL" b="1" dirty="0">
              <a:solidFill>
                <a:srgbClr val="002060"/>
              </a:solidFill>
              <a:latin typeface="Arial" pitchFamily="34" charset="0"/>
              <a:cs typeface="Arial" pitchFamily="34" charset="0"/>
            </a:endParaRPr>
          </a:p>
          <a:p>
            <a:pPr>
              <a:defRPr/>
            </a:pPr>
            <a:r>
              <a:rPr lang="ar-JO" sz="2400" b="1" dirty="0">
                <a:solidFill>
                  <a:srgbClr val="002060"/>
                </a:solidFill>
                <a:latin typeface="Arial" pitchFamily="34" charset="0"/>
                <a:cs typeface="Arial" pitchFamily="34" charset="0"/>
              </a:rPr>
              <a:t>**اذكر امثلة لقيم  او عناصر اساسية  ممكن ان يتضمنها  برنامجِ اخلاقيات العمل.</a:t>
            </a:r>
            <a:endParaRPr lang="he-IL" sz="2400" b="1" dirty="0">
              <a:solidFill>
                <a:srgbClr val="002060"/>
              </a:solidFill>
              <a:latin typeface="Arial" pitchFamily="34" charset="0"/>
              <a:cs typeface="Arial" pitchFamily="34" charset="0"/>
            </a:endParaRPr>
          </a:p>
          <a:p>
            <a:pPr marL="0" indent="0">
              <a:buNone/>
              <a:defRPr/>
            </a:pPr>
            <a:endParaRPr lang="he-IL" dirty="0">
              <a:solidFill>
                <a:srgbClr val="002060"/>
              </a:solidFill>
              <a:latin typeface="Calibri"/>
              <a:cs typeface="Arial"/>
            </a:endParaRPr>
          </a:p>
        </p:txBody>
      </p:sp>
      <p:pic>
        <p:nvPicPr>
          <p:cNvPr id="7" name="תמונה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91944" y="836713"/>
            <a:ext cx="4824536" cy="5112567"/>
          </a:xfrm>
          <a:prstGeom prst="rect">
            <a:avLst/>
          </a:prstGeom>
        </p:spPr>
      </p:pic>
    </p:spTree>
    <p:extLst>
      <p:ext uri="{BB962C8B-B14F-4D97-AF65-F5344CB8AC3E}">
        <p14:creationId xmlns:p14="http://schemas.microsoft.com/office/powerpoint/2010/main" val="524697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6168008" y="291890"/>
            <a:ext cx="3777479" cy="1578124"/>
          </a:xfrm>
        </p:spPr>
        <p:txBody>
          <a:bodyPr/>
          <a:lstStyle/>
          <a:p>
            <a:r>
              <a:rPr lang="ar-JO" sz="2400" dirty="0"/>
              <a:t>3</a:t>
            </a:r>
            <a:r>
              <a:rPr lang="ar-JO" sz="2800" dirty="0"/>
              <a:t>. </a:t>
            </a:r>
            <a:r>
              <a:rPr lang="ar-LB" sz="2800" dirty="0"/>
              <a:t>ترسيخ او تعميق الوعي لبرنامج الاخلاقيات بين أعضاء التنظيم</a:t>
            </a:r>
            <a:r>
              <a:rPr lang="ar-JO" sz="2800" dirty="0"/>
              <a:t>.</a:t>
            </a:r>
            <a:br>
              <a:rPr lang="he-IL" sz="2400" dirty="0"/>
            </a:br>
            <a:endParaRPr lang="he-IL" sz="2400" dirty="0"/>
          </a:p>
        </p:txBody>
      </p:sp>
      <p:sp>
        <p:nvSpPr>
          <p:cNvPr id="4" name="מציין מיקום תוכן 2"/>
          <p:cNvSpPr txBox="1">
            <a:spLocks/>
          </p:cNvSpPr>
          <p:nvPr/>
        </p:nvSpPr>
        <p:spPr>
          <a:xfrm>
            <a:off x="551384" y="260648"/>
            <a:ext cx="4995863" cy="5853113"/>
          </a:xfrm>
          <a:prstGeom prst="rect">
            <a:avLst/>
          </a:prstGeom>
        </p:spPr>
        <p:txBody>
          <a:bodyPr vert="horz" lIns="91440" tIns="45720" rIns="91440" bIns="45720" rtlCol="0">
            <a:normAutofit/>
          </a:bodyPr>
          <a:lstStyle>
            <a:lvl1pPr marL="342900" indent="-342900" algn="r" defTabSz="914400" rtl="1" eaLnBrk="1" latinLnBrk="0" hangingPunct="1">
              <a:spcBef>
                <a:spcPct val="20000"/>
              </a:spcBef>
              <a:buFont typeface="Arial" pitchFamily="34" charset="0"/>
              <a:buChar char="•"/>
              <a:defRPr sz="32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28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20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20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20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lumMod val="50000"/>
                    <a:lumOff val="50000"/>
                  </a:schemeClr>
                </a:solidFill>
                <a:latin typeface="+mj-lt"/>
                <a:ea typeface="+mn-ea"/>
                <a:cs typeface="+mn-cs"/>
              </a:defRPr>
            </a:lvl9pPr>
          </a:lstStyle>
          <a:p>
            <a:endParaRPr lang="he-IL" sz="2400" b="1" dirty="0">
              <a:solidFill>
                <a:srgbClr val="002060"/>
              </a:solidFill>
              <a:latin typeface="Arial" pitchFamily="34" charset="0"/>
              <a:cs typeface="Arial" pitchFamily="34" charset="0"/>
            </a:endParaRPr>
          </a:p>
          <a:p>
            <a:pPr marL="0" indent="0">
              <a:buNone/>
            </a:pPr>
            <a:r>
              <a:rPr lang="ar-JO" sz="2400" b="1" dirty="0">
                <a:solidFill>
                  <a:srgbClr val="002060"/>
                </a:solidFill>
                <a:latin typeface="Arial" pitchFamily="34" charset="0"/>
                <a:cs typeface="Arial" pitchFamily="34" charset="0"/>
              </a:rPr>
              <a:t>سؤال:</a:t>
            </a:r>
            <a:endParaRPr lang="he-IL" sz="2400" b="1" dirty="0">
              <a:solidFill>
                <a:srgbClr val="002060"/>
              </a:solidFill>
              <a:latin typeface="Arial" pitchFamily="34" charset="0"/>
              <a:cs typeface="Arial" pitchFamily="34" charset="0"/>
            </a:endParaRPr>
          </a:p>
          <a:p>
            <a:r>
              <a:rPr lang="ar-SA" sz="2400" b="1" dirty="0">
                <a:solidFill>
                  <a:srgbClr val="002060"/>
                </a:solidFill>
                <a:latin typeface="Arial" pitchFamily="34" charset="0"/>
                <a:cs typeface="Arial" pitchFamily="34" charset="0"/>
              </a:rPr>
              <a:t>فندق الاساطير لا يسمح للعمال بتناول وجبة غذاء من الفندق.</a:t>
            </a:r>
            <a:endParaRPr lang="en-US" sz="2400" b="1" dirty="0">
              <a:solidFill>
                <a:srgbClr val="002060"/>
              </a:solidFill>
              <a:latin typeface="Arial" pitchFamily="34" charset="0"/>
              <a:cs typeface="Arial" pitchFamily="34" charset="0"/>
            </a:endParaRPr>
          </a:p>
          <a:p>
            <a:r>
              <a:rPr lang="ar-SA" sz="2400" b="1" dirty="0">
                <a:solidFill>
                  <a:srgbClr val="002060"/>
                </a:solidFill>
                <a:latin typeface="Arial" pitchFamily="34" charset="0"/>
                <a:cs typeface="Arial" pitchFamily="34" charset="0"/>
              </a:rPr>
              <a:t>على عامل يعمل بالفندق قام بتناول وجبة غذاء خلال عمله بمطبخ الفندق.</a:t>
            </a:r>
            <a:endParaRPr lang="en-US" sz="2400" b="1" dirty="0">
              <a:solidFill>
                <a:srgbClr val="002060"/>
              </a:solidFill>
              <a:latin typeface="Arial" pitchFamily="34" charset="0"/>
              <a:cs typeface="Arial" pitchFamily="34" charset="0"/>
            </a:endParaRPr>
          </a:p>
          <a:p>
            <a:r>
              <a:rPr lang="ar-JO" sz="2400" b="1" dirty="0">
                <a:solidFill>
                  <a:srgbClr val="002060"/>
                </a:solidFill>
                <a:latin typeface="Arial" pitchFamily="34" charset="0"/>
                <a:cs typeface="Arial" pitchFamily="34" charset="0"/>
              </a:rPr>
              <a:t>ا. </a:t>
            </a:r>
            <a:r>
              <a:rPr lang="ar-SA" sz="2400" b="1" dirty="0">
                <a:solidFill>
                  <a:srgbClr val="002060"/>
                </a:solidFill>
                <a:latin typeface="Arial" pitchFamily="34" charset="0"/>
                <a:cs typeface="Arial" pitchFamily="34" charset="0"/>
              </a:rPr>
              <a:t>تصرف علي</a:t>
            </a:r>
            <a:r>
              <a:rPr lang="ar-JO" sz="2400" b="1" dirty="0">
                <a:solidFill>
                  <a:srgbClr val="002060"/>
                </a:solidFill>
                <a:latin typeface="Arial" pitchFamily="34" charset="0"/>
                <a:cs typeface="Arial" pitchFamily="34" charset="0"/>
              </a:rPr>
              <a:t>:خطأ  / سليم</a:t>
            </a:r>
          </a:p>
          <a:p>
            <a:r>
              <a:rPr lang="ar-JO" sz="2400" b="1" dirty="0">
                <a:solidFill>
                  <a:srgbClr val="002060"/>
                </a:solidFill>
                <a:latin typeface="Arial" pitchFamily="34" charset="0"/>
                <a:cs typeface="Arial" pitchFamily="34" charset="0"/>
              </a:rPr>
              <a:t>ب. اشرح باختصار</a:t>
            </a:r>
          </a:p>
          <a:p>
            <a:pPr marL="0" indent="0">
              <a:buNone/>
            </a:pPr>
            <a:r>
              <a:rPr lang="ar-JO" sz="2400" b="1" dirty="0">
                <a:solidFill>
                  <a:srgbClr val="002060"/>
                </a:solidFill>
                <a:latin typeface="Arial" pitchFamily="34" charset="0"/>
                <a:cs typeface="Arial" pitchFamily="34" charset="0"/>
              </a:rPr>
              <a:t>________________________</a:t>
            </a:r>
          </a:p>
          <a:p>
            <a:pPr marL="0" indent="0">
              <a:buNone/>
            </a:pPr>
            <a:r>
              <a:rPr lang="ar-JO" sz="2400" b="1" dirty="0">
                <a:solidFill>
                  <a:srgbClr val="002060"/>
                </a:solidFill>
                <a:latin typeface="Arial" pitchFamily="34" charset="0"/>
                <a:cs typeface="Arial" pitchFamily="34" charset="0"/>
              </a:rPr>
              <a:t>____________________________</a:t>
            </a:r>
            <a:endParaRPr lang="en-US" sz="2400" b="1" dirty="0">
              <a:solidFill>
                <a:srgbClr val="002060"/>
              </a:solidFill>
              <a:latin typeface="Arial" pitchFamily="34" charset="0"/>
              <a:cs typeface="Arial" pitchFamily="34" charset="0"/>
            </a:endParaRPr>
          </a:p>
          <a:p>
            <a:endParaRPr lang="he-IL" sz="2400" b="1" dirty="0">
              <a:solidFill>
                <a:srgbClr val="002060"/>
              </a:solidFill>
              <a:latin typeface="Arial" pitchFamily="34" charset="0"/>
              <a:cs typeface="Arial" pitchFamily="34" charset="0"/>
            </a:endParaRPr>
          </a:p>
        </p:txBody>
      </p:sp>
      <p:sp>
        <p:nvSpPr>
          <p:cNvPr id="5" name="מציין מיקום טקסט 3"/>
          <p:cNvSpPr txBox="1">
            <a:spLocks/>
          </p:cNvSpPr>
          <p:nvPr/>
        </p:nvSpPr>
        <p:spPr>
          <a:xfrm>
            <a:off x="5713038" y="1628800"/>
            <a:ext cx="4271394" cy="4137329"/>
          </a:xfrm>
          <a:prstGeom prst="rect">
            <a:avLst/>
          </a:prstGeom>
        </p:spPr>
        <p:txBody>
          <a:bodyPr vert="horz" lIns="91440" tIns="45720" rIns="91440" bIns="45720" rtlCol="0">
            <a:noAutofit/>
          </a:bodyPr>
          <a:lstStyle>
            <a:lvl1pPr marL="0" indent="0" algn="ctr" defTabSz="914400" rtl="1" eaLnBrk="1" latinLnBrk="0" hangingPunct="1">
              <a:lnSpc>
                <a:spcPct val="125000"/>
              </a:lnSpc>
              <a:spcBef>
                <a:spcPct val="20000"/>
              </a:spcBef>
              <a:buFont typeface="Arial" pitchFamily="34" charset="0"/>
              <a:buNone/>
              <a:defRPr sz="1600" kern="1200">
                <a:solidFill>
                  <a:schemeClr val="tx1">
                    <a:lumMod val="50000"/>
                    <a:lumOff val="50000"/>
                  </a:schemeClr>
                </a:solidFill>
                <a:latin typeface="+mj-lt"/>
                <a:ea typeface="+mn-ea"/>
                <a:cs typeface="+mn-cs"/>
              </a:defRPr>
            </a:lvl1pPr>
            <a:lvl2pPr marL="457200" indent="0" algn="r" defTabSz="914400" rtl="1" eaLnBrk="1" latinLnBrk="0" hangingPunct="1">
              <a:spcBef>
                <a:spcPct val="20000"/>
              </a:spcBef>
              <a:buFont typeface="Courier New" pitchFamily="49" charset="0"/>
              <a:buNone/>
              <a:defRPr sz="1200" kern="1200">
                <a:solidFill>
                  <a:schemeClr val="tx1">
                    <a:lumMod val="50000"/>
                    <a:lumOff val="50000"/>
                  </a:schemeClr>
                </a:solidFill>
                <a:latin typeface="+mj-lt"/>
                <a:ea typeface="+mn-ea"/>
                <a:cs typeface="+mn-cs"/>
              </a:defRPr>
            </a:lvl2pPr>
            <a:lvl3pPr marL="914400" indent="0" algn="r" defTabSz="914400" rtl="1" eaLnBrk="1" latinLnBrk="0" hangingPunct="1">
              <a:spcBef>
                <a:spcPct val="20000"/>
              </a:spcBef>
              <a:buFont typeface="Arial" pitchFamily="34" charset="0"/>
              <a:buNone/>
              <a:defRPr sz="1000" kern="1200">
                <a:solidFill>
                  <a:schemeClr val="tx1">
                    <a:lumMod val="50000"/>
                    <a:lumOff val="50000"/>
                  </a:schemeClr>
                </a:solidFill>
                <a:latin typeface="+mj-lt"/>
                <a:ea typeface="+mn-ea"/>
                <a:cs typeface="+mn-cs"/>
              </a:defRPr>
            </a:lvl3pPr>
            <a:lvl4pPr marL="1371600" indent="0" algn="r" defTabSz="914400" rtl="1" eaLnBrk="1" latinLnBrk="0" hangingPunct="1">
              <a:spcBef>
                <a:spcPct val="20000"/>
              </a:spcBef>
              <a:buFont typeface="Courier New" pitchFamily="49" charset="0"/>
              <a:buNone/>
              <a:defRPr sz="900" kern="1200">
                <a:solidFill>
                  <a:schemeClr val="tx1">
                    <a:lumMod val="50000"/>
                    <a:lumOff val="50000"/>
                  </a:schemeClr>
                </a:solidFill>
                <a:latin typeface="+mj-lt"/>
                <a:ea typeface="+mn-ea"/>
                <a:cs typeface="+mn-cs"/>
              </a:defRPr>
            </a:lvl4pPr>
            <a:lvl5pPr marL="1828800" indent="0" algn="r" defTabSz="914400" rtl="1" eaLnBrk="1" latinLnBrk="0" hangingPunct="1">
              <a:spcBef>
                <a:spcPct val="20000"/>
              </a:spcBef>
              <a:buFont typeface="Arial" pitchFamily="34" charset="0"/>
              <a:buNone/>
              <a:defRPr sz="900" kern="1200">
                <a:solidFill>
                  <a:schemeClr val="tx1">
                    <a:lumMod val="50000"/>
                    <a:lumOff val="50000"/>
                  </a:schemeClr>
                </a:solidFill>
                <a:latin typeface="+mj-lt"/>
                <a:ea typeface="+mn-ea"/>
                <a:cs typeface="+mn-cs"/>
              </a:defRPr>
            </a:lvl5pPr>
            <a:lvl6pPr marL="2286000" indent="0" algn="r" defTabSz="914400" rtl="1" eaLnBrk="1" latinLnBrk="0" hangingPunct="1">
              <a:spcBef>
                <a:spcPct val="20000"/>
              </a:spcBef>
              <a:buFont typeface="Courier New" pitchFamily="49" charset="0"/>
              <a:buNone/>
              <a:defRPr sz="900" kern="1200">
                <a:solidFill>
                  <a:schemeClr val="tx1">
                    <a:lumMod val="50000"/>
                    <a:lumOff val="50000"/>
                  </a:schemeClr>
                </a:solidFill>
                <a:latin typeface="+mj-lt"/>
                <a:ea typeface="+mn-ea"/>
                <a:cs typeface="+mn-cs"/>
              </a:defRPr>
            </a:lvl6pPr>
            <a:lvl7pPr marL="2743200" indent="0" algn="r" defTabSz="914400" rtl="1" eaLnBrk="1" latinLnBrk="0" hangingPunct="1">
              <a:spcBef>
                <a:spcPct val="20000"/>
              </a:spcBef>
              <a:buFont typeface="Arial" pitchFamily="34" charset="0"/>
              <a:buNone/>
              <a:defRPr sz="900" kern="1200">
                <a:solidFill>
                  <a:schemeClr val="tx1">
                    <a:lumMod val="50000"/>
                    <a:lumOff val="50000"/>
                  </a:schemeClr>
                </a:solidFill>
                <a:latin typeface="+mj-lt"/>
                <a:ea typeface="+mn-ea"/>
                <a:cs typeface="+mn-cs"/>
              </a:defRPr>
            </a:lvl7pPr>
            <a:lvl8pPr marL="3200400" indent="0" algn="r" defTabSz="914400" rtl="1" eaLnBrk="1" latinLnBrk="0" hangingPunct="1">
              <a:spcBef>
                <a:spcPct val="20000"/>
              </a:spcBef>
              <a:buFont typeface="Courier New" pitchFamily="49" charset="0"/>
              <a:buNone/>
              <a:defRPr sz="900" kern="1200">
                <a:solidFill>
                  <a:schemeClr val="tx1">
                    <a:lumMod val="50000"/>
                    <a:lumOff val="50000"/>
                  </a:schemeClr>
                </a:solidFill>
                <a:latin typeface="+mj-lt"/>
                <a:ea typeface="+mn-ea"/>
                <a:cs typeface="+mn-cs"/>
              </a:defRPr>
            </a:lvl8pPr>
            <a:lvl9pPr marL="3657600" indent="0" algn="r" defTabSz="914400" rtl="1" eaLnBrk="1" latinLnBrk="0" hangingPunct="1">
              <a:spcBef>
                <a:spcPct val="20000"/>
              </a:spcBef>
              <a:buFont typeface="Arial" pitchFamily="34" charset="0"/>
              <a:buNone/>
              <a:defRPr sz="900" kern="1200">
                <a:solidFill>
                  <a:schemeClr val="tx1">
                    <a:lumMod val="50000"/>
                    <a:lumOff val="50000"/>
                  </a:schemeClr>
                </a:solidFill>
                <a:latin typeface="+mj-lt"/>
                <a:ea typeface="+mn-ea"/>
                <a:cs typeface="+mn-cs"/>
              </a:defRPr>
            </a:lvl9pPr>
          </a:lstStyle>
          <a:p>
            <a:pPr algn="r"/>
            <a:r>
              <a:rPr lang="ar-SA" sz="2400" b="1" dirty="0">
                <a:solidFill>
                  <a:srgbClr val="002060"/>
                </a:solidFill>
                <a:latin typeface="Arial" pitchFamily="34" charset="0"/>
                <a:cs typeface="Arial" pitchFamily="34" charset="0"/>
              </a:rPr>
              <a:t>يتم تدريب العمال على تطبيق الكود من ثم يتم توزيعه على الموظفين، الزبائن والمزودين مع تفسير واضح للنقاط المهمة. تقوم الإدارة بمراقبة شديدة على تطبيق الكود الأخلاقي وتُفرض العقوبات على كل موظف ينتهك القواعد الأخلاقية</a:t>
            </a:r>
            <a:r>
              <a:rPr lang="he-IL" sz="2400" b="1" dirty="0">
                <a:solidFill>
                  <a:srgbClr val="002060"/>
                </a:solidFill>
                <a:latin typeface="Arial" pitchFamily="34" charset="0"/>
                <a:cs typeface="Arial" pitchFamily="34" charset="0"/>
              </a:rPr>
              <a:t>.</a:t>
            </a:r>
          </a:p>
        </p:txBody>
      </p:sp>
      <p:sp>
        <p:nvSpPr>
          <p:cNvPr id="6" name="TextBox 5"/>
          <p:cNvSpPr txBox="1"/>
          <p:nvPr/>
        </p:nvSpPr>
        <p:spPr>
          <a:xfrm>
            <a:off x="1559495" y="5116426"/>
            <a:ext cx="2088232" cy="461665"/>
          </a:xfrm>
          <a:prstGeom prst="rect">
            <a:avLst/>
          </a:prstGeom>
          <a:noFill/>
        </p:spPr>
        <p:txBody>
          <a:bodyPr wrap="square" rtlCol="1">
            <a:spAutoFit/>
          </a:bodyPr>
          <a:lstStyle/>
          <a:p>
            <a:r>
              <a:rPr lang="ar-JO" sz="2400" b="1" dirty="0">
                <a:solidFill>
                  <a:srgbClr val="002060"/>
                </a:solidFill>
              </a:rPr>
              <a:t>ثلاث دقائق للحل</a:t>
            </a:r>
            <a:endParaRPr lang="he-IL" sz="2400" b="1" dirty="0">
              <a:solidFill>
                <a:srgbClr val="002060"/>
              </a:solidFill>
            </a:endParaRPr>
          </a:p>
        </p:txBody>
      </p:sp>
    </p:spTree>
    <p:extLst>
      <p:ext uri="{BB962C8B-B14F-4D97-AF65-F5344CB8AC3E}">
        <p14:creationId xmlns:p14="http://schemas.microsoft.com/office/powerpoint/2010/main" val="3456387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1248540" y="188640"/>
            <a:ext cx="9383964" cy="1578124"/>
          </a:xfrm>
        </p:spPr>
        <p:txBody>
          <a:bodyPr/>
          <a:lstStyle/>
          <a:p>
            <a:r>
              <a:rPr lang="ar-JO" sz="3200" dirty="0"/>
              <a:t>3. </a:t>
            </a:r>
            <a:r>
              <a:rPr lang="ar-LB" sz="3200" dirty="0"/>
              <a:t>ترسيخ او تعميق الوعي لبرنامج الاخلاقيات بين أعضاء التنظيم</a:t>
            </a:r>
            <a:r>
              <a:rPr lang="ar-JO" sz="3200" dirty="0"/>
              <a:t>.</a:t>
            </a:r>
            <a:br>
              <a:rPr lang="he-IL" sz="3200" dirty="0"/>
            </a:br>
            <a:endParaRPr lang="he-IL" sz="3200" dirty="0"/>
          </a:p>
        </p:txBody>
      </p:sp>
      <p:sp>
        <p:nvSpPr>
          <p:cNvPr id="4" name="מציין מיקום תוכן 2"/>
          <p:cNvSpPr txBox="1">
            <a:spLocks/>
          </p:cNvSpPr>
          <p:nvPr/>
        </p:nvSpPr>
        <p:spPr>
          <a:xfrm>
            <a:off x="1055440" y="1124744"/>
            <a:ext cx="9217024" cy="4556969"/>
          </a:xfrm>
          <a:prstGeom prst="rect">
            <a:avLst/>
          </a:prstGeom>
        </p:spPr>
        <p:txBody>
          <a:bodyPr vert="horz" lIns="91440" tIns="45720" rIns="91440" bIns="45720" rtlCol="0">
            <a:normAutofit/>
          </a:bodyPr>
          <a:lstStyle>
            <a:lvl1pPr marL="342900" indent="-342900" algn="r" defTabSz="914400" rtl="1" eaLnBrk="1" latinLnBrk="0" hangingPunct="1">
              <a:spcBef>
                <a:spcPct val="20000"/>
              </a:spcBef>
              <a:buFont typeface="Arial" pitchFamily="34" charset="0"/>
              <a:buChar char="•"/>
              <a:defRPr sz="32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28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20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20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20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lumMod val="50000"/>
                    <a:lumOff val="50000"/>
                  </a:schemeClr>
                </a:solidFill>
                <a:latin typeface="+mj-lt"/>
                <a:ea typeface="+mn-ea"/>
                <a:cs typeface="+mn-cs"/>
              </a:defRPr>
            </a:lvl9pPr>
          </a:lstStyle>
          <a:p>
            <a:r>
              <a:rPr lang="ar-JO" sz="2400" b="1" u="sng" dirty="0">
                <a:solidFill>
                  <a:srgbClr val="002060"/>
                </a:solidFill>
                <a:latin typeface="Arial" pitchFamily="34" charset="0"/>
                <a:cs typeface="Arial" pitchFamily="34" charset="0"/>
              </a:rPr>
              <a:t>الحل</a:t>
            </a:r>
            <a:endParaRPr lang="he-IL" sz="2400" b="1" u="sng" dirty="0">
              <a:solidFill>
                <a:srgbClr val="002060"/>
              </a:solidFill>
              <a:latin typeface="Arial" pitchFamily="34" charset="0"/>
              <a:cs typeface="Arial" pitchFamily="34" charset="0"/>
            </a:endParaRPr>
          </a:p>
          <a:p>
            <a:endParaRPr lang="ar-JO" sz="2400" b="1" dirty="0">
              <a:solidFill>
                <a:srgbClr val="002060"/>
              </a:solidFill>
              <a:latin typeface="Arial" pitchFamily="34" charset="0"/>
              <a:cs typeface="Arial" pitchFamily="34" charset="0"/>
            </a:endParaRPr>
          </a:p>
          <a:p>
            <a:r>
              <a:rPr lang="ar-SA" sz="2400" b="1" dirty="0">
                <a:solidFill>
                  <a:srgbClr val="002060"/>
                </a:solidFill>
                <a:latin typeface="Arial" pitchFamily="34" charset="0"/>
                <a:cs typeface="Arial" pitchFamily="34" charset="0"/>
              </a:rPr>
              <a:t>فندق الاساطير لا يسمح للعمال بتناول وجبة غذاء من الفندق.</a:t>
            </a:r>
            <a:endParaRPr lang="en-US" sz="2400" b="1" dirty="0">
              <a:solidFill>
                <a:srgbClr val="002060"/>
              </a:solidFill>
              <a:latin typeface="Arial" pitchFamily="34" charset="0"/>
              <a:cs typeface="Arial" pitchFamily="34" charset="0"/>
            </a:endParaRPr>
          </a:p>
          <a:p>
            <a:r>
              <a:rPr lang="ar-SA" sz="2400" b="1" dirty="0">
                <a:solidFill>
                  <a:srgbClr val="002060"/>
                </a:solidFill>
                <a:latin typeface="Arial" pitchFamily="34" charset="0"/>
                <a:cs typeface="Arial" pitchFamily="34" charset="0"/>
              </a:rPr>
              <a:t>على عامل يعمل بالفندق قام بتناول وجبة غذاء خلال عمله بمطبخ الفندق.</a:t>
            </a:r>
            <a:endParaRPr lang="en-US" sz="2400" b="1" dirty="0">
              <a:solidFill>
                <a:srgbClr val="002060"/>
              </a:solidFill>
              <a:latin typeface="Arial" pitchFamily="34" charset="0"/>
              <a:cs typeface="Arial" pitchFamily="34" charset="0"/>
            </a:endParaRPr>
          </a:p>
          <a:p>
            <a:r>
              <a:rPr lang="ar-JO" sz="2400" b="1" dirty="0">
                <a:solidFill>
                  <a:srgbClr val="002060"/>
                </a:solidFill>
                <a:latin typeface="Arial" pitchFamily="34" charset="0"/>
                <a:cs typeface="Arial" pitchFamily="34" charset="0"/>
              </a:rPr>
              <a:t>ا. </a:t>
            </a:r>
            <a:r>
              <a:rPr lang="ar-SA" sz="2400" b="1" dirty="0">
                <a:solidFill>
                  <a:srgbClr val="002060"/>
                </a:solidFill>
                <a:latin typeface="Arial" pitchFamily="34" charset="0"/>
                <a:cs typeface="Arial" pitchFamily="34" charset="0"/>
              </a:rPr>
              <a:t>تصرف علي</a:t>
            </a:r>
            <a:r>
              <a:rPr lang="ar-JO" sz="2400" b="1" dirty="0">
                <a:solidFill>
                  <a:srgbClr val="002060"/>
                </a:solidFill>
                <a:latin typeface="Arial" pitchFamily="34" charset="0"/>
                <a:cs typeface="Arial" pitchFamily="34" charset="0"/>
              </a:rPr>
              <a:t>:</a:t>
            </a:r>
            <a:r>
              <a:rPr lang="ar-JO" sz="2400" b="1" u="sng" dirty="0">
                <a:solidFill>
                  <a:srgbClr val="002060"/>
                </a:solidFill>
                <a:latin typeface="Arial" pitchFamily="34" charset="0"/>
                <a:cs typeface="Arial" pitchFamily="34" charset="0"/>
              </a:rPr>
              <a:t>خطأ </a:t>
            </a:r>
            <a:r>
              <a:rPr lang="ar-JO" sz="2400" b="1" dirty="0">
                <a:solidFill>
                  <a:srgbClr val="002060"/>
                </a:solidFill>
                <a:latin typeface="Arial" pitchFamily="34" charset="0"/>
                <a:cs typeface="Arial" pitchFamily="34" charset="0"/>
              </a:rPr>
              <a:t> / سليم</a:t>
            </a:r>
          </a:p>
          <a:p>
            <a:pPr marL="0" indent="0">
              <a:buNone/>
            </a:pPr>
            <a:endParaRPr lang="ar-JO" sz="2400" b="1" dirty="0">
              <a:solidFill>
                <a:srgbClr val="002060"/>
              </a:solidFill>
              <a:latin typeface="Arial" pitchFamily="34" charset="0"/>
              <a:cs typeface="Arial" pitchFamily="34" charset="0"/>
            </a:endParaRPr>
          </a:p>
          <a:p>
            <a:r>
              <a:rPr lang="ar-JO" sz="2400" b="1" dirty="0">
                <a:solidFill>
                  <a:srgbClr val="002060"/>
                </a:solidFill>
                <a:latin typeface="Arial" pitchFamily="34" charset="0"/>
                <a:cs typeface="Arial" pitchFamily="34" charset="0"/>
              </a:rPr>
              <a:t>ب. اشرح باختصار</a:t>
            </a:r>
          </a:p>
          <a:p>
            <a:pPr marL="0" indent="0">
              <a:buNone/>
            </a:pPr>
            <a:r>
              <a:rPr lang="ar-JO" sz="2400" b="1" dirty="0">
                <a:solidFill>
                  <a:srgbClr val="002060"/>
                </a:solidFill>
                <a:latin typeface="Arial" pitchFamily="34" charset="0"/>
                <a:cs typeface="Arial" pitchFamily="34" charset="0"/>
              </a:rPr>
              <a:t>    قام  علي بخرق </a:t>
            </a:r>
            <a:r>
              <a:rPr lang="ar-SA" sz="2400" b="1" dirty="0">
                <a:solidFill>
                  <a:srgbClr val="002060"/>
                </a:solidFill>
                <a:latin typeface="Arial" pitchFamily="34" charset="0"/>
                <a:cs typeface="Arial" pitchFamily="34" charset="0"/>
              </a:rPr>
              <a:t>كود فندق الاساطير</a:t>
            </a:r>
            <a:r>
              <a:rPr lang="ar-JO" sz="2400" b="1" dirty="0">
                <a:solidFill>
                  <a:srgbClr val="002060"/>
                </a:solidFill>
                <a:latin typeface="Arial" pitchFamily="34" charset="0"/>
                <a:cs typeface="Arial" pitchFamily="34" charset="0"/>
              </a:rPr>
              <a:t>الذي </a:t>
            </a:r>
            <a:r>
              <a:rPr lang="ar-SA" sz="2400" b="1" dirty="0">
                <a:solidFill>
                  <a:srgbClr val="002060"/>
                </a:solidFill>
                <a:latin typeface="Arial" pitchFamily="34" charset="0"/>
                <a:cs typeface="Arial" pitchFamily="34" charset="0"/>
              </a:rPr>
              <a:t>لا يسمح للعمال بتناول وجبة غذاء من الفندق.</a:t>
            </a:r>
            <a:endParaRPr lang="en-US" sz="2400" b="1" dirty="0">
              <a:solidFill>
                <a:srgbClr val="002060"/>
              </a:solidFill>
              <a:latin typeface="Arial" pitchFamily="34" charset="0"/>
              <a:cs typeface="Arial" pitchFamily="34" charset="0"/>
            </a:endParaRPr>
          </a:p>
          <a:p>
            <a:pPr marL="0" indent="0">
              <a:buNone/>
            </a:pPr>
            <a:endParaRPr lang="ar-JO" sz="24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3226074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2351585" y="260648"/>
            <a:ext cx="8120881" cy="1296144"/>
          </a:xfrm>
        </p:spPr>
        <p:txBody>
          <a:bodyPr/>
          <a:lstStyle/>
          <a:p>
            <a:r>
              <a:rPr lang="ar-JO" sz="2800" dirty="0"/>
              <a:t>4. فحص فعالية تنفيذ الكود الأخلاقي على ارض الواقع.</a:t>
            </a:r>
            <a:br>
              <a:rPr lang="he-IL" sz="2800" dirty="0"/>
            </a:br>
            <a:endParaRPr lang="he-IL" sz="2800" dirty="0"/>
          </a:p>
        </p:txBody>
      </p:sp>
      <p:pic>
        <p:nvPicPr>
          <p:cNvPr id="4" name="מציין מיקום תוכן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384" y="1628800"/>
            <a:ext cx="4132387" cy="2232247"/>
          </a:xfrm>
          <a:prstGeom prst="rect">
            <a:avLst/>
          </a:prstGeom>
          <a:ln>
            <a:noFill/>
          </a:ln>
          <a:effectLst>
            <a:softEdge rad="112500"/>
          </a:effectLst>
        </p:spPr>
      </p:pic>
      <p:sp>
        <p:nvSpPr>
          <p:cNvPr id="5" name="מציין מיקום טקסט 3"/>
          <p:cNvSpPr txBox="1">
            <a:spLocks/>
          </p:cNvSpPr>
          <p:nvPr/>
        </p:nvSpPr>
        <p:spPr>
          <a:xfrm>
            <a:off x="4888930" y="1288326"/>
            <a:ext cx="5927579" cy="4713393"/>
          </a:xfrm>
          <a:prstGeom prst="rect">
            <a:avLst/>
          </a:prstGeom>
        </p:spPr>
        <p:txBody>
          <a:bodyPr vert="horz" lIns="91440" tIns="45720" rIns="91440" bIns="45720" rtlCol="0">
            <a:noAutofit/>
          </a:bodyPr>
          <a:lstStyle>
            <a:lvl1pPr marL="0" indent="0" algn="ctr" defTabSz="914400" rtl="1" eaLnBrk="1" latinLnBrk="0" hangingPunct="1">
              <a:lnSpc>
                <a:spcPct val="125000"/>
              </a:lnSpc>
              <a:spcBef>
                <a:spcPct val="20000"/>
              </a:spcBef>
              <a:buFont typeface="Arial" pitchFamily="34" charset="0"/>
              <a:buNone/>
              <a:defRPr sz="1600" kern="1200">
                <a:solidFill>
                  <a:schemeClr val="tx1">
                    <a:lumMod val="50000"/>
                    <a:lumOff val="50000"/>
                  </a:schemeClr>
                </a:solidFill>
                <a:latin typeface="+mj-lt"/>
                <a:ea typeface="+mn-ea"/>
                <a:cs typeface="+mn-cs"/>
              </a:defRPr>
            </a:lvl1pPr>
            <a:lvl2pPr marL="457200" indent="0" algn="r" defTabSz="914400" rtl="1" eaLnBrk="1" latinLnBrk="0" hangingPunct="1">
              <a:spcBef>
                <a:spcPct val="20000"/>
              </a:spcBef>
              <a:buFont typeface="Courier New" pitchFamily="49" charset="0"/>
              <a:buNone/>
              <a:defRPr sz="1200" kern="1200">
                <a:solidFill>
                  <a:schemeClr val="tx1">
                    <a:lumMod val="50000"/>
                    <a:lumOff val="50000"/>
                  </a:schemeClr>
                </a:solidFill>
                <a:latin typeface="+mj-lt"/>
                <a:ea typeface="+mn-ea"/>
                <a:cs typeface="+mn-cs"/>
              </a:defRPr>
            </a:lvl2pPr>
            <a:lvl3pPr marL="914400" indent="0" algn="r" defTabSz="914400" rtl="1" eaLnBrk="1" latinLnBrk="0" hangingPunct="1">
              <a:spcBef>
                <a:spcPct val="20000"/>
              </a:spcBef>
              <a:buFont typeface="Arial" pitchFamily="34" charset="0"/>
              <a:buNone/>
              <a:defRPr sz="1000" kern="1200">
                <a:solidFill>
                  <a:schemeClr val="tx1">
                    <a:lumMod val="50000"/>
                    <a:lumOff val="50000"/>
                  </a:schemeClr>
                </a:solidFill>
                <a:latin typeface="+mj-lt"/>
                <a:ea typeface="+mn-ea"/>
                <a:cs typeface="+mn-cs"/>
              </a:defRPr>
            </a:lvl3pPr>
            <a:lvl4pPr marL="1371600" indent="0" algn="r" defTabSz="914400" rtl="1" eaLnBrk="1" latinLnBrk="0" hangingPunct="1">
              <a:spcBef>
                <a:spcPct val="20000"/>
              </a:spcBef>
              <a:buFont typeface="Courier New" pitchFamily="49" charset="0"/>
              <a:buNone/>
              <a:defRPr sz="900" kern="1200">
                <a:solidFill>
                  <a:schemeClr val="tx1">
                    <a:lumMod val="50000"/>
                    <a:lumOff val="50000"/>
                  </a:schemeClr>
                </a:solidFill>
                <a:latin typeface="+mj-lt"/>
                <a:ea typeface="+mn-ea"/>
                <a:cs typeface="+mn-cs"/>
              </a:defRPr>
            </a:lvl4pPr>
            <a:lvl5pPr marL="1828800" indent="0" algn="r" defTabSz="914400" rtl="1" eaLnBrk="1" latinLnBrk="0" hangingPunct="1">
              <a:spcBef>
                <a:spcPct val="20000"/>
              </a:spcBef>
              <a:buFont typeface="Arial" pitchFamily="34" charset="0"/>
              <a:buNone/>
              <a:defRPr sz="900" kern="1200">
                <a:solidFill>
                  <a:schemeClr val="tx1">
                    <a:lumMod val="50000"/>
                    <a:lumOff val="50000"/>
                  </a:schemeClr>
                </a:solidFill>
                <a:latin typeface="+mj-lt"/>
                <a:ea typeface="+mn-ea"/>
                <a:cs typeface="+mn-cs"/>
              </a:defRPr>
            </a:lvl5pPr>
            <a:lvl6pPr marL="2286000" indent="0" algn="r" defTabSz="914400" rtl="1" eaLnBrk="1" latinLnBrk="0" hangingPunct="1">
              <a:spcBef>
                <a:spcPct val="20000"/>
              </a:spcBef>
              <a:buFont typeface="Courier New" pitchFamily="49" charset="0"/>
              <a:buNone/>
              <a:defRPr sz="900" kern="1200">
                <a:solidFill>
                  <a:schemeClr val="tx1">
                    <a:lumMod val="50000"/>
                    <a:lumOff val="50000"/>
                  </a:schemeClr>
                </a:solidFill>
                <a:latin typeface="+mj-lt"/>
                <a:ea typeface="+mn-ea"/>
                <a:cs typeface="+mn-cs"/>
              </a:defRPr>
            </a:lvl6pPr>
            <a:lvl7pPr marL="2743200" indent="0" algn="r" defTabSz="914400" rtl="1" eaLnBrk="1" latinLnBrk="0" hangingPunct="1">
              <a:spcBef>
                <a:spcPct val="20000"/>
              </a:spcBef>
              <a:buFont typeface="Arial" pitchFamily="34" charset="0"/>
              <a:buNone/>
              <a:defRPr sz="900" kern="1200">
                <a:solidFill>
                  <a:schemeClr val="tx1">
                    <a:lumMod val="50000"/>
                    <a:lumOff val="50000"/>
                  </a:schemeClr>
                </a:solidFill>
                <a:latin typeface="+mj-lt"/>
                <a:ea typeface="+mn-ea"/>
                <a:cs typeface="+mn-cs"/>
              </a:defRPr>
            </a:lvl7pPr>
            <a:lvl8pPr marL="3200400" indent="0" algn="r" defTabSz="914400" rtl="1" eaLnBrk="1" latinLnBrk="0" hangingPunct="1">
              <a:spcBef>
                <a:spcPct val="20000"/>
              </a:spcBef>
              <a:buFont typeface="Courier New" pitchFamily="49" charset="0"/>
              <a:buNone/>
              <a:defRPr sz="900" kern="1200">
                <a:solidFill>
                  <a:schemeClr val="tx1">
                    <a:lumMod val="50000"/>
                    <a:lumOff val="50000"/>
                  </a:schemeClr>
                </a:solidFill>
                <a:latin typeface="+mj-lt"/>
                <a:ea typeface="+mn-ea"/>
                <a:cs typeface="+mn-cs"/>
              </a:defRPr>
            </a:lvl8pPr>
            <a:lvl9pPr marL="3657600" indent="0" algn="r" defTabSz="914400" rtl="1" eaLnBrk="1" latinLnBrk="0" hangingPunct="1">
              <a:spcBef>
                <a:spcPct val="20000"/>
              </a:spcBef>
              <a:buFont typeface="Arial" pitchFamily="34" charset="0"/>
              <a:buNone/>
              <a:defRPr sz="900" kern="1200">
                <a:solidFill>
                  <a:schemeClr val="tx1">
                    <a:lumMod val="50000"/>
                    <a:lumOff val="50000"/>
                  </a:schemeClr>
                </a:solidFill>
                <a:latin typeface="+mj-lt"/>
                <a:ea typeface="+mn-ea"/>
                <a:cs typeface="+mn-cs"/>
              </a:defRPr>
            </a:lvl9pPr>
          </a:lstStyle>
          <a:p>
            <a:pPr algn="r"/>
            <a:r>
              <a:rPr lang="ar-SA" sz="2400" b="1" dirty="0">
                <a:solidFill>
                  <a:srgbClr val="002060"/>
                </a:solidFill>
                <a:latin typeface="Arial" pitchFamily="34" charset="0"/>
                <a:cs typeface="Arial" pitchFamily="34" charset="0"/>
              </a:rPr>
              <a:t>يمكن معرفة فعالية البرنامج الأخلاقي من خلال فحص التزام الإدارة والعمال بالقضايا الأخلاقية. </a:t>
            </a:r>
            <a:r>
              <a:rPr lang="ar-LB" sz="2400" b="1" dirty="0">
                <a:solidFill>
                  <a:srgbClr val="002060"/>
                </a:solidFill>
                <a:latin typeface="Arial" pitchFamily="34" charset="0"/>
                <a:cs typeface="Arial" pitchFamily="34" charset="0"/>
              </a:rPr>
              <a:t>يتم ذلك عن طريق فحص التغييرات في شكاوى الموظفين، عن طريق فحص تطبيق الكود الاخلاقي، من فحص تغيير الجو التنظيمي ومن كمية المشاكل التي تم حلها بواسطة تطبيق الإدارة والعمال للكود الأخلاقي.</a:t>
            </a:r>
            <a:endParaRPr lang="en-US" sz="2400" b="1" dirty="0">
              <a:solidFill>
                <a:srgbClr val="002060"/>
              </a:solidFill>
              <a:latin typeface="Arial" pitchFamily="34" charset="0"/>
              <a:cs typeface="Arial" pitchFamily="34" charset="0"/>
            </a:endParaRPr>
          </a:p>
          <a:p>
            <a:pPr algn="r"/>
            <a:endParaRPr lang="he-IL" sz="24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995023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1055440" y="1052736"/>
            <a:ext cx="8784976" cy="2505075"/>
          </a:xfrm>
        </p:spPr>
        <p:txBody>
          <a:bodyPr/>
          <a:lstStyle/>
          <a:p>
            <a:pPr algn="r"/>
            <a:r>
              <a:rPr lang="ar-SA" sz="2400" dirty="0">
                <a:highlight>
                  <a:srgbClr val="FFFFFF"/>
                </a:highlight>
                <a:ea typeface="Arial"/>
              </a:rPr>
              <a:t>"خصوصية المريض تعني أنه لا يمكن للطبيب أن يفشيَ بمثقال ذرة من كل ما يتعلق بمريضه إلى كائنٍ من كان إلا بإذن واضح ومحدد من المريض. إلا في حالات نادرة، تسمح أغلب قوانين الأخلاقيات الطبية فيها للطبيب بكسر خصوصية مريضه، و حتى كسر الخصوصية له قواعد قانونية وأخلاقية صارمة لتنظيمه وبيان خطواته، وهناك جهات محددة يتم إبلاغها في كل حالة."</a:t>
            </a:r>
            <a:br>
              <a:rPr lang="en-US" sz="2400" dirty="0">
                <a:ea typeface="Times New Roman"/>
              </a:rPr>
            </a:br>
            <a:endParaRPr lang="he-IL" sz="2400" dirty="0"/>
          </a:p>
        </p:txBody>
      </p:sp>
      <p:sp>
        <p:nvSpPr>
          <p:cNvPr id="4" name="מציין מיקום טקסט 2"/>
          <p:cNvSpPr txBox="1">
            <a:spLocks/>
          </p:cNvSpPr>
          <p:nvPr/>
        </p:nvSpPr>
        <p:spPr>
          <a:xfrm>
            <a:off x="2246313" y="3195382"/>
            <a:ext cx="7772400" cy="1131887"/>
          </a:xfrm>
          <a:prstGeom prst="rect">
            <a:avLst/>
          </a:prstGeom>
        </p:spPr>
        <p:txBody>
          <a:bodyPr vert="horz" lIns="91440" tIns="45720" rIns="91440" bIns="45720" rtlCol="0" anchor="t">
            <a:normAutofit/>
          </a:bodyPr>
          <a:lstStyle>
            <a:lvl1pPr marL="0" indent="0" algn="ctr" defTabSz="914400" rtl="1" eaLnBrk="1" latinLnBrk="0" hangingPunct="1">
              <a:spcBef>
                <a:spcPct val="20000"/>
              </a:spcBef>
              <a:buFont typeface="Arial" pitchFamily="34" charset="0"/>
              <a:buNone/>
              <a:defRPr sz="2000" kern="1200">
                <a:solidFill>
                  <a:schemeClr val="tx1">
                    <a:tint val="75000"/>
                  </a:schemeClr>
                </a:solidFill>
                <a:latin typeface="+mj-lt"/>
                <a:ea typeface="+mn-ea"/>
                <a:cs typeface="+mn-cs"/>
              </a:defRPr>
            </a:lvl1pPr>
            <a:lvl2pPr marL="457200" indent="0" algn="r" defTabSz="914400" rtl="1" eaLnBrk="1" latinLnBrk="0" hangingPunct="1">
              <a:spcBef>
                <a:spcPct val="20000"/>
              </a:spcBef>
              <a:buFont typeface="Courier New" pitchFamily="49" charset="0"/>
              <a:buNone/>
              <a:defRPr sz="1800" kern="1200">
                <a:solidFill>
                  <a:schemeClr val="tx1">
                    <a:tint val="75000"/>
                  </a:schemeClr>
                </a:solidFill>
                <a:latin typeface="+mj-lt"/>
                <a:ea typeface="+mn-ea"/>
                <a:cs typeface="+mn-cs"/>
              </a:defRPr>
            </a:lvl2pPr>
            <a:lvl3pPr marL="914400" indent="0" algn="r" defTabSz="914400" rtl="1"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4pPr>
            <a:lvl5pPr marL="18288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5pPr>
            <a:lvl6pPr marL="22860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6pPr>
            <a:lvl7pPr marL="27432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7pPr>
            <a:lvl8pPr marL="32004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8pPr>
            <a:lvl9pPr marL="36576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9pPr>
          </a:lstStyle>
          <a:p>
            <a:pPr algn="r"/>
            <a:r>
              <a:rPr lang="ar-SA" sz="2400" b="1" dirty="0">
                <a:solidFill>
                  <a:srgbClr val="002060"/>
                </a:solidFill>
                <a:latin typeface="Arial" pitchFamily="34" charset="0"/>
                <a:cs typeface="Arial" pitchFamily="34" charset="0"/>
              </a:rPr>
              <a:t>ا. اشرح ما هي الاخلاقيات المهنية ,اعط مثال. </a:t>
            </a:r>
            <a:endParaRPr lang="ar-JO" sz="2400" b="1" dirty="0">
              <a:solidFill>
                <a:srgbClr val="002060"/>
              </a:solidFill>
              <a:latin typeface="Arial" pitchFamily="34" charset="0"/>
              <a:cs typeface="Arial" pitchFamily="34" charset="0"/>
            </a:endParaRPr>
          </a:p>
          <a:p>
            <a:pPr algn="r"/>
            <a:r>
              <a:rPr lang="ar-SA" sz="2400" b="1" dirty="0">
                <a:solidFill>
                  <a:srgbClr val="002060"/>
                </a:solidFill>
                <a:latin typeface="Arial" pitchFamily="34" charset="0"/>
                <a:cs typeface="Arial" pitchFamily="34" charset="0"/>
              </a:rPr>
              <a:t>ب. اذكر ثلاثة مراحل من برنامج تطوير الكود الأخلاقي. </a:t>
            </a:r>
            <a:endParaRPr lang="he-IL" sz="2400" b="1" dirty="0">
              <a:solidFill>
                <a:srgbClr val="002060"/>
              </a:solidFill>
              <a:latin typeface="Arial" pitchFamily="34" charset="0"/>
              <a:cs typeface="Arial" pitchFamily="34" charset="0"/>
            </a:endParaRPr>
          </a:p>
        </p:txBody>
      </p:sp>
      <p:sp>
        <p:nvSpPr>
          <p:cNvPr id="5" name="TextBox 4"/>
          <p:cNvSpPr txBox="1"/>
          <p:nvPr/>
        </p:nvSpPr>
        <p:spPr>
          <a:xfrm>
            <a:off x="7824192" y="332656"/>
            <a:ext cx="2016224" cy="523220"/>
          </a:xfrm>
          <a:prstGeom prst="rect">
            <a:avLst/>
          </a:prstGeom>
          <a:noFill/>
        </p:spPr>
        <p:txBody>
          <a:bodyPr wrap="square" rtlCol="1">
            <a:spAutoFit/>
          </a:bodyPr>
          <a:lstStyle/>
          <a:p>
            <a:r>
              <a:rPr lang="ar-JO" sz="2800" b="1" u="sng" dirty="0">
                <a:solidFill>
                  <a:srgbClr val="002060"/>
                </a:solidFill>
                <a:latin typeface="Arial" pitchFamily="34" charset="0"/>
                <a:cs typeface="Arial" pitchFamily="34" charset="0"/>
              </a:rPr>
              <a:t>سؤال</a:t>
            </a:r>
            <a:endParaRPr lang="he-IL" sz="2800" b="1" u="sng" dirty="0">
              <a:solidFill>
                <a:srgbClr val="002060"/>
              </a:solidFill>
              <a:latin typeface="Arial" pitchFamily="34" charset="0"/>
              <a:cs typeface="Arial" pitchFamily="34" charset="0"/>
            </a:endParaRPr>
          </a:p>
        </p:txBody>
      </p:sp>
      <p:sp>
        <p:nvSpPr>
          <p:cNvPr id="6" name="TextBox 5"/>
          <p:cNvSpPr txBox="1"/>
          <p:nvPr/>
        </p:nvSpPr>
        <p:spPr>
          <a:xfrm>
            <a:off x="1775520" y="4509120"/>
            <a:ext cx="3240360" cy="461665"/>
          </a:xfrm>
          <a:prstGeom prst="rect">
            <a:avLst/>
          </a:prstGeom>
          <a:noFill/>
        </p:spPr>
        <p:txBody>
          <a:bodyPr wrap="square" rtlCol="1">
            <a:spAutoFit/>
          </a:bodyPr>
          <a:lstStyle/>
          <a:p>
            <a:r>
              <a:rPr lang="ar-JO" sz="2400" b="1" dirty="0">
                <a:solidFill>
                  <a:srgbClr val="002060"/>
                </a:solidFill>
              </a:rPr>
              <a:t>اربع دقائق </a:t>
            </a:r>
            <a:r>
              <a:rPr lang="ar-JO" sz="2400" b="1" dirty="0" err="1">
                <a:solidFill>
                  <a:srgbClr val="002060"/>
                </a:solidFill>
              </a:rPr>
              <a:t>للاجابة</a:t>
            </a:r>
            <a:endParaRPr lang="he-IL" sz="2400" b="1" dirty="0">
              <a:solidFill>
                <a:srgbClr val="002060"/>
              </a:solidFill>
            </a:endParaRPr>
          </a:p>
        </p:txBody>
      </p:sp>
    </p:spTree>
    <p:extLst>
      <p:ext uri="{BB962C8B-B14F-4D97-AF65-F5344CB8AC3E}">
        <p14:creationId xmlns:p14="http://schemas.microsoft.com/office/powerpoint/2010/main" val="546712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2063553" y="1022533"/>
            <a:ext cx="7840765" cy="4062651"/>
          </a:xfrm>
          <a:prstGeom prst="rect">
            <a:avLst/>
          </a:prstGeom>
        </p:spPr>
        <p:txBody>
          <a:bodyPr wrap="square">
            <a:spAutoFit/>
          </a:bodyPr>
          <a:lstStyle/>
          <a:p>
            <a:r>
              <a:rPr lang="ar-SA" sz="2400" b="1" dirty="0">
                <a:solidFill>
                  <a:srgbClr val="002060"/>
                </a:solidFill>
                <a:latin typeface="Arial" pitchFamily="34" charset="0"/>
                <a:ea typeface="Arial"/>
                <a:cs typeface="Arial" pitchFamily="34" charset="0"/>
              </a:rPr>
              <a:t>أ. الأخلاقيات المهنيّة: قواعد السّلوك المهنيّة المخصّصة لمهنة معيّنة، مثل: الأطباء، المحامون، الصحافيون. احد قواعد السّلوك المشتركة بينهم هي الحفاظ على السّريّة.</a:t>
            </a:r>
            <a:endParaRPr lang="ar-JO" sz="2400" b="1" dirty="0">
              <a:solidFill>
                <a:srgbClr val="002060"/>
              </a:solidFill>
              <a:latin typeface="Arial" pitchFamily="34" charset="0"/>
              <a:ea typeface="Arial"/>
              <a:cs typeface="Arial" pitchFamily="34" charset="0"/>
            </a:endParaRPr>
          </a:p>
          <a:p>
            <a:endParaRPr lang="en-US" sz="2400" b="1" dirty="0">
              <a:solidFill>
                <a:srgbClr val="002060"/>
              </a:solidFill>
              <a:latin typeface="Arial" pitchFamily="34" charset="0"/>
              <a:ea typeface="Times New Roman"/>
              <a:cs typeface="Arial" pitchFamily="34" charset="0"/>
            </a:endParaRPr>
          </a:p>
          <a:p>
            <a:r>
              <a:rPr lang="ar-SA" sz="2400" b="1" dirty="0">
                <a:solidFill>
                  <a:srgbClr val="002060"/>
                </a:solidFill>
                <a:latin typeface="Arial" pitchFamily="34" charset="0"/>
                <a:ea typeface="Arial"/>
                <a:cs typeface="Arial" pitchFamily="34" charset="0"/>
              </a:rPr>
              <a:t>ب. </a:t>
            </a:r>
            <a:endParaRPr lang="en-US" sz="2400" b="1" dirty="0">
              <a:solidFill>
                <a:srgbClr val="002060"/>
              </a:solidFill>
              <a:latin typeface="Arial" pitchFamily="34" charset="0"/>
              <a:ea typeface="Times New Roman"/>
              <a:cs typeface="Arial" pitchFamily="34" charset="0"/>
            </a:endParaRPr>
          </a:p>
          <a:p>
            <a:pPr indent="-457200">
              <a:lnSpc>
                <a:spcPct val="115000"/>
              </a:lnSpc>
            </a:pPr>
            <a:r>
              <a:rPr lang="ar-SA" sz="2400" b="1" dirty="0">
                <a:solidFill>
                  <a:srgbClr val="002060"/>
                </a:solidFill>
                <a:latin typeface="Arial" pitchFamily="34" charset="0"/>
                <a:ea typeface="Arial"/>
                <a:cs typeface="Arial" pitchFamily="34" charset="0"/>
              </a:rPr>
              <a:t>المرحلة الأولى: تطوير كود أخلاقي وترسيخه.</a:t>
            </a:r>
            <a:endParaRPr lang="en-US" sz="2400" b="1" dirty="0">
              <a:solidFill>
                <a:srgbClr val="002060"/>
              </a:solidFill>
              <a:latin typeface="Arial" pitchFamily="34" charset="0"/>
              <a:ea typeface="Times New Roman"/>
              <a:cs typeface="Arial" pitchFamily="34" charset="0"/>
            </a:endParaRPr>
          </a:p>
          <a:p>
            <a:pPr indent="-457200">
              <a:lnSpc>
                <a:spcPct val="115000"/>
              </a:lnSpc>
            </a:pPr>
            <a:r>
              <a:rPr lang="ar-SA" sz="2400" b="1" dirty="0">
                <a:solidFill>
                  <a:srgbClr val="002060"/>
                </a:solidFill>
                <a:latin typeface="Arial" pitchFamily="34" charset="0"/>
                <a:ea typeface="Arial"/>
                <a:cs typeface="Arial" pitchFamily="34" charset="0"/>
              </a:rPr>
              <a:t>المرحلة الثّانية: تطوير برنامج أخلاقيات.</a:t>
            </a:r>
            <a:endParaRPr lang="en-US" sz="2400" b="1" dirty="0">
              <a:solidFill>
                <a:srgbClr val="002060"/>
              </a:solidFill>
              <a:latin typeface="Arial" pitchFamily="34" charset="0"/>
              <a:ea typeface="Times New Roman"/>
              <a:cs typeface="Arial" pitchFamily="34" charset="0"/>
            </a:endParaRPr>
          </a:p>
          <a:p>
            <a:pPr indent="-457200">
              <a:lnSpc>
                <a:spcPct val="115000"/>
              </a:lnSpc>
            </a:pPr>
            <a:r>
              <a:rPr lang="ar-SA" sz="2400" b="1" dirty="0">
                <a:solidFill>
                  <a:srgbClr val="002060"/>
                </a:solidFill>
                <a:latin typeface="Arial" pitchFamily="34" charset="0"/>
                <a:ea typeface="Arial"/>
                <a:cs typeface="Arial" pitchFamily="34" charset="0"/>
              </a:rPr>
              <a:t>المرحلة الثّالثة: تعميق الوعي لبرنامج الأخلاقيات بين أعضاء التّنظيم.</a:t>
            </a:r>
            <a:endParaRPr lang="en-US" sz="2400" b="1" dirty="0">
              <a:solidFill>
                <a:srgbClr val="002060"/>
              </a:solidFill>
              <a:latin typeface="Arial" pitchFamily="34" charset="0"/>
              <a:ea typeface="Times New Roman"/>
              <a:cs typeface="Arial" pitchFamily="34" charset="0"/>
            </a:endParaRPr>
          </a:p>
          <a:p>
            <a:pPr indent="-457200">
              <a:lnSpc>
                <a:spcPct val="115000"/>
              </a:lnSpc>
            </a:pPr>
            <a:r>
              <a:rPr lang="ar-SA" sz="2400" b="1" dirty="0">
                <a:solidFill>
                  <a:srgbClr val="002060"/>
                </a:solidFill>
                <a:latin typeface="Arial" pitchFamily="34" charset="0"/>
                <a:ea typeface="Arial"/>
                <a:cs typeface="Arial" pitchFamily="34" charset="0"/>
              </a:rPr>
              <a:t>المرحلة الرّابعة: فحص فعاليّة تنفيذ الكود الأخلاقي وتحديثه.</a:t>
            </a:r>
            <a:endParaRPr lang="en-US" sz="2400" b="1" dirty="0">
              <a:solidFill>
                <a:srgbClr val="002060"/>
              </a:solidFill>
              <a:latin typeface="Arial" pitchFamily="34" charset="0"/>
              <a:ea typeface="Times New Roman"/>
              <a:cs typeface="Arial" pitchFamily="34" charset="0"/>
            </a:endParaRPr>
          </a:p>
          <a:p>
            <a:pPr indent="-457200">
              <a:lnSpc>
                <a:spcPct val="115000"/>
              </a:lnSpc>
              <a:spcAft>
                <a:spcPts val="800"/>
              </a:spcAft>
            </a:pPr>
            <a:r>
              <a:rPr lang="ar-SA" sz="2400" b="1" dirty="0">
                <a:solidFill>
                  <a:srgbClr val="002060"/>
                </a:solidFill>
                <a:latin typeface="Arial" pitchFamily="34" charset="0"/>
                <a:ea typeface="Arial"/>
                <a:cs typeface="Arial" pitchFamily="34" charset="0"/>
              </a:rPr>
              <a:t>المرحلة الخامسة: الأشخاص المسؤولين عن تطبيق الكود الأخلاقي.</a:t>
            </a:r>
            <a:endParaRPr lang="en-US" sz="2400" b="1" dirty="0">
              <a:solidFill>
                <a:srgbClr val="002060"/>
              </a:solidFill>
              <a:latin typeface="Arial" pitchFamily="34" charset="0"/>
              <a:ea typeface="Times New Roman"/>
              <a:cs typeface="Arial" pitchFamily="34" charset="0"/>
            </a:endParaRPr>
          </a:p>
        </p:txBody>
      </p:sp>
      <p:sp>
        <p:nvSpPr>
          <p:cNvPr id="4" name="TextBox 3"/>
          <p:cNvSpPr txBox="1"/>
          <p:nvPr/>
        </p:nvSpPr>
        <p:spPr>
          <a:xfrm>
            <a:off x="7968208" y="302453"/>
            <a:ext cx="1944216" cy="461665"/>
          </a:xfrm>
          <a:prstGeom prst="rect">
            <a:avLst/>
          </a:prstGeom>
          <a:noFill/>
        </p:spPr>
        <p:txBody>
          <a:bodyPr wrap="square" rtlCol="1">
            <a:spAutoFit/>
          </a:bodyPr>
          <a:lstStyle/>
          <a:p>
            <a:r>
              <a:rPr lang="ar-JO" sz="2400" b="1" dirty="0">
                <a:solidFill>
                  <a:srgbClr val="002060"/>
                </a:solidFill>
                <a:latin typeface="Arial" pitchFamily="34" charset="0"/>
                <a:cs typeface="Arial" pitchFamily="34" charset="0"/>
              </a:rPr>
              <a:t>الاجابة:</a:t>
            </a:r>
            <a:endParaRPr lang="he-IL" sz="24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628021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B52B50B-3D2D-40B1-8CEB-2BD156ECC6EB}"/>
              </a:ext>
            </a:extLst>
          </p:cNvPr>
          <p:cNvSpPr/>
          <p:nvPr/>
        </p:nvSpPr>
        <p:spPr>
          <a:xfrm>
            <a:off x="0" y="5445224"/>
            <a:ext cx="9408368" cy="14127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כותרת 1"/>
          <p:cNvSpPr>
            <a:spLocks noGrp="1"/>
          </p:cNvSpPr>
          <p:nvPr>
            <p:ph type="title"/>
          </p:nvPr>
        </p:nvSpPr>
        <p:spPr>
          <a:xfrm>
            <a:off x="2855640" y="2708920"/>
            <a:ext cx="3960440" cy="1290092"/>
          </a:xfrm>
          <a:prstGeom prst="rect">
            <a:avLst/>
          </a:prstGeom>
          <a:noFill/>
        </p:spPr>
        <p:txBody>
          <a:bodyPr/>
          <a:lstStyle/>
          <a:p>
            <a:pPr>
              <a:spcBef>
                <a:spcPts val="0"/>
              </a:spcBef>
              <a:defRPr/>
            </a:pPr>
            <a:r>
              <a:rPr lang="he-IL" sz="2800" kern="0" dirty="0"/>
              <a:t>5.</a:t>
            </a:r>
            <a:r>
              <a:rPr lang="ar-LB" sz="2800" kern="0" dirty="0"/>
              <a:t>الاشخاص المسؤولين عن تطبيق الكود الأخلاقي</a:t>
            </a:r>
            <a:r>
              <a:rPr lang="ar-JO" sz="2800" kern="0" dirty="0"/>
              <a:t>.</a:t>
            </a:r>
            <a:br>
              <a:rPr lang="he-IL" sz="2800" kern="0" dirty="0"/>
            </a:br>
            <a:endParaRPr lang="he-IL" sz="2800" b="0" kern="0" dirty="0"/>
          </a:p>
        </p:txBody>
      </p:sp>
      <p:sp>
        <p:nvSpPr>
          <p:cNvPr id="4" name="מציין מיקום תוכן 2"/>
          <p:cNvSpPr txBox="1">
            <a:spLocks/>
          </p:cNvSpPr>
          <p:nvPr/>
        </p:nvSpPr>
        <p:spPr>
          <a:xfrm>
            <a:off x="874989" y="260648"/>
            <a:ext cx="4995863" cy="5853113"/>
          </a:xfrm>
          <a:prstGeom prst="rect">
            <a:avLst/>
          </a:prstGeom>
        </p:spPr>
        <p:txBody>
          <a:bodyPr vert="horz" lIns="91440" tIns="45720" rIns="91440" bIns="45720" rtlCol="0">
            <a:normAutofit/>
          </a:bodyPr>
          <a:lstStyle>
            <a:lvl1pPr marL="342900" indent="-342900" algn="r" defTabSz="914400" rtl="1" eaLnBrk="1" latinLnBrk="0" hangingPunct="1">
              <a:spcBef>
                <a:spcPct val="20000"/>
              </a:spcBef>
              <a:buFont typeface="Arial" pitchFamily="34" charset="0"/>
              <a:buChar char="•"/>
              <a:defRPr sz="32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28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20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20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20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lumMod val="50000"/>
                    <a:lumOff val="50000"/>
                  </a:schemeClr>
                </a:solidFill>
                <a:latin typeface="+mj-lt"/>
                <a:ea typeface="+mn-ea"/>
                <a:cs typeface="+mn-cs"/>
              </a:defRPr>
            </a:lvl9pPr>
          </a:lstStyle>
          <a:p>
            <a:pPr>
              <a:defRPr/>
            </a:pPr>
            <a:r>
              <a:rPr lang="he-IL" sz="2400" b="1">
                <a:solidFill>
                  <a:srgbClr val="002060"/>
                </a:solidFill>
                <a:latin typeface="Century Gothic"/>
                <a:cs typeface="Times New Roman"/>
              </a:rPr>
              <a:t>.</a:t>
            </a:r>
            <a:endParaRPr lang="he-IL" sz="2400" b="1" dirty="0">
              <a:solidFill>
                <a:srgbClr val="002060"/>
              </a:solidFill>
              <a:latin typeface="Century Gothic"/>
              <a:cs typeface="Times New Roman"/>
            </a:endParaRPr>
          </a:p>
        </p:txBody>
      </p:sp>
      <p:sp>
        <p:nvSpPr>
          <p:cNvPr id="5" name="מלבן 4"/>
          <p:cNvSpPr/>
          <p:nvPr/>
        </p:nvSpPr>
        <p:spPr>
          <a:xfrm>
            <a:off x="407368" y="3964414"/>
            <a:ext cx="3960440" cy="1938992"/>
          </a:xfrm>
          <a:prstGeom prst="rect">
            <a:avLst/>
          </a:prstGeom>
        </p:spPr>
        <p:txBody>
          <a:bodyPr wrap="square">
            <a:spAutoFit/>
          </a:bodyPr>
          <a:lstStyle/>
          <a:p>
            <a:r>
              <a:rPr lang="ar-SA" sz="2400" b="1" u="sng" dirty="0">
                <a:solidFill>
                  <a:srgbClr val="002060"/>
                </a:solidFill>
                <a:latin typeface="Arial" pitchFamily="34" charset="0"/>
                <a:cs typeface="Arial" pitchFamily="34" charset="0"/>
              </a:rPr>
              <a:t>مسؤول عن تطبيق الكود الاخلاقي </a:t>
            </a:r>
            <a:r>
              <a:rPr lang="he-IL" sz="2400" b="1" u="sng" dirty="0">
                <a:solidFill>
                  <a:srgbClr val="002060"/>
                </a:solidFill>
                <a:latin typeface="Arial" pitchFamily="34" charset="0"/>
                <a:cs typeface="Arial" pitchFamily="34" charset="0"/>
              </a:rPr>
              <a:t>:</a:t>
            </a:r>
          </a:p>
          <a:p>
            <a:r>
              <a:rPr lang="ar-JO" sz="2400" b="1" dirty="0">
                <a:solidFill>
                  <a:srgbClr val="002060"/>
                </a:solidFill>
                <a:latin typeface="Arial" pitchFamily="34" charset="0"/>
                <a:cs typeface="Arial" pitchFamily="34" charset="0"/>
              </a:rPr>
              <a:t>يتم </a:t>
            </a:r>
            <a:r>
              <a:rPr lang="ar-LB" sz="2400" b="1" dirty="0">
                <a:solidFill>
                  <a:srgbClr val="002060"/>
                </a:solidFill>
                <a:latin typeface="Arial" pitchFamily="34" charset="0"/>
                <a:cs typeface="Arial" pitchFamily="34" charset="0"/>
              </a:rPr>
              <a:t>تعيين موظف او مشرف رفيع المستوى، يتمتع بثقة الإدارة والعمال ليكون مسؤولًا عن تطبيق الكود الأخلاقي على جميع المستويات. </a:t>
            </a:r>
            <a:endParaRPr lang="en-US" sz="2400" b="1" dirty="0">
              <a:solidFill>
                <a:srgbClr val="002060"/>
              </a:solidFill>
              <a:latin typeface="Arial" pitchFamily="34" charset="0"/>
              <a:cs typeface="Arial" pitchFamily="34" charset="0"/>
            </a:endParaRPr>
          </a:p>
        </p:txBody>
      </p:sp>
      <p:sp>
        <p:nvSpPr>
          <p:cNvPr id="6" name="מלבן 5"/>
          <p:cNvSpPr/>
          <p:nvPr/>
        </p:nvSpPr>
        <p:spPr>
          <a:xfrm>
            <a:off x="4589668" y="404664"/>
            <a:ext cx="4278132" cy="2308324"/>
          </a:xfrm>
          <a:prstGeom prst="rect">
            <a:avLst/>
          </a:prstGeom>
        </p:spPr>
        <p:txBody>
          <a:bodyPr wrap="square">
            <a:spAutoFit/>
          </a:bodyPr>
          <a:lstStyle/>
          <a:p>
            <a:r>
              <a:rPr lang="ar-LB" sz="2400" b="1" u="sng" dirty="0">
                <a:solidFill>
                  <a:srgbClr val="002060"/>
                </a:solidFill>
                <a:latin typeface="Arial" pitchFamily="34" charset="0"/>
                <a:cs typeface="Arial" pitchFamily="34" charset="0"/>
              </a:rPr>
              <a:t>لجنة مهنية مسؤولة عن تطبيق الكود الأخلاقي</a:t>
            </a:r>
            <a:r>
              <a:rPr lang="he-IL" sz="2400" b="1" u="sng" dirty="0">
                <a:solidFill>
                  <a:srgbClr val="002060"/>
                </a:solidFill>
                <a:latin typeface="Arial" pitchFamily="34" charset="0"/>
                <a:cs typeface="Arial" pitchFamily="34" charset="0"/>
              </a:rPr>
              <a:t>:</a:t>
            </a:r>
          </a:p>
          <a:p>
            <a:r>
              <a:rPr lang="ar-LB" sz="2400" b="1" dirty="0">
                <a:solidFill>
                  <a:srgbClr val="002060"/>
                </a:solidFill>
                <a:latin typeface="Arial" pitchFamily="34" charset="0"/>
                <a:cs typeface="Arial" pitchFamily="34" charset="0"/>
              </a:rPr>
              <a:t>من الممكن توكيل موضوع تطبيق الكود الاخلاقي الى لجنة مهنية عن طريقة مبادرته في ذلك او عن طريق الاسئلة الموجهة لها.</a:t>
            </a:r>
            <a:endParaRPr lang="en-US" sz="2400" b="1" dirty="0">
              <a:solidFill>
                <a:srgbClr val="002060"/>
              </a:solidFill>
              <a:latin typeface="Arial" pitchFamily="34" charset="0"/>
              <a:cs typeface="Arial" pitchFamily="34" charset="0"/>
            </a:endParaRPr>
          </a:p>
        </p:txBody>
      </p:sp>
      <p:sp>
        <p:nvSpPr>
          <p:cNvPr id="7" name="מלבן 6"/>
          <p:cNvSpPr/>
          <p:nvPr/>
        </p:nvSpPr>
        <p:spPr>
          <a:xfrm>
            <a:off x="5034137" y="3971762"/>
            <a:ext cx="3726159" cy="1938992"/>
          </a:xfrm>
          <a:prstGeom prst="rect">
            <a:avLst/>
          </a:prstGeom>
        </p:spPr>
        <p:txBody>
          <a:bodyPr wrap="square">
            <a:spAutoFit/>
          </a:bodyPr>
          <a:lstStyle/>
          <a:p>
            <a:r>
              <a:rPr lang="ar-SA" sz="2400" b="1" u="sng" dirty="0">
                <a:solidFill>
                  <a:srgbClr val="002060"/>
                </a:solidFill>
                <a:latin typeface="Arial" pitchFamily="34" charset="0"/>
                <a:cs typeface="Arial" pitchFamily="34" charset="0"/>
              </a:rPr>
              <a:t>مفوضية تكافؤ الفرص في العمل </a:t>
            </a:r>
            <a:r>
              <a:rPr lang="he-IL" sz="2400" b="1" dirty="0">
                <a:solidFill>
                  <a:srgbClr val="002060"/>
                </a:solidFill>
                <a:latin typeface="Arial" pitchFamily="34" charset="0"/>
                <a:cs typeface="Arial" pitchFamily="34" charset="0"/>
              </a:rPr>
              <a:t>,</a:t>
            </a:r>
            <a:r>
              <a:rPr lang="ar-SA" sz="2400" b="1" dirty="0">
                <a:solidFill>
                  <a:srgbClr val="002060"/>
                </a:solidFill>
                <a:latin typeface="Arial" pitchFamily="34" charset="0"/>
                <a:cs typeface="Arial" pitchFamily="34" charset="0"/>
              </a:rPr>
              <a:t> التي في وزارة العمل والرفاه الاجتماعي, تعمل  على تعزيز الفرض المدني بموضوع المساواة وتكافؤ الفرص في سوق العمل</a:t>
            </a:r>
            <a:r>
              <a:rPr lang="en-US" sz="2400" b="1" dirty="0">
                <a:solidFill>
                  <a:srgbClr val="002060"/>
                </a:solidFill>
                <a:latin typeface="Arial" pitchFamily="34" charset="0"/>
                <a:cs typeface="Arial" pitchFamily="34" charset="0"/>
              </a:rPr>
              <a:t>.</a:t>
            </a:r>
          </a:p>
        </p:txBody>
      </p:sp>
      <p:sp>
        <p:nvSpPr>
          <p:cNvPr id="8" name="מלבן 7"/>
          <p:cNvSpPr/>
          <p:nvPr/>
        </p:nvSpPr>
        <p:spPr>
          <a:xfrm>
            <a:off x="623393" y="499332"/>
            <a:ext cx="3498654" cy="1938992"/>
          </a:xfrm>
          <a:prstGeom prst="rect">
            <a:avLst/>
          </a:prstGeom>
        </p:spPr>
        <p:txBody>
          <a:bodyPr wrap="square">
            <a:spAutoFit/>
          </a:bodyPr>
          <a:lstStyle/>
          <a:p>
            <a:r>
              <a:rPr lang="ar-LB" sz="2400" b="1" u="sng" dirty="0">
                <a:solidFill>
                  <a:srgbClr val="002060"/>
                </a:solidFill>
                <a:latin typeface="Arial" pitchFamily="34" charset="0"/>
                <a:cs typeface="Arial" pitchFamily="34" charset="0"/>
              </a:rPr>
              <a:t>موظف لمنع التحرش الجنسي: </a:t>
            </a:r>
            <a:r>
              <a:rPr lang="ar-LB" sz="2400" b="1" dirty="0">
                <a:solidFill>
                  <a:srgbClr val="002060"/>
                </a:solidFill>
                <a:latin typeface="Arial" pitchFamily="34" charset="0"/>
                <a:cs typeface="Arial" pitchFamily="34" charset="0"/>
              </a:rPr>
              <a:t>يعيين من قبل المشغل يعمل بمعالجة موضوع التحرش الجنسي من استقبال الشكوى ومعالجتها. </a:t>
            </a:r>
            <a:endParaRPr lang="he-IL" sz="24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3379106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2566512" y="4395835"/>
            <a:ext cx="6906300"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solidFill>
                <a:prstClr val="black"/>
              </a:solidFill>
            </a:endParaRPr>
          </a:p>
        </p:txBody>
      </p:sp>
      <p:sp>
        <p:nvSpPr>
          <p:cNvPr id="5" name="כותרת 4"/>
          <p:cNvSpPr>
            <a:spLocks noGrp="1"/>
          </p:cNvSpPr>
          <p:nvPr>
            <p:ph type="ctrTitle"/>
          </p:nvPr>
        </p:nvSpPr>
        <p:spPr>
          <a:xfrm>
            <a:off x="1662811" y="2646192"/>
            <a:ext cx="9144000" cy="1260000"/>
          </a:xfrm>
        </p:spPr>
        <p:txBody>
          <a:bodyPr/>
          <a:lstStyle/>
          <a:p>
            <a:r>
              <a:rPr lang="ar-AE" sz="5400" dirty="0"/>
              <a:t>المنهاج التعليمي في موضوع</a:t>
            </a:r>
            <a:br>
              <a:rPr lang="ar-AE" sz="5400" dirty="0"/>
            </a:br>
            <a:r>
              <a:rPr lang="ar-AE" sz="5400" dirty="0"/>
              <a:t>الادارة والاقتصاد 70%</a:t>
            </a:r>
            <a:br>
              <a:rPr lang="ar-AE" sz="5400" dirty="0"/>
            </a:br>
            <a:r>
              <a:rPr lang="ar-AE" sz="5400" dirty="0"/>
              <a:t>رمز الاستمارة: 839381</a:t>
            </a:r>
            <a:br>
              <a:rPr lang="ar-AE" sz="5400" dirty="0"/>
            </a:br>
            <a:endParaRPr lang="he-IL" sz="5400" dirty="0"/>
          </a:p>
        </p:txBody>
      </p:sp>
      <p:sp>
        <p:nvSpPr>
          <p:cNvPr id="7" name="כותרת משנה 6"/>
          <p:cNvSpPr>
            <a:spLocks noGrp="1"/>
          </p:cNvSpPr>
          <p:nvPr>
            <p:ph type="subTitle" idx="1"/>
          </p:nvPr>
        </p:nvSpPr>
        <p:spPr>
          <a:xfrm>
            <a:off x="1344362" y="4510968"/>
            <a:ext cx="9144000" cy="1457698"/>
          </a:xfrm>
        </p:spPr>
        <p:txBody>
          <a:bodyPr/>
          <a:lstStyle/>
          <a:p>
            <a:r>
              <a:rPr lang="ar-AE" dirty="0">
                <a:sym typeface="Varela Round"/>
              </a:rPr>
              <a:t>تقديم واعداد المعلمة:</a:t>
            </a:r>
          </a:p>
          <a:p>
            <a:r>
              <a:rPr lang="ar-AE" dirty="0">
                <a:sym typeface="Varela Round"/>
              </a:rPr>
              <a:t>انعام عزايزه- دراوشه</a:t>
            </a:r>
          </a:p>
        </p:txBody>
      </p:sp>
    </p:spTree>
    <p:extLst>
      <p:ext uri="{BB962C8B-B14F-4D97-AF65-F5344CB8AC3E}">
        <p14:creationId xmlns:p14="http://schemas.microsoft.com/office/powerpoint/2010/main" val="2638534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475B55E-B0E9-4475-9F17-1273B96A481C}"/>
              </a:ext>
            </a:extLst>
          </p:cNvPr>
          <p:cNvSpPr/>
          <p:nvPr/>
        </p:nvSpPr>
        <p:spPr>
          <a:xfrm>
            <a:off x="0" y="5661248"/>
            <a:ext cx="8760296" cy="1196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מלבן 2"/>
          <p:cNvSpPr/>
          <p:nvPr/>
        </p:nvSpPr>
        <p:spPr>
          <a:xfrm>
            <a:off x="119336" y="596164"/>
            <a:ext cx="8136904" cy="6433236"/>
          </a:xfrm>
          <a:prstGeom prst="rect">
            <a:avLst/>
          </a:prstGeom>
        </p:spPr>
        <p:txBody>
          <a:bodyPr wrap="square">
            <a:spAutoFit/>
          </a:bodyPr>
          <a:lstStyle/>
          <a:p>
            <a:pPr>
              <a:lnSpc>
                <a:spcPct val="115000"/>
              </a:lnSpc>
            </a:pPr>
            <a:r>
              <a:rPr lang="ar-JO" sz="2000" dirty="0">
                <a:solidFill>
                  <a:srgbClr val="002060"/>
                </a:solidFill>
                <a:latin typeface="Arial" panose="020B0604020202020204" pitchFamily="34" charset="0"/>
                <a:ea typeface="Arial"/>
                <a:cs typeface="Arial" panose="020B0604020202020204" pitchFamily="34" charset="0"/>
              </a:rPr>
              <a:t>بعد </a:t>
            </a:r>
            <a:r>
              <a:rPr lang="ar-SA" sz="2000" dirty="0">
                <a:solidFill>
                  <a:srgbClr val="002060"/>
                </a:solidFill>
                <a:latin typeface="Arial" panose="020B0604020202020204" pitchFamily="34" charset="0"/>
                <a:ea typeface="Arial"/>
                <a:cs typeface="Arial" panose="020B0604020202020204" pitchFamily="34" charset="0"/>
              </a:rPr>
              <a:t> الاستطلاعات الاخيرة التي اجريت في نهاية سنة 2019,</a:t>
            </a:r>
            <a:r>
              <a:rPr lang="ar-JO" sz="2000" dirty="0">
                <a:solidFill>
                  <a:srgbClr val="002060"/>
                </a:solidFill>
                <a:latin typeface="Arial" panose="020B0604020202020204" pitchFamily="34" charset="0"/>
                <a:ea typeface="Arial"/>
                <a:cs typeface="Arial" panose="020B0604020202020204" pitchFamily="34" charset="0"/>
              </a:rPr>
              <a:t> في شركة « كل ما يسعد الطفل» </a:t>
            </a:r>
            <a:r>
              <a:rPr lang="ar-SA" sz="2000" dirty="0">
                <a:solidFill>
                  <a:srgbClr val="002060"/>
                </a:solidFill>
                <a:latin typeface="Arial" panose="020B0604020202020204" pitchFamily="34" charset="0"/>
                <a:ea typeface="Arial"/>
                <a:cs typeface="Arial" panose="020B0604020202020204" pitchFamily="34" charset="0"/>
              </a:rPr>
              <a:t> اظهر الرسم البياني انخفاضا في المبيعات بنسبة </a:t>
            </a:r>
            <a:r>
              <a:rPr lang="ar-JO" sz="2000" dirty="0">
                <a:solidFill>
                  <a:srgbClr val="002060"/>
                </a:solidFill>
                <a:latin typeface="Arial" panose="020B0604020202020204" pitchFamily="34" charset="0"/>
                <a:ea typeface="Arial"/>
                <a:cs typeface="Arial" panose="020B0604020202020204" pitchFamily="34" charset="0"/>
              </a:rPr>
              <a:t>10</a:t>
            </a:r>
            <a:r>
              <a:rPr lang="ar-SA" sz="2000" dirty="0">
                <a:solidFill>
                  <a:srgbClr val="002060"/>
                </a:solidFill>
                <a:latin typeface="Arial" panose="020B0604020202020204" pitchFamily="34" charset="0"/>
                <a:ea typeface="Arial"/>
                <a:cs typeface="Arial" panose="020B0604020202020204" pitchFamily="34" charset="0"/>
              </a:rPr>
              <a:t>% . </a:t>
            </a:r>
            <a:endParaRPr lang="en-US" sz="2000" dirty="0">
              <a:solidFill>
                <a:srgbClr val="002060"/>
              </a:solidFill>
              <a:latin typeface="Arial" panose="020B0604020202020204" pitchFamily="34" charset="0"/>
              <a:ea typeface="Calibri"/>
              <a:cs typeface="Arial" panose="020B0604020202020204" pitchFamily="34" charset="0"/>
            </a:endParaRPr>
          </a:p>
          <a:p>
            <a:pPr>
              <a:lnSpc>
                <a:spcPct val="115000"/>
              </a:lnSpc>
            </a:pPr>
            <a:r>
              <a:rPr lang="ar-SA" sz="2000" dirty="0">
                <a:solidFill>
                  <a:srgbClr val="002060"/>
                </a:solidFill>
                <a:latin typeface="Arial" panose="020B0604020202020204" pitchFamily="34" charset="0"/>
                <a:ea typeface="Arial"/>
                <a:cs typeface="Arial" panose="020B0604020202020204" pitchFamily="34" charset="0"/>
              </a:rPr>
              <a:t>قام مدير عام </a:t>
            </a:r>
            <a:r>
              <a:rPr lang="ar-JO" sz="2000" dirty="0">
                <a:solidFill>
                  <a:srgbClr val="002060"/>
                </a:solidFill>
                <a:latin typeface="Arial" panose="020B0604020202020204" pitchFamily="34" charset="0"/>
                <a:ea typeface="Arial"/>
                <a:cs typeface="Arial" panose="020B0604020202020204" pitchFamily="34" charset="0"/>
              </a:rPr>
              <a:t>الشركة </a:t>
            </a:r>
            <a:r>
              <a:rPr lang="ar-SA" sz="2000" dirty="0">
                <a:solidFill>
                  <a:srgbClr val="002060"/>
                </a:solidFill>
                <a:latin typeface="Arial" panose="020B0604020202020204" pitchFamily="34" charset="0"/>
                <a:ea typeface="Arial"/>
                <a:cs typeface="Arial" panose="020B0604020202020204" pitchFamily="34" charset="0"/>
              </a:rPr>
              <a:t> السيد م</a:t>
            </a:r>
            <a:r>
              <a:rPr lang="ar-JO" sz="2000" dirty="0">
                <a:solidFill>
                  <a:srgbClr val="002060"/>
                </a:solidFill>
                <a:latin typeface="Arial" panose="020B0604020202020204" pitchFamily="34" charset="0"/>
                <a:ea typeface="Arial"/>
                <a:cs typeface="Arial" panose="020B0604020202020204" pitchFamily="34" charset="0"/>
              </a:rPr>
              <a:t>دحت </a:t>
            </a:r>
            <a:r>
              <a:rPr lang="ar-SA" sz="2000" dirty="0">
                <a:solidFill>
                  <a:srgbClr val="002060"/>
                </a:solidFill>
                <a:latin typeface="Arial" panose="020B0604020202020204" pitchFamily="34" charset="0"/>
                <a:ea typeface="Arial"/>
                <a:cs typeface="Arial" panose="020B0604020202020204" pitchFamily="34" charset="0"/>
              </a:rPr>
              <a:t> بعقد اجتماع مجلس اداري دعا اليه مدراء الاقسام لبحث نتائج الاستطلاع , وقد تقرر في الاجتماع :</a:t>
            </a:r>
            <a:endParaRPr lang="en-US" sz="2000" dirty="0">
              <a:solidFill>
                <a:srgbClr val="002060"/>
              </a:solidFill>
              <a:latin typeface="Arial" panose="020B0604020202020204" pitchFamily="34" charset="0"/>
              <a:ea typeface="Calibri"/>
              <a:cs typeface="Arial" panose="020B0604020202020204" pitchFamily="34" charset="0"/>
            </a:endParaRPr>
          </a:p>
          <a:p>
            <a:pPr>
              <a:lnSpc>
                <a:spcPct val="115000"/>
              </a:lnSpc>
            </a:pPr>
            <a:r>
              <a:rPr lang="ar-SA" sz="2000" dirty="0">
                <a:solidFill>
                  <a:srgbClr val="002060"/>
                </a:solidFill>
                <a:latin typeface="Arial" panose="020B0604020202020204" pitchFamily="34" charset="0"/>
                <a:ea typeface="Arial"/>
                <a:cs typeface="Arial" panose="020B0604020202020204" pitchFamily="34" charset="0"/>
              </a:rPr>
              <a:t>تعيين لجنة خاصة وعلى راسها مدير قسم المبيعات , لبحث سبب الانخفاض في المبيعات . </a:t>
            </a:r>
            <a:endParaRPr lang="en-US" sz="2000" dirty="0">
              <a:solidFill>
                <a:srgbClr val="002060"/>
              </a:solidFill>
              <a:latin typeface="Arial" panose="020B0604020202020204" pitchFamily="34" charset="0"/>
              <a:ea typeface="Calibri"/>
              <a:cs typeface="Arial" panose="020B0604020202020204" pitchFamily="34" charset="0"/>
            </a:endParaRPr>
          </a:p>
          <a:p>
            <a:pPr>
              <a:lnSpc>
                <a:spcPct val="115000"/>
              </a:lnSpc>
            </a:pPr>
            <a:r>
              <a:rPr lang="ar-SA" sz="2000" dirty="0">
                <a:solidFill>
                  <a:srgbClr val="002060"/>
                </a:solidFill>
                <a:latin typeface="Arial" panose="020B0604020202020204" pitchFamily="34" charset="0"/>
                <a:ea typeface="Arial"/>
                <a:cs typeface="Arial" panose="020B0604020202020204" pitchFamily="34" charset="0"/>
              </a:rPr>
              <a:t>بعد 3 اشهر تم عرض تقرير وتوصيات اللجنة امام اعضاء المجلس الاداري , وكانت ما يلي : </a:t>
            </a:r>
            <a:endParaRPr lang="ar-JO" sz="2000" dirty="0">
              <a:solidFill>
                <a:srgbClr val="002060"/>
              </a:solidFill>
              <a:latin typeface="Arial" panose="020B0604020202020204" pitchFamily="34" charset="0"/>
              <a:ea typeface="Arial"/>
              <a:cs typeface="Arial" panose="020B0604020202020204" pitchFamily="34" charset="0"/>
            </a:endParaRPr>
          </a:p>
          <a:p>
            <a:pPr>
              <a:lnSpc>
                <a:spcPct val="115000"/>
              </a:lnSpc>
            </a:pPr>
            <a:r>
              <a:rPr lang="ar-SA" sz="2000" dirty="0">
                <a:solidFill>
                  <a:srgbClr val="002060"/>
                </a:solidFill>
                <a:latin typeface="Arial" panose="020B0604020202020204" pitchFamily="34" charset="0"/>
                <a:ea typeface="Arial"/>
                <a:cs typeface="Arial" panose="020B0604020202020204" pitchFamily="34" charset="0"/>
              </a:rPr>
              <a:t>الانخفاض في المبيعات يعود لسببين : الاول – ادعاء الزبائن بان جودة المنتوج قد انخفضت , والثاني – هو طريقة تعامل عمال المصنع مع اصحاب المحلات التجارية, حيث ادعى البعض منهم ان عمال المصنع قاموا بإعطاء تخفيض بقيمة 15 % على العاب الاطفال مقابل حصولهم على هدايا من اصحاب المحلات .</a:t>
            </a:r>
            <a:endParaRPr lang="ar-JO" sz="2000" dirty="0">
              <a:solidFill>
                <a:srgbClr val="002060"/>
              </a:solidFill>
              <a:latin typeface="Arial" panose="020B0604020202020204" pitchFamily="34" charset="0"/>
              <a:ea typeface="Arial"/>
              <a:cs typeface="Arial" panose="020B0604020202020204" pitchFamily="34" charset="0"/>
            </a:endParaRPr>
          </a:p>
          <a:p>
            <a:pPr>
              <a:lnSpc>
                <a:spcPct val="115000"/>
              </a:lnSpc>
            </a:pPr>
            <a:r>
              <a:rPr lang="ar-SA" sz="2000" dirty="0">
                <a:solidFill>
                  <a:srgbClr val="002060"/>
                </a:solidFill>
                <a:latin typeface="Arial" panose="020B0604020202020204" pitchFamily="34" charset="0"/>
                <a:ea typeface="Arial"/>
                <a:cs typeface="Arial" panose="020B0604020202020204" pitchFamily="34" charset="0"/>
              </a:rPr>
              <a:t>بعد حصول المدير العام على هذه النتائج وبعد تشاوره مع اعضاء المجلس الاداري , قرر ما يلي: </a:t>
            </a:r>
            <a:endParaRPr lang="ar-JO" sz="2000" dirty="0">
              <a:solidFill>
                <a:srgbClr val="002060"/>
              </a:solidFill>
              <a:latin typeface="Arial" panose="020B0604020202020204" pitchFamily="34" charset="0"/>
              <a:ea typeface="Arial"/>
              <a:cs typeface="Arial" panose="020B0604020202020204" pitchFamily="34" charset="0"/>
            </a:endParaRPr>
          </a:p>
          <a:p>
            <a:pPr>
              <a:lnSpc>
                <a:spcPct val="115000"/>
              </a:lnSpc>
            </a:pPr>
            <a:endParaRPr lang="en-US" sz="2000" dirty="0">
              <a:solidFill>
                <a:srgbClr val="002060"/>
              </a:solidFill>
              <a:latin typeface="Arial" panose="020B0604020202020204" pitchFamily="34" charset="0"/>
              <a:ea typeface="Calibri"/>
              <a:cs typeface="Arial" panose="020B0604020202020204" pitchFamily="34" charset="0"/>
            </a:endParaRPr>
          </a:p>
          <a:p>
            <a:pPr marL="342900" indent="-342900">
              <a:lnSpc>
                <a:spcPct val="115000"/>
              </a:lnSpc>
              <a:buFont typeface="Arial"/>
              <a:buChar char="●"/>
            </a:pPr>
            <a:r>
              <a:rPr lang="ar-SA" sz="2000" dirty="0">
                <a:solidFill>
                  <a:srgbClr val="002060"/>
                </a:solidFill>
                <a:latin typeface="Arial" panose="020B0604020202020204" pitchFamily="34" charset="0"/>
                <a:ea typeface="Arial"/>
                <a:cs typeface="Arial" panose="020B0604020202020204" pitchFamily="34" charset="0"/>
              </a:rPr>
              <a:t>تعيين طاقم جودة يكون عمله بعد الدوام لفحص جودة المنتوجات .</a:t>
            </a:r>
            <a:endParaRPr lang="en-US" sz="2000" dirty="0">
              <a:solidFill>
                <a:srgbClr val="002060"/>
              </a:solidFill>
              <a:latin typeface="Arial" panose="020B0604020202020204" pitchFamily="34" charset="0"/>
              <a:ea typeface="Noto Sans Symbols"/>
              <a:cs typeface="Arial" panose="020B0604020202020204" pitchFamily="34" charset="0"/>
            </a:endParaRPr>
          </a:p>
          <a:p>
            <a:pPr marL="342900" indent="-342900">
              <a:lnSpc>
                <a:spcPct val="115000"/>
              </a:lnSpc>
              <a:buFont typeface="Arial"/>
              <a:buChar char="●"/>
            </a:pPr>
            <a:r>
              <a:rPr lang="ar-SA" sz="2000" dirty="0">
                <a:solidFill>
                  <a:srgbClr val="002060"/>
                </a:solidFill>
                <a:latin typeface="Arial" panose="020B0604020202020204" pitchFamily="34" charset="0"/>
                <a:ea typeface="Arial"/>
                <a:cs typeface="Arial" panose="020B0604020202020204" pitchFamily="34" charset="0"/>
              </a:rPr>
              <a:t>اقامة سلسلة من القواعد التي تنص على آداب المهنة .</a:t>
            </a:r>
            <a:endParaRPr lang="en-US" sz="2000" dirty="0">
              <a:solidFill>
                <a:srgbClr val="002060"/>
              </a:solidFill>
              <a:latin typeface="Arial" panose="020B0604020202020204" pitchFamily="34" charset="0"/>
              <a:ea typeface="Noto Sans Symbols"/>
              <a:cs typeface="Arial" panose="020B0604020202020204" pitchFamily="34" charset="0"/>
            </a:endParaRPr>
          </a:p>
          <a:p>
            <a:pPr marL="342900" indent="-342900">
              <a:lnSpc>
                <a:spcPct val="115000"/>
              </a:lnSpc>
              <a:buFont typeface="Arial"/>
              <a:buChar char="●"/>
            </a:pPr>
            <a:r>
              <a:rPr lang="ar-SA" sz="2000" dirty="0">
                <a:solidFill>
                  <a:srgbClr val="002060"/>
                </a:solidFill>
                <a:latin typeface="Arial" panose="020B0604020202020204" pitchFamily="34" charset="0"/>
                <a:ea typeface="Arial"/>
                <a:cs typeface="Arial" panose="020B0604020202020204" pitchFamily="34" charset="0"/>
              </a:rPr>
              <a:t>معاقبة العمال المخالفين لقواعد السلوك وآداب المهنة .</a:t>
            </a:r>
            <a:endParaRPr lang="en-US" sz="2000" dirty="0">
              <a:solidFill>
                <a:srgbClr val="002060"/>
              </a:solidFill>
              <a:latin typeface="Arial" panose="020B0604020202020204" pitchFamily="34" charset="0"/>
              <a:ea typeface="Noto Sans Symbols"/>
              <a:cs typeface="Arial" panose="020B0604020202020204" pitchFamily="34" charset="0"/>
            </a:endParaRPr>
          </a:p>
          <a:p>
            <a:pPr>
              <a:lnSpc>
                <a:spcPct val="115000"/>
              </a:lnSpc>
            </a:pPr>
            <a:r>
              <a:rPr lang="he-IL" sz="2000" dirty="0">
                <a:solidFill>
                  <a:srgbClr val="002060"/>
                </a:solidFill>
                <a:latin typeface="Arial" panose="020B0604020202020204" pitchFamily="34" charset="0"/>
                <a:ea typeface="Arial"/>
                <a:cs typeface="Arial" panose="020B0604020202020204" pitchFamily="34" charset="0"/>
              </a:rPr>
              <a:t> </a:t>
            </a:r>
            <a:endParaRPr lang="en-US" sz="2000" dirty="0">
              <a:solidFill>
                <a:srgbClr val="002060"/>
              </a:solidFill>
              <a:latin typeface="Arial" panose="020B0604020202020204" pitchFamily="34" charset="0"/>
              <a:ea typeface="Calibri"/>
              <a:cs typeface="Arial" panose="020B0604020202020204" pitchFamily="34" charset="0"/>
            </a:endParaRPr>
          </a:p>
          <a:p>
            <a:pPr>
              <a:lnSpc>
                <a:spcPct val="115000"/>
              </a:lnSpc>
            </a:pPr>
            <a:r>
              <a:rPr lang="ar-SA" sz="2000" dirty="0">
                <a:solidFill>
                  <a:srgbClr val="002060"/>
                </a:solidFill>
                <a:latin typeface="Arial" panose="020B0604020202020204" pitchFamily="34" charset="0"/>
                <a:ea typeface="Arial"/>
                <a:cs typeface="Arial" panose="020B0604020202020204" pitchFamily="34" charset="0"/>
              </a:rPr>
              <a:t>اشرح أهمية تطوير برنامج أخلاقي في التنظيم, اعط مثال من الحدث. </a:t>
            </a:r>
            <a:endParaRPr lang="en-US" sz="2000" dirty="0">
              <a:solidFill>
                <a:srgbClr val="002060"/>
              </a:solidFill>
              <a:latin typeface="Arial" panose="020B0604020202020204" pitchFamily="34" charset="0"/>
              <a:ea typeface="Calibri"/>
              <a:cs typeface="Arial" panose="020B0604020202020204" pitchFamily="34" charset="0"/>
            </a:endParaRPr>
          </a:p>
          <a:p>
            <a:pPr>
              <a:lnSpc>
                <a:spcPct val="115000"/>
              </a:lnSpc>
              <a:spcAft>
                <a:spcPts val="1000"/>
              </a:spcAft>
            </a:pPr>
            <a:r>
              <a:rPr lang="en-US" sz="2000" dirty="0">
                <a:solidFill>
                  <a:srgbClr val="002060"/>
                </a:solidFill>
                <a:latin typeface="Arial" panose="020B0604020202020204" pitchFamily="34" charset="0"/>
                <a:ea typeface="Calibri"/>
                <a:cs typeface="Arial" panose="020B0604020202020204" pitchFamily="34" charset="0"/>
              </a:rPr>
              <a:t> </a:t>
            </a:r>
          </a:p>
        </p:txBody>
      </p:sp>
      <p:sp>
        <p:nvSpPr>
          <p:cNvPr id="4" name="TextBox 3"/>
          <p:cNvSpPr txBox="1"/>
          <p:nvPr/>
        </p:nvSpPr>
        <p:spPr>
          <a:xfrm>
            <a:off x="7104112" y="46365"/>
            <a:ext cx="1039067" cy="646331"/>
          </a:xfrm>
          <a:prstGeom prst="rect">
            <a:avLst/>
          </a:prstGeom>
          <a:noFill/>
        </p:spPr>
        <p:txBody>
          <a:bodyPr wrap="none" rtlCol="1">
            <a:spAutoFit/>
          </a:bodyPr>
          <a:lstStyle/>
          <a:p>
            <a:r>
              <a:rPr lang="ar-JO" sz="3600" b="1" dirty="0">
                <a:solidFill>
                  <a:srgbClr val="002060"/>
                </a:solidFill>
              </a:rPr>
              <a:t>حدث:</a:t>
            </a:r>
            <a:endParaRPr lang="he-IL" sz="3600" b="1" dirty="0">
              <a:solidFill>
                <a:srgbClr val="002060"/>
              </a:solidFill>
            </a:endParaRPr>
          </a:p>
        </p:txBody>
      </p:sp>
    </p:spTree>
    <p:extLst>
      <p:ext uri="{BB962C8B-B14F-4D97-AF65-F5344CB8AC3E}">
        <p14:creationId xmlns:p14="http://schemas.microsoft.com/office/powerpoint/2010/main" val="1413680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062897" y="548681"/>
            <a:ext cx="1034259" cy="461665"/>
          </a:xfrm>
          <a:prstGeom prst="rect">
            <a:avLst/>
          </a:prstGeom>
          <a:noFill/>
        </p:spPr>
        <p:txBody>
          <a:bodyPr wrap="none" rtlCol="1">
            <a:spAutoFit/>
          </a:bodyPr>
          <a:lstStyle/>
          <a:p>
            <a:r>
              <a:rPr lang="ar-JO" sz="2400" b="1" u="sng" dirty="0">
                <a:solidFill>
                  <a:srgbClr val="002060"/>
                </a:solidFill>
                <a:latin typeface="Arial" pitchFamily="34" charset="0"/>
                <a:cs typeface="Arial" pitchFamily="34" charset="0"/>
              </a:rPr>
              <a:t>الاجابة :</a:t>
            </a:r>
            <a:endParaRPr lang="he-IL" sz="2400" b="1" u="sng" dirty="0">
              <a:solidFill>
                <a:srgbClr val="002060"/>
              </a:solidFill>
              <a:latin typeface="Arial" pitchFamily="34" charset="0"/>
              <a:cs typeface="Arial" pitchFamily="34" charset="0"/>
            </a:endParaRPr>
          </a:p>
        </p:txBody>
      </p:sp>
      <p:sp>
        <p:nvSpPr>
          <p:cNvPr id="4" name="מלבן 3"/>
          <p:cNvSpPr/>
          <p:nvPr/>
        </p:nvSpPr>
        <p:spPr>
          <a:xfrm>
            <a:off x="1456196" y="1124744"/>
            <a:ext cx="8640960" cy="3416320"/>
          </a:xfrm>
          <a:prstGeom prst="rect">
            <a:avLst/>
          </a:prstGeom>
        </p:spPr>
        <p:txBody>
          <a:bodyPr wrap="square">
            <a:spAutoFit/>
          </a:bodyPr>
          <a:lstStyle/>
          <a:p>
            <a:r>
              <a:rPr lang="ar-SA" sz="2400" dirty="0">
                <a:solidFill>
                  <a:srgbClr val="002060"/>
                </a:solidFill>
                <a:latin typeface="Arial" pitchFamily="34" charset="0"/>
                <a:ea typeface="Arial"/>
                <a:cs typeface="Arial" pitchFamily="34" charset="0"/>
              </a:rPr>
              <a:t>برنامج أخلاقي في التنظيم هو أداة التي تهدف إلى </a:t>
            </a:r>
            <a:r>
              <a:rPr lang="ar-SA" sz="2400" dirty="0" err="1">
                <a:solidFill>
                  <a:srgbClr val="002060"/>
                </a:solidFill>
                <a:latin typeface="Arial" pitchFamily="34" charset="0"/>
                <a:ea typeface="Arial"/>
                <a:cs typeface="Arial" pitchFamily="34" charset="0"/>
              </a:rPr>
              <a:t>تذويت</a:t>
            </a:r>
            <a:r>
              <a:rPr lang="ar-SA" sz="2400" dirty="0">
                <a:solidFill>
                  <a:srgbClr val="002060"/>
                </a:solidFill>
                <a:latin typeface="Arial" pitchFamily="34" charset="0"/>
                <a:ea typeface="Arial"/>
                <a:cs typeface="Arial" pitchFamily="34" charset="0"/>
              </a:rPr>
              <a:t> الأخلاقيات المتبعة في التّنظيم. التّنظيمات تطوّر برنامج الأخلاقيات لتتمكن من منع التّصرفات الغير مرغوب بها أو على الأقل تقليص هذه التّصرّفات. عن طريق تشّجيع التّصرّفات الّتي تتناسب مع أهداف التّنظيم والتّقيّد بالحفاظ على القانون والنّزاهة والاستقامة.</a:t>
            </a:r>
            <a:endParaRPr lang="en-US" sz="2400" dirty="0">
              <a:solidFill>
                <a:srgbClr val="002060"/>
              </a:solidFill>
              <a:latin typeface="Arial" pitchFamily="34" charset="0"/>
              <a:ea typeface="Times New Roman"/>
              <a:cs typeface="Arial" pitchFamily="34" charset="0"/>
            </a:endParaRPr>
          </a:p>
          <a:p>
            <a:r>
              <a:rPr lang="ar-SA" sz="2400" dirty="0">
                <a:solidFill>
                  <a:srgbClr val="002060"/>
                </a:solidFill>
                <a:latin typeface="Arial" pitchFamily="34" charset="0"/>
                <a:ea typeface="Arial"/>
                <a:cs typeface="Arial" pitchFamily="34" charset="0"/>
              </a:rPr>
              <a:t>خطّة الأخلاقيات تستعمل أيضا كإرشاد لتوجيه العمّال عن المهام والقيم التّنظيميّة ولمساعدة العمّال على فهم الكود الأخلاقي والطرق لتطبيقه.</a:t>
            </a:r>
            <a:endParaRPr lang="en-US" sz="2400" dirty="0">
              <a:solidFill>
                <a:srgbClr val="002060"/>
              </a:solidFill>
              <a:latin typeface="Arial" pitchFamily="34" charset="0"/>
              <a:ea typeface="Times New Roman"/>
              <a:cs typeface="Arial" pitchFamily="34" charset="0"/>
            </a:endParaRPr>
          </a:p>
          <a:p>
            <a:r>
              <a:rPr lang="ar-SA" sz="2400" dirty="0">
                <a:solidFill>
                  <a:srgbClr val="002060"/>
                </a:solidFill>
                <a:latin typeface="Arial" pitchFamily="34" charset="0"/>
                <a:ea typeface="Arial"/>
                <a:cs typeface="Arial" pitchFamily="34" charset="0"/>
              </a:rPr>
              <a:t>مثال من الحدث " تعامل عمال المصنع مع أصحاب المحلات التجارية, حيث ادعى البعض منهم أن عمال المصنع قاموا بإعطاء تخفيض بقيمة 15 % على العاب الأطفال مقابل حصولهم على هدايا من أصحاب المحلات ".</a:t>
            </a:r>
            <a:endParaRPr lang="en-US" sz="2400" dirty="0">
              <a:solidFill>
                <a:srgbClr val="002060"/>
              </a:solidFill>
              <a:latin typeface="Arial" pitchFamily="34" charset="0"/>
              <a:ea typeface="Times New Roman"/>
              <a:cs typeface="Arial" pitchFamily="34" charset="0"/>
            </a:endParaRPr>
          </a:p>
        </p:txBody>
      </p:sp>
    </p:spTree>
    <p:extLst>
      <p:ext uri="{BB962C8B-B14F-4D97-AF65-F5344CB8AC3E}">
        <p14:creationId xmlns:p14="http://schemas.microsoft.com/office/powerpoint/2010/main" val="26762021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475071" y="260648"/>
            <a:ext cx="3241856"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1488167" y="2743963"/>
            <a:ext cx="9594133" cy="1815882"/>
          </a:xfrm>
          <a:prstGeom prst="rect">
            <a:avLst/>
          </a:prstGeom>
          <a:noFill/>
        </p:spPr>
        <p:txBody>
          <a:bodyPr wrap="square" rtlCol="1">
            <a:spAutoFit/>
          </a:bodyPr>
          <a:lstStyle/>
          <a:p>
            <a:pPr marL="895350"/>
            <a:r>
              <a:rPr lang="he-IL" sz="2800" dirty="0">
                <a:solidFill>
                  <a:srgbClr val="192A72"/>
                </a:solidFill>
                <a:latin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rPr>
              <a:t>rights@education.gov.il</a:t>
            </a:r>
            <a:endParaRPr lang="he-IL" sz="2800" dirty="0">
              <a:solidFill>
                <a:srgbClr val="192A72"/>
              </a:solidFill>
              <a:latin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1109699" y="1813428"/>
            <a:ext cx="9972601" cy="739754"/>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rPr>
              <a:t>שימוש ביצירות מוגנות בזכויות יוצרים ואיתור בעלי זכויות </a:t>
            </a:r>
          </a:p>
        </p:txBody>
      </p:sp>
    </p:spTree>
    <p:extLst>
      <p:ext uri="{BB962C8B-B14F-4D97-AF65-F5344CB8AC3E}">
        <p14:creationId xmlns:p14="http://schemas.microsoft.com/office/powerpoint/2010/main" val="1590555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txBox="1">
            <a:spLocks/>
          </p:cNvSpPr>
          <p:nvPr/>
        </p:nvSpPr>
        <p:spPr>
          <a:xfrm>
            <a:off x="2567608" y="1124745"/>
            <a:ext cx="7772400" cy="1470025"/>
          </a:xfrm>
          <a:prstGeom prst="rect">
            <a:avLst/>
          </a:prstGeom>
        </p:spPr>
        <p:txBody>
          <a:bodyPr vert="horz" lIns="91440" tIns="45720" rIns="91440" bIns="45720" rtlCol="0" anchor="b">
            <a:noAutofit/>
          </a:bodyPr>
          <a:lstStyle>
            <a:lvl1pPr algn="ctr" defTabSz="914400" rtl="1"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ar-JO" sz="4400" b="1" u="sng">
                <a:solidFill>
                  <a:srgbClr val="002060"/>
                </a:solidFill>
                <a:effectLst/>
                <a:latin typeface="Arial" pitchFamily="34" charset="0"/>
                <a:cs typeface="Arial" pitchFamily="34" charset="0"/>
              </a:rPr>
              <a:t>5.4 برنامج الكود الأخلاقي </a:t>
            </a:r>
            <a:br>
              <a:rPr lang="he-IL" sz="4400" b="1" u="sng">
                <a:solidFill>
                  <a:srgbClr val="002060"/>
                </a:solidFill>
                <a:effectLst/>
                <a:latin typeface="Arial" pitchFamily="34" charset="0"/>
                <a:cs typeface="Arial" pitchFamily="34" charset="0"/>
              </a:rPr>
            </a:br>
            <a:br>
              <a:rPr lang="he-IL" sz="4400" b="1" u="sng">
                <a:solidFill>
                  <a:srgbClr val="002060"/>
                </a:solidFill>
                <a:effectLst/>
                <a:latin typeface="Arial" pitchFamily="34" charset="0"/>
                <a:cs typeface="Arial" pitchFamily="34" charset="0"/>
              </a:rPr>
            </a:br>
            <a:endParaRPr lang="he-IL" sz="4400" b="1" dirty="0">
              <a:solidFill>
                <a:srgbClr val="002060"/>
              </a:solidFill>
              <a:effectLst/>
              <a:latin typeface="Arial" pitchFamily="34" charset="0"/>
              <a:cs typeface="Arial" pitchFamily="34" charset="0"/>
            </a:endParaRPr>
          </a:p>
        </p:txBody>
      </p:sp>
      <p:sp>
        <p:nvSpPr>
          <p:cNvPr id="4" name="כותרת משנה 2"/>
          <p:cNvSpPr txBox="1">
            <a:spLocks/>
          </p:cNvSpPr>
          <p:nvPr/>
        </p:nvSpPr>
        <p:spPr>
          <a:xfrm>
            <a:off x="3647728" y="1700808"/>
            <a:ext cx="6768752" cy="5184576"/>
          </a:xfrm>
          <a:prstGeom prst="rect">
            <a:avLst/>
          </a:prstGeom>
        </p:spPr>
        <p:txBody>
          <a:bodyPr vert="horz" lIns="91440" tIns="45720" rIns="91440" bIns="45720" rtlCol="0">
            <a:normAutofit/>
          </a:bodyPr>
          <a:lstStyle>
            <a:lvl1pPr marL="0" indent="0" algn="ctr" defTabSz="914400" rtl="1"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1"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1"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1"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1"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1"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1"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1"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1"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r"/>
            <a:endParaRPr lang="he-IL" sz="2800" b="1" dirty="0">
              <a:solidFill>
                <a:srgbClr val="002060"/>
              </a:solidFill>
              <a:latin typeface="Arial" pitchFamily="34" charset="0"/>
              <a:cs typeface="Arial" pitchFamily="34" charset="0"/>
            </a:endParaRPr>
          </a:p>
          <a:p>
            <a:pPr algn="r"/>
            <a:r>
              <a:rPr lang="he-IL" sz="2800" b="1" dirty="0">
                <a:solidFill>
                  <a:srgbClr val="002060"/>
                </a:solidFill>
                <a:latin typeface="Arial" pitchFamily="34" charset="0"/>
                <a:cs typeface="Arial" pitchFamily="34" charset="0"/>
              </a:rPr>
              <a:t>5.4.1 </a:t>
            </a:r>
            <a:r>
              <a:rPr lang="ar-JO" sz="2800" b="1" dirty="0">
                <a:solidFill>
                  <a:srgbClr val="002060"/>
                </a:solidFill>
                <a:latin typeface="Arial" pitchFamily="34" charset="0"/>
                <a:cs typeface="Arial" pitchFamily="34" charset="0"/>
              </a:rPr>
              <a:t>أهمية تطوير برنامج أخلاقي في التنظيمات</a:t>
            </a:r>
          </a:p>
          <a:p>
            <a:pPr algn="r"/>
            <a:endParaRPr lang="ar-JO" sz="2800" b="1" dirty="0">
              <a:solidFill>
                <a:srgbClr val="002060"/>
              </a:solidFill>
              <a:latin typeface="Arial" pitchFamily="34" charset="0"/>
              <a:cs typeface="Arial" pitchFamily="34" charset="0"/>
            </a:endParaRPr>
          </a:p>
          <a:p>
            <a:pPr algn="r"/>
            <a:endParaRPr lang="ar-JO" sz="2800" b="1" dirty="0">
              <a:solidFill>
                <a:srgbClr val="002060"/>
              </a:solidFill>
              <a:latin typeface="Arial" pitchFamily="34" charset="0"/>
              <a:cs typeface="Arial" pitchFamily="34" charset="0"/>
            </a:endParaRPr>
          </a:p>
          <a:p>
            <a:pPr algn="r"/>
            <a:r>
              <a:rPr lang="ar-JO" sz="2800" b="1" dirty="0">
                <a:solidFill>
                  <a:srgbClr val="002060"/>
                </a:solidFill>
                <a:latin typeface="Arial" pitchFamily="34" charset="0"/>
                <a:cs typeface="Arial" pitchFamily="34" charset="0"/>
              </a:rPr>
              <a:t> </a:t>
            </a:r>
            <a:r>
              <a:rPr lang="he-IL" sz="2800" b="1" dirty="0">
                <a:solidFill>
                  <a:srgbClr val="002060"/>
                </a:solidFill>
                <a:latin typeface="Arial" pitchFamily="34" charset="0"/>
                <a:cs typeface="Arial" pitchFamily="34" charset="0"/>
              </a:rPr>
              <a:t>5.4.2</a:t>
            </a:r>
            <a:r>
              <a:rPr lang="ar-JO" sz="2800" b="1" dirty="0">
                <a:solidFill>
                  <a:srgbClr val="002060"/>
                </a:solidFill>
                <a:latin typeface="Arial" pitchFamily="34" charset="0"/>
                <a:cs typeface="Arial" pitchFamily="34" charset="0"/>
              </a:rPr>
              <a:t> مراحل</a:t>
            </a:r>
            <a:r>
              <a:rPr lang="he-IL" sz="2800" b="1" dirty="0">
                <a:solidFill>
                  <a:srgbClr val="002060"/>
                </a:solidFill>
                <a:latin typeface="Arial" pitchFamily="34" charset="0"/>
                <a:cs typeface="Arial" pitchFamily="34" charset="0"/>
              </a:rPr>
              <a:t> </a:t>
            </a:r>
            <a:r>
              <a:rPr lang="ar-JO" sz="2800" b="1" dirty="0">
                <a:solidFill>
                  <a:srgbClr val="002060"/>
                </a:solidFill>
                <a:latin typeface="Arial" pitchFamily="34" charset="0"/>
                <a:cs typeface="Arial" pitchFamily="34" charset="0"/>
              </a:rPr>
              <a:t>تطوير البرنامج الأخلاقي </a:t>
            </a:r>
          </a:p>
          <a:p>
            <a:pPr algn="r"/>
            <a:endParaRPr lang="he-IL" sz="2800" b="1" dirty="0">
              <a:solidFill>
                <a:srgbClr val="002060"/>
              </a:solidFill>
              <a:latin typeface="Arial" pitchFamily="34" charset="0"/>
              <a:cs typeface="Arial" pitchFamily="34" charset="0"/>
            </a:endParaRPr>
          </a:p>
          <a:p>
            <a:endParaRPr lang="en-US" sz="2800" b="1" dirty="0">
              <a:solidFill>
                <a:srgbClr val="002060"/>
              </a:solidFill>
              <a:latin typeface="Arial" pitchFamily="34" charset="0"/>
              <a:cs typeface="Arial" pitchFamily="34" charset="0"/>
            </a:endParaRPr>
          </a:p>
          <a:p>
            <a:endParaRPr lang="he-IL" sz="2800" b="1" dirty="0">
              <a:solidFill>
                <a:srgbClr val="002060"/>
              </a:solidFill>
              <a:latin typeface="Arial" pitchFamily="34" charset="0"/>
              <a:cs typeface="Arial" pitchFamily="34" charset="0"/>
            </a:endParaRPr>
          </a:p>
        </p:txBody>
      </p:sp>
      <p:pic>
        <p:nvPicPr>
          <p:cNvPr id="5" name="תמונה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4264" y="1997397"/>
            <a:ext cx="2575173" cy="2863205"/>
          </a:xfrm>
          <a:prstGeom prst="rect">
            <a:avLst/>
          </a:prstGeom>
          <a:ln>
            <a:noFill/>
          </a:ln>
          <a:effectLst>
            <a:softEdge rad="112500"/>
          </a:effectLst>
        </p:spPr>
      </p:pic>
    </p:spTree>
    <p:extLst>
      <p:ext uri="{BB962C8B-B14F-4D97-AF65-F5344CB8AC3E}">
        <p14:creationId xmlns:p14="http://schemas.microsoft.com/office/powerpoint/2010/main" val="1875568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 y="116712"/>
            <a:ext cx="12191999" cy="720000"/>
          </a:xfrm>
        </p:spPr>
        <p:txBody>
          <a:bodyPr/>
          <a:lstStyle/>
          <a:p>
            <a:r>
              <a:rPr lang="ar-AE" sz="4000" dirty="0"/>
              <a:t>الاخلاقيات-قواعد التصرف</a:t>
            </a:r>
            <a:endParaRPr lang="he-IL" sz="4000" dirty="0"/>
          </a:p>
        </p:txBody>
      </p:sp>
      <p:sp>
        <p:nvSpPr>
          <p:cNvPr id="3" name="מלבן 2"/>
          <p:cNvSpPr/>
          <p:nvPr/>
        </p:nvSpPr>
        <p:spPr>
          <a:xfrm>
            <a:off x="-1032792" y="503094"/>
            <a:ext cx="4572000" cy="261610"/>
          </a:xfrm>
          <a:prstGeom prst="rect">
            <a:avLst/>
          </a:prstGeom>
        </p:spPr>
        <p:txBody>
          <a:bodyPr>
            <a:spAutoFit/>
          </a:bodyPr>
          <a:lstStyle/>
          <a:p>
            <a:pPr lvl="0"/>
            <a:r>
              <a:rPr lang="en-US" sz="1100" dirty="0">
                <a:solidFill>
                  <a:srgbClr val="7030A0"/>
                </a:solidFill>
                <a:latin typeface="Arial" pitchFamily="34" charset="0"/>
                <a:cs typeface="Arial" pitchFamily="34" charset="0"/>
                <a:hlinkClick r:id="rId3"/>
              </a:rPr>
              <a:t>https://www.youtube.com/watch?v=LFF-DpWDbOo</a:t>
            </a:r>
            <a:endParaRPr lang="he-IL" sz="1100" dirty="0">
              <a:solidFill>
                <a:srgbClr val="7030A0"/>
              </a:solidFill>
              <a:latin typeface="Arial" pitchFamily="34" charset="0"/>
              <a:cs typeface="Arial" pitchFamily="34" charset="0"/>
            </a:endParaRPr>
          </a:p>
        </p:txBody>
      </p:sp>
      <p:sp>
        <p:nvSpPr>
          <p:cNvPr id="4" name="TextBox 3"/>
          <p:cNvSpPr txBox="1"/>
          <p:nvPr/>
        </p:nvSpPr>
        <p:spPr>
          <a:xfrm>
            <a:off x="34632" y="175202"/>
            <a:ext cx="3533340" cy="369332"/>
          </a:xfrm>
          <a:prstGeom prst="rect">
            <a:avLst/>
          </a:prstGeom>
          <a:noFill/>
        </p:spPr>
        <p:txBody>
          <a:bodyPr wrap="none" rtlCol="1">
            <a:spAutoFit/>
          </a:bodyPr>
          <a:lstStyle/>
          <a:p>
            <a:r>
              <a:rPr lang="ar-JO" b="1" dirty="0">
                <a:solidFill>
                  <a:srgbClr val="002060"/>
                </a:solidFill>
              </a:rPr>
              <a:t>مراجعة من خلال مشاهدة الفلم المرفق 4:16</a:t>
            </a:r>
            <a:endParaRPr lang="he-IL" b="1" dirty="0">
              <a:solidFill>
                <a:srgbClr val="002060"/>
              </a:solidFill>
            </a:endParaRPr>
          </a:p>
        </p:txBody>
      </p:sp>
      <p:pic>
        <p:nvPicPr>
          <p:cNvPr id="5" name="תמונה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32522" y="116632"/>
            <a:ext cx="1236832" cy="841228"/>
          </a:xfrm>
          <a:prstGeom prst="rect">
            <a:avLst/>
          </a:prstGeom>
        </p:spPr>
      </p:pic>
      <p:pic>
        <p:nvPicPr>
          <p:cNvPr id="6" name="Online Media 5" title="￘ﾧ￘ﾫ￘ﾱ ￘ﾧ￘ﾮ￙ﾄ￘ﾧ￙ﾂ ￘ﾧ￙ﾄ￙ﾅ￙ﾇ￙ﾆ￙ﾇ">
            <a:hlinkClick r:id="" action="ppaction://media"/>
            <a:extLst>
              <a:ext uri="{FF2B5EF4-FFF2-40B4-BE49-F238E27FC236}">
                <a16:creationId xmlns:a16="http://schemas.microsoft.com/office/drawing/2014/main" id="{DB4B9806-C19E-457B-9170-B490105F6935}"/>
              </a:ext>
            </a:extLst>
          </p:cNvPr>
          <p:cNvPicPr>
            <a:picLocks noRot="1" noChangeAspect="1"/>
          </p:cNvPicPr>
          <p:nvPr>
            <a:videoFile r:link="rId1"/>
          </p:nvPr>
        </p:nvPicPr>
        <p:blipFill>
          <a:blip r:embed="rId5"/>
          <a:stretch>
            <a:fillRect/>
          </a:stretch>
        </p:blipFill>
        <p:spPr>
          <a:xfrm>
            <a:off x="803412" y="836712"/>
            <a:ext cx="10585176" cy="5954162"/>
          </a:xfrm>
          <a:prstGeom prst="rect">
            <a:avLst/>
          </a:prstGeom>
        </p:spPr>
      </p:pic>
    </p:spTree>
    <p:extLst>
      <p:ext uri="{BB962C8B-B14F-4D97-AF65-F5344CB8AC3E}">
        <p14:creationId xmlns:p14="http://schemas.microsoft.com/office/powerpoint/2010/main" val="3454125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1415480" y="404664"/>
            <a:ext cx="9252520" cy="1584176"/>
          </a:xfrm>
        </p:spPr>
        <p:txBody>
          <a:bodyPr/>
          <a:lstStyle/>
          <a:p>
            <a:r>
              <a:rPr lang="ar-AE" sz="3600" dirty="0"/>
              <a:t>الاخلاقيات-قواعد التصرف</a:t>
            </a:r>
            <a:br>
              <a:rPr lang="ar-AE" sz="3600" dirty="0"/>
            </a:br>
            <a:br>
              <a:rPr lang="en-US" sz="3600" dirty="0"/>
            </a:br>
            <a:endParaRPr lang="he-IL" sz="3600" dirty="0"/>
          </a:p>
        </p:txBody>
      </p:sp>
      <p:sp>
        <p:nvSpPr>
          <p:cNvPr id="4" name="מציין מיקום טקסט 2"/>
          <p:cNvSpPr txBox="1">
            <a:spLocks/>
          </p:cNvSpPr>
          <p:nvPr/>
        </p:nvSpPr>
        <p:spPr>
          <a:xfrm>
            <a:off x="5087888" y="1124744"/>
            <a:ext cx="3883968" cy="3682142"/>
          </a:xfrm>
          <a:prstGeom prst="rect">
            <a:avLst/>
          </a:prstGeom>
        </p:spPr>
        <p:txBody>
          <a:bodyPr vert="horz" lIns="91440" tIns="45720" rIns="91440" bIns="45720" rtlCol="0" anchor="t">
            <a:noAutofit/>
          </a:bodyPr>
          <a:lstStyle>
            <a:lvl1pPr marL="0" indent="0" algn="ctr" defTabSz="914400" rtl="1" eaLnBrk="1" latinLnBrk="0" hangingPunct="1">
              <a:spcBef>
                <a:spcPct val="20000"/>
              </a:spcBef>
              <a:buFont typeface="Arial" pitchFamily="34" charset="0"/>
              <a:buNone/>
              <a:defRPr sz="2000" kern="1200">
                <a:solidFill>
                  <a:schemeClr val="tx1">
                    <a:tint val="75000"/>
                  </a:schemeClr>
                </a:solidFill>
                <a:latin typeface="+mj-lt"/>
                <a:ea typeface="+mn-ea"/>
                <a:cs typeface="+mn-cs"/>
              </a:defRPr>
            </a:lvl1pPr>
            <a:lvl2pPr marL="457200" indent="0" algn="r" defTabSz="914400" rtl="1" eaLnBrk="1" latinLnBrk="0" hangingPunct="1">
              <a:spcBef>
                <a:spcPct val="20000"/>
              </a:spcBef>
              <a:buFont typeface="Courier New" pitchFamily="49" charset="0"/>
              <a:buNone/>
              <a:defRPr sz="1800" kern="1200">
                <a:solidFill>
                  <a:schemeClr val="tx1">
                    <a:tint val="75000"/>
                  </a:schemeClr>
                </a:solidFill>
                <a:latin typeface="+mj-lt"/>
                <a:ea typeface="+mn-ea"/>
                <a:cs typeface="+mn-cs"/>
              </a:defRPr>
            </a:lvl2pPr>
            <a:lvl3pPr marL="914400" indent="0" algn="r" defTabSz="914400" rtl="1"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4pPr>
            <a:lvl5pPr marL="18288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5pPr>
            <a:lvl6pPr marL="22860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6pPr>
            <a:lvl7pPr marL="27432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7pPr>
            <a:lvl8pPr marL="32004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8pPr>
            <a:lvl9pPr marL="36576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9pPr>
          </a:lstStyle>
          <a:p>
            <a:pPr algn="r"/>
            <a:endParaRPr lang="ar-AE" sz="2800" b="1" dirty="0">
              <a:solidFill>
                <a:srgbClr val="002060"/>
              </a:solidFill>
              <a:latin typeface="Arial" pitchFamily="34" charset="0"/>
              <a:cs typeface="Arial" pitchFamily="34" charset="0"/>
            </a:endParaRPr>
          </a:p>
          <a:p>
            <a:pPr algn="r"/>
            <a:r>
              <a:rPr lang="ar-SA" sz="2800" b="1" dirty="0">
                <a:solidFill>
                  <a:srgbClr val="002060"/>
                </a:solidFill>
                <a:latin typeface="Arial" pitchFamily="34" charset="0"/>
                <a:cs typeface="Arial" pitchFamily="34" charset="0"/>
              </a:rPr>
              <a:t>هي مجال من مجالات الفلسفة الذي يحدد تصرف الانسان بصورة اخلاقية، اي يحدد ما هو المسموح وما هو غير المسموح </a:t>
            </a:r>
            <a:r>
              <a:rPr lang="he-IL" sz="2800" b="1" dirty="0">
                <a:solidFill>
                  <a:srgbClr val="002060"/>
                </a:solidFill>
                <a:latin typeface="Arial" pitchFamily="34" charset="0"/>
                <a:cs typeface="Arial" pitchFamily="34" charset="0"/>
              </a:rPr>
              <a:t>(</a:t>
            </a:r>
            <a:r>
              <a:rPr lang="ar-SA" sz="2800" b="1" dirty="0">
                <a:solidFill>
                  <a:srgbClr val="002060"/>
                </a:solidFill>
                <a:latin typeface="Arial" pitchFamily="34" charset="0"/>
                <a:cs typeface="Arial" pitchFamily="34" charset="0"/>
              </a:rPr>
              <a:t>قواعد التّصرف</a:t>
            </a:r>
            <a:r>
              <a:rPr lang="he-IL" sz="2800" b="1" dirty="0">
                <a:solidFill>
                  <a:srgbClr val="002060"/>
                </a:solidFill>
                <a:latin typeface="Arial" pitchFamily="34" charset="0"/>
                <a:cs typeface="Arial" pitchFamily="34" charset="0"/>
              </a:rPr>
              <a:t>) </a:t>
            </a:r>
            <a:r>
              <a:rPr lang="ar-SA" sz="2800" b="1" dirty="0">
                <a:solidFill>
                  <a:srgbClr val="002060"/>
                </a:solidFill>
                <a:latin typeface="Arial" pitchFamily="34" charset="0"/>
                <a:cs typeface="Arial" pitchFamily="34" charset="0"/>
              </a:rPr>
              <a:t>لمجموعة التي تعمل سويًا</a:t>
            </a:r>
            <a:r>
              <a:rPr lang="he-IL" sz="2800" b="1" dirty="0">
                <a:solidFill>
                  <a:srgbClr val="002060"/>
                </a:solidFill>
                <a:latin typeface="Arial" pitchFamily="34" charset="0"/>
                <a:cs typeface="Arial" pitchFamily="34" charset="0"/>
              </a:rPr>
              <a:t>.</a:t>
            </a:r>
            <a:endParaRPr lang="en-US" sz="2800" b="1" dirty="0">
              <a:solidFill>
                <a:srgbClr val="002060"/>
              </a:solidFill>
              <a:latin typeface="Arial" pitchFamily="34" charset="0"/>
              <a:cs typeface="Arial" pitchFamily="34" charset="0"/>
            </a:endParaRPr>
          </a:p>
          <a:p>
            <a:pPr algn="r"/>
            <a:endParaRPr lang="he-IL" sz="2800" b="1" dirty="0">
              <a:solidFill>
                <a:srgbClr val="002060"/>
              </a:solidFill>
              <a:latin typeface="Arial" pitchFamily="34" charset="0"/>
              <a:cs typeface="Arial" pitchFamily="34" charset="0"/>
            </a:endParaRPr>
          </a:p>
        </p:txBody>
      </p:sp>
      <p:pic>
        <p:nvPicPr>
          <p:cNvPr id="5" name="תמונה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408" y="1700808"/>
            <a:ext cx="3960440" cy="3456384"/>
          </a:xfrm>
          <a:prstGeom prst="rect">
            <a:avLst/>
          </a:prstGeom>
          <a:ln>
            <a:noFill/>
          </a:ln>
          <a:effectLst>
            <a:softEdge rad="112500"/>
          </a:effectLst>
        </p:spPr>
      </p:pic>
    </p:spTree>
    <p:extLst>
      <p:ext uri="{BB962C8B-B14F-4D97-AF65-F5344CB8AC3E}">
        <p14:creationId xmlns:p14="http://schemas.microsoft.com/office/powerpoint/2010/main" val="3915914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2351584" y="116633"/>
            <a:ext cx="7772400" cy="1728192"/>
          </a:xfrm>
          <a:prstGeom prst="rect">
            <a:avLst/>
          </a:prstGeom>
          <a:noFill/>
        </p:spPr>
        <p:txBody>
          <a:bodyPr/>
          <a:lstStyle/>
          <a:p>
            <a:pPr>
              <a:spcBef>
                <a:spcPts val="0"/>
              </a:spcBef>
              <a:defRPr/>
            </a:pPr>
            <a:r>
              <a:rPr lang="ar-JO" sz="3600" kern="0" dirty="0"/>
              <a:t>أهمية تطوير برنامج أخلاقي في التنظيمات</a:t>
            </a:r>
            <a:br>
              <a:rPr lang="ar-JO" sz="3600" kern="0" dirty="0"/>
            </a:br>
            <a:endParaRPr lang="he-IL" sz="3600" b="0" kern="0" dirty="0"/>
          </a:p>
        </p:txBody>
      </p:sp>
      <p:sp>
        <p:nvSpPr>
          <p:cNvPr id="4" name="מציין מיקום טקסט 2"/>
          <p:cNvSpPr txBox="1">
            <a:spLocks/>
          </p:cNvSpPr>
          <p:nvPr/>
        </p:nvSpPr>
        <p:spPr>
          <a:xfrm>
            <a:off x="2423592" y="1484784"/>
            <a:ext cx="7772400" cy="3139808"/>
          </a:xfrm>
          <a:prstGeom prst="rect">
            <a:avLst/>
          </a:prstGeom>
        </p:spPr>
        <p:txBody>
          <a:bodyPr vert="horz" lIns="91440" tIns="45720" rIns="91440" bIns="45720" rtlCol="0" anchor="t">
            <a:noAutofit/>
          </a:bodyPr>
          <a:lstStyle>
            <a:lvl1pPr marL="0" indent="0" algn="ctr" defTabSz="914400" rtl="1" eaLnBrk="1" latinLnBrk="0" hangingPunct="1">
              <a:spcBef>
                <a:spcPct val="20000"/>
              </a:spcBef>
              <a:buFont typeface="Arial" pitchFamily="34" charset="0"/>
              <a:buNone/>
              <a:defRPr sz="2000" kern="1200">
                <a:solidFill>
                  <a:schemeClr val="tx1">
                    <a:tint val="75000"/>
                  </a:schemeClr>
                </a:solidFill>
                <a:latin typeface="+mj-lt"/>
                <a:ea typeface="+mn-ea"/>
                <a:cs typeface="+mn-cs"/>
              </a:defRPr>
            </a:lvl1pPr>
            <a:lvl2pPr marL="457200" indent="0" algn="r" defTabSz="914400" rtl="1" eaLnBrk="1" latinLnBrk="0" hangingPunct="1">
              <a:spcBef>
                <a:spcPct val="20000"/>
              </a:spcBef>
              <a:buFont typeface="Courier New" pitchFamily="49" charset="0"/>
              <a:buNone/>
              <a:defRPr sz="1800" kern="1200">
                <a:solidFill>
                  <a:schemeClr val="tx1">
                    <a:tint val="75000"/>
                  </a:schemeClr>
                </a:solidFill>
                <a:latin typeface="+mj-lt"/>
                <a:ea typeface="+mn-ea"/>
                <a:cs typeface="+mn-cs"/>
              </a:defRPr>
            </a:lvl2pPr>
            <a:lvl3pPr marL="914400" indent="0" algn="r" defTabSz="914400" rtl="1"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4pPr>
            <a:lvl5pPr marL="18288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5pPr>
            <a:lvl6pPr marL="22860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6pPr>
            <a:lvl7pPr marL="27432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7pPr>
            <a:lvl8pPr marL="32004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8pPr>
            <a:lvl9pPr marL="36576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9pPr>
          </a:lstStyle>
          <a:p>
            <a:pPr algn="r"/>
            <a:r>
              <a:rPr lang="ar-JO" sz="2400" b="1" dirty="0">
                <a:solidFill>
                  <a:srgbClr val="002060"/>
                </a:solidFill>
                <a:latin typeface="Arial" pitchFamily="34" charset="0"/>
                <a:cs typeface="Arial" pitchFamily="34" charset="0"/>
              </a:rPr>
              <a:t>تصميم برنامج أخلاقي يعني وضع قوانين تحدد الممنوع والمسموح او قوانين</a:t>
            </a:r>
            <a:r>
              <a:rPr lang="he-IL" sz="2400" b="1" dirty="0">
                <a:solidFill>
                  <a:srgbClr val="002060"/>
                </a:solidFill>
                <a:latin typeface="Arial" pitchFamily="34" charset="0"/>
                <a:cs typeface="Arial" pitchFamily="34" charset="0"/>
              </a:rPr>
              <a:t> "</a:t>
            </a:r>
            <a:r>
              <a:rPr lang="ar-JO" sz="2400" b="1" dirty="0">
                <a:solidFill>
                  <a:srgbClr val="002060"/>
                </a:solidFill>
                <a:latin typeface="Arial" pitchFamily="34" charset="0"/>
                <a:cs typeface="Arial" pitchFamily="34" charset="0"/>
              </a:rPr>
              <a:t>اعمل ولا تعمل</a:t>
            </a:r>
            <a:r>
              <a:rPr lang="he-IL" sz="2400" b="1" dirty="0">
                <a:solidFill>
                  <a:srgbClr val="002060"/>
                </a:solidFill>
                <a:latin typeface="Arial" pitchFamily="34" charset="0"/>
                <a:cs typeface="Arial" pitchFamily="34" charset="0"/>
              </a:rPr>
              <a:t>". </a:t>
            </a:r>
            <a:endParaRPr lang="ar-JO" sz="2400" b="1" dirty="0">
              <a:solidFill>
                <a:srgbClr val="002060"/>
              </a:solidFill>
              <a:latin typeface="Arial" pitchFamily="34" charset="0"/>
              <a:cs typeface="Arial" pitchFamily="34" charset="0"/>
            </a:endParaRPr>
          </a:p>
          <a:p>
            <a:pPr algn="r"/>
            <a:r>
              <a:rPr lang="ar-JO" sz="2400" b="1" dirty="0">
                <a:solidFill>
                  <a:srgbClr val="002060"/>
                </a:solidFill>
                <a:latin typeface="Arial" pitchFamily="34" charset="0"/>
                <a:cs typeface="Arial" pitchFamily="34" charset="0"/>
              </a:rPr>
              <a:t>الهدف من الكود أخلاقي هو جعل الافراد يتصرفون بصورة لائقة تعزز العلاقة بين الافراد داخل وخارج التنظيم ولكي تصبح قاعدة للثقافة التنظيمية</a:t>
            </a:r>
            <a:r>
              <a:rPr lang="he-IL" sz="2400" b="1" dirty="0">
                <a:solidFill>
                  <a:srgbClr val="002060"/>
                </a:solidFill>
                <a:latin typeface="Arial" pitchFamily="34" charset="0"/>
                <a:cs typeface="Arial" pitchFamily="34" charset="0"/>
              </a:rPr>
              <a:t>. </a:t>
            </a:r>
            <a:endParaRPr lang="ar-JO" sz="2400" b="1" dirty="0">
              <a:solidFill>
                <a:srgbClr val="002060"/>
              </a:solidFill>
              <a:latin typeface="Arial" pitchFamily="34" charset="0"/>
              <a:cs typeface="Arial" pitchFamily="34" charset="0"/>
            </a:endParaRPr>
          </a:p>
          <a:p>
            <a:pPr marL="342900" indent="-342900" algn="r">
              <a:buFont typeface="Wingdings" pitchFamily="2" charset="2"/>
              <a:buChar char="ü"/>
            </a:pPr>
            <a:r>
              <a:rPr lang="ar-JO" sz="2400" b="1" dirty="0">
                <a:solidFill>
                  <a:srgbClr val="002060"/>
                </a:solidFill>
                <a:latin typeface="Arial" pitchFamily="34" charset="0"/>
                <a:cs typeface="Arial" pitchFamily="34" charset="0"/>
              </a:rPr>
              <a:t>يجب على هذا البرنامج ان يلائم اهداف ورؤيته التنظيم المستقبلية</a:t>
            </a:r>
            <a:r>
              <a:rPr lang="he-IL" sz="2400" b="1" dirty="0">
                <a:solidFill>
                  <a:srgbClr val="002060"/>
                </a:solidFill>
                <a:latin typeface="Arial" pitchFamily="34" charset="0"/>
                <a:cs typeface="Arial" pitchFamily="34" charset="0"/>
              </a:rPr>
              <a:t>.</a:t>
            </a:r>
          </a:p>
          <a:p>
            <a:pPr marL="342900" indent="-342900" algn="r">
              <a:buFont typeface="Wingdings" pitchFamily="2" charset="2"/>
              <a:buChar char="ü"/>
            </a:pPr>
            <a:r>
              <a:rPr lang="ar-JO" sz="2400" b="1" dirty="0">
                <a:solidFill>
                  <a:srgbClr val="002060"/>
                </a:solidFill>
                <a:latin typeface="Arial" pitchFamily="34" charset="0"/>
                <a:cs typeface="Arial" pitchFamily="34" charset="0"/>
              </a:rPr>
              <a:t>يجب ايضًا على كل فرد في التنظيم ان يلتزم بالعمل وفقًا لهذا الكود لان تطبيقه ينعكس ايجابيًا على مستقبل التنظيم</a:t>
            </a:r>
            <a:r>
              <a:rPr lang="he-IL" sz="2400" b="1" dirty="0">
                <a:solidFill>
                  <a:srgbClr val="002060"/>
                </a:solidFill>
                <a:latin typeface="Arial" pitchFamily="34" charset="0"/>
                <a:cs typeface="Arial" pitchFamily="34" charset="0"/>
              </a:rPr>
              <a:t>.</a:t>
            </a:r>
            <a:endParaRPr lang="en-US" sz="2400" b="1" dirty="0">
              <a:solidFill>
                <a:srgbClr val="002060"/>
              </a:solidFill>
              <a:latin typeface="Arial" pitchFamily="34" charset="0"/>
              <a:cs typeface="Arial" pitchFamily="34" charset="0"/>
            </a:endParaRPr>
          </a:p>
          <a:p>
            <a:pPr algn="r"/>
            <a:endParaRPr lang="he-IL" sz="2400" b="1" dirty="0">
              <a:solidFill>
                <a:srgbClr val="002060"/>
              </a:solidFill>
              <a:latin typeface="Arial" pitchFamily="34" charset="0"/>
              <a:cs typeface="Arial" pitchFamily="34" charset="0"/>
            </a:endParaRPr>
          </a:p>
        </p:txBody>
      </p:sp>
      <p:pic>
        <p:nvPicPr>
          <p:cNvPr id="5" name="תמונה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360" y="3717032"/>
            <a:ext cx="2664296" cy="2069207"/>
          </a:xfrm>
          <a:prstGeom prst="ellipse">
            <a:avLst/>
          </a:prstGeom>
          <a:ln>
            <a:noFill/>
          </a:ln>
          <a:effectLst>
            <a:softEdge rad="112500"/>
          </a:effectLst>
        </p:spPr>
      </p:pic>
    </p:spTree>
    <p:extLst>
      <p:ext uri="{BB962C8B-B14F-4D97-AF65-F5344CB8AC3E}">
        <p14:creationId xmlns:p14="http://schemas.microsoft.com/office/powerpoint/2010/main" val="1330606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2495600" y="188642"/>
            <a:ext cx="7772400" cy="792087"/>
          </a:xfrm>
          <a:prstGeom prst="rect">
            <a:avLst/>
          </a:prstGeom>
          <a:noFill/>
        </p:spPr>
        <p:txBody>
          <a:bodyPr/>
          <a:lstStyle/>
          <a:p>
            <a:pPr>
              <a:spcBef>
                <a:spcPts val="0"/>
              </a:spcBef>
              <a:defRPr/>
            </a:pPr>
            <a:r>
              <a:rPr lang="ar-JO" sz="3600" kern="0" dirty="0"/>
              <a:t>مراحل</a:t>
            </a:r>
            <a:r>
              <a:rPr lang="he-IL" sz="3600" kern="0" dirty="0"/>
              <a:t> </a:t>
            </a:r>
            <a:r>
              <a:rPr lang="ar-JO" sz="3600" kern="0" dirty="0"/>
              <a:t>تطوير البرنامج الأخلاقي</a:t>
            </a:r>
            <a:endParaRPr lang="he-IL" sz="3600" b="0" kern="0" dirty="0"/>
          </a:p>
        </p:txBody>
      </p:sp>
      <p:sp>
        <p:nvSpPr>
          <p:cNvPr id="4" name="מציין מיקום טקסט 2"/>
          <p:cNvSpPr txBox="1">
            <a:spLocks/>
          </p:cNvSpPr>
          <p:nvPr/>
        </p:nvSpPr>
        <p:spPr>
          <a:xfrm>
            <a:off x="2351584" y="1484784"/>
            <a:ext cx="7772400" cy="3283824"/>
          </a:xfrm>
          <a:prstGeom prst="rect">
            <a:avLst/>
          </a:prstGeom>
        </p:spPr>
        <p:txBody>
          <a:bodyPr vert="horz" lIns="91440" tIns="45720" rIns="91440" bIns="45720" rtlCol="0" anchor="t">
            <a:normAutofit/>
          </a:bodyPr>
          <a:lstStyle>
            <a:lvl1pPr marL="0" indent="0" algn="ctr" defTabSz="914400" rtl="1" eaLnBrk="1" latinLnBrk="0" hangingPunct="1">
              <a:spcBef>
                <a:spcPct val="20000"/>
              </a:spcBef>
              <a:buFont typeface="Arial" pitchFamily="34" charset="0"/>
              <a:buNone/>
              <a:defRPr sz="2000" kern="1200">
                <a:solidFill>
                  <a:schemeClr val="tx1">
                    <a:tint val="75000"/>
                  </a:schemeClr>
                </a:solidFill>
                <a:latin typeface="+mj-lt"/>
                <a:ea typeface="+mn-ea"/>
                <a:cs typeface="+mn-cs"/>
              </a:defRPr>
            </a:lvl1pPr>
            <a:lvl2pPr marL="457200" indent="0" algn="r" defTabSz="914400" rtl="1" eaLnBrk="1" latinLnBrk="0" hangingPunct="1">
              <a:spcBef>
                <a:spcPct val="20000"/>
              </a:spcBef>
              <a:buFont typeface="Courier New" pitchFamily="49" charset="0"/>
              <a:buNone/>
              <a:defRPr sz="1800" kern="1200">
                <a:solidFill>
                  <a:schemeClr val="tx1">
                    <a:tint val="75000"/>
                  </a:schemeClr>
                </a:solidFill>
                <a:latin typeface="+mj-lt"/>
                <a:ea typeface="+mn-ea"/>
                <a:cs typeface="+mn-cs"/>
              </a:defRPr>
            </a:lvl2pPr>
            <a:lvl3pPr marL="914400" indent="0" algn="r" defTabSz="914400" rtl="1"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4pPr>
            <a:lvl5pPr marL="18288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5pPr>
            <a:lvl6pPr marL="22860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6pPr>
            <a:lvl7pPr marL="27432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7pPr>
            <a:lvl8pPr marL="32004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8pPr>
            <a:lvl9pPr marL="36576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9pPr>
          </a:lstStyle>
          <a:p>
            <a:pPr algn="r"/>
            <a:r>
              <a:rPr lang="ar-JO" sz="2400" b="1" dirty="0">
                <a:solidFill>
                  <a:srgbClr val="002060"/>
                </a:solidFill>
                <a:latin typeface="Arial" pitchFamily="34" charset="0"/>
                <a:cs typeface="Arial" pitchFamily="34" charset="0"/>
              </a:rPr>
              <a:t>البرنامج الأخلاقي له عدة مراحل او مركبات وهي:</a:t>
            </a:r>
          </a:p>
          <a:p>
            <a:pPr marL="457200" indent="-457200" algn="r">
              <a:buFont typeface="Arial" pitchFamily="34" charset="0"/>
              <a:buAutoNum type="arabicPeriod"/>
            </a:pPr>
            <a:r>
              <a:rPr lang="ar-JO" sz="2400" b="1" dirty="0">
                <a:solidFill>
                  <a:srgbClr val="002060"/>
                </a:solidFill>
                <a:latin typeface="Arial" pitchFamily="34" charset="0"/>
                <a:cs typeface="Arial" pitchFamily="34" charset="0"/>
              </a:rPr>
              <a:t>كتابة وتطبيق الكود الاخلاقي.</a:t>
            </a:r>
          </a:p>
          <a:p>
            <a:pPr marL="457200" indent="-457200" algn="r">
              <a:buFont typeface="Arial" pitchFamily="34" charset="0"/>
              <a:buAutoNum type="arabicPeriod"/>
            </a:pPr>
            <a:r>
              <a:rPr lang="ar-JO" sz="2400" b="1" dirty="0">
                <a:solidFill>
                  <a:srgbClr val="002060"/>
                </a:solidFill>
                <a:latin typeface="Arial" pitchFamily="34" charset="0"/>
                <a:cs typeface="Arial" pitchFamily="34" charset="0"/>
              </a:rPr>
              <a:t>عملية تطوير برنامج أخلاقي.</a:t>
            </a:r>
            <a:endParaRPr lang="he-IL" sz="2400" b="1" dirty="0">
              <a:solidFill>
                <a:srgbClr val="002060"/>
              </a:solidFill>
              <a:latin typeface="Arial" pitchFamily="34" charset="0"/>
              <a:cs typeface="Arial" pitchFamily="34" charset="0"/>
            </a:endParaRPr>
          </a:p>
          <a:p>
            <a:pPr marL="457200" indent="-457200" algn="r">
              <a:buFont typeface="Arial" pitchFamily="34" charset="0"/>
              <a:buAutoNum type="arabicPeriod"/>
            </a:pPr>
            <a:r>
              <a:rPr lang="ar-LB" sz="2400" b="1" dirty="0">
                <a:solidFill>
                  <a:srgbClr val="002060"/>
                </a:solidFill>
                <a:latin typeface="Arial" pitchFamily="34" charset="0"/>
                <a:cs typeface="Arial" pitchFamily="34" charset="0"/>
              </a:rPr>
              <a:t>ترسيخ او تعميق الوعي لبرنامج الاخلاقيات بين أعضاء التنظيم</a:t>
            </a:r>
            <a:r>
              <a:rPr lang="ar-JO" sz="2400" b="1" dirty="0">
                <a:solidFill>
                  <a:srgbClr val="002060"/>
                </a:solidFill>
                <a:latin typeface="Arial" pitchFamily="34" charset="0"/>
                <a:cs typeface="Arial" pitchFamily="34" charset="0"/>
              </a:rPr>
              <a:t>.</a:t>
            </a:r>
            <a:endParaRPr lang="he-IL" sz="2400" b="1" dirty="0">
              <a:solidFill>
                <a:srgbClr val="002060"/>
              </a:solidFill>
              <a:latin typeface="Arial" pitchFamily="34" charset="0"/>
              <a:cs typeface="Arial" pitchFamily="34" charset="0"/>
            </a:endParaRPr>
          </a:p>
          <a:p>
            <a:pPr marL="457200" indent="-457200" algn="r">
              <a:buFont typeface="Arial" pitchFamily="34" charset="0"/>
              <a:buAutoNum type="arabicPeriod"/>
            </a:pPr>
            <a:r>
              <a:rPr lang="ar-JO" sz="2400" b="1" dirty="0">
                <a:solidFill>
                  <a:srgbClr val="002060"/>
                </a:solidFill>
                <a:latin typeface="Arial" pitchFamily="34" charset="0"/>
                <a:cs typeface="Arial" pitchFamily="34" charset="0"/>
              </a:rPr>
              <a:t>فحص فعالية تنفيذ الكود الأخلاقي على ارض الواقع.</a:t>
            </a:r>
            <a:endParaRPr lang="he-IL" sz="2400" b="1" dirty="0">
              <a:solidFill>
                <a:srgbClr val="002060"/>
              </a:solidFill>
              <a:latin typeface="Arial" pitchFamily="34" charset="0"/>
              <a:cs typeface="Arial" pitchFamily="34" charset="0"/>
            </a:endParaRPr>
          </a:p>
          <a:p>
            <a:pPr marL="457200" indent="-457200" algn="r">
              <a:buFont typeface="Arial" pitchFamily="34" charset="0"/>
              <a:buAutoNum type="arabicPeriod"/>
            </a:pPr>
            <a:r>
              <a:rPr lang="ar-LB" sz="2400" b="1" dirty="0">
                <a:solidFill>
                  <a:srgbClr val="002060"/>
                </a:solidFill>
                <a:latin typeface="Arial" pitchFamily="34" charset="0"/>
                <a:cs typeface="Arial" pitchFamily="34" charset="0"/>
              </a:rPr>
              <a:t>الاشخاص المسؤولين عن تطبيق الكود الأخلاقي</a:t>
            </a:r>
            <a:r>
              <a:rPr lang="ar-JO" sz="2400" b="1" dirty="0">
                <a:solidFill>
                  <a:srgbClr val="002060"/>
                </a:solidFill>
                <a:latin typeface="Arial" pitchFamily="34" charset="0"/>
                <a:cs typeface="Arial" pitchFamily="34" charset="0"/>
              </a:rPr>
              <a:t>.</a:t>
            </a:r>
            <a:endParaRPr lang="he-IL" sz="2400" b="1" dirty="0">
              <a:solidFill>
                <a:srgbClr val="002060"/>
              </a:solidFill>
              <a:latin typeface="Arial" pitchFamily="34" charset="0"/>
              <a:cs typeface="Arial" pitchFamily="34" charset="0"/>
            </a:endParaRPr>
          </a:p>
          <a:p>
            <a:pPr marL="457200" indent="-457200" algn="r">
              <a:buFont typeface="Arial" pitchFamily="34" charset="0"/>
              <a:buAutoNum type="arabicPeriod"/>
            </a:pPr>
            <a:endParaRPr lang="he-IL" sz="24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639414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7248128" y="288032"/>
            <a:ext cx="4536504" cy="1052736"/>
          </a:xfrm>
        </p:spPr>
        <p:txBody>
          <a:bodyPr/>
          <a:lstStyle/>
          <a:p>
            <a:pPr marL="457200" indent="-457200"/>
            <a:r>
              <a:rPr lang="ar-JO" sz="4000" b="1" dirty="0">
                <a:latin typeface="Arial" pitchFamily="34" charset="0"/>
                <a:cs typeface="Arial" pitchFamily="34" charset="0"/>
              </a:rPr>
              <a:t>1.كتابة وتطبيق الكود الاخلاقي</a:t>
            </a:r>
          </a:p>
        </p:txBody>
      </p:sp>
      <p:sp>
        <p:nvSpPr>
          <p:cNvPr id="4" name="מציין מיקום תוכן 2"/>
          <p:cNvSpPr txBox="1">
            <a:spLocks/>
          </p:cNvSpPr>
          <p:nvPr/>
        </p:nvSpPr>
        <p:spPr>
          <a:xfrm>
            <a:off x="2243141" y="273057"/>
            <a:ext cx="4995863" cy="5853113"/>
          </a:xfrm>
          <a:prstGeom prst="rect">
            <a:avLst/>
          </a:prstGeom>
        </p:spPr>
        <p:txBody>
          <a:bodyPr vert="horz" lIns="91440" tIns="45720" rIns="91440" bIns="45720" rtlCol="0">
            <a:normAutofit/>
          </a:bodyPr>
          <a:lstStyle>
            <a:lvl1pPr marL="342900" indent="-342900" algn="r" defTabSz="914400" rtl="1" eaLnBrk="1" latinLnBrk="0" hangingPunct="1">
              <a:spcBef>
                <a:spcPct val="20000"/>
              </a:spcBef>
              <a:buFont typeface="Arial" pitchFamily="34" charset="0"/>
              <a:buChar char="•"/>
              <a:defRPr sz="32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28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20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20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20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lumMod val="50000"/>
                    <a:lumOff val="50000"/>
                  </a:schemeClr>
                </a:solidFill>
                <a:latin typeface="+mj-lt"/>
                <a:ea typeface="+mn-ea"/>
                <a:cs typeface="+mn-cs"/>
              </a:defRPr>
            </a:lvl9pPr>
          </a:lstStyle>
          <a:p>
            <a:r>
              <a:rPr lang="ar-LB" sz="2400" b="1" dirty="0">
                <a:solidFill>
                  <a:srgbClr val="002060"/>
                </a:solidFill>
                <a:latin typeface="Arial" pitchFamily="34" charset="0"/>
                <a:cs typeface="Arial" pitchFamily="34" charset="0"/>
              </a:rPr>
              <a:t>في هذه المرحلة يتم اختيار النقاط الأساسية التي سوف يشملها الكود الأخلاقي. يتم دمج افراد التنظيم على جميع المستويات لتحديد النقاط الأساسية التي سوف يشملها الكود الأخلاقي، ويجب ان تكون هذه النقاط واضحة ومفهومة وتتلخص بتحديد الممنوع والمسموح او بقوانين "اعمل او لا تعمل". </a:t>
            </a:r>
            <a:endParaRPr lang="en-US" sz="2400" b="1" dirty="0">
              <a:solidFill>
                <a:srgbClr val="002060"/>
              </a:solidFill>
              <a:latin typeface="Arial" pitchFamily="34" charset="0"/>
              <a:cs typeface="Arial" pitchFamily="34" charset="0"/>
            </a:endParaRPr>
          </a:p>
          <a:p>
            <a:r>
              <a:rPr lang="ar-LB" sz="2400" b="1" dirty="0">
                <a:solidFill>
                  <a:srgbClr val="002060"/>
                </a:solidFill>
                <a:latin typeface="Arial" pitchFamily="34" charset="0"/>
                <a:cs typeface="Arial" pitchFamily="34" charset="0"/>
              </a:rPr>
              <a:t>الهدف من مجموعة هذه القوانين، ليس فقط ضبط سلوكيات العمال خوفًا من العقوبات، انما لتغيير أفكارهم لكي يتصرفون بإرادتهم بصورة أخلاقية. من ثم يتم تطبيق الكود الأخلاقي على ارض الواقع ومراقبة تصرف الافراد لمتطلبات الكود لكي نراجع ونصلح. </a:t>
            </a:r>
            <a:endParaRPr lang="en-US" sz="2400" b="1" dirty="0">
              <a:solidFill>
                <a:srgbClr val="002060"/>
              </a:solidFill>
              <a:latin typeface="Arial" pitchFamily="34" charset="0"/>
              <a:cs typeface="Arial" pitchFamily="34" charset="0"/>
            </a:endParaRPr>
          </a:p>
          <a:p>
            <a:endParaRPr lang="he-IL" sz="2400" b="1" dirty="0">
              <a:solidFill>
                <a:srgbClr val="002060"/>
              </a:solidFill>
              <a:latin typeface="Arial" pitchFamily="34" charset="0"/>
              <a:cs typeface="Arial" pitchFamily="34" charset="0"/>
            </a:endParaRPr>
          </a:p>
        </p:txBody>
      </p:sp>
      <p:sp>
        <p:nvSpPr>
          <p:cNvPr id="5" name="מציין מיקום טקסט 3"/>
          <p:cNvSpPr txBox="1">
            <a:spLocks/>
          </p:cNvSpPr>
          <p:nvPr/>
        </p:nvSpPr>
        <p:spPr>
          <a:xfrm>
            <a:off x="7239004" y="1628800"/>
            <a:ext cx="4034379" cy="4785401"/>
          </a:xfrm>
          <a:prstGeom prst="rect">
            <a:avLst/>
          </a:prstGeom>
        </p:spPr>
        <p:txBody>
          <a:bodyPr vert="horz" lIns="91440" tIns="45720" rIns="91440" bIns="45720" rtlCol="0">
            <a:normAutofit/>
          </a:bodyPr>
          <a:lstStyle>
            <a:lvl1pPr marL="0" indent="0" algn="ctr" defTabSz="914400" rtl="1" eaLnBrk="1" latinLnBrk="0" hangingPunct="1">
              <a:lnSpc>
                <a:spcPct val="125000"/>
              </a:lnSpc>
              <a:spcBef>
                <a:spcPct val="20000"/>
              </a:spcBef>
              <a:buFont typeface="Arial" pitchFamily="34" charset="0"/>
              <a:buNone/>
              <a:defRPr sz="1600" kern="1200">
                <a:solidFill>
                  <a:schemeClr val="tx1">
                    <a:lumMod val="50000"/>
                    <a:lumOff val="50000"/>
                  </a:schemeClr>
                </a:solidFill>
                <a:latin typeface="+mj-lt"/>
                <a:ea typeface="+mn-ea"/>
                <a:cs typeface="+mn-cs"/>
              </a:defRPr>
            </a:lvl1pPr>
            <a:lvl2pPr marL="457200" indent="0" algn="r" defTabSz="914400" rtl="1" eaLnBrk="1" latinLnBrk="0" hangingPunct="1">
              <a:spcBef>
                <a:spcPct val="20000"/>
              </a:spcBef>
              <a:buFont typeface="Courier New" pitchFamily="49" charset="0"/>
              <a:buNone/>
              <a:defRPr sz="1200" kern="1200">
                <a:solidFill>
                  <a:schemeClr val="tx1">
                    <a:lumMod val="50000"/>
                    <a:lumOff val="50000"/>
                  </a:schemeClr>
                </a:solidFill>
                <a:latin typeface="+mj-lt"/>
                <a:ea typeface="+mn-ea"/>
                <a:cs typeface="+mn-cs"/>
              </a:defRPr>
            </a:lvl2pPr>
            <a:lvl3pPr marL="914400" indent="0" algn="r" defTabSz="914400" rtl="1" eaLnBrk="1" latinLnBrk="0" hangingPunct="1">
              <a:spcBef>
                <a:spcPct val="20000"/>
              </a:spcBef>
              <a:buFont typeface="Arial" pitchFamily="34" charset="0"/>
              <a:buNone/>
              <a:defRPr sz="1000" kern="1200">
                <a:solidFill>
                  <a:schemeClr val="tx1">
                    <a:lumMod val="50000"/>
                    <a:lumOff val="50000"/>
                  </a:schemeClr>
                </a:solidFill>
                <a:latin typeface="+mj-lt"/>
                <a:ea typeface="+mn-ea"/>
                <a:cs typeface="+mn-cs"/>
              </a:defRPr>
            </a:lvl3pPr>
            <a:lvl4pPr marL="1371600" indent="0" algn="r" defTabSz="914400" rtl="1" eaLnBrk="1" latinLnBrk="0" hangingPunct="1">
              <a:spcBef>
                <a:spcPct val="20000"/>
              </a:spcBef>
              <a:buFont typeface="Courier New" pitchFamily="49" charset="0"/>
              <a:buNone/>
              <a:defRPr sz="900" kern="1200">
                <a:solidFill>
                  <a:schemeClr val="tx1">
                    <a:lumMod val="50000"/>
                    <a:lumOff val="50000"/>
                  </a:schemeClr>
                </a:solidFill>
                <a:latin typeface="+mj-lt"/>
                <a:ea typeface="+mn-ea"/>
                <a:cs typeface="+mn-cs"/>
              </a:defRPr>
            </a:lvl4pPr>
            <a:lvl5pPr marL="1828800" indent="0" algn="r" defTabSz="914400" rtl="1" eaLnBrk="1" latinLnBrk="0" hangingPunct="1">
              <a:spcBef>
                <a:spcPct val="20000"/>
              </a:spcBef>
              <a:buFont typeface="Arial" pitchFamily="34" charset="0"/>
              <a:buNone/>
              <a:defRPr sz="900" kern="1200">
                <a:solidFill>
                  <a:schemeClr val="tx1">
                    <a:lumMod val="50000"/>
                    <a:lumOff val="50000"/>
                  </a:schemeClr>
                </a:solidFill>
                <a:latin typeface="+mj-lt"/>
                <a:ea typeface="+mn-ea"/>
                <a:cs typeface="+mn-cs"/>
              </a:defRPr>
            </a:lvl5pPr>
            <a:lvl6pPr marL="2286000" indent="0" algn="r" defTabSz="914400" rtl="1" eaLnBrk="1" latinLnBrk="0" hangingPunct="1">
              <a:spcBef>
                <a:spcPct val="20000"/>
              </a:spcBef>
              <a:buFont typeface="Courier New" pitchFamily="49" charset="0"/>
              <a:buNone/>
              <a:defRPr sz="900" kern="1200">
                <a:solidFill>
                  <a:schemeClr val="tx1">
                    <a:lumMod val="50000"/>
                    <a:lumOff val="50000"/>
                  </a:schemeClr>
                </a:solidFill>
                <a:latin typeface="+mj-lt"/>
                <a:ea typeface="+mn-ea"/>
                <a:cs typeface="+mn-cs"/>
              </a:defRPr>
            </a:lvl6pPr>
            <a:lvl7pPr marL="2743200" indent="0" algn="r" defTabSz="914400" rtl="1" eaLnBrk="1" latinLnBrk="0" hangingPunct="1">
              <a:spcBef>
                <a:spcPct val="20000"/>
              </a:spcBef>
              <a:buFont typeface="Arial" pitchFamily="34" charset="0"/>
              <a:buNone/>
              <a:defRPr sz="900" kern="1200">
                <a:solidFill>
                  <a:schemeClr val="tx1">
                    <a:lumMod val="50000"/>
                    <a:lumOff val="50000"/>
                  </a:schemeClr>
                </a:solidFill>
                <a:latin typeface="+mj-lt"/>
                <a:ea typeface="+mn-ea"/>
                <a:cs typeface="+mn-cs"/>
              </a:defRPr>
            </a:lvl7pPr>
            <a:lvl8pPr marL="3200400" indent="0" algn="r" defTabSz="914400" rtl="1" eaLnBrk="1" latinLnBrk="0" hangingPunct="1">
              <a:spcBef>
                <a:spcPct val="20000"/>
              </a:spcBef>
              <a:buFont typeface="Courier New" pitchFamily="49" charset="0"/>
              <a:buNone/>
              <a:defRPr sz="900" kern="1200">
                <a:solidFill>
                  <a:schemeClr val="tx1">
                    <a:lumMod val="50000"/>
                    <a:lumOff val="50000"/>
                  </a:schemeClr>
                </a:solidFill>
                <a:latin typeface="+mj-lt"/>
                <a:ea typeface="+mn-ea"/>
                <a:cs typeface="+mn-cs"/>
              </a:defRPr>
            </a:lvl8pPr>
            <a:lvl9pPr marL="3657600" indent="0" algn="r" defTabSz="914400" rtl="1" eaLnBrk="1" latinLnBrk="0" hangingPunct="1">
              <a:spcBef>
                <a:spcPct val="20000"/>
              </a:spcBef>
              <a:buFont typeface="Arial" pitchFamily="34" charset="0"/>
              <a:buNone/>
              <a:defRPr sz="900" kern="1200">
                <a:solidFill>
                  <a:schemeClr val="tx1">
                    <a:lumMod val="50000"/>
                    <a:lumOff val="50000"/>
                  </a:schemeClr>
                </a:solidFill>
                <a:latin typeface="+mj-lt"/>
                <a:ea typeface="+mn-ea"/>
                <a:cs typeface="+mn-cs"/>
              </a:defRPr>
            </a:lvl9pPr>
          </a:lstStyle>
          <a:p>
            <a:pPr algn="r"/>
            <a:r>
              <a:rPr lang="ar-LB" sz="2400" b="1" dirty="0">
                <a:solidFill>
                  <a:srgbClr val="002060"/>
                </a:solidFill>
                <a:latin typeface="Arial" pitchFamily="34" charset="0"/>
                <a:cs typeface="Arial" pitchFamily="34" charset="0"/>
              </a:rPr>
              <a:t>وثيقة تعرض وتوضح الواجبات الملقاة على صاحب المهنة  او على اعضاء تنظيم معين ( تجاري او عام)، وهو يلقب بهوية التنظيم</a:t>
            </a:r>
            <a:r>
              <a:rPr lang="en-US" sz="2400" b="1" dirty="0">
                <a:solidFill>
                  <a:srgbClr val="002060"/>
                </a:solidFill>
                <a:latin typeface="Arial" pitchFamily="34" charset="0"/>
                <a:cs typeface="Arial" pitchFamily="34" charset="0"/>
              </a:rPr>
              <a:t>, </a:t>
            </a:r>
            <a:r>
              <a:rPr lang="ar-JO" sz="2400" b="1" dirty="0">
                <a:solidFill>
                  <a:srgbClr val="002060"/>
                </a:solidFill>
                <a:latin typeface="Arial" pitchFamily="34" charset="0"/>
                <a:cs typeface="Arial" pitchFamily="34" charset="0"/>
              </a:rPr>
              <a:t>هو :</a:t>
            </a:r>
            <a:br>
              <a:rPr lang="ar-JO" sz="2400" b="1" dirty="0">
                <a:solidFill>
                  <a:srgbClr val="002060"/>
                </a:solidFill>
                <a:latin typeface="Arial" pitchFamily="34" charset="0"/>
                <a:cs typeface="Arial" pitchFamily="34" charset="0"/>
              </a:rPr>
            </a:br>
            <a:r>
              <a:rPr lang="ar-JO" sz="2400" b="1" dirty="0">
                <a:solidFill>
                  <a:srgbClr val="002060"/>
                </a:solidFill>
                <a:latin typeface="Arial" pitchFamily="34" charset="0"/>
                <a:cs typeface="Arial" pitchFamily="34" charset="0"/>
              </a:rPr>
              <a:t>________________</a:t>
            </a:r>
            <a:endParaRPr lang="he-IL" sz="2400" b="1" dirty="0">
              <a:solidFill>
                <a:srgbClr val="002060"/>
              </a:solidFill>
              <a:latin typeface="Arial" pitchFamily="34" charset="0"/>
              <a:cs typeface="Arial" pitchFamily="34" charset="0"/>
            </a:endParaRPr>
          </a:p>
        </p:txBody>
      </p:sp>
      <p:sp>
        <p:nvSpPr>
          <p:cNvPr id="6" name="TextBox 5"/>
          <p:cNvSpPr txBox="1"/>
          <p:nvPr/>
        </p:nvSpPr>
        <p:spPr>
          <a:xfrm>
            <a:off x="5303912" y="5621178"/>
            <a:ext cx="1656184" cy="461665"/>
          </a:xfrm>
          <a:prstGeom prst="rect">
            <a:avLst/>
          </a:prstGeom>
          <a:noFill/>
        </p:spPr>
        <p:txBody>
          <a:bodyPr wrap="square" rtlCol="1">
            <a:spAutoFit/>
          </a:bodyPr>
          <a:lstStyle/>
          <a:p>
            <a:r>
              <a:rPr lang="ar-JO" sz="2400" b="1" dirty="0">
                <a:solidFill>
                  <a:srgbClr val="002060"/>
                </a:solidFill>
              </a:rPr>
              <a:t>دقيقتان للحل</a:t>
            </a:r>
            <a:endParaRPr lang="he-IL" sz="2400" b="1" dirty="0">
              <a:solidFill>
                <a:srgbClr val="002060"/>
              </a:solidFill>
            </a:endParaRPr>
          </a:p>
        </p:txBody>
      </p:sp>
    </p:spTree>
    <p:extLst>
      <p:ext uri="{BB962C8B-B14F-4D97-AF65-F5344CB8AC3E}">
        <p14:creationId xmlns:p14="http://schemas.microsoft.com/office/powerpoint/2010/main" val="829519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2135560" y="814400"/>
            <a:ext cx="7079706" cy="1052736"/>
          </a:xfrm>
        </p:spPr>
        <p:txBody>
          <a:bodyPr/>
          <a:lstStyle/>
          <a:p>
            <a:pPr marL="457200" indent="-457200"/>
            <a:r>
              <a:rPr lang="ar-JO" b="1" dirty="0">
                <a:latin typeface="Arial" pitchFamily="34" charset="0"/>
                <a:cs typeface="Arial" pitchFamily="34" charset="0"/>
              </a:rPr>
              <a:t>1.كتابة وتطبيق الكود الاخلاقي</a:t>
            </a:r>
          </a:p>
        </p:txBody>
      </p:sp>
      <p:sp>
        <p:nvSpPr>
          <p:cNvPr id="5" name="מציין מיקום טקסט 3"/>
          <p:cNvSpPr txBox="1">
            <a:spLocks/>
          </p:cNvSpPr>
          <p:nvPr/>
        </p:nvSpPr>
        <p:spPr>
          <a:xfrm>
            <a:off x="1703512" y="2072600"/>
            <a:ext cx="8712968" cy="4785401"/>
          </a:xfrm>
          <a:prstGeom prst="rect">
            <a:avLst/>
          </a:prstGeom>
        </p:spPr>
        <p:txBody>
          <a:bodyPr vert="horz" lIns="91440" tIns="45720" rIns="91440" bIns="45720" rtlCol="0">
            <a:normAutofit/>
          </a:bodyPr>
          <a:lstStyle>
            <a:lvl1pPr marL="0" indent="0" algn="ctr" defTabSz="914400" rtl="1" eaLnBrk="1" latinLnBrk="0" hangingPunct="1">
              <a:lnSpc>
                <a:spcPct val="125000"/>
              </a:lnSpc>
              <a:spcBef>
                <a:spcPct val="20000"/>
              </a:spcBef>
              <a:buFont typeface="Arial" pitchFamily="34" charset="0"/>
              <a:buNone/>
              <a:defRPr sz="1600" kern="1200">
                <a:solidFill>
                  <a:schemeClr val="tx1">
                    <a:lumMod val="50000"/>
                    <a:lumOff val="50000"/>
                  </a:schemeClr>
                </a:solidFill>
                <a:latin typeface="+mj-lt"/>
                <a:ea typeface="+mn-ea"/>
                <a:cs typeface="+mn-cs"/>
              </a:defRPr>
            </a:lvl1pPr>
            <a:lvl2pPr marL="457200" indent="0" algn="r" defTabSz="914400" rtl="1" eaLnBrk="1" latinLnBrk="0" hangingPunct="1">
              <a:spcBef>
                <a:spcPct val="20000"/>
              </a:spcBef>
              <a:buFont typeface="Courier New" pitchFamily="49" charset="0"/>
              <a:buNone/>
              <a:defRPr sz="1200" kern="1200">
                <a:solidFill>
                  <a:schemeClr val="tx1">
                    <a:lumMod val="50000"/>
                    <a:lumOff val="50000"/>
                  </a:schemeClr>
                </a:solidFill>
                <a:latin typeface="+mj-lt"/>
                <a:ea typeface="+mn-ea"/>
                <a:cs typeface="+mn-cs"/>
              </a:defRPr>
            </a:lvl2pPr>
            <a:lvl3pPr marL="914400" indent="0" algn="r" defTabSz="914400" rtl="1" eaLnBrk="1" latinLnBrk="0" hangingPunct="1">
              <a:spcBef>
                <a:spcPct val="20000"/>
              </a:spcBef>
              <a:buFont typeface="Arial" pitchFamily="34" charset="0"/>
              <a:buNone/>
              <a:defRPr sz="1000" kern="1200">
                <a:solidFill>
                  <a:schemeClr val="tx1">
                    <a:lumMod val="50000"/>
                    <a:lumOff val="50000"/>
                  </a:schemeClr>
                </a:solidFill>
                <a:latin typeface="+mj-lt"/>
                <a:ea typeface="+mn-ea"/>
                <a:cs typeface="+mn-cs"/>
              </a:defRPr>
            </a:lvl3pPr>
            <a:lvl4pPr marL="1371600" indent="0" algn="r" defTabSz="914400" rtl="1" eaLnBrk="1" latinLnBrk="0" hangingPunct="1">
              <a:spcBef>
                <a:spcPct val="20000"/>
              </a:spcBef>
              <a:buFont typeface="Courier New" pitchFamily="49" charset="0"/>
              <a:buNone/>
              <a:defRPr sz="900" kern="1200">
                <a:solidFill>
                  <a:schemeClr val="tx1">
                    <a:lumMod val="50000"/>
                    <a:lumOff val="50000"/>
                  </a:schemeClr>
                </a:solidFill>
                <a:latin typeface="+mj-lt"/>
                <a:ea typeface="+mn-ea"/>
                <a:cs typeface="+mn-cs"/>
              </a:defRPr>
            </a:lvl4pPr>
            <a:lvl5pPr marL="1828800" indent="0" algn="r" defTabSz="914400" rtl="1" eaLnBrk="1" latinLnBrk="0" hangingPunct="1">
              <a:spcBef>
                <a:spcPct val="20000"/>
              </a:spcBef>
              <a:buFont typeface="Arial" pitchFamily="34" charset="0"/>
              <a:buNone/>
              <a:defRPr sz="900" kern="1200">
                <a:solidFill>
                  <a:schemeClr val="tx1">
                    <a:lumMod val="50000"/>
                    <a:lumOff val="50000"/>
                  </a:schemeClr>
                </a:solidFill>
                <a:latin typeface="+mj-lt"/>
                <a:ea typeface="+mn-ea"/>
                <a:cs typeface="+mn-cs"/>
              </a:defRPr>
            </a:lvl5pPr>
            <a:lvl6pPr marL="2286000" indent="0" algn="r" defTabSz="914400" rtl="1" eaLnBrk="1" latinLnBrk="0" hangingPunct="1">
              <a:spcBef>
                <a:spcPct val="20000"/>
              </a:spcBef>
              <a:buFont typeface="Courier New" pitchFamily="49" charset="0"/>
              <a:buNone/>
              <a:defRPr sz="900" kern="1200">
                <a:solidFill>
                  <a:schemeClr val="tx1">
                    <a:lumMod val="50000"/>
                    <a:lumOff val="50000"/>
                  </a:schemeClr>
                </a:solidFill>
                <a:latin typeface="+mj-lt"/>
                <a:ea typeface="+mn-ea"/>
                <a:cs typeface="+mn-cs"/>
              </a:defRPr>
            </a:lvl6pPr>
            <a:lvl7pPr marL="2743200" indent="0" algn="r" defTabSz="914400" rtl="1" eaLnBrk="1" latinLnBrk="0" hangingPunct="1">
              <a:spcBef>
                <a:spcPct val="20000"/>
              </a:spcBef>
              <a:buFont typeface="Arial" pitchFamily="34" charset="0"/>
              <a:buNone/>
              <a:defRPr sz="900" kern="1200">
                <a:solidFill>
                  <a:schemeClr val="tx1">
                    <a:lumMod val="50000"/>
                    <a:lumOff val="50000"/>
                  </a:schemeClr>
                </a:solidFill>
                <a:latin typeface="+mj-lt"/>
                <a:ea typeface="+mn-ea"/>
                <a:cs typeface="+mn-cs"/>
              </a:defRPr>
            </a:lvl7pPr>
            <a:lvl8pPr marL="3200400" indent="0" algn="r" defTabSz="914400" rtl="1" eaLnBrk="1" latinLnBrk="0" hangingPunct="1">
              <a:spcBef>
                <a:spcPct val="20000"/>
              </a:spcBef>
              <a:buFont typeface="Courier New" pitchFamily="49" charset="0"/>
              <a:buNone/>
              <a:defRPr sz="900" kern="1200">
                <a:solidFill>
                  <a:schemeClr val="tx1">
                    <a:lumMod val="50000"/>
                    <a:lumOff val="50000"/>
                  </a:schemeClr>
                </a:solidFill>
                <a:latin typeface="+mj-lt"/>
                <a:ea typeface="+mn-ea"/>
                <a:cs typeface="+mn-cs"/>
              </a:defRPr>
            </a:lvl8pPr>
            <a:lvl9pPr marL="3657600" indent="0" algn="r" defTabSz="914400" rtl="1" eaLnBrk="1" latinLnBrk="0" hangingPunct="1">
              <a:spcBef>
                <a:spcPct val="20000"/>
              </a:spcBef>
              <a:buFont typeface="Arial" pitchFamily="34" charset="0"/>
              <a:buNone/>
              <a:defRPr sz="900" kern="1200">
                <a:solidFill>
                  <a:schemeClr val="tx1">
                    <a:lumMod val="50000"/>
                    <a:lumOff val="50000"/>
                  </a:schemeClr>
                </a:solidFill>
                <a:latin typeface="+mj-lt"/>
                <a:ea typeface="+mn-ea"/>
                <a:cs typeface="+mn-cs"/>
              </a:defRPr>
            </a:lvl9pPr>
          </a:lstStyle>
          <a:p>
            <a:pPr algn="r"/>
            <a:r>
              <a:rPr lang="ar-JO" sz="2400" b="1" u="sng" dirty="0">
                <a:solidFill>
                  <a:srgbClr val="002060"/>
                </a:solidFill>
                <a:latin typeface="Arial" pitchFamily="34" charset="0"/>
                <a:cs typeface="Arial" pitchFamily="34" charset="0"/>
              </a:rPr>
              <a:t>الحل:</a:t>
            </a:r>
          </a:p>
          <a:p>
            <a:pPr algn="r"/>
            <a:r>
              <a:rPr lang="ar-LB" sz="2400" b="1" dirty="0">
                <a:solidFill>
                  <a:srgbClr val="002060"/>
                </a:solidFill>
                <a:latin typeface="Arial" pitchFamily="34" charset="0"/>
                <a:cs typeface="Arial" pitchFamily="34" charset="0"/>
              </a:rPr>
              <a:t>وثيقة تعرض وتوضح الواجبات الملقاة على صاحب المهنة  او على اعضاء تنظيم معين ( تجاري او عام)، وهو يلقب بهوية التنظيم</a:t>
            </a:r>
            <a:r>
              <a:rPr lang="en-US" sz="2400" b="1" dirty="0">
                <a:solidFill>
                  <a:srgbClr val="002060"/>
                </a:solidFill>
                <a:latin typeface="Arial" pitchFamily="34" charset="0"/>
                <a:cs typeface="Arial" pitchFamily="34" charset="0"/>
              </a:rPr>
              <a:t>, </a:t>
            </a:r>
            <a:r>
              <a:rPr lang="ar-JO" sz="2400" b="1" dirty="0">
                <a:solidFill>
                  <a:srgbClr val="002060"/>
                </a:solidFill>
                <a:latin typeface="Arial" pitchFamily="34" charset="0"/>
                <a:cs typeface="Arial" pitchFamily="34" charset="0"/>
              </a:rPr>
              <a:t>هو </a:t>
            </a:r>
          </a:p>
          <a:p>
            <a:endParaRPr lang="ar-JO" sz="2400" b="1" u="sng" dirty="0">
              <a:solidFill>
                <a:srgbClr val="002060"/>
              </a:solidFill>
              <a:latin typeface="Arial" pitchFamily="34" charset="0"/>
              <a:cs typeface="Arial" pitchFamily="34" charset="0"/>
            </a:endParaRPr>
          </a:p>
          <a:p>
            <a:r>
              <a:rPr lang="ar-LB" sz="2400" b="1" u="sng" dirty="0">
                <a:solidFill>
                  <a:srgbClr val="002060"/>
                </a:solidFill>
                <a:latin typeface="Arial" pitchFamily="34" charset="0"/>
                <a:cs typeface="Arial" pitchFamily="34" charset="0"/>
              </a:rPr>
              <a:t>الكود الأخلاقي. </a:t>
            </a:r>
            <a:r>
              <a:rPr lang="ar-JO" sz="2400" b="1" u="sng" dirty="0">
                <a:solidFill>
                  <a:srgbClr val="002060"/>
                </a:solidFill>
                <a:latin typeface="Arial" pitchFamily="34" charset="0"/>
                <a:cs typeface="Arial" pitchFamily="34" charset="0"/>
              </a:rPr>
              <a:t> </a:t>
            </a:r>
            <a:endParaRPr lang="he-IL" sz="2400" b="1" u="sng"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254912718"/>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1057</TotalTime>
  <Words>1579</Words>
  <Application>Microsoft Office PowerPoint</Application>
  <PresentationFormat>Widescreen</PresentationFormat>
  <Paragraphs>120</Paragraphs>
  <Slides>22</Slides>
  <Notes>1</Notes>
  <HiddenSlides>0</HiddenSlides>
  <MMClips>1</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Arial</vt:lpstr>
      <vt:lpstr>Calibri</vt:lpstr>
      <vt:lpstr>Century Gothic</vt:lpstr>
      <vt:lpstr>Varela Round</vt:lpstr>
      <vt:lpstr>Wingdings</vt:lpstr>
      <vt:lpstr>ערכת נושא Office</vt:lpstr>
      <vt:lpstr>1_ערכת נושא Office</vt:lpstr>
      <vt:lpstr>מערכת שידורים לאומית</vt:lpstr>
      <vt:lpstr>المنهاج التعليمي في موضوع الادارة والاقتصاد 70% رمز الاستمارة: 839381 </vt:lpstr>
      <vt:lpstr>PowerPoint Presentation</vt:lpstr>
      <vt:lpstr>الاخلاقيات-قواعد التصرف</vt:lpstr>
      <vt:lpstr>الاخلاقيات-قواعد التصرف  </vt:lpstr>
      <vt:lpstr>أهمية تطوير برنامج أخلاقي في التنظيمات </vt:lpstr>
      <vt:lpstr>مراحل تطوير البرنامج الأخلاقي</vt:lpstr>
      <vt:lpstr>1.كتابة وتطبيق الكود الاخلاقي</vt:lpstr>
      <vt:lpstr>1.كتابة وتطبيق الكود الاخلاقي</vt:lpstr>
      <vt:lpstr>مثال لكود اخلاقي </vt:lpstr>
      <vt:lpstr>PowerPoint Presentation</vt:lpstr>
      <vt:lpstr>PowerPoint Presentation</vt:lpstr>
      <vt:lpstr>PowerPoint Presentation</vt:lpstr>
      <vt:lpstr>3. ترسيخ او تعميق الوعي لبرنامج الاخلاقيات بين أعضاء التنظيم. </vt:lpstr>
      <vt:lpstr>3. ترسيخ او تعميق الوعي لبرنامج الاخلاقيات بين أعضاء التنظيم. </vt:lpstr>
      <vt:lpstr>4. فحص فعالية تنفيذ الكود الأخلاقي على ارض الواقع. </vt:lpstr>
      <vt:lpstr>"خصوصية المريض تعني أنه لا يمكن للطبيب أن يفشيَ بمثقال ذرة من كل ما يتعلق بمريضه إلى كائنٍ من كان إلا بإذن واضح ومحدد من المريض. إلا في حالات نادرة، تسمح أغلب قوانين الأخلاقيات الطبية فيها للطبيب بكسر خصوصية مريضه، و حتى كسر الخصوصية له قواعد قانونية وأخلاقية صارمة لتنظيمه وبيان خطواته، وهناك جهات محددة يتم إبلاغها في كل حالة." </vt:lpstr>
      <vt:lpstr>PowerPoint Presentation</vt:lpstr>
      <vt:lpstr>5.الاشخاص المسؤولين عن تطبيق الكود الأخلاقي.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برنامج الكود الأخلاقي</dc:title>
  <dc:creator>DODO</dc:creator>
  <cp:lastModifiedBy>Sivan Shimshila</cp:lastModifiedBy>
  <cp:revision>31</cp:revision>
  <dcterms:created xsi:type="dcterms:W3CDTF">2020-03-27T21:11:40Z</dcterms:created>
  <dcterms:modified xsi:type="dcterms:W3CDTF">2020-04-04T13:22:43Z</dcterms:modified>
</cp:coreProperties>
</file>