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6" r:id="rId2"/>
  </p:sldMasterIdLst>
  <p:notesMasterIdLst>
    <p:notesMasterId r:id="rId28"/>
  </p:notesMasterIdLst>
  <p:sldIdLst>
    <p:sldId id="257" r:id="rId3"/>
    <p:sldId id="262" r:id="rId4"/>
    <p:sldId id="292" r:id="rId5"/>
    <p:sldId id="302" r:id="rId6"/>
    <p:sldId id="288" r:id="rId7"/>
    <p:sldId id="301" r:id="rId8"/>
    <p:sldId id="326" r:id="rId9"/>
    <p:sldId id="325" r:id="rId10"/>
    <p:sldId id="293" r:id="rId11"/>
    <p:sldId id="340" r:id="rId12"/>
    <p:sldId id="304" r:id="rId13"/>
    <p:sldId id="305" r:id="rId14"/>
    <p:sldId id="309" r:id="rId15"/>
    <p:sldId id="341" r:id="rId16"/>
    <p:sldId id="338" r:id="rId17"/>
    <p:sldId id="329" r:id="rId18"/>
    <p:sldId id="339" r:id="rId19"/>
    <p:sldId id="330" r:id="rId20"/>
    <p:sldId id="332" r:id="rId21"/>
    <p:sldId id="342" r:id="rId22"/>
    <p:sldId id="333" r:id="rId23"/>
    <p:sldId id="334" r:id="rId24"/>
    <p:sldId id="321" r:id="rId25"/>
    <p:sldId id="322" r:id="rId26"/>
    <p:sldId id="337" r:id="rId27"/>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FF0066"/>
    <a:srgbClr val="00FFFF"/>
    <a:srgbClr val="C9FFFF"/>
    <a:srgbClr val="66FFFF"/>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464" autoAdjust="0"/>
    <p:restoredTop sz="94660"/>
  </p:normalViewPr>
  <p:slideViewPr>
    <p:cSldViewPr snapToGrid="0" snapToObjects="1">
      <p:cViewPr varScale="1">
        <p:scale>
          <a:sx n="100" d="100"/>
          <a:sy n="100" d="100"/>
        </p:scale>
        <p:origin x="456" y="78"/>
      </p:cViewPr>
      <p:guideLst>
        <p:guide orient="horz" pos="2160"/>
        <p:guide pos="384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cs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cs typeface="Varela Round" panose="00000500000000000000" pitchFamily="2" charset="-79"/>
              </a:defRPr>
            </a:lvl1pPr>
          </a:lstStyle>
          <a:p>
            <a:fld id="{5EC061A6-0796-4DA4-BCCF-C39215C865B3}" type="datetimeFigureOut">
              <a:rPr lang="he-IL" smtClean="0"/>
              <a:pPr/>
              <a:t>י"ב/ניסן/תש"ף</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cs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Varela Round" panose="00000500000000000000" pitchFamily="2" charset="-79"/>
      </a:defRPr>
    </a:lvl1pPr>
    <a:lvl2pPr marL="457200" algn="r" defTabSz="914400" rtl="1" eaLnBrk="1" latinLnBrk="0" hangingPunct="1">
      <a:defRPr sz="1200" kern="1200">
        <a:solidFill>
          <a:schemeClr val="tx1"/>
        </a:solidFill>
        <a:latin typeface="+mn-lt"/>
        <a:ea typeface="+mn-ea"/>
        <a:cs typeface="Varela Round" panose="00000500000000000000" pitchFamily="2" charset="-79"/>
      </a:defRPr>
    </a:lvl2pPr>
    <a:lvl3pPr marL="914400" algn="r" defTabSz="914400" rtl="1" eaLnBrk="1" latinLnBrk="0" hangingPunct="1">
      <a:defRPr sz="1200" kern="1200">
        <a:solidFill>
          <a:schemeClr val="tx1"/>
        </a:solidFill>
        <a:latin typeface="+mn-lt"/>
        <a:ea typeface="+mn-ea"/>
        <a:cs typeface="Varela Round" panose="00000500000000000000" pitchFamily="2" charset="-79"/>
      </a:defRPr>
    </a:lvl3pPr>
    <a:lvl4pPr marL="1371600" algn="r" defTabSz="914400" rtl="1" eaLnBrk="1" latinLnBrk="0" hangingPunct="1">
      <a:defRPr sz="1200" kern="1200">
        <a:solidFill>
          <a:schemeClr val="tx1"/>
        </a:solidFill>
        <a:latin typeface="+mn-lt"/>
        <a:ea typeface="+mn-ea"/>
        <a:cs typeface="Varela Round" panose="00000500000000000000" pitchFamily="2" charset="-79"/>
      </a:defRPr>
    </a:lvl4pPr>
    <a:lvl5pPr marL="1828800" algn="r" defTabSz="914400" rtl="1" eaLnBrk="1" latinLnBrk="0" hangingPunct="1">
      <a:defRPr sz="1200" kern="1200">
        <a:solidFill>
          <a:schemeClr val="tx1"/>
        </a:solidFill>
        <a:latin typeface="+mn-lt"/>
        <a:ea typeface="+mn-ea"/>
        <a:cs typeface="Varela Round" panose="00000500000000000000" pitchFamily="2"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81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65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004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693988"/>
            <a:ext cx="12190413"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
        <p:nvSpPr>
          <p:cNvPr id="11" name="מלבן מעוגל 7">
            <a:extLst>
              <a:ext uri="{FF2B5EF4-FFF2-40B4-BE49-F238E27FC236}">
                <a16:creationId xmlns:a16="http://schemas.microsoft.com/office/drawing/2014/main" id="{B4AFF296-E435-456B-88A7-FD44FC635162}"/>
              </a:ext>
            </a:extLst>
          </p:cNvPr>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64B146C4-EED2-4B57-8484-D619778B9E14}"/>
              </a:ext>
            </a:extLst>
          </p:cNvPr>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7C073636-A9CC-46CC-A5B5-C80D3112BC4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4CEC450C-D597-4EB4-A4B8-7D7FF6277A97}"/>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14184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10170220" y="938559"/>
            <a:ext cx="2190597"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5" name="מציין מיקום של תמונה 2">
            <a:extLst>
              <a:ext uri="{FF2B5EF4-FFF2-40B4-BE49-F238E27FC236}">
                <a16:creationId xmlns:a16="http://schemas.microsoft.com/office/drawing/2014/main" id="{2B4BA0B6-69B0-4331-828B-18DEBDC76E10}"/>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8" name="מציין מיקום של תמונה 2">
            <a:extLst>
              <a:ext uri="{FF2B5EF4-FFF2-40B4-BE49-F238E27FC236}">
                <a16:creationId xmlns:a16="http://schemas.microsoft.com/office/drawing/2014/main" id="{FBCD6E16-20B0-475E-9CDF-01523C3F3E1C}"/>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9" name="מציין מיקום של תמונה 2">
            <a:extLst>
              <a:ext uri="{FF2B5EF4-FFF2-40B4-BE49-F238E27FC236}">
                <a16:creationId xmlns:a16="http://schemas.microsoft.com/office/drawing/2014/main" id="{CF464C56-4BFD-45D5-9DFE-6D1C9EA45370}"/>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20" name="מציין מיקום של תמונה 2">
            <a:extLst>
              <a:ext uri="{FF2B5EF4-FFF2-40B4-BE49-F238E27FC236}">
                <a16:creationId xmlns:a16="http://schemas.microsoft.com/office/drawing/2014/main" id="{129AE4A9-D411-4409-B29E-8B4A85FA65F5}"/>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36420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693988"/>
            <a:ext cx="12190413"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
        <p:nvSpPr>
          <p:cNvPr id="11" name="מלבן מעוגל 7">
            <a:extLst>
              <a:ext uri="{FF2B5EF4-FFF2-40B4-BE49-F238E27FC236}">
                <a16:creationId xmlns:a16="http://schemas.microsoft.com/office/drawing/2014/main" id="{B4AFF296-E435-456B-88A7-FD44FC635162}"/>
              </a:ext>
            </a:extLst>
          </p:cNvPr>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Tree>
    <p:extLst>
      <p:ext uri="{BB962C8B-B14F-4D97-AF65-F5344CB8AC3E}">
        <p14:creationId xmlns:p14="http://schemas.microsoft.com/office/powerpoint/2010/main" val="407368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2" name="Google Shape;11;p2"/>
          <p:cNvSpPr txBox="1">
            <a:spLocks noGrp="1"/>
          </p:cNvSpPr>
          <p:nvPr>
            <p:ph type="subTitle" idx="1"/>
          </p:nvPr>
        </p:nvSpPr>
        <p:spPr>
          <a:xfrm>
            <a:off x="0" y="2895892"/>
            <a:ext cx="12190413" cy="7652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4000" b="1">
                <a:solidFill>
                  <a:srgbClr val="002060"/>
                </a:solidFill>
                <a:latin typeface="Varela Round" panose="00000500000000000000" pitchFamily="2" charset="-79"/>
                <a:cs typeface="Varela Round" panose="00000500000000000000"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212915" y="3655832"/>
            <a:ext cx="11977498"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anose="00000500000000000000" pitchFamily="2" charset="-79"/>
                <a:ea typeface="+mn-ea"/>
                <a:cs typeface="Varela Round" panose="00000500000000000000"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156564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2" name="Google Shape;11;p2"/>
          <p:cNvSpPr txBox="1">
            <a:spLocks noGrp="1"/>
          </p:cNvSpPr>
          <p:nvPr>
            <p:ph type="subTitle" idx="1"/>
          </p:nvPr>
        </p:nvSpPr>
        <p:spPr>
          <a:xfrm>
            <a:off x="0" y="2918493"/>
            <a:ext cx="12190413" cy="64209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200" b="1">
                <a:solidFill>
                  <a:srgbClr val="192A72"/>
                </a:solidFill>
                <a:latin typeface="Varela Round" panose="00000500000000000000" pitchFamily="2" charset="-79"/>
                <a:cs typeface="Varela Round" panose="00000500000000000000"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189485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p:spPr>
        <p:txBody>
          <a:bodyPr lIns="36000" tIns="0" rIns="36000" bIns="0">
            <a:noAutofit/>
          </a:bodyPr>
          <a:lstStyle>
            <a:lvl1pP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8151380" cy="4680000"/>
          </a:xfrm>
        </p:spPr>
        <p:txBody>
          <a:bodyPr>
            <a:normAutofit/>
          </a:bodyPr>
          <a:lstStyle>
            <a:lvl1pPr>
              <a:lnSpc>
                <a:spcPct val="150000"/>
              </a:lnSpc>
              <a:spcBef>
                <a:spcPts val="0"/>
              </a:spcBef>
              <a:spcAft>
                <a:spcPts val="600"/>
              </a:spcAft>
              <a:defRPr sz="2400">
                <a:solidFill>
                  <a:srgbClr val="002060"/>
                </a:solidFill>
                <a:latin typeface="Varela Round" panose="00000500000000000000" pitchFamily="2" charset="-79"/>
                <a:cs typeface="Varela Round" panose="00000500000000000000" pitchFamily="2" charset="-79"/>
              </a:defRPr>
            </a:lvl1pPr>
            <a:lvl2pPr>
              <a:lnSpc>
                <a:spcPct val="150000"/>
              </a:lnSpc>
              <a:spcBef>
                <a:spcPts val="0"/>
              </a:spcBef>
              <a:spcAft>
                <a:spcPts val="600"/>
              </a:spcAft>
              <a:defRPr sz="2400">
                <a:solidFill>
                  <a:srgbClr val="002060"/>
                </a:solidFill>
                <a:latin typeface="Varela Round" panose="00000500000000000000" pitchFamily="2" charset="-79"/>
                <a:cs typeface="Varela Round" panose="00000500000000000000"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830893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438" y="213094"/>
            <a:ext cx="9640976"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8" y="1185681"/>
            <a:ext cx="8323992" cy="540000"/>
          </a:xfrm>
        </p:spPr>
        <p:txBody>
          <a:bodyPr anchor="ctr">
            <a:noAutofit/>
          </a:bodyPr>
          <a:lstStyle>
            <a:lvl1pPr marL="185738" indent="0">
              <a:buNone/>
              <a:defRPr sz="3200" b="1">
                <a:solidFill>
                  <a:srgbClr val="12B4BC"/>
                </a:solidFill>
                <a:latin typeface="Varela Round" pitchFamily="2" charset="-79"/>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3"/>
            <a:ext cx="8030918" cy="4152517"/>
          </a:xfrm>
        </p:spPr>
        <p:txBody>
          <a:bodyPr>
            <a:normAutofit/>
          </a:bodyPr>
          <a:lstStyle>
            <a:lvl1pPr marL="439738" indent="-342900">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3546" y="5699023"/>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28" y="181685"/>
            <a:ext cx="259848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761"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08919" y="6104088"/>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Tree>
    <p:extLst>
      <p:ext uri="{BB962C8B-B14F-4D97-AF65-F5344CB8AC3E}">
        <p14:creationId xmlns:p14="http://schemas.microsoft.com/office/powerpoint/2010/main" val="152955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386" y="1312990"/>
            <a:ext cx="7909488" cy="5224442"/>
          </a:xfrm>
          <a:prstGeom prst="rect">
            <a:avLst/>
          </a:prstGeom>
        </p:spPr>
        <p:txBody>
          <a:bodyPr anchor="ctr">
            <a:noAutofit/>
          </a:bodyPr>
          <a:lstStyle>
            <a:lvl1pPr algn="r">
              <a:defRPr sz="2800">
                <a:solidFill>
                  <a:srgbClr val="192A72"/>
                </a:solidFill>
                <a:latin typeface="Varela Round" panose="00000500000000000000" pitchFamily="2" charset="-79"/>
                <a:cs typeface="+mn-cs"/>
              </a:defRPr>
            </a:lvl1pPr>
          </a:lstStyle>
          <a:p>
            <a:r>
              <a:rPr lang="he-IL" dirty="0"/>
              <a:t>לחץ כדי לערוך פסקת טקסט קצרה של תבנית בסיס</a:t>
            </a:r>
          </a:p>
        </p:txBody>
      </p:sp>
      <p:sp>
        <p:nvSpPr>
          <p:cNvPr id="7" name="מלבן מעוגל 6"/>
          <p:cNvSpPr/>
          <p:nvPr userDrawn="1"/>
        </p:nvSpPr>
        <p:spPr>
          <a:xfrm>
            <a:off x="-910297"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8" name="מלבן מעוגל 7"/>
          <p:cNvSpPr/>
          <p:nvPr userDrawn="1"/>
        </p:nvSpPr>
        <p:spPr>
          <a:xfrm>
            <a:off x="10081040" y="81723"/>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1" name="מלבן מעוגל 10"/>
          <p:cNvSpPr/>
          <p:nvPr userDrawn="1"/>
        </p:nvSpPr>
        <p:spPr>
          <a:xfrm>
            <a:off x="-2155406" y="6347805"/>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9" name="מציין מיקום טקסט 3"/>
          <p:cNvSpPr>
            <a:spLocks noGrp="1"/>
          </p:cNvSpPr>
          <p:nvPr>
            <p:ph type="body" sz="quarter" idx="10" hasCustomPrompt="1"/>
          </p:nvPr>
        </p:nvSpPr>
        <p:spPr>
          <a:xfrm>
            <a:off x="0" y="192531"/>
            <a:ext cx="12190413"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mn-cs"/>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691597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200"/>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6587" y="66850"/>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0"/>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369" y="639718"/>
            <a:ext cx="11463676" cy="6122933"/>
          </a:xfrm>
        </p:spPr>
        <p:txBody>
          <a:bodyPr/>
          <a:lstStyle>
            <a:lvl1pPr marL="0" indent="0">
              <a:buFontTx/>
              <a:buNone/>
              <a:defRPr>
                <a:solidFill>
                  <a:srgbClr val="192A72"/>
                </a:solidFill>
                <a:latin typeface="Varela Round" panose="00000500000000000000" pitchFamily="2" charset="-79"/>
                <a:cs typeface="+mn-cs"/>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369" y="95349"/>
            <a:ext cx="8073828" cy="400050"/>
          </a:xfrm>
        </p:spPr>
        <p:txBody>
          <a:bodyPr anchor="ctr">
            <a:noAutofit/>
          </a:bodyPr>
          <a:lstStyle>
            <a:lvl1pPr marL="0" indent="0" algn="r">
              <a:buFontTx/>
              <a:buNone/>
              <a:defRPr sz="2400">
                <a:solidFill>
                  <a:srgbClr val="192A72"/>
                </a:solidFill>
                <a:latin typeface="Varela Round" panose="00000500000000000000" pitchFamily="2" charset="-79"/>
                <a:cs typeface="+mn-cs"/>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2507600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20636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2" name="Google Shape;11;p2"/>
          <p:cNvSpPr txBox="1">
            <a:spLocks noGrp="1"/>
          </p:cNvSpPr>
          <p:nvPr>
            <p:ph type="subTitle" idx="1"/>
          </p:nvPr>
        </p:nvSpPr>
        <p:spPr>
          <a:xfrm>
            <a:off x="0" y="2895892"/>
            <a:ext cx="12190413" cy="7652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4000" b="1">
                <a:solidFill>
                  <a:srgbClr val="002060"/>
                </a:solidFill>
                <a:latin typeface="Varela Round" panose="00000500000000000000" pitchFamily="2" charset="-79"/>
                <a:cs typeface="Varela Round" panose="00000500000000000000"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212915" y="3655832"/>
            <a:ext cx="11977498"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anose="00000500000000000000" pitchFamily="2" charset="-79"/>
                <a:ea typeface="+mn-ea"/>
                <a:cs typeface="Varela Round" panose="00000500000000000000"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11065331" y="950191"/>
            <a:ext cx="1158948"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37DA72A4-4AB9-460E-88AD-A2F17BC90408}"/>
              </a:ext>
            </a:extLst>
          </p:cNvPr>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048189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ושתי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4" name="מציין מיקום של תמונה 2">
            <a:extLst>
              <a:ext uri="{FF2B5EF4-FFF2-40B4-BE49-F238E27FC236}">
                <a16:creationId xmlns:a16="http://schemas.microsoft.com/office/drawing/2014/main" id="{E092FF7F-99D2-4D69-9F9B-DFCC0018EF01}"/>
              </a:ext>
            </a:extLst>
          </p:cNvPr>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EE11C667-5839-4E65-A8EE-E7690021913A}"/>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05508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64B146C4-EED2-4B57-8484-D619778B9E14}"/>
              </a:ext>
            </a:extLst>
          </p:cNvPr>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7C073636-A9CC-46CC-A5B5-C80D3112BC4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4CEC450C-D597-4EB4-A4B8-7D7FF6277A97}"/>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63025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10170220" y="938559"/>
            <a:ext cx="2190597"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5" name="מציין מיקום של תמונה 2">
            <a:extLst>
              <a:ext uri="{FF2B5EF4-FFF2-40B4-BE49-F238E27FC236}">
                <a16:creationId xmlns:a16="http://schemas.microsoft.com/office/drawing/2014/main" id="{2B4BA0B6-69B0-4331-828B-18DEBDC76E10}"/>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8" name="מציין מיקום של תמונה 2">
            <a:extLst>
              <a:ext uri="{FF2B5EF4-FFF2-40B4-BE49-F238E27FC236}">
                <a16:creationId xmlns:a16="http://schemas.microsoft.com/office/drawing/2014/main" id="{FBCD6E16-20B0-475E-9CDF-01523C3F3E1C}"/>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9" name="מציין מיקום של תמונה 2">
            <a:extLst>
              <a:ext uri="{FF2B5EF4-FFF2-40B4-BE49-F238E27FC236}">
                <a16:creationId xmlns:a16="http://schemas.microsoft.com/office/drawing/2014/main" id="{CF464C56-4BFD-45D5-9DFE-6D1C9EA45370}"/>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20" name="מציין מיקום של תמונה 2">
            <a:extLst>
              <a:ext uri="{FF2B5EF4-FFF2-40B4-BE49-F238E27FC236}">
                <a16:creationId xmlns:a16="http://schemas.microsoft.com/office/drawing/2014/main" id="{129AE4A9-D411-4409-B29E-8B4A85FA65F5}"/>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21208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p:spPr>
        <p:txBody>
          <a:bodyPr lIns="36000" tIns="0" rIns="36000" bIns="0">
            <a:noAutofit/>
          </a:bodyPr>
          <a:lstStyle>
            <a:lvl1pP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8151380" cy="4680000"/>
          </a:xfrm>
        </p:spPr>
        <p:txBody>
          <a:bodyPr>
            <a:normAutofit/>
          </a:bodyPr>
          <a:lstStyle>
            <a:lvl1pPr>
              <a:lnSpc>
                <a:spcPct val="150000"/>
              </a:lnSpc>
              <a:spcBef>
                <a:spcPts val="0"/>
              </a:spcBef>
              <a:spcAft>
                <a:spcPts val="600"/>
              </a:spcAft>
              <a:defRPr sz="2400">
                <a:solidFill>
                  <a:srgbClr val="002060"/>
                </a:solidFill>
                <a:latin typeface="Varela Round" panose="00000500000000000000" pitchFamily="2" charset="-79"/>
                <a:cs typeface="Varela Round" panose="00000500000000000000" pitchFamily="2" charset="-79"/>
              </a:defRPr>
            </a:lvl1pPr>
            <a:lvl2pPr>
              <a:lnSpc>
                <a:spcPct val="150000"/>
              </a:lnSpc>
              <a:spcBef>
                <a:spcPts val="0"/>
              </a:spcBef>
              <a:spcAft>
                <a:spcPts val="600"/>
              </a:spcAft>
              <a:defRPr sz="2400">
                <a:solidFill>
                  <a:srgbClr val="002060"/>
                </a:solidFill>
                <a:latin typeface="Varela Round" panose="00000500000000000000" pitchFamily="2" charset="-79"/>
                <a:cs typeface="Varela Round" panose="00000500000000000000"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438" y="213094"/>
            <a:ext cx="9640976"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8" y="1185681"/>
            <a:ext cx="8323992" cy="540000"/>
          </a:xfrm>
        </p:spPr>
        <p:txBody>
          <a:bodyPr anchor="ctr">
            <a:noAutofit/>
          </a:bodyPr>
          <a:lstStyle>
            <a:lvl1pPr marL="185738" indent="0">
              <a:buNone/>
              <a:defRPr sz="3200" b="1">
                <a:solidFill>
                  <a:srgbClr val="12B4BC"/>
                </a:solidFill>
                <a:latin typeface="Varela Round" pitchFamily="2" charset="-79"/>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3"/>
            <a:ext cx="8030918" cy="4152517"/>
          </a:xfrm>
        </p:spPr>
        <p:txBody>
          <a:bodyPr>
            <a:normAutofit/>
          </a:bodyPr>
          <a:lstStyle>
            <a:lvl1pPr marL="439738" indent="-342900">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3546" y="5699023"/>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28" y="181685"/>
            <a:ext cx="259848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761"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08919" y="6104088"/>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Tree>
    <p:extLst>
      <p:ext uri="{BB962C8B-B14F-4D97-AF65-F5344CB8AC3E}">
        <p14:creationId xmlns:p14="http://schemas.microsoft.com/office/powerpoint/2010/main" val="309734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386" y="1312990"/>
            <a:ext cx="7909488" cy="5224442"/>
          </a:xfrm>
          <a:prstGeom prst="rect">
            <a:avLst/>
          </a:prstGeom>
        </p:spPr>
        <p:txBody>
          <a:bodyPr anchor="ctr">
            <a:noAutofit/>
          </a:bodyPr>
          <a:lstStyle>
            <a:lvl1pPr algn="r">
              <a:defRPr sz="2800">
                <a:solidFill>
                  <a:srgbClr val="192A72"/>
                </a:solidFill>
                <a:latin typeface="Varela Round" panose="00000500000000000000" pitchFamily="2" charset="-79"/>
                <a:cs typeface="+mn-cs"/>
              </a:defRPr>
            </a:lvl1pPr>
          </a:lstStyle>
          <a:p>
            <a:r>
              <a:rPr lang="he-IL" dirty="0"/>
              <a:t>לחץ כדי לערוך פסקת טקסט קצרה של תבנית בסיס</a:t>
            </a:r>
          </a:p>
        </p:txBody>
      </p:sp>
      <p:sp>
        <p:nvSpPr>
          <p:cNvPr id="7" name="מלבן מעוגל 6"/>
          <p:cNvSpPr/>
          <p:nvPr userDrawn="1"/>
        </p:nvSpPr>
        <p:spPr>
          <a:xfrm>
            <a:off x="-910297"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8" name="מלבן מעוגל 7"/>
          <p:cNvSpPr/>
          <p:nvPr userDrawn="1"/>
        </p:nvSpPr>
        <p:spPr>
          <a:xfrm>
            <a:off x="10081040" y="81723"/>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1" name="מלבן מעוגל 10"/>
          <p:cNvSpPr/>
          <p:nvPr userDrawn="1"/>
        </p:nvSpPr>
        <p:spPr>
          <a:xfrm>
            <a:off x="-2155406" y="6347805"/>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9" name="מציין מיקום טקסט 3"/>
          <p:cNvSpPr>
            <a:spLocks noGrp="1"/>
          </p:cNvSpPr>
          <p:nvPr>
            <p:ph type="body" sz="quarter" idx="10" hasCustomPrompt="1"/>
          </p:nvPr>
        </p:nvSpPr>
        <p:spPr>
          <a:xfrm>
            <a:off x="0" y="192531"/>
            <a:ext cx="12190413"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mn-cs"/>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1287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200"/>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6587" y="66850"/>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0"/>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369" y="639718"/>
            <a:ext cx="11463676" cy="6122933"/>
          </a:xfrm>
        </p:spPr>
        <p:txBody>
          <a:bodyPr/>
          <a:lstStyle>
            <a:lvl1pPr marL="0" indent="0">
              <a:buFontTx/>
              <a:buNone/>
              <a:defRPr>
                <a:solidFill>
                  <a:srgbClr val="192A72"/>
                </a:solidFill>
                <a:latin typeface="Varela Round" panose="00000500000000000000" pitchFamily="2" charset="-79"/>
                <a:cs typeface="+mn-cs"/>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369" y="95349"/>
            <a:ext cx="8073828" cy="400050"/>
          </a:xfrm>
        </p:spPr>
        <p:txBody>
          <a:bodyPr anchor="ctr">
            <a:noAutofit/>
          </a:bodyPr>
          <a:lstStyle>
            <a:lvl1pPr marL="0" indent="0" algn="r">
              <a:buFontTx/>
              <a:buNone/>
              <a:defRPr sz="2400">
                <a:solidFill>
                  <a:srgbClr val="192A72"/>
                </a:solidFill>
                <a:latin typeface="Varela Round" panose="00000500000000000000" pitchFamily="2" charset="-79"/>
                <a:cs typeface="+mn-cs"/>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13908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11065331" y="950191"/>
            <a:ext cx="1158948"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37DA72A4-4AB9-460E-88AD-A2F17BC90408}"/>
              </a:ext>
            </a:extLst>
          </p:cNvPr>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19564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שתי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4" name="מציין מיקום של תמונה 2">
            <a:extLst>
              <a:ext uri="{FF2B5EF4-FFF2-40B4-BE49-F238E27FC236}">
                <a16:creationId xmlns:a16="http://schemas.microsoft.com/office/drawing/2014/main" id="{E092FF7F-99D2-4D69-9F9B-DFCC0018EF01}"/>
              </a:ext>
            </a:extLst>
          </p:cNvPr>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EE11C667-5839-4E65-A8EE-E7690021913A}"/>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403268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latin typeface="Varela Round" panose="00000500000000000000" pitchFamily="2" charset="-79"/>
                <a:cs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9" r:id="rId4"/>
    <p:sldLayoutId id="2147483670" r:id="rId5"/>
    <p:sldLayoutId id="2147483671" r:id="rId6"/>
    <p:sldLayoutId id="2147483663" r:id="rId7"/>
    <p:sldLayoutId id="2147483675" r:id="rId8"/>
    <p:sldLayoutId id="2147483672" r:id="rId9"/>
    <p:sldLayoutId id="2147483673" r:id="rId10"/>
    <p:sldLayoutId id="2147483674" r:id="rId11"/>
  </p:sldLayoutIdLst>
  <p:hf hdr="0" ftr="0" dt="0"/>
  <p:txStyles>
    <p:titleStyle>
      <a:lvl1pPr algn="ctr" defTabSz="914400" rtl="1" eaLnBrk="1" latinLnBrk="0" hangingPunct="1">
        <a:spcBef>
          <a:spcPct val="0"/>
        </a:spcBef>
        <a:buNone/>
        <a:defRPr sz="4400" kern="1200">
          <a:solidFill>
            <a:schemeClr val="tx1"/>
          </a:solidFill>
          <a:latin typeface="Varela Round" panose="00000500000000000000" pitchFamily="2" charset="-79"/>
          <a:ea typeface="+mj-ea"/>
          <a:cs typeface="Varela Round" panose="00000500000000000000" pitchFamily="2" charset="-79"/>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Varela Round" panose="00000500000000000000" pitchFamily="2" charset="-79"/>
          <a:ea typeface="+mn-ea"/>
          <a:cs typeface="Varela Round" panose="00000500000000000000" pitchFamily="2" charset="-79"/>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Varela Round" panose="00000500000000000000" pitchFamily="2" charset="-79"/>
          <a:ea typeface="+mn-ea"/>
          <a:cs typeface="Varela Round" panose="00000500000000000000" pitchFamily="2" charset="-79"/>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Varela Round" panose="00000500000000000000" pitchFamily="2" charset="-79"/>
          <a:ea typeface="+mn-ea"/>
          <a:cs typeface="Varela Round" panose="00000500000000000000" pitchFamily="2" charset="-79"/>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latin typeface="Varela Round" panose="00000500000000000000" pitchFamily="2" charset="-79"/>
                <a:cs typeface="Varela Round" panose="00000500000000000000" pitchFamily="2" charset="-79"/>
              </a:defRPr>
            </a:lvl1p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20776486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ctr" defTabSz="914400" rtl="1" eaLnBrk="1" latinLnBrk="0" hangingPunct="1">
        <a:spcBef>
          <a:spcPct val="0"/>
        </a:spcBef>
        <a:buNone/>
        <a:defRPr sz="4400" kern="1200">
          <a:solidFill>
            <a:schemeClr val="tx1"/>
          </a:solidFill>
          <a:latin typeface="Varela Round" panose="00000500000000000000" pitchFamily="2" charset="-79"/>
          <a:ea typeface="+mj-ea"/>
          <a:cs typeface="Varela Round" panose="00000500000000000000" pitchFamily="2" charset="-79"/>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Varela Round" panose="00000500000000000000" pitchFamily="2" charset="-79"/>
          <a:ea typeface="+mn-ea"/>
          <a:cs typeface="Varela Round" panose="00000500000000000000" pitchFamily="2" charset="-79"/>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Varela Round" panose="00000500000000000000" pitchFamily="2" charset="-79"/>
          <a:ea typeface="+mn-ea"/>
          <a:cs typeface="Varela Round" panose="00000500000000000000" pitchFamily="2" charset="-79"/>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Varela Round" panose="00000500000000000000" pitchFamily="2" charset="-79"/>
          <a:ea typeface="+mn-ea"/>
          <a:cs typeface="Varela Round" panose="00000500000000000000" pitchFamily="2" charset="-79"/>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video" Target="https://www.youtube.com/embed/nXEeyIHz3Rs?start=148&amp;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490896" y="2578485"/>
            <a:ext cx="11208619" cy="1470025"/>
          </a:xfrm>
        </p:spPr>
        <p:txBody>
          <a:bodyPr>
            <a:normAutofit/>
          </a:bodyPr>
          <a:lstStyle/>
          <a:p>
            <a:r>
              <a:rPr lang="he-IL" dirty="0">
                <a:cs typeface="Varela Round" panose="00000500000000000000" pitchFamily="2" charset="-79"/>
              </a:rPr>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065834" y="1793247"/>
            <a:ext cx="8058743" cy="1260000"/>
          </a:xfrm>
        </p:spPr>
        <p:txBody>
          <a:bodyPr/>
          <a:lstStyle/>
          <a:p>
            <a:r>
              <a:rPr lang="he-IL" dirty="0">
                <a:latin typeface="Varela Round" panose="00000500000000000000" pitchFamily="2" charset="-79"/>
                <a:cs typeface="Varela Round" panose="00000500000000000000" pitchFamily="2" charset="-79"/>
              </a:rPr>
              <a:t>הָבָה </a:t>
            </a:r>
            <a:r>
              <a:rPr lang="he-IL" dirty="0" err="1">
                <a:latin typeface="Varela Round" panose="00000500000000000000" pitchFamily="2" charset="-79"/>
                <a:cs typeface="Varela Round" panose="00000500000000000000" pitchFamily="2" charset="-79"/>
              </a:rPr>
              <a:t>נִתְחַכְּמָה</a:t>
            </a:r>
            <a:r>
              <a:rPr lang="he-IL" dirty="0">
                <a:latin typeface="Varela Round" panose="00000500000000000000" pitchFamily="2" charset="-79"/>
                <a:cs typeface="Varela Round" panose="00000500000000000000" pitchFamily="2" charset="-79"/>
              </a:rPr>
              <a:t>, לוֹ</a:t>
            </a:r>
            <a:endParaRPr lang="he-IL" dirty="0">
              <a:solidFill>
                <a:srgbClr val="192A72"/>
              </a:solidFill>
              <a:latin typeface="Varela Round" panose="00000500000000000000" pitchFamily="2" charset="-79"/>
              <a:cs typeface="Varela Round" panose="00000500000000000000" pitchFamily="2" charset="-79"/>
            </a:endParaRPr>
          </a:p>
        </p:txBody>
      </p:sp>
      <p:sp>
        <p:nvSpPr>
          <p:cNvPr id="8" name="כותרת משנה 7"/>
          <p:cNvSpPr>
            <a:spLocks noGrp="1"/>
          </p:cNvSpPr>
          <p:nvPr>
            <p:ph type="subTitle" idx="1"/>
          </p:nvPr>
        </p:nvSpPr>
        <p:spPr>
          <a:xfrm>
            <a:off x="4284122" y="3214884"/>
            <a:ext cx="3622165" cy="642090"/>
          </a:xfrm>
        </p:spPr>
        <p:txBody>
          <a:bodyPr/>
          <a:lstStyle/>
          <a:p>
            <a:r>
              <a:rPr lang="he-IL" dirty="0">
                <a:cs typeface="+mn-cs"/>
              </a:rPr>
              <a:t>פסוקים יא-</a:t>
            </a:r>
            <a:r>
              <a:rPr lang="he-IL" dirty="0" err="1">
                <a:cs typeface="+mn-cs"/>
              </a:rPr>
              <a:t>טז</a:t>
            </a:r>
            <a:endParaRPr lang="he-IL" b="1" dirty="0">
              <a:solidFill>
                <a:srgbClr val="192A72"/>
              </a:solidFill>
              <a:cs typeface="+mn-cs"/>
            </a:endParaRPr>
          </a:p>
        </p:txBody>
      </p:sp>
    </p:spTree>
    <p:extLst>
      <p:ext uri="{BB962C8B-B14F-4D97-AF65-F5344CB8AC3E}">
        <p14:creationId xmlns:p14="http://schemas.microsoft.com/office/powerpoint/2010/main" val="215647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כותרת 1">
            <a:extLst>
              <a:ext uri="{FF2B5EF4-FFF2-40B4-BE49-F238E27FC236}">
                <a16:creationId xmlns:a16="http://schemas.microsoft.com/office/drawing/2014/main" id="{39391F0F-5F5E-4F90-A12A-42E8D6A23039}"/>
              </a:ext>
            </a:extLst>
          </p:cNvPr>
          <p:cNvSpPr>
            <a:spLocks noGrp="1"/>
          </p:cNvSpPr>
          <p:nvPr>
            <p:ph type="title"/>
          </p:nvPr>
        </p:nvSpPr>
        <p:spPr>
          <a:xfrm>
            <a:off x="3374812" y="163095"/>
            <a:ext cx="8221231" cy="663132"/>
          </a:xfrm>
        </p:spPr>
        <p:txBody>
          <a:bodyPr/>
          <a:lstStyle/>
          <a:p>
            <a:pPr algn="r"/>
            <a:r>
              <a:rPr lang="he-IL" sz="4000" dirty="0"/>
              <a:t>ממס עובד לעבדות</a:t>
            </a:r>
          </a:p>
        </p:txBody>
      </p:sp>
      <p:sp>
        <p:nvSpPr>
          <p:cNvPr id="18" name="מלבן 17">
            <a:extLst>
              <a:ext uri="{FF2B5EF4-FFF2-40B4-BE49-F238E27FC236}">
                <a16:creationId xmlns:a16="http://schemas.microsoft.com/office/drawing/2014/main" id="{F006EBF7-ADEB-435B-8247-A8D016E257AA}"/>
              </a:ext>
            </a:extLst>
          </p:cNvPr>
          <p:cNvSpPr/>
          <p:nvPr/>
        </p:nvSpPr>
        <p:spPr>
          <a:xfrm>
            <a:off x="4509436" y="1056567"/>
            <a:ext cx="7086607" cy="2308324"/>
          </a:xfrm>
          <a:prstGeom prst="rect">
            <a:avLst/>
          </a:prstGeom>
        </p:spPr>
        <p:txBody>
          <a:bodyPr wrap="square">
            <a:spAutoFit/>
          </a:bodyPr>
          <a:lstStyle/>
          <a:p>
            <a:pPr algn="just">
              <a:spcBef>
                <a:spcPts val="1200"/>
              </a:spcBef>
            </a:pPr>
            <a:r>
              <a:rPr lang="he-IL" sz="2400" dirty="0">
                <a:solidFill>
                  <a:prstClr val="black"/>
                </a:solidFill>
                <a:latin typeface="Comic Sans MS"/>
                <a:sym typeface="Arial"/>
              </a:rPr>
              <a:t> </a:t>
            </a:r>
            <a:r>
              <a:rPr lang="he-IL" b="1" dirty="0">
                <a:solidFill>
                  <a:srgbClr val="12B4BC"/>
                </a:solidFill>
                <a:effectLst>
                  <a:outerShdw blurRad="38100" dist="38100" dir="2700000" algn="tl">
                    <a:srgbClr val="000000">
                      <a:alpha val="43137"/>
                    </a:srgbClr>
                  </a:outerShdw>
                </a:effectLst>
                <a:latin typeface="Comic Sans MS"/>
                <a:sym typeface="Arial"/>
              </a:rPr>
              <a:t>יא</a:t>
            </a:r>
            <a:r>
              <a:rPr lang="he-IL" sz="2400" dirty="0">
                <a:solidFill>
                  <a:prstClr val="black"/>
                </a:solidFill>
                <a:latin typeface="Comic Sans MS"/>
                <a:sym typeface="Arial"/>
              </a:rPr>
              <a:t> וַיָּשִׂימוּ עָלָיו שָׂרֵי </a:t>
            </a:r>
            <a:r>
              <a:rPr lang="he-IL" sz="2400" dirty="0" err="1">
                <a:solidFill>
                  <a:prstClr val="black"/>
                </a:solidFill>
                <a:latin typeface="Comic Sans MS"/>
                <a:sym typeface="Arial"/>
              </a:rPr>
              <a:t>מִסִּים</a:t>
            </a:r>
            <a:r>
              <a:rPr lang="he-IL" sz="2400" dirty="0">
                <a:solidFill>
                  <a:prstClr val="black"/>
                </a:solidFill>
                <a:latin typeface="Comic Sans MS"/>
                <a:sym typeface="Arial"/>
              </a:rPr>
              <a:t>, לְמַעַן </a:t>
            </a:r>
            <a:r>
              <a:rPr lang="he-IL" sz="2400" dirty="0" err="1">
                <a:solidFill>
                  <a:prstClr val="black"/>
                </a:solidFill>
                <a:latin typeface="Comic Sans MS"/>
                <a:sym typeface="Arial"/>
              </a:rPr>
              <a:t>עַנֹּתו</a:t>
            </a:r>
            <a:r>
              <a:rPr lang="he-IL" sz="2400" dirty="0">
                <a:solidFill>
                  <a:prstClr val="black"/>
                </a:solidFill>
                <a:latin typeface="Comic Sans MS"/>
                <a:sym typeface="Arial"/>
              </a:rPr>
              <a:t>ֹ </a:t>
            </a:r>
            <a:r>
              <a:rPr lang="he-IL" sz="2400" dirty="0" err="1">
                <a:solidFill>
                  <a:prstClr val="black"/>
                </a:solidFill>
                <a:latin typeface="Comic Sans MS"/>
                <a:sym typeface="Arial"/>
              </a:rPr>
              <a:t>בְּסִבְלֹתָם</a:t>
            </a:r>
            <a:r>
              <a:rPr lang="he-IL" sz="2400" dirty="0">
                <a:solidFill>
                  <a:prstClr val="black"/>
                </a:solidFill>
                <a:latin typeface="Comic Sans MS"/>
                <a:sym typeface="Arial"/>
              </a:rPr>
              <a:t>; </a:t>
            </a:r>
            <a:r>
              <a:rPr lang="he-IL" sz="2400" dirty="0" err="1">
                <a:solidFill>
                  <a:prstClr val="black"/>
                </a:solidFill>
                <a:latin typeface="Comic Sans MS"/>
                <a:sym typeface="Arial"/>
              </a:rPr>
              <a:t>וַיִּבֶן</a:t>
            </a:r>
            <a:r>
              <a:rPr lang="he-IL" sz="2400" dirty="0">
                <a:solidFill>
                  <a:prstClr val="black"/>
                </a:solidFill>
                <a:latin typeface="Comic Sans MS"/>
                <a:sym typeface="Arial"/>
              </a:rPr>
              <a:t> עָרֵי מִסְכְּנוֹת, לְפַרְעֹה--אֶת-פִּתֹם, </a:t>
            </a:r>
            <a:r>
              <a:rPr lang="he-IL" sz="2400" dirty="0" err="1">
                <a:solidFill>
                  <a:prstClr val="black"/>
                </a:solidFill>
                <a:latin typeface="Comic Sans MS"/>
                <a:sym typeface="Arial"/>
              </a:rPr>
              <a:t>וְאֶת-רַעַמְסֵס</a:t>
            </a:r>
            <a:r>
              <a:rPr lang="he-IL" sz="2400" dirty="0">
                <a:solidFill>
                  <a:prstClr val="black"/>
                </a:solidFill>
                <a:latin typeface="Comic Sans MS"/>
                <a:sym typeface="Arial"/>
              </a:rPr>
              <a:t>.  </a:t>
            </a:r>
            <a:r>
              <a:rPr lang="he-IL" b="1" dirty="0" err="1">
                <a:solidFill>
                  <a:srgbClr val="12B4BC"/>
                </a:solidFill>
                <a:effectLst>
                  <a:outerShdw blurRad="38100" dist="38100" dir="2700000" algn="tl">
                    <a:srgbClr val="000000">
                      <a:alpha val="43137"/>
                    </a:srgbClr>
                  </a:outerShdw>
                </a:effectLst>
                <a:latin typeface="Comic Sans MS"/>
                <a:sym typeface="Arial"/>
              </a:rPr>
              <a:t>יב</a:t>
            </a:r>
            <a:r>
              <a:rPr lang="he-IL" sz="2400" dirty="0">
                <a:solidFill>
                  <a:prstClr val="black"/>
                </a:solidFill>
                <a:latin typeface="Comic Sans MS"/>
                <a:sym typeface="Arial"/>
              </a:rPr>
              <a:t> וְכַאֲשֶׁר יְעַנּוּ אֹתוֹ, כֵּן יִרְבֶּה וְכֵן </a:t>
            </a:r>
            <a:r>
              <a:rPr lang="he-IL" sz="2400" dirty="0" err="1">
                <a:solidFill>
                  <a:prstClr val="black"/>
                </a:solidFill>
                <a:latin typeface="Comic Sans MS"/>
                <a:sym typeface="Arial"/>
              </a:rPr>
              <a:t>יִפְרֹץ</a:t>
            </a:r>
            <a:r>
              <a:rPr lang="he-IL" sz="2400" dirty="0">
                <a:solidFill>
                  <a:prstClr val="black"/>
                </a:solidFill>
                <a:latin typeface="Comic Sans MS"/>
                <a:sym typeface="Arial"/>
              </a:rPr>
              <a:t>; וַיָּקֻצוּ, מִפְּנֵי בְּנֵי יִשְׂרָאֵל.  </a:t>
            </a:r>
            <a:r>
              <a:rPr lang="he-IL" b="1" dirty="0" err="1">
                <a:solidFill>
                  <a:srgbClr val="12B4BC"/>
                </a:solidFill>
                <a:effectLst>
                  <a:outerShdw blurRad="38100" dist="38100" dir="2700000" algn="tl">
                    <a:srgbClr val="000000">
                      <a:alpha val="43137"/>
                    </a:srgbClr>
                  </a:outerShdw>
                </a:effectLst>
                <a:latin typeface="Comic Sans MS"/>
                <a:sym typeface="Arial"/>
              </a:rPr>
              <a:t>יג</a:t>
            </a:r>
            <a:r>
              <a:rPr lang="he-IL" sz="2400" dirty="0">
                <a:solidFill>
                  <a:prstClr val="black"/>
                </a:solidFill>
                <a:latin typeface="Comic Sans MS"/>
                <a:sym typeface="Arial"/>
              </a:rPr>
              <a:t> וַיַּעֲבִדוּ מִצְרַיִם אֶת-בְּנֵי יִשְׂרָאֵל, בְּפָרֶךְ.  </a:t>
            </a:r>
            <a:r>
              <a:rPr lang="he-IL" b="1" dirty="0">
                <a:solidFill>
                  <a:srgbClr val="12B4BC"/>
                </a:solidFill>
                <a:effectLst>
                  <a:outerShdw blurRad="38100" dist="38100" dir="2700000" algn="tl">
                    <a:srgbClr val="000000">
                      <a:alpha val="43137"/>
                    </a:srgbClr>
                  </a:outerShdw>
                </a:effectLst>
                <a:latin typeface="Comic Sans MS"/>
                <a:sym typeface="Arial"/>
              </a:rPr>
              <a:t>יד</a:t>
            </a:r>
            <a:r>
              <a:rPr lang="he-IL" sz="2400" dirty="0">
                <a:solidFill>
                  <a:prstClr val="black"/>
                </a:solidFill>
                <a:latin typeface="Comic Sans MS"/>
                <a:sym typeface="Arial"/>
              </a:rPr>
              <a:t> וַיְמָרְרוּ אֶת-חַיֵּיהֶם בַּעֲבֹדָה קָשָׁה, בְּחֹמֶר וּבִלְבֵנִים, וּבְכָל-עֲבֹדָה, בַּשָּׂדֶה--אֵת, כָּל-עֲבֹדָתָם, אֲשֶׁר-עָבְדוּ בָהֶם, בְּפָרֶךְ.</a:t>
            </a:r>
          </a:p>
        </p:txBody>
      </p:sp>
      <p:sp>
        <p:nvSpPr>
          <p:cNvPr id="19" name="אליפסה 18">
            <a:extLst>
              <a:ext uri="{FF2B5EF4-FFF2-40B4-BE49-F238E27FC236}">
                <a16:creationId xmlns:a16="http://schemas.microsoft.com/office/drawing/2014/main" id="{0DF8C10E-DC17-4ED6-92CE-51E7933387E0}"/>
              </a:ext>
            </a:extLst>
          </p:cNvPr>
          <p:cNvSpPr/>
          <p:nvPr/>
        </p:nvSpPr>
        <p:spPr>
          <a:xfrm>
            <a:off x="8248851" y="1088772"/>
            <a:ext cx="1475078" cy="417581"/>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20" name="אליפסה 19">
            <a:extLst>
              <a:ext uri="{FF2B5EF4-FFF2-40B4-BE49-F238E27FC236}">
                <a16:creationId xmlns:a16="http://schemas.microsoft.com/office/drawing/2014/main" id="{27EF1F09-7549-4930-B35F-6A457421B73F}"/>
              </a:ext>
            </a:extLst>
          </p:cNvPr>
          <p:cNvSpPr/>
          <p:nvPr/>
        </p:nvSpPr>
        <p:spPr>
          <a:xfrm>
            <a:off x="10621478" y="2210729"/>
            <a:ext cx="912000" cy="355524"/>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21" name="אליפסה 20">
            <a:extLst>
              <a:ext uri="{FF2B5EF4-FFF2-40B4-BE49-F238E27FC236}">
                <a16:creationId xmlns:a16="http://schemas.microsoft.com/office/drawing/2014/main" id="{DB2B8EDB-B9B2-44C5-8CB7-330F7CD70E38}"/>
              </a:ext>
            </a:extLst>
          </p:cNvPr>
          <p:cNvSpPr/>
          <p:nvPr/>
        </p:nvSpPr>
        <p:spPr>
          <a:xfrm>
            <a:off x="4509436" y="2535896"/>
            <a:ext cx="1780673" cy="452748"/>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pic>
        <p:nvPicPr>
          <p:cNvPr id="23" name="תמונה 22">
            <a:extLst>
              <a:ext uri="{FF2B5EF4-FFF2-40B4-BE49-F238E27FC236}">
                <a16:creationId xmlns:a16="http://schemas.microsoft.com/office/drawing/2014/main" id="{71CCD444-4BB6-445E-B3BC-4770FBD01B0B}"/>
              </a:ext>
            </a:extLst>
          </p:cNvPr>
          <p:cNvPicPr>
            <a:picLocks noChangeAspect="1"/>
          </p:cNvPicPr>
          <p:nvPr/>
        </p:nvPicPr>
        <p:blipFill>
          <a:blip r:embed="rId2"/>
          <a:stretch>
            <a:fillRect/>
          </a:stretch>
        </p:blipFill>
        <p:spPr>
          <a:xfrm>
            <a:off x="357099" y="934527"/>
            <a:ext cx="3853006" cy="5681964"/>
          </a:xfrm>
          <a:prstGeom prst="rect">
            <a:avLst/>
          </a:prstGeom>
        </p:spPr>
      </p:pic>
      <p:sp>
        <p:nvSpPr>
          <p:cNvPr id="25" name="Google Shape;155;p22">
            <a:extLst>
              <a:ext uri="{FF2B5EF4-FFF2-40B4-BE49-F238E27FC236}">
                <a16:creationId xmlns:a16="http://schemas.microsoft.com/office/drawing/2014/main" id="{400E29B3-E753-4A0C-95E9-DC7419AF1E42}"/>
              </a:ext>
            </a:extLst>
          </p:cNvPr>
          <p:cNvSpPr/>
          <p:nvPr/>
        </p:nvSpPr>
        <p:spPr>
          <a:xfrm>
            <a:off x="4421829" y="3429000"/>
            <a:ext cx="7358100" cy="2195052"/>
          </a:xfrm>
          <a:prstGeom prst="wedgeRectCallout">
            <a:avLst>
              <a:gd name="adj1" fmla="val 12166"/>
              <a:gd name="adj2" fmla="val -137410"/>
            </a:avLst>
          </a:prstGeom>
          <a:solidFill>
            <a:schemeClr val="bg1"/>
          </a:solidFill>
          <a:ln w="9525" cap="flat" cmpd="sng">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spcFirstLastPara="1" wrap="square" lIns="91425" tIns="91425" rIns="91425" bIns="91425" anchor="ctr" anchorCtr="0">
            <a:noAutofit/>
          </a:bodyPr>
          <a:lstStyle/>
          <a:p>
            <a:pPr lvl="0" algn="just">
              <a:buClr>
                <a:srgbClr val="000000"/>
              </a:buClr>
            </a:pPr>
            <a:r>
              <a:rPr lang="he-IL" sz="1400" b="1" kern="0" dirty="0">
                <a:solidFill>
                  <a:srgbClr val="12B4BC"/>
                </a:solidFill>
                <a:effectLst>
                  <a:outerShdw blurRad="38100" dist="38100" dir="2700000" algn="tl">
                    <a:srgbClr val="000000">
                      <a:alpha val="43137"/>
                    </a:srgbClr>
                  </a:outerShdw>
                </a:effectLst>
                <a:latin typeface="Varela Round" panose="00000500000000000000" pitchFamily="2" charset="-79"/>
                <a:sym typeface="Arial"/>
              </a:rPr>
              <a:t>יא</a:t>
            </a:r>
            <a:r>
              <a:rPr lang="he-IL" sz="1600" kern="0" dirty="0">
                <a:solidFill>
                  <a:srgbClr val="000000"/>
                </a:solidFill>
                <a:latin typeface="Varela Round" panose="00000500000000000000" pitchFamily="2" charset="-79"/>
                <a:sym typeface="Arial"/>
              </a:rPr>
              <a:t> וַיּוֹשֵׁב יוֹסֵף, אֶת-אָבִיו וְאֶת-אֶחָיו, </a:t>
            </a:r>
            <a:r>
              <a:rPr lang="he-IL" sz="1600" kern="0" dirty="0" err="1">
                <a:solidFill>
                  <a:srgbClr val="000000"/>
                </a:solidFill>
                <a:latin typeface="Varela Round" panose="00000500000000000000" pitchFamily="2" charset="-79"/>
                <a:sym typeface="Arial"/>
              </a:rPr>
              <a:t>וַיִּתֵּן</a:t>
            </a:r>
            <a:r>
              <a:rPr lang="he-IL" sz="1600" kern="0" dirty="0">
                <a:solidFill>
                  <a:srgbClr val="000000"/>
                </a:solidFill>
                <a:latin typeface="Varela Round" panose="00000500000000000000" pitchFamily="2" charset="-79"/>
                <a:sym typeface="Arial"/>
              </a:rPr>
              <a:t> לָהֶם אֲחֻזָּה בְּאֶרֶץ מִצְרַיִם, בְּמֵיטַב הָאָרֶץ בְּאֶרֶץ </a:t>
            </a:r>
            <a:r>
              <a:rPr lang="he-IL" sz="1600" kern="0" dirty="0" err="1">
                <a:solidFill>
                  <a:srgbClr val="000000"/>
                </a:solidFill>
                <a:latin typeface="Varela Round" panose="00000500000000000000" pitchFamily="2" charset="-79"/>
                <a:sym typeface="Arial"/>
              </a:rPr>
              <a:t>רַעְמְסֵס</a:t>
            </a:r>
            <a:r>
              <a:rPr lang="he-IL" sz="1600" kern="0" dirty="0">
                <a:solidFill>
                  <a:srgbClr val="000000"/>
                </a:solidFill>
                <a:latin typeface="Varela Round" panose="00000500000000000000" pitchFamily="2" charset="-79"/>
                <a:sym typeface="Arial"/>
              </a:rPr>
              <a:t>--כַּאֲשֶׁר, </a:t>
            </a:r>
            <a:r>
              <a:rPr lang="he-IL" sz="1600" kern="0" dirty="0" err="1">
                <a:solidFill>
                  <a:srgbClr val="000000"/>
                </a:solidFill>
                <a:latin typeface="Varela Round" panose="00000500000000000000" pitchFamily="2" charset="-79"/>
                <a:sym typeface="Arial"/>
              </a:rPr>
              <a:t>צִוָּה</a:t>
            </a:r>
            <a:r>
              <a:rPr lang="he-IL" sz="1600" kern="0" dirty="0">
                <a:solidFill>
                  <a:srgbClr val="000000"/>
                </a:solidFill>
                <a:latin typeface="Varela Round" panose="00000500000000000000" pitchFamily="2" charset="-79"/>
                <a:sym typeface="Arial"/>
              </a:rPr>
              <a:t> פַרְעֹה</a:t>
            </a:r>
            <a:r>
              <a:rPr lang="he-IL" sz="1400" b="1" kern="0" dirty="0">
                <a:solidFill>
                  <a:srgbClr val="12B4BC"/>
                </a:solidFill>
                <a:latin typeface="Varela Round" panose="00000500000000000000" pitchFamily="2" charset="-79"/>
                <a:sym typeface="Arial"/>
              </a:rPr>
              <a:t>.  </a:t>
            </a:r>
            <a:r>
              <a:rPr lang="he-IL" sz="1400" b="1" kern="0" dirty="0" err="1">
                <a:solidFill>
                  <a:srgbClr val="12B4BC"/>
                </a:solidFill>
                <a:latin typeface="Varela Round" panose="00000500000000000000" pitchFamily="2" charset="-79"/>
                <a:sym typeface="Arial"/>
              </a:rPr>
              <a:t>יב</a:t>
            </a:r>
            <a:r>
              <a:rPr lang="he-IL" sz="1400" b="1" kern="0" dirty="0">
                <a:solidFill>
                  <a:srgbClr val="12B4BC"/>
                </a:solidFill>
                <a:latin typeface="Varela Round" panose="00000500000000000000" pitchFamily="2" charset="-79"/>
                <a:sym typeface="Arial"/>
              </a:rPr>
              <a:t> </a:t>
            </a:r>
            <a:r>
              <a:rPr lang="he-IL" sz="1600" kern="0" dirty="0">
                <a:solidFill>
                  <a:srgbClr val="000000"/>
                </a:solidFill>
                <a:latin typeface="Varela Round" panose="00000500000000000000" pitchFamily="2" charset="-79"/>
                <a:sym typeface="Arial"/>
              </a:rPr>
              <a:t>וַיְכַלְכֵּל יוֹסֵף אֶת-אָבִיו וְאֶת-אֶחָיו, וְאֵת כָּל-בֵּית אָבִיו--לֶחֶם, לְפִי הַטָּף.  </a:t>
            </a:r>
            <a:r>
              <a:rPr lang="he-IL" sz="1400" b="1" kern="0" dirty="0" err="1">
                <a:solidFill>
                  <a:srgbClr val="12B4BC"/>
                </a:solidFill>
                <a:effectLst>
                  <a:outerShdw blurRad="38100" dist="38100" dir="2700000" algn="tl">
                    <a:srgbClr val="000000">
                      <a:alpha val="43137"/>
                    </a:srgbClr>
                  </a:outerShdw>
                </a:effectLst>
                <a:latin typeface="Varela Round" panose="00000500000000000000" pitchFamily="2" charset="-79"/>
                <a:sym typeface="Arial"/>
              </a:rPr>
              <a:t>יג</a:t>
            </a:r>
            <a:r>
              <a:rPr lang="he-IL" sz="1600" kern="0" dirty="0">
                <a:solidFill>
                  <a:srgbClr val="000000"/>
                </a:solidFill>
                <a:latin typeface="Varela Round" panose="00000500000000000000" pitchFamily="2" charset="-79"/>
                <a:sym typeface="Arial"/>
              </a:rPr>
              <a:t> וְלֶחֶם אֵין בְּכָל-הָאָרֶץ, כִּי-כָבֵד הָרָעָב מְאֹד...  </a:t>
            </a:r>
            <a:r>
              <a:rPr lang="he-IL" sz="1400" b="1" kern="0" dirty="0">
                <a:solidFill>
                  <a:srgbClr val="12B4BC"/>
                </a:solidFill>
                <a:effectLst>
                  <a:outerShdw blurRad="38100" dist="38100" dir="2700000" algn="tl">
                    <a:srgbClr val="000000">
                      <a:alpha val="43137"/>
                    </a:srgbClr>
                  </a:outerShdw>
                </a:effectLst>
                <a:latin typeface="Varela Round" panose="00000500000000000000" pitchFamily="2" charset="-79"/>
                <a:sym typeface="Arial"/>
              </a:rPr>
              <a:t>יד</a:t>
            </a:r>
            <a:r>
              <a:rPr lang="he-IL" sz="1600" kern="0" dirty="0">
                <a:solidFill>
                  <a:srgbClr val="000000"/>
                </a:solidFill>
                <a:latin typeface="Varela Round" panose="00000500000000000000" pitchFamily="2" charset="-79"/>
                <a:sym typeface="Arial"/>
              </a:rPr>
              <a:t> וַיְלַקֵּט יוֹסֵף, אֶת-כָּל-הַכֶּסֶף הַנִּמְצָא בְאֶרֶץ-מִצְרַיִם...וַיָּבֵא יוֹסֵף אֶת-הַכֶּסֶף, בֵּיתָה פַרְעֹה. </a:t>
            </a:r>
            <a:r>
              <a:rPr lang="he-IL" sz="1400" b="1" kern="0" dirty="0">
                <a:solidFill>
                  <a:srgbClr val="12B4BC"/>
                </a:solidFill>
                <a:effectLst>
                  <a:outerShdw blurRad="38100" dist="38100" dir="2700000" algn="tl">
                    <a:srgbClr val="000000">
                      <a:alpha val="43137"/>
                    </a:srgbClr>
                  </a:outerShdw>
                </a:effectLst>
                <a:latin typeface="Varela Round" panose="00000500000000000000" pitchFamily="2" charset="-79"/>
                <a:sym typeface="Arial"/>
              </a:rPr>
              <a:t>טו</a:t>
            </a:r>
            <a:r>
              <a:rPr lang="he-IL" sz="1600" kern="0" dirty="0">
                <a:solidFill>
                  <a:srgbClr val="000000"/>
                </a:solidFill>
                <a:latin typeface="Varela Round" panose="00000500000000000000" pitchFamily="2" charset="-79"/>
                <a:sym typeface="Arial"/>
              </a:rPr>
              <a:t> וַיִּתֹּם הַכֶּסֶף, מֵאֶרֶץ מִצְרַיִם וּמֵאֶרֶץ כְּנַעַן, וַיָּבֹאוּ כָל-מִצְרַיִם אֶל-יוֹסֵף </a:t>
            </a:r>
            <a:r>
              <a:rPr lang="he-IL" sz="1600" kern="0" dirty="0" err="1">
                <a:solidFill>
                  <a:srgbClr val="000000"/>
                </a:solidFill>
                <a:latin typeface="Varela Round" panose="00000500000000000000" pitchFamily="2" charset="-79"/>
                <a:sym typeface="Arial"/>
              </a:rPr>
              <a:t>לֵאמֹר</a:t>
            </a:r>
            <a:r>
              <a:rPr lang="he-IL" sz="1600" kern="0" dirty="0">
                <a:solidFill>
                  <a:srgbClr val="000000"/>
                </a:solidFill>
                <a:latin typeface="Varela Round" panose="00000500000000000000" pitchFamily="2" charset="-79"/>
                <a:sym typeface="Arial"/>
              </a:rPr>
              <a:t> הָבָה-לָּנוּ לֶחֶם, וְלָמָּה נָמוּת נֶגְדֶּךָ:  כִּי אָפֵס, כָּסֶף... </a:t>
            </a:r>
            <a:r>
              <a:rPr lang="he-IL" sz="1400" b="1" kern="0" dirty="0">
                <a:solidFill>
                  <a:srgbClr val="12B4BC"/>
                </a:solidFill>
                <a:effectLst>
                  <a:outerShdw blurRad="38100" dist="38100" dir="2700000" algn="tl">
                    <a:srgbClr val="000000">
                      <a:alpha val="43137"/>
                    </a:srgbClr>
                  </a:outerShdw>
                </a:effectLst>
                <a:latin typeface="Varela Round" panose="00000500000000000000" pitchFamily="2" charset="-79"/>
                <a:sym typeface="Arial"/>
              </a:rPr>
              <a:t>כ</a:t>
            </a:r>
            <a:r>
              <a:rPr lang="he-IL" sz="1600" kern="0" dirty="0">
                <a:solidFill>
                  <a:srgbClr val="000000"/>
                </a:solidFill>
                <a:latin typeface="Varela Round" panose="00000500000000000000" pitchFamily="2" charset="-79"/>
                <a:sym typeface="Arial"/>
              </a:rPr>
              <a:t> </a:t>
            </a:r>
            <a:r>
              <a:rPr lang="he-IL" sz="1600" kern="0" dirty="0" err="1">
                <a:solidFill>
                  <a:srgbClr val="000000"/>
                </a:solidFill>
                <a:latin typeface="Varela Round" panose="00000500000000000000" pitchFamily="2" charset="-79"/>
                <a:sym typeface="Arial"/>
              </a:rPr>
              <a:t>וַיִּקֶן</a:t>
            </a:r>
            <a:r>
              <a:rPr lang="he-IL" sz="1600" kern="0" dirty="0">
                <a:solidFill>
                  <a:srgbClr val="000000"/>
                </a:solidFill>
                <a:latin typeface="Varela Round" panose="00000500000000000000" pitchFamily="2" charset="-79"/>
                <a:sym typeface="Arial"/>
              </a:rPr>
              <a:t> יוֹסֵף אֶת-כָּל-אַדְמַת מִצְרַיִם, לְפַרְעֹה, כִּי-מָכְרוּ מִצְרַיִם אִישׁ שָׂדֵהוּ, כִּי-חָזַק </a:t>
            </a:r>
            <a:r>
              <a:rPr lang="he-IL" sz="1600" kern="0" dirty="0" err="1">
                <a:solidFill>
                  <a:srgbClr val="000000"/>
                </a:solidFill>
                <a:latin typeface="Varela Round" panose="00000500000000000000" pitchFamily="2" charset="-79"/>
                <a:sym typeface="Arial"/>
              </a:rPr>
              <a:t>עֲלֵהֶם</a:t>
            </a:r>
            <a:r>
              <a:rPr lang="he-IL" sz="1600" kern="0" dirty="0">
                <a:solidFill>
                  <a:srgbClr val="000000"/>
                </a:solidFill>
                <a:latin typeface="Varela Round" panose="00000500000000000000" pitchFamily="2" charset="-79"/>
                <a:sym typeface="Arial"/>
              </a:rPr>
              <a:t> הָרָעָב; וַתְּהִי הָאָרֶץ, לְפַרְעֹה... </a:t>
            </a:r>
            <a:r>
              <a:rPr lang="he-IL" sz="1400" b="1" kern="0" dirty="0" err="1">
                <a:solidFill>
                  <a:srgbClr val="12B4BC"/>
                </a:solidFill>
                <a:effectLst>
                  <a:outerShdw blurRad="38100" dist="38100" dir="2700000" algn="tl">
                    <a:srgbClr val="000000">
                      <a:alpha val="43137"/>
                    </a:srgbClr>
                  </a:outerShdw>
                </a:effectLst>
                <a:latin typeface="Varela Round" panose="00000500000000000000" pitchFamily="2" charset="-79"/>
                <a:sym typeface="Arial"/>
              </a:rPr>
              <a:t>כב</a:t>
            </a:r>
            <a:r>
              <a:rPr lang="he-IL" sz="1600" kern="0" dirty="0">
                <a:solidFill>
                  <a:srgbClr val="000000"/>
                </a:solidFill>
                <a:latin typeface="Varela Round" panose="00000500000000000000" pitchFamily="2" charset="-79"/>
                <a:sym typeface="Arial"/>
              </a:rPr>
              <a:t> רַק אַדְמַת </a:t>
            </a:r>
            <a:r>
              <a:rPr lang="he-IL" sz="1600" kern="0" dirty="0" err="1">
                <a:solidFill>
                  <a:srgbClr val="000000"/>
                </a:solidFill>
                <a:latin typeface="Varela Round" panose="00000500000000000000" pitchFamily="2" charset="-79"/>
                <a:sym typeface="Arial"/>
              </a:rPr>
              <a:t>הַכֹּהֲנִים</a:t>
            </a:r>
            <a:r>
              <a:rPr lang="he-IL" sz="1600" kern="0" dirty="0">
                <a:solidFill>
                  <a:srgbClr val="000000"/>
                </a:solidFill>
                <a:latin typeface="Varela Round" panose="00000500000000000000" pitchFamily="2" charset="-79"/>
                <a:sym typeface="Arial"/>
              </a:rPr>
              <a:t>, לֹא קָנָה</a:t>
            </a:r>
            <a:endParaRPr kumimoji="0" sz="1600" b="0" i="0" u="none" strike="noStrike" kern="0" cap="none" spc="0" normalizeH="0" baseline="0" noProof="0" dirty="0">
              <a:ln>
                <a:noFill/>
              </a:ln>
              <a:solidFill>
                <a:srgbClr val="000000"/>
              </a:solidFill>
              <a:effectLst/>
              <a:uLnTx/>
              <a:uFillTx/>
              <a:latin typeface="Varela Round" panose="00000500000000000000" pitchFamily="2" charset="-79"/>
              <a:sym typeface="Arial"/>
            </a:endParaRPr>
          </a:p>
        </p:txBody>
      </p:sp>
    </p:spTree>
    <p:extLst>
      <p:ext uri="{BB962C8B-B14F-4D97-AF65-F5344CB8AC3E}">
        <p14:creationId xmlns:p14="http://schemas.microsoft.com/office/powerpoint/2010/main" val="23199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1000"/>
                                        <p:tgtEl>
                                          <p:spTgt spid="25"/>
                                        </p:tgtEl>
                                      </p:cBhvr>
                                    </p:animEffect>
                                    <p:set>
                                      <p:cBhvr>
                                        <p:cTn id="17" dur="1" fill="hold">
                                          <p:stCondLst>
                                            <p:cond delay="9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כותרת 1">
            <a:extLst>
              <a:ext uri="{FF2B5EF4-FFF2-40B4-BE49-F238E27FC236}">
                <a16:creationId xmlns:a16="http://schemas.microsoft.com/office/drawing/2014/main" id="{45239E5A-22A8-4F19-A17C-C7F806BF6B5C}"/>
              </a:ext>
            </a:extLst>
          </p:cNvPr>
          <p:cNvSpPr>
            <a:spLocks noGrp="1"/>
          </p:cNvSpPr>
          <p:nvPr>
            <p:ph type="title"/>
          </p:nvPr>
        </p:nvSpPr>
        <p:spPr>
          <a:xfrm>
            <a:off x="2294214" y="163095"/>
            <a:ext cx="9301830" cy="663132"/>
          </a:xfrm>
        </p:spPr>
        <p:txBody>
          <a:bodyPr/>
          <a:lstStyle/>
          <a:p>
            <a:pPr algn="r"/>
            <a:r>
              <a:rPr lang="he-IL" sz="4000" dirty="0"/>
              <a:t>הפנייה למיילדות</a:t>
            </a:r>
          </a:p>
        </p:txBody>
      </p:sp>
      <p:sp>
        <p:nvSpPr>
          <p:cNvPr id="40" name="מלבן 39">
            <a:extLst>
              <a:ext uri="{FF2B5EF4-FFF2-40B4-BE49-F238E27FC236}">
                <a16:creationId xmlns:a16="http://schemas.microsoft.com/office/drawing/2014/main" id="{59C81311-863C-4442-A0DB-C42F222E5D46}"/>
              </a:ext>
            </a:extLst>
          </p:cNvPr>
          <p:cNvSpPr/>
          <p:nvPr/>
        </p:nvSpPr>
        <p:spPr>
          <a:xfrm>
            <a:off x="1160795" y="1085796"/>
            <a:ext cx="10375019" cy="1200329"/>
          </a:xfrm>
          <a:prstGeom prst="rect">
            <a:avLst/>
          </a:prstGeom>
        </p:spPr>
        <p:txBody>
          <a:bodyPr wrap="square">
            <a:spAutoFit/>
          </a:bodyPr>
          <a:lstStyle/>
          <a:p>
            <a:pPr algn="just">
              <a:spcBef>
                <a:spcPts val="1200"/>
              </a:spcBef>
            </a:pPr>
            <a:r>
              <a:rPr lang="he-IL" sz="2000" b="1" dirty="0">
                <a:solidFill>
                  <a:srgbClr val="12B4BC"/>
                </a:solidFill>
                <a:effectLst>
                  <a:outerShdw blurRad="38100" dist="38100" dir="2700000" algn="tl">
                    <a:srgbClr val="000000">
                      <a:alpha val="43137"/>
                    </a:srgbClr>
                  </a:outerShdw>
                </a:effectLst>
                <a:latin typeface="Comic Sans MS"/>
                <a:sym typeface="Arial"/>
              </a:rPr>
              <a:t>טו</a:t>
            </a:r>
            <a:r>
              <a:rPr lang="he-IL" sz="2400" dirty="0">
                <a:solidFill>
                  <a:prstClr val="black"/>
                </a:solidFill>
                <a:latin typeface="Comic Sans MS"/>
                <a:sym typeface="Arial"/>
              </a:rPr>
              <a:t> וַיֹּאמֶר מֶלֶךְ מִצְרַיִם, לַמְיַלְּדֹת הָעִבְרִיֹּת, אֲשֶׁר שֵׁם הָאַחַת שִׁפְרָה, וְשֵׁם הַשֵּׁנִית פּוּעָה. </a:t>
            </a:r>
            <a:r>
              <a:rPr lang="he-IL" sz="2000" b="1" dirty="0" err="1">
                <a:solidFill>
                  <a:srgbClr val="12B4BC"/>
                </a:solidFill>
                <a:effectLst>
                  <a:outerShdw blurRad="38100" dist="38100" dir="2700000" algn="tl">
                    <a:srgbClr val="000000">
                      <a:alpha val="43137"/>
                    </a:srgbClr>
                  </a:outerShdw>
                </a:effectLst>
                <a:latin typeface="Comic Sans MS"/>
                <a:sym typeface="Arial"/>
              </a:rPr>
              <a:t>טז</a:t>
            </a:r>
            <a:r>
              <a:rPr lang="he-IL" sz="2400" dirty="0">
                <a:solidFill>
                  <a:prstClr val="black"/>
                </a:solidFill>
                <a:latin typeface="Comic Sans MS"/>
                <a:sym typeface="Arial"/>
              </a:rPr>
              <a:t> וַיֹּאמֶר, בְּיַלֶּדְכֶן אֶת-הָעִבְרִיּוֹת, וּרְאִיתֶן, עַל-הָאָבְנָיִם:  אִם-בֵּן הוּא וַהֲמִתֶּן אֹתוֹ, וְאִם-בַּת הִוא וָחָיָה. </a:t>
            </a:r>
          </a:p>
        </p:txBody>
      </p:sp>
      <p:pic>
        <p:nvPicPr>
          <p:cNvPr id="5" name="תמונה 4">
            <a:extLst>
              <a:ext uri="{FF2B5EF4-FFF2-40B4-BE49-F238E27FC236}">
                <a16:creationId xmlns:a16="http://schemas.microsoft.com/office/drawing/2014/main" id="{6274CF13-566E-4A7F-96F5-16CA7C7925D2}"/>
              </a:ext>
            </a:extLst>
          </p:cNvPr>
          <p:cNvPicPr>
            <a:picLocks noChangeAspect="1"/>
          </p:cNvPicPr>
          <p:nvPr/>
        </p:nvPicPr>
        <p:blipFill>
          <a:blip r:embed="rId2"/>
          <a:stretch>
            <a:fillRect/>
          </a:stretch>
        </p:blipFill>
        <p:spPr>
          <a:xfrm>
            <a:off x="414965" y="2135426"/>
            <a:ext cx="3161313" cy="2944784"/>
          </a:xfrm>
          <a:prstGeom prst="rect">
            <a:avLst/>
          </a:prstGeom>
        </p:spPr>
      </p:pic>
      <p:pic>
        <p:nvPicPr>
          <p:cNvPr id="8" name="תמונה 7">
            <a:extLst>
              <a:ext uri="{FF2B5EF4-FFF2-40B4-BE49-F238E27FC236}">
                <a16:creationId xmlns:a16="http://schemas.microsoft.com/office/drawing/2014/main" id="{D4D1BA75-7170-4027-AC98-F053D8CC282D}"/>
              </a:ext>
            </a:extLst>
          </p:cNvPr>
          <p:cNvPicPr>
            <a:picLocks noChangeAspect="1"/>
          </p:cNvPicPr>
          <p:nvPr/>
        </p:nvPicPr>
        <p:blipFill>
          <a:blip r:embed="rId3"/>
          <a:stretch>
            <a:fillRect/>
          </a:stretch>
        </p:blipFill>
        <p:spPr>
          <a:xfrm>
            <a:off x="4005088" y="2986549"/>
            <a:ext cx="4907705" cy="2895851"/>
          </a:xfrm>
          <a:prstGeom prst="rect">
            <a:avLst/>
          </a:prstGeom>
        </p:spPr>
      </p:pic>
    </p:spTree>
    <p:extLst>
      <p:ext uri="{BB962C8B-B14F-4D97-AF65-F5344CB8AC3E}">
        <p14:creationId xmlns:p14="http://schemas.microsoft.com/office/powerpoint/2010/main" val="249397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2085835" y="440420"/>
            <a:ext cx="9335653" cy="720000"/>
          </a:xfrm>
        </p:spPr>
        <p:txBody>
          <a:bodyPr/>
          <a:lstStyle/>
          <a:p>
            <a:pPr algn="r"/>
            <a:r>
              <a:rPr lang="he-IL" dirty="0">
                <a:cs typeface="Varela Round" panose="00000500000000000000" pitchFamily="2" charset="-79"/>
              </a:rPr>
              <a:t>משימת סיכום:</a:t>
            </a:r>
          </a:p>
        </p:txBody>
      </p:sp>
      <p:sp>
        <p:nvSpPr>
          <p:cNvPr id="16" name="תיבת טקסט 15">
            <a:extLst>
              <a:ext uri="{FF2B5EF4-FFF2-40B4-BE49-F238E27FC236}">
                <a16:creationId xmlns:a16="http://schemas.microsoft.com/office/drawing/2014/main" id="{9FC19C97-5B96-4FD0-9608-B39E72565A18}"/>
              </a:ext>
            </a:extLst>
          </p:cNvPr>
          <p:cNvSpPr txBox="1"/>
          <p:nvPr/>
        </p:nvSpPr>
        <p:spPr>
          <a:xfrm>
            <a:off x="139564" y="6482429"/>
            <a:ext cx="1968367" cy="230832"/>
          </a:xfrm>
          <a:prstGeom prst="rect">
            <a:avLst/>
          </a:prstGeom>
          <a:noFill/>
        </p:spPr>
        <p:txBody>
          <a:bodyPr wrap="square" rtlCol="1">
            <a:spAutoFit/>
          </a:bodyPr>
          <a:lstStyle/>
          <a:p>
            <a:pPr>
              <a:buClr>
                <a:srgbClr val="000000"/>
              </a:buClr>
              <a:buFont typeface="Arial"/>
              <a:buNone/>
            </a:pPr>
            <a:r>
              <a:rPr lang="he-IL" sz="900" kern="0" dirty="0">
                <a:solidFill>
                  <a:srgbClr val="000000"/>
                </a:solidFill>
                <a:latin typeface="Varela Round" panose="00000500000000000000" pitchFamily="2" charset="-79"/>
                <a:sym typeface="Arial"/>
              </a:rPr>
              <a:t>*מילות השיר צוטטו מאתר </a:t>
            </a:r>
            <a:r>
              <a:rPr lang="he-IL" sz="900" kern="0" dirty="0" err="1">
                <a:solidFill>
                  <a:srgbClr val="000000"/>
                </a:solidFill>
                <a:latin typeface="Varela Round" panose="00000500000000000000" pitchFamily="2" charset="-79"/>
                <a:sym typeface="Arial"/>
              </a:rPr>
              <a:t>ויקיטקסט</a:t>
            </a:r>
            <a:endParaRPr lang="he-IL" sz="900" kern="0" dirty="0">
              <a:solidFill>
                <a:srgbClr val="000000"/>
              </a:solidFill>
              <a:latin typeface="Varela Round" panose="00000500000000000000" pitchFamily="2" charset="-79"/>
              <a:sym typeface="Arial"/>
            </a:endParaRPr>
          </a:p>
        </p:txBody>
      </p:sp>
      <p:sp>
        <p:nvSpPr>
          <p:cNvPr id="11" name="כותרת 1">
            <a:extLst>
              <a:ext uri="{FF2B5EF4-FFF2-40B4-BE49-F238E27FC236}">
                <a16:creationId xmlns:a16="http://schemas.microsoft.com/office/drawing/2014/main" id="{16358EF0-6161-4858-A278-0511133149C3}"/>
              </a:ext>
            </a:extLst>
          </p:cNvPr>
          <p:cNvSpPr txBox="1">
            <a:spLocks/>
          </p:cNvSpPr>
          <p:nvPr/>
        </p:nvSpPr>
        <p:spPr>
          <a:xfrm>
            <a:off x="286451" y="1435865"/>
            <a:ext cx="11135037" cy="3872468"/>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742950" indent="-742950" algn="r">
              <a:lnSpc>
                <a:spcPct val="100000"/>
              </a:lnSpc>
              <a:spcBef>
                <a:spcPts val="1200"/>
              </a:spcBef>
              <a:buFont typeface="+mj-lt"/>
              <a:buAutoNum type="arabicPeriod"/>
            </a:pPr>
            <a:r>
              <a:rPr lang="he-IL" sz="4000" dirty="0">
                <a:latin typeface="Comic Sans MS"/>
                <a:cs typeface="+mn-cs"/>
                <a:sym typeface="Arial"/>
              </a:rPr>
              <a:t>תארו את הדילמה בה נתונות המיילדות.</a:t>
            </a:r>
          </a:p>
          <a:p>
            <a:pPr marL="742950" indent="-742950" algn="r">
              <a:lnSpc>
                <a:spcPct val="100000"/>
              </a:lnSpc>
              <a:spcBef>
                <a:spcPts val="1200"/>
              </a:spcBef>
              <a:buFont typeface="+mj-lt"/>
              <a:buAutoNum type="arabicPeriod"/>
            </a:pPr>
            <a:r>
              <a:rPr lang="he-IL" sz="4000" dirty="0">
                <a:latin typeface="Comic Sans MS"/>
                <a:cs typeface="+mn-cs"/>
                <a:sym typeface="Arial"/>
              </a:rPr>
              <a:t>מה אתם הייתם עושים אם הייתם נתונים בדילמה מעין זו?</a:t>
            </a:r>
          </a:p>
          <a:p>
            <a:pPr marL="742950" indent="-742950" algn="r">
              <a:lnSpc>
                <a:spcPct val="100000"/>
              </a:lnSpc>
              <a:spcBef>
                <a:spcPts val="1200"/>
              </a:spcBef>
              <a:buFont typeface="+mj-lt"/>
              <a:buAutoNum type="arabicPeriod"/>
            </a:pPr>
            <a:r>
              <a:rPr lang="he-IL" sz="4000" dirty="0">
                <a:latin typeface="Comic Sans MS"/>
                <a:cs typeface="+mn-cs"/>
                <a:sym typeface="Arial"/>
              </a:rPr>
              <a:t>נסו להיזכר באירועים בהיסטוריה שהעמידו חלק מהאנשים מדילמה דומה</a:t>
            </a:r>
          </a:p>
        </p:txBody>
      </p:sp>
    </p:spTree>
    <p:extLst>
      <p:ext uri="{BB962C8B-B14F-4D97-AF65-F5344CB8AC3E}">
        <p14:creationId xmlns:p14="http://schemas.microsoft.com/office/powerpoint/2010/main" val="213969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15024" y="2027738"/>
            <a:ext cx="10760364" cy="1704639"/>
          </a:xfrm>
        </p:spPr>
        <p:txBody>
          <a:bodyPr/>
          <a:lstStyle/>
          <a:p>
            <a:r>
              <a:rPr lang="he-IL" sz="4400" dirty="0">
                <a:latin typeface="Varela Round" panose="00000500000000000000" pitchFamily="2" charset="-79"/>
                <a:cs typeface="Varela Round" panose="00000500000000000000" pitchFamily="2" charset="-79"/>
              </a:rPr>
              <a:t>סיפור המיילדות - חלק ב'</a:t>
            </a:r>
            <a:br>
              <a:rPr lang="he-IL" sz="4400" dirty="0">
                <a:latin typeface="Varela Round" panose="00000500000000000000" pitchFamily="2" charset="-79"/>
                <a:cs typeface="Varela Round" panose="00000500000000000000" pitchFamily="2" charset="-79"/>
              </a:rPr>
            </a:br>
            <a:r>
              <a:rPr lang="he-IL" sz="3600" dirty="0">
                <a:latin typeface="Varela Round" panose="00000500000000000000" pitchFamily="2" charset="-79"/>
                <a:cs typeface="Varela Round" panose="00000500000000000000" pitchFamily="2" charset="-79"/>
              </a:rPr>
              <a:t>שמות א' ח-</a:t>
            </a:r>
            <a:r>
              <a:rPr lang="he-IL" sz="3600" dirty="0" err="1">
                <a:latin typeface="Varela Round" panose="00000500000000000000" pitchFamily="2" charset="-79"/>
                <a:cs typeface="Varela Round" panose="00000500000000000000" pitchFamily="2" charset="-79"/>
              </a:rPr>
              <a:t>כב</a:t>
            </a:r>
            <a:endParaRPr lang="he-IL" sz="54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04017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6131292" y="573094"/>
            <a:ext cx="5577841" cy="720000"/>
          </a:xfrm>
        </p:spPr>
        <p:txBody>
          <a:bodyPr/>
          <a:lstStyle/>
          <a:p>
            <a:r>
              <a:rPr lang="he-IL" dirty="0">
                <a:cs typeface="Varela Round" panose="00000500000000000000" pitchFamily="2" charset="-79"/>
              </a:rPr>
              <a:t>מה נלמד בחלק זה?</a:t>
            </a:r>
          </a:p>
        </p:txBody>
      </p:sp>
      <p:pic>
        <p:nvPicPr>
          <p:cNvPr id="6" name="תמונה 5">
            <a:extLst>
              <a:ext uri="{FF2B5EF4-FFF2-40B4-BE49-F238E27FC236}">
                <a16:creationId xmlns:a16="http://schemas.microsoft.com/office/drawing/2014/main" id="{5CDF29E6-A2B0-41C2-BC96-14034C90E382}"/>
              </a:ext>
            </a:extLst>
          </p:cNvPr>
          <p:cNvPicPr>
            <a:picLocks noChangeAspect="1"/>
          </p:cNvPicPr>
          <p:nvPr/>
        </p:nvPicPr>
        <p:blipFill>
          <a:blip r:embed="rId2"/>
          <a:stretch>
            <a:fillRect/>
          </a:stretch>
        </p:blipFill>
        <p:spPr>
          <a:xfrm>
            <a:off x="6908003" y="1619095"/>
            <a:ext cx="4666953" cy="3045691"/>
          </a:xfrm>
          <a:prstGeom prst="rect">
            <a:avLst/>
          </a:prstGeom>
        </p:spPr>
      </p:pic>
      <p:sp>
        <p:nvSpPr>
          <p:cNvPr id="3" name="מציין מיקום טקסט 2">
            <a:extLst>
              <a:ext uri="{FF2B5EF4-FFF2-40B4-BE49-F238E27FC236}">
                <a16:creationId xmlns:a16="http://schemas.microsoft.com/office/drawing/2014/main" id="{E12EB2A4-84EB-4C36-AA32-C059AD31B35B}"/>
              </a:ext>
            </a:extLst>
          </p:cNvPr>
          <p:cNvSpPr>
            <a:spLocks noGrp="1"/>
          </p:cNvSpPr>
          <p:nvPr>
            <p:ph type="body" sz="quarter" idx="3"/>
          </p:nvPr>
        </p:nvSpPr>
        <p:spPr>
          <a:xfrm>
            <a:off x="855119" y="1858910"/>
            <a:ext cx="7117882" cy="3379995"/>
          </a:xfrm>
        </p:spPr>
        <p:txBody>
          <a:bodyPr/>
          <a:lstStyle/>
          <a:p>
            <a:pPr marL="757238" indent="-571500">
              <a:buFont typeface="Wingdings" panose="05000000000000000000" pitchFamily="2" charset="2"/>
              <a:buChar char="ü"/>
            </a:pPr>
            <a:r>
              <a:rPr lang="he-IL" sz="3600" dirty="0">
                <a:cs typeface="Varela Round" panose="00000500000000000000" pitchFamily="2" charset="-79"/>
              </a:rPr>
              <a:t>הדילמה של המיילדות</a:t>
            </a:r>
          </a:p>
          <a:p>
            <a:pPr marL="757238" indent="-571500">
              <a:buFont typeface="Wingdings" panose="05000000000000000000" pitchFamily="2" charset="2"/>
              <a:buChar char="ü"/>
            </a:pPr>
            <a:r>
              <a:rPr lang="he-IL" sz="3600" dirty="0">
                <a:cs typeface="Varela Round" panose="00000500000000000000" pitchFamily="2" charset="-79"/>
              </a:rPr>
              <a:t>הפעולה שהן נוקטות</a:t>
            </a:r>
          </a:p>
          <a:p>
            <a:pPr marL="757238" indent="-571500">
              <a:buFont typeface="Wingdings" panose="05000000000000000000" pitchFamily="2" charset="2"/>
              <a:buChar char="ü"/>
            </a:pPr>
            <a:r>
              <a:rPr lang="he-IL" sz="3600" dirty="0">
                <a:cs typeface="Varela Round" panose="00000500000000000000" pitchFamily="2" charset="-79"/>
              </a:rPr>
              <a:t>הגמול האלוהי</a:t>
            </a:r>
          </a:p>
          <a:p>
            <a:pPr marL="757238" indent="-571500">
              <a:buFont typeface="Wingdings" panose="05000000000000000000" pitchFamily="2" charset="2"/>
              <a:buChar char="ü"/>
            </a:pPr>
            <a:r>
              <a:rPr lang="he-IL" sz="3600" dirty="0">
                <a:cs typeface="Varela Round" panose="00000500000000000000" pitchFamily="2" charset="-79"/>
              </a:rPr>
              <a:t>המיילדות מצריות או עבריות?</a:t>
            </a:r>
          </a:p>
          <a:p>
            <a:pPr marL="757238" indent="-571500">
              <a:buFont typeface="Wingdings" panose="05000000000000000000" pitchFamily="2" charset="2"/>
              <a:buChar char="ü"/>
            </a:pPr>
            <a:r>
              <a:rPr lang="he-IL" sz="3600" dirty="0">
                <a:cs typeface="Varela Round" panose="00000500000000000000" pitchFamily="2" charset="-79"/>
              </a:rPr>
              <a:t>חסידי אומות עולם</a:t>
            </a:r>
          </a:p>
        </p:txBody>
      </p:sp>
    </p:spTree>
    <p:extLst>
      <p:ext uri="{BB962C8B-B14F-4D97-AF65-F5344CB8AC3E}">
        <p14:creationId xmlns:p14="http://schemas.microsoft.com/office/powerpoint/2010/main" val="319626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488777-C356-41FC-992C-BE944AE619A0}"/>
              </a:ext>
            </a:extLst>
          </p:cNvPr>
          <p:cNvSpPr>
            <a:spLocks noGrp="1"/>
          </p:cNvSpPr>
          <p:nvPr>
            <p:ph type="title"/>
          </p:nvPr>
        </p:nvSpPr>
        <p:spPr>
          <a:xfrm>
            <a:off x="1338921" y="357266"/>
            <a:ext cx="10116726" cy="720000"/>
          </a:xfrm>
        </p:spPr>
        <p:txBody>
          <a:bodyPr/>
          <a:lstStyle/>
          <a:p>
            <a:pPr algn="r"/>
            <a:r>
              <a:rPr lang="he-IL" sz="4000" dirty="0">
                <a:latin typeface="Varela Round" panose="00000500000000000000" pitchFamily="2" charset="-79"/>
                <a:cs typeface="Varela Round" panose="00000500000000000000" pitchFamily="2" charset="-79"/>
              </a:rPr>
              <a:t>הדילמה של המיילדות</a:t>
            </a:r>
          </a:p>
        </p:txBody>
      </p:sp>
      <p:sp>
        <p:nvSpPr>
          <p:cNvPr id="3" name="מלבן 2">
            <a:extLst>
              <a:ext uri="{FF2B5EF4-FFF2-40B4-BE49-F238E27FC236}">
                <a16:creationId xmlns:a16="http://schemas.microsoft.com/office/drawing/2014/main" id="{CC8CF23F-DA2A-4581-B1A8-4987E1BE4B54}"/>
              </a:ext>
            </a:extLst>
          </p:cNvPr>
          <p:cNvSpPr/>
          <p:nvPr/>
        </p:nvSpPr>
        <p:spPr>
          <a:xfrm>
            <a:off x="1105921" y="1500013"/>
            <a:ext cx="8084063" cy="1569660"/>
          </a:xfrm>
          <a:prstGeom prst="rect">
            <a:avLst/>
          </a:prstGeom>
        </p:spPr>
        <p:txBody>
          <a:bodyPr wrap="square">
            <a:spAutoFit/>
          </a:bodyPr>
          <a:lstStyle/>
          <a:p>
            <a:pPr algn="just"/>
            <a:r>
              <a:rPr lang="he-IL" sz="2400" dirty="0">
                <a:latin typeface="Varela Round" panose="00000500000000000000" pitchFamily="2" charset="-79"/>
              </a:rPr>
              <a:t>יעקב </a:t>
            </a:r>
            <a:r>
              <a:rPr lang="he-IL" sz="2400" dirty="0" err="1">
                <a:latin typeface="Varela Round" panose="00000500000000000000" pitchFamily="2" charset="-79"/>
              </a:rPr>
              <a:t>ליוור</a:t>
            </a:r>
            <a:r>
              <a:rPr lang="he-IL" sz="2400" dirty="0">
                <a:latin typeface="Varela Round" panose="00000500000000000000" pitchFamily="2" charset="-79"/>
              </a:rPr>
              <a:t> </a:t>
            </a:r>
            <a:r>
              <a:rPr lang="he-IL" sz="2400" dirty="0" err="1">
                <a:latin typeface="Varela Round" panose="00000500000000000000" pitchFamily="2" charset="-79"/>
              </a:rPr>
              <a:t>כתב:"השקפה</a:t>
            </a:r>
            <a:r>
              <a:rPr lang="he-IL" sz="2400" dirty="0">
                <a:latin typeface="Varela Round" panose="00000500000000000000" pitchFamily="2" charset="-79"/>
              </a:rPr>
              <a:t> מיוחדת על המלכות </a:t>
            </a:r>
            <a:r>
              <a:rPr lang="he-IL" sz="2400" dirty="0" err="1">
                <a:latin typeface="Varela Round" panose="00000500000000000000" pitchFamily="2" charset="-79"/>
              </a:rPr>
              <a:t>היתה</a:t>
            </a:r>
            <a:r>
              <a:rPr lang="he-IL" sz="2400" dirty="0">
                <a:latin typeface="Varela Round" panose="00000500000000000000" pitchFamily="2" charset="-79"/>
              </a:rPr>
              <a:t> במצרים. למן ראשית ידיעותינו על תולדות מצרים נחשבת שם המלכות כיסוד המרכזי של סדר הבריאה וכמהות אלוהית. המלך הוא אל ממש ובתעודות רבות נקרא מלך מצרים בפשטות אל..."</a:t>
            </a:r>
          </a:p>
        </p:txBody>
      </p:sp>
      <p:cxnSp>
        <p:nvCxnSpPr>
          <p:cNvPr id="5" name="מחבר חץ ישר 4">
            <a:extLst>
              <a:ext uri="{FF2B5EF4-FFF2-40B4-BE49-F238E27FC236}">
                <a16:creationId xmlns:a16="http://schemas.microsoft.com/office/drawing/2014/main" id="{BF700E40-11C6-4987-BC7F-64697295800B}"/>
              </a:ext>
            </a:extLst>
          </p:cNvPr>
          <p:cNvCxnSpPr>
            <a:cxnSpLocks/>
            <a:endCxn id="6" idx="0"/>
          </p:cNvCxnSpPr>
          <p:nvPr/>
        </p:nvCxnSpPr>
        <p:spPr>
          <a:xfrm>
            <a:off x="6493882" y="3069673"/>
            <a:ext cx="1498298" cy="1580694"/>
          </a:xfrm>
          <a:prstGeom prst="straightConnector1">
            <a:avLst/>
          </a:prstGeom>
          <a:ln w="38100">
            <a:solidFill>
              <a:srgbClr val="12B4BC"/>
            </a:solidFill>
            <a:tailEnd type="triangle"/>
          </a:ln>
        </p:spPr>
        <p:style>
          <a:lnRef idx="1">
            <a:schemeClr val="accent1"/>
          </a:lnRef>
          <a:fillRef idx="0">
            <a:schemeClr val="accent1"/>
          </a:fillRef>
          <a:effectRef idx="0">
            <a:schemeClr val="accent1"/>
          </a:effectRef>
          <a:fontRef idx="minor">
            <a:schemeClr val="tx1"/>
          </a:fontRef>
        </p:style>
      </p:cxnSp>
      <p:sp>
        <p:nvSpPr>
          <p:cNvPr id="6" name="תיבת טקסט 5">
            <a:extLst>
              <a:ext uri="{FF2B5EF4-FFF2-40B4-BE49-F238E27FC236}">
                <a16:creationId xmlns:a16="http://schemas.microsoft.com/office/drawing/2014/main" id="{4E952145-C8B1-4D54-87FD-693D3B74F5C5}"/>
              </a:ext>
            </a:extLst>
          </p:cNvPr>
          <p:cNvSpPr txBox="1"/>
          <p:nvPr/>
        </p:nvSpPr>
        <p:spPr>
          <a:xfrm>
            <a:off x="6624180" y="4650367"/>
            <a:ext cx="2736000" cy="369332"/>
          </a:xfrm>
          <a:prstGeom prst="rect">
            <a:avLst/>
          </a:prstGeom>
          <a:noFill/>
          <a:ln>
            <a:solidFill>
              <a:srgbClr val="12B4BC"/>
            </a:solidFill>
          </a:ln>
        </p:spPr>
        <p:txBody>
          <a:bodyPr wrap="square" rtlCol="1">
            <a:spAutoFit/>
          </a:bodyPr>
          <a:lstStyle/>
          <a:p>
            <a:pPr algn="ctr"/>
            <a:r>
              <a:rPr lang="he-IL" dirty="0">
                <a:latin typeface="Varela Round" panose="00000500000000000000" pitchFamily="2" charset="-79"/>
              </a:rPr>
              <a:t>לקיים את צו המלך</a:t>
            </a:r>
          </a:p>
        </p:txBody>
      </p:sp>
      <p:sp>
        <p:nvSpPr>
          <p:cNvPr id="13" name="תיבת טקסט 12">
            <a:extLst>
              <a:ext uri="{FF2B5EF4-FFF2-40B4-BE49-F238E27FC236}">
                <a16:creationId xmlns:a16="http://schemas.microsoft.com/office/drawing/2014/main" id="{EAE0EC97-C35F-4B43-B3BA-87470AA53DE7}"/>
              </a:ext>
            </a:extLst>
          </p:cNvPr>
          <p:cNvSpPr txBox="1"/>
          <p:nvPr/>
        </p:nvSpPr>
        <p:spPr>
          <a:xfrm>
            <a:off x="6624180" y="5209595"/>
            <a:ext cx="2736000" cy="369332"/>
          </a:xfrm>
          <a:prstGeom prst="rect">
            <a:avLst/>
          </a:prstGeom>
          <a:noFill/>
          <a:ln>
            <a:solidFill>
              <a:srgbClr val="12B4BC"/>
            </a:solidFill>
          </a:ln>
        </p:spPr>
        <p:txBody>
          <a:bodyPr wrap="square" rtlCol="1">
            <a:spAutoFit/>
          </a:bodyPr>
          <a:lstStyle/>
          <a:p>
            <a:pPr algn="ctr"/>
            <a:r>
              <a:rPr lang="he-IL" dirty="0">
                <a:latin typeface="Varela Round" panose="00000500000000000000" pitchFamily="2" charset="-79"/>
              </a:rPr>
              <a:t>קושי מוסרי מצפוני</a:t>
            </a:r>
          </a:p>
        </p:txBody>
      </p:sp>
      <p:sp>
        <p:nvSpPr>
          <p:cNvPr id="16" name="תיבת טקסט 15">
            <a:extLst>
              <a:ext uri="{FF2B5EF4-FFF2-40B4-BE49-F238E27FC236}">
                <a16:creationId xmlns:a16="http://schemas.microsoft.com/office/drawing/2014/main" id="{339A90CB-6A1B-4AF6-A7D1-0AA454F09F64}"/>
              </a:ext>
            </a:extLst>
          </p:cNvPr>
          <p:cNvSpPr txBox="1"/>
          <p:nvPr/>
        </p:nvSpPr>
        <p:spPr>
          <a:xfrm>
            <a:off x="3651679" y="4655843"/>
            <a:ext cx="2736000" cy="369332"/>
          </a:xfrm>
          <a:prstGeom prst="rect">
            <a:avLst/>
          </a:prstGeom>
          <a:noFill/>
          <a:ln>
            <a:solidFill>
              <a:srgbClr val="12B4BC"/>
            </a:solidFill>
          </a:ln>
        </p:spPr>
        <p:txBody>
          <a:bodyPr wrap="square" rtlCol="1">
            <a:spAutoFit/>
          </a:bodyPr>
          <a:lstStyle/>
          <a:p>
            <a:pPr algn="ctr"/>
            <a:r>
              <a:rPr lang="he-IL" dirty="0">
                <a:latin typeface="Varela Round" panose="00000500000000000000" pitchFamily="2" charset="-79"/>
              </a:rPr>
              <a:t>להתנגד לצו המלך</a:t>
            </a:r>
          </a:p>
        </p:txBody>
      </p:sp>
      <p:sp>
        <p:nvSpPr>
          <p:cNvPr id="17" name="תיבת טקסט 16">
            <a:extLst>
              <a:ext uri="{FF2B5EF4-FFF2-40B4-BE49-F238E27FC236}">
                <a16:creationId xmlns:a16="http://schemas.microsoft.com/office/drawing/2014/main" id="{9E770804-F741-497F-A00E-3555241C4649}"/>
              </a:ext>
            </a:extLst>
          </p:cNvPr>
          <p:cNvSpPr txBox="1"/>
          <p:nvPr/>
        </p:nvSpPr>
        <p:spPr>
          <a:xfrm>
            <a:off x="3651679" y="5209595"/>
            <a:ext cx="2736000" cy="369332"/>
          </a:xfrm>
          <a:prstGeom prst="rect">
            <a:avLst/>
          </a:prstGeom>
          <a:noFill/>
          <a:ln>
            <a:solidFill>
              <a:srgbClr val="12B4BC"/>
            </a:solidFill>
          </a:ln>
        </p:spPr>
        <p:txBody>
          <a:bodyPr wrap="square" rtlCol="1">
            <a:spAutoFit/>
          </a:bodyPr>
          <a:lstStyle/>
          <a:p>
            <a:pPr algn="ctr"/>
            <a:r>
              <a:rPr lang="he-IL" dirty="0">
                <a:latin typeface="Varela Round" panose="00000500000000000000" pitchFamily="2" charset="-79"/>
              </a:rPr>
              <a:t>מוות בטוח</a:t>
            </a:r>
          </a:p>
        </p:txBody>
      </p:sp>
      <p:sp>
        <p:nvSpPr>
          <p:cNvPr id="18" name="תיבת טקסט 17">
            <a:extLst>
              <a:ext uri="{FF2B5EF4-FFF2-40B4-BE49-F238E27FC236}">
                <a16:creationId xmlns:a16="http://schemas.microsoft.com/office/drawing/2014/main" id="{93B492B9-DC2C-485D-9A6B-F1EED33D608D}"/>
              </a:ext>
            </a:extLst>
          </p:cNvPr>
          <p:cNvSpPr txBox="1"/>
          <p:nvPr/>
        </p:nvSpPr>
        <p:spPr>
          <a:xfrm>
            <a:off x="782989" y="4650367"/>
            <a:ext cx="2736000" cy="369332"/>
          </a:xfrm>
          <a:prstGeom prst="rect">
            <a:avLst/>
          </a:prstGeom>
          <a:noFill/>
          <a:ln>
            <a:solidFill>
              <a:srgbClr val="12B4BC"/>
            </a:solidFill>
          </a:ln>
        </p:spPr>
        <p:txBody>
          <a:bodyPr wrap="square" rtlCol="1">
            <a:spAutoFit/>
          </a:bodyPr>
          <a:lstStyle/>
          <a:p>
            <a:pPr algn="ctr"/>
            <a:r>
              <a:rPr lang="he-IL" dirty="0">
                <a:latin typeface="Varela Round" panose="00000500000000000000" pitchFamily="2" charset="-79"/>
              </a:rPr>
              <a:t>ואולי יש אפשרות שלישית</a:t>
            </a:r>
          </a:p>
        </p:txBody>
      </p:sp>
      <p:cxnSp>
        <p:nvCxnSpPr>
          <p:cNvPr id="19" name="מחבר חץ ישר 18">
            <a:extLst>
              <a:ext uri="{FF2B5EF4-FFF2-40B4-BE49-F238E27FC236}">
                <a16:creationId xmlns:a16="http://schemas.microsoft.com/office/drawing/2014/main" id="{BB73D5D2-1AFC-4CE2-9A93-596DD44D9A75}"/>
              </a:ext>
            </a:extLst>
          </p:cNvPr>
          <p:cNvCxnSpPr>
            <a:cxnSpLocks/>
          </p:cNvCxnSpPr>
          <p:nvPr/>
        </p:nvCxnSpPr>
        <p:spPr>
          <a:xfrm>
            <a:off x="5019679" y="2972088"/>
            <a:ext cx="0" cy="1683755"/>
          </a:xfrm>
          <a:prstGeom prst="straightConnector1">
            <a:avLst/>
          </a:prstGeom>
          <a:ln w="38100">
            <a:solidFill>
              <a:srgbClr val="12B4B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EB7CDE97-108F-46BC-BB36-49EE0E8CFD74}"/>
              </a:ext>
            </a:extLst>
          </p:cNvPr>
          <p:cNvCxnSpPr>
            <a:cxnSpLocks/>
            <a:endCxn id="18" idx="0"/>
          </p:cNvCxnSpPr>
          <p:nvPr/>
        </p:nvCxnSpPr>
        <p:spPr>
          <a:xfrm flipH="1">
            <a:off x="2150989" y="3069673"/>
            <a:ext cx="1999403" cy="1580694"/>
          </a:xfrm>
          <a:prstGeom prst="straightConnector1">
            <a:avLst/>
          </a:prstGeom>
          <a:ln w="38100">
            <a:solidFill>
              <a:srgbClr val="12B4B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9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3">
            <a:extLst>
              <a:ext uri="{FF2B5EF4-FFF2-40B4-BE49-F238E27FC236}">
                <a16:creationId xmlns:a16="http://schemas.microsoft.com/office/drawing/2014/main" id="{89230C28-AACD-4129-9D73-5F396B6BF339}"/>
              </a:ext>
            </a:extLst>
          </p:cNvPr>
          <p:cNvSpPr txBox="1">
            <a:spLocks/>
          </p:cNvSpPr>
          <p:nvPr/>
        </p:nvSpPr>
        <p:spPr>
          <a:xfrm>
            <a:off x="8470520" y="215122"/>
            <a:ext cx="3180758" cy="637353"/>
          </a:xfrm>
          <a:prstGeom prst="rect">
            <a:avLst/>
          </a:prstGeom>
          <a:noFill/>
        </p:spPr>
        <p:txBody>
          <a:bodyPr vert="horz" lIns="91440" tIns="45720" rIns="91440" bIns="45720" rtlCol="1" anchor="ctr">
            <a:noAutofit/>
          </a:bodyPr>
          <a:lstStyle>
            <a:lvl1pPr algn="ctr" defTabSz="914400" rtl="1" eaLnBrk="1" latinLnBrk="0" hangingPunct="1">
              <a:spcBef>
                <a:spcPct val="0"/>
              </a:spcBef>
              <a:buNone/>
              <a:defRPr kumimoji="0" lang="he-IL" sz="4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algn="r"/>
            <a:r>
              <a:rPr lang="he-IL" sz="3600" dirty="0">
                <a:latin typeface="Varela Round" panose="00000500000000000000" pitchFamily="2" charset="-79"/>
                <a:cs typeface="Varela Round" panose="00000500000000000000" pitchFamily="2" charset="-79"/>
              </a:rPr>
              <a:t>פתרון הדילמה:</a:t>
            </a:r>
          </a:p>
        </p:txBody>
      </p:sp>
      <p:sp>
        <p:nvSpPr>
          <p:cNvPr id="2" name="מלבן 1">
            <a:extLst>
              <a:ext uri="{FF2B5EF4-FFF2-40B4-BE49-F238E27FC236}">
                <a16:creationId xmlns:a16="http://schemas.microsoft.com/office/drawing/2014/main" id="{A0CDD5FB-823D-496C-99B1-3E31F1FC26E9}"/>
              </a:ext>
            </a:extLst>
          </p:cNvPr>
          <p:cNvSpPr/>
          <p:nvPr/>
        </p:nvSpPr>
        <p:spPr>
          <a:xfrm>
            <a:off x="1847964" y="1061781"/>
            <a:ext cx="9587511" cy="830997"/>
          </a:xfrm>
          <a:prstGeom prst="rect">
            <a:avLst/>
          </a:prstGeom>
        </p:spPr>
        <p:txBody>
          <a:bodyPr wrap="square">
            <a:spAutoFit/>
          </a:bodyPr>
          <a:lstStyle/>
          <a:p>
            <a:pPr algn="just"/>
            <a:r>
              <a:rPr lang="he-IL" sz="2000" b="1" dirty="0" err="1">
                <a:solidFill>
                  <a:srgbClr val="12B4BC"/>
                </a:solidFill>
                <a:effectLst>
                  <a:outerShdw blurRad="38100" dist="38100" dir="2700000" algn="tl">
                    <a:srgbClr val="000000">
                      <a:alpha val="43137"/>
                    </a:srgbClr>
                  </a:outerShdw>
                </a:effectLst>
                <a:latin typeface="Varela Round" panose="00000500000000000000" pitchFamily="2" charset="-79"/>
              </a:rPr>
              <a:t>יז</a:t>
            </a:r>
            <a:r>
              <a:rPr lang="he-IL" sz="2400" dirty="0">
                <a:latin typeface="Varela Round" panose="00000500000000000000" pitchFamily="2" charset="-79"/>
              </a:rPr>
              <a:t> </a:t>
            </a:r>
            <a:r>
              <a:rPr lang="he-IL" sz="2400" dirty="0" err="1">
                <a:latin typeface="Varela Round" panose="00000500000000000000" pitchFamily="2" charset="-79"/>
              </a:rPr>
              <a:t>וַתִּירֶאן</a:t>
            </a:r>
            <a:r>
              <a:rPr lang="he-IL" sz="2400" dirty="0">
                <a:latin typeface="Varela Round" panose="00000500000000000000" pitchFamily="2" charset="-79"/>
              </a:rPr>
              <a:t>ָ </a:t>
            </a:r>
            <a:r>
              <a:rPr lang="he-IL" sz="2400" dirty="0" err="1">
                <a:latin typeface="Varela Round" panose="00000500000000000000" pitchFamily="2" charset="-79"/>
              </a:rPr>
              <a:t>הַמְיַלְּדֹת</a:t>
            </a:r>
            <a:r>
              <a:rPr lang="he-IL" sz="2400" dirty="0">
                <a:latin typeface="Varela Round" panose="00000500000000000000" pitchFamily="2" charset="-79"/>
              </a:rPr>
              <a:t>, </a:t>
            </a:r>
            <a:r>
              <a:rPr lang="he-IL" sz="2400" dirty="0" err="1">
                <a:latin typeface="Varela Round" panose="00000500000000000000" pitchFamily="2" charset="-79"/>
              </a:rPr>
              <a:t>אֶת-הָאֱלֹהִים</a:t>
            </a:r>
            <a:r>
              <a:rPr lang="he-IL" sz="2400" dirty="0">
                <a:latin typeface="Varela Round" panose="00000500000000000000" pitchFamily="2" charset="-79"/>
              </a:rPr>
              <a:t>, וְלֹא עָשׂוּ, כַּאֲשֶׁר דִּבֶּר אֲלֵיהֶן מֶלֶךְ מִצְרָיִם; וַתְּחַיֶּיןָ, אֶת-הַיְלָדִים.</a:t>
            </a:r>
          </a:p>
        </p:txBody>
      </p:sp>
      <p:sp>
        <p:nvSpPr>
          <p:cNvPr id="27" name="אליפסה 26">
            <a:extLst>
              <a:ext uri="{FF2B5EF4-FFF2-40B4-BE49-F238E27FC236}">
                <a16:creationId xmlns:a16="http://schemas.microsoft.com/office/drawing/2014/main" id="{F0C690FA-4BE7-4829-9BFC-E72068000D43}"/>
              </a:ext>
            </a:extLst>
          </p:cNvPr>
          <p:cNvSpPr/>
          <p:nvPr/>
        </p:nvSpPr>
        <p:spPr>
          <a:xfrm>
            <a:off x="7317085" y="970719"/>
            <a:ext cx="4118390" cy="625896"/>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3" name="מלבן 2">
            <a:extLst>
              <a:ext uri="{FF2B5EF4-FFF2-40B4-BE49-F238E27FC236}">
                <a16:creationId xmlns:a16="http://schemas.microsoft.com/office/drawing/2014/main" id="{197B2DA2-179B-4CF3-8E55-F95A7798BDAC}"/>
              </a:ext>
            </a:extLst>
          </p:cNvPr>
          <p:cNvSpPr/>
          <p:nvPr/>
        </p:nvSpPr>
        <p:spPr>
          <a:xfrm>
            <a:off x="750138" y="3064280"/>
            <a:ext cx="8043434" cy="1200329"/>
          </a:xfrm>
          <a:prstGeom prst="rect">
            <a:avLst/>
          </a:prstGeom>
        </p:spPr>
        <p:txBody>
          <a:bodyPr wrap="square">
            <a:spAutoFit/>
          </a:bodyPr>
          <a:lstStyle/>
          <a:p>
            <a:pPr algn="just"/>
            <a:r>
              <a:rPr lang="he-IL" sz="2400" b="1" dirty="0">
                <a:solidFill>
                  <a:srgbClr val="12B4BC"/>
                </a:solidFill>
                <a:effectLst>
                  <a:outerShdw blurRad="38100" dist="38100" dir="2700000" algn="tl">
                    <a:srgbClr val="000000">
                      <a:alpha val="43137"/>
                    </a:srgbClr>
                  </a:outerShdw>
                </a:effectLst>
                <a:latin typeface="Varela Round" panose="00000500000000000000" pitchFamily="2" charset="-79"/>
              </a:rPr>
              <a:t>בראשית </a:t>
            </a:r>
            <a:r>
              <a:rPr lang="he-IL" sz="2400" b="1" dirty="0" err="1">
                <a:solidFill>
                  <a:srgbClr val="12B4BC"/>
                </a:solidFill>
                <a:effectLst>
                  <a:outerShdw blurRad="38100" dist="38100" dir="2700000" algn="tl">
                    <a:srgbClr val="000000">
                      <a:alpha val="43137"/>
                    </a:srgbClr>
                  </a:outerShdw>
                </a:effectLst>
                <a:latin typeface="Varela Round" panose="00000500000000000000" pitchFamily="2" charset="-79"/>
              </a:rPr>
              <a:t>כ':י-יא</a:t>
            </a:r>
            <a:r>
              <a:rPr lang="he-IL" sz="2400" dirty="0">
                <a:latin typeface="Varela Round" panose="00000500000000000000" pitchFamily="2" charset="-79"/>
              </a:rPr>
              <a:t>: "ויאמר אבימלך אל אברהם: מה ראית, כי עשית את הדבר הזה? ויאמר אברהם, כי אמרתי רק </a:t>
            </a:r>
            <a:r>
              <a:rPr lang="he-IL" sz="2400" b="1" dirty="0">
                <a:latin typeface="Varela Round" panose="00000500000000000000" pitchFamily="2" charset="-79"/>
              </a:rPr>
              <a:t>אין יראת </a:t>
            </a:r>
            <a:r>
              <a:rPr lang="he-IL" sz="2400" b="1" dirty="0" err="1">
                <a:latin typeface="Varela Round" panose="00000500000000000000" pitchFamily="2" charset="-79"/>
              </a:rPr>
              <a:t>אלֹהים</a:t>
            </a:r>
            <a:r>
              <a:rPr lang="he-IL" sz="2400" b="1" dirty="0">
                <a:latin typeface="Varela Round" panose="00000500000000000000" pitchFamily="2" charset="-79"/>
              </a:rPr>
              <a:t> </a:t>
            </a:r>
            <a:r>
              <a:rPr lang="he-IL" sz="2400" dirty="0">
                <a:latin typeface="Varela Round" panose="00000500000000000000" pitchFamily="2" charset="-79"/>
              </a:rPr>
              <a:t>במקום הזה והרגוני על-דבר אשתי".</a:t>
            </a:r>
          </a:p>
        </p:txBody>
      </p:sp>
      <p:sp>
        <p:nvSpPr>
          <p:cNvPr id="4" name="מלבן 3">
            <a:extLst>
              <a:ext uri="{FF2B5EF4-FFF2-40B4-BE49-F238E27FC236}">
                <a16:creationId xmlns:a16="http://schemas.microsoft.com/office/drawing/2014/main" id="{A33AD8AF-2DB2-4C54-B655-64DF182A2DBB}"/>
              </a:ext>
            </a:extLst>
          </p:cNvPr>
          <p:cNvSpPr/>
          <p:nvPr/>
        </p:nvSpPr>
        <p:spPr>
          <a:xfrm>
            <a:off x="678956" y="4676311"/>
            <a:ext cx="8114616" cy="1200329"/>
          </a:xfrm>
          <a:prstGeom prst="rect">
            <a:avLst/>
          </a:prstGeom>
        </p:spPr>
        <p:txBody>
          <a:bodyPr wrap="square">
            <a:spAutoFit/>
          </a:bodyPr>
          <a:lstStyle/>
          <a:p>
            <a:pPr algn="just"/>
            <a:r>
              <a:rPr lang="he-IL" sz="2400" b="1" dirty="0">
                <a:solidFill>
                  <a:srgbClr val="12B4BC"/>
                </a:solidFill>
                <a:effectLst>
                  <a:outerShdw blurRad="38100" dist="38100" dir="2700000" algn="tl">
                    <a:srgbClr val="000000">
                      <a:alpha val="43137"/>
                    </a:srgbClr>
                  </a:outerShdw>
                </a:effectLst>
                <a:latin typeface="Varela Round" panose="00000500000000000000" pitchFamily="2" charset="-79"/>
              </a:rPr>
              <a:t>בראשית </a:t>
            </a:r>
            <a:r>
              <a:rPr lang="he-IL" sz="2400" b="1" dirty="0" err="1">
                <a:solidFill>
                  <a:srgbClr val="12B4BC"/>
                </a:solidFill>
                <a:effectLst>
                  <a:outerShdw blurRad="38100" dist="38100" dir="2700000" algn="tl">
                    <a:srgbClr val="000000">
                      <a:alpha val="43137"/>
                    </a:srgbClr>
                  </a:outerShdw>
                </a:effectLst>
                <a:latin typeface="Varela Round" panose="00000500000000000000" pitchFamily="2" charset="-79"/>
              </a:rPr>
              <a:t>מ"ב:יז</a:t>
            </a:r>
            <a:r>
              <a:rPr lang="he-IL" sz="2400" b="1" dirty="0">
                <a:solidFill>
                  <a:srgbClr val="12B4BC"/>
                </a:solidFill>
                <a:effectLst>
                  <a:outerShdw blurRad="38100" dist="38100" dir="2700000" algn="tl">
                    <a:srgbClr val="000000">
                      <a:alpha val="43137"/>
                    </a:srgbClr>
                  </a:outerShdw>
                </a:effectLst>
                <a:latin typeface="Varela Round" panose="00000500000000000000" pitchFamily="2" charset="-79"/>
              </a:rPr>
              <a:t>- </a:t>
            </a:r>
            <a:r>
              <a:rPr lang="he-IL" sz="2400" b="1" dirty="0" err="1">
                <a:solidFill>
                  <a:srgbClr val="12B4BC"/>
                </a:solidFill>
                <a:effectLst>
                  <a:outerShdw blurRad="38100" dist="38100" dir="2700000" algn="tl">
                    <a:srgbClr val="000000">
                      <a:alpha val="43137"/>
                    </a:srgbClr>
                  </a:outerShdw>
                </a:effectLst>
                <a:latin typeface="Varela Round" panose="00000500000000000000" pitchFamily="2" charset="-79"/>
              </a:rPr>
              <a:t>יט</a:t>
            </a:r>
            <a:r>
              <a:rPr lang="he-IL" sz="2400" dirty="0">
                <a:latin typeface="Varela Round" panose="00000500000000000000" pitchFamily="2" charset="-79"/>
              </a:rPr>
              <a:t>: "ויאמר </a:t>
            </a:r>
            <a:r>
              <a:rPr lang="he-IL" sz="2400" dirty="0" err="1">
                <a:latin typeface="Varela Round" panose="00000500000000000000" pitchFamily="2" charset="-79"/>
              </a:rPr>
              <a:t>אלֵהם</a:t>
            </a:r>
            <a:r>
              <a:rPr lang="he-IL" sz="2400" dirty="0">
                <a:latin typeface="Varela Round" panose="00000500000000000000" pitchFamily="2" charset="-79"/>
              </a:rPr>
              <a:t> יוסף ביום השלישי, זאת עשו וחיו, את </a:t>
            </a:r>
            <a:r>
              <a:rPr lang="he-IL" sz="2400" dirty="0" err="1">
                <a:latin typeface="Varela Round" panose="00000500000000000000" pitchFamily="2" charset="-79"/>
              </a:rPr>
              <a:t>האלֹהים</a:t>
            </a:r>
            <a:r>
              <a:rPr lang="he-IL" sz="2400" dirty="0">
                <a:latin typeface="Varela Round" panose="00000500000000000000" pitchFamily="2" charset="-79"/>
              </a:rPr>
              <a:t> אני ירא. אם כנים אתם, אחיכם אחד יאסר בבית משמרכם ואתם לכו הביאו שבר רַעֲבוֹן בתיכם</a:t>
            </a:r>
          </a:p>
        </p:txBody>
      </p:sp>
      <p:sp>
        <p:nvSpPr>
          <p:cNvPr id="28" name="כותרת 1">
            <a:extLst>
              <a:ext uri="{FF2B5EF4-FFF2-40B4-BE49-F238E27FC236}">
                <a16:creationId xmlns:a16="http://schemas.microsoft.com/office/drawing/2014/main" id="{153B1C73-CFEF-4D03-88DA-67FDB3481ABE}"/>
              </a:ext>
            </a:extLst>
          </p:cNvPr>
          <p:cNvSpPr txBox="1">
            <a:spLocks/>
          </p:cNvSpPr>
          <p:nvPr/>
        </p:nvSpPr>
        <p:spPr>
          <a:xfrm>
            <a:off x="607775" y="2181689"/>
            <a:ext cx="10281186" cy="460858"/>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lvl="0" algn="just">
              <a:lnSpc>
                <a:spcPct val="100000"/>
              </a:lnSpc>
              <a:defRPr/>
            </a:pPr>
            <a:r>
              <a:rPr lang="he-IL" sz="2800" dirty="0">
                <a:latin typeface="Comic Sans MS"/>
                <a:sym typeface="Arial"/>
              </a:rPr>
              <a:t>יראת אלוהים משמעה התעוררות המצפון, התנהגות מוסרית והומנית</a:t>
            </a:r>
          </a:p>
        </p:txBody>
      </p:sp>
      <p:pic>
        <p:nvPicPr>
          <p:cNvPr id="6146" name="Picture 2" descr="Blockchain Skill Computer Icons , conscience transparent ...">
            <a:extLst>
              <a:ext uri="{FF2B5EF4-FFF2-40B4-BE49-F238E27FC236}">
                <a16:creationId xmlns:a16="http://schemas.microsoft.com/office/drawing/2014/main" id="{F511464B-0853-4A23-BD63-F7001175A69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875" b="92500" l="8496" r="89912">
                        <a14:foregroundMark x1="54513" y1="11125" x2="66372" y2="10750"/>
                        <a14:foregroundMark x1="66372" y1="10750" x2="75044" y2="11125"/>
                        <a14:foregroundMark x1="55929" y1="6500" x2="65841" y2="5875"/>
                        <a14:foregroundMark x1="65841" y1="5875" x2="67080" y2="5875"/>
                        <a14:foregroundMark x1="59115" y1="43125" x2="54690" y2="47875"/>
                        <a14:foregroundMark x1="43540" y1="91625" x2="66018" y2="92500"/>
                        <a14:foregroundMark x1="10442" y1="48125" x2="8496" y2="50500"/>
                        <a14:foregroundMark x1="77522" y1="20625" x2="80177" y2="20000"/>
                        <a14:foregroundMark x1="80177" y1="20000" x2="80177" y2="20000"/>
                        <a14:backgroundMark x1="77522" y1="20625" x2="78053" y2="2312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4790" y="147926"/>
            <a:ext cx="1481014" cy="209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3">
            <a:extLst>
              <a:ext uri="{FF2B5EF4-FFF2-40B4-BE49-F238E27FC236}">
                <a16:creationId xmlns:a16="http://schemas.microsoft.com/office/drawing/2014/main" id="{16016278-0B3A-4CF4-83FB-FAD935C0FB2C}"/>
              </a:ext>
            </a:extLst>
          </p:cNvPr>
          <p:cNvSpPr txBox="1">
            <a:spLocks/>
          </p:cNvSpPr>
          <p:nvPr/>
        </p:nvSpPr>
        <p:spPr>
          <a:xfrm>
            <a:off x="2031393" y="555764"/>
            <a:ext cx="9641788" cy="637353"/>
          </a:xfrm>
          <a:prstGeom prst="rect">
            <a:avLst/>
          </a:prstGeom>
          <a:noFill/>
        </p:spPr>
        <p:txBody>
          <a:bodyPr vert="horz" lIns="91440" tIns="45720" rIns="91440" bIns="45720" rtlCol="1" anchor="ctr">
            <a:noAutofit/>
          </a:bodyPr>
          <a:lstStyle>
            <a:lvl1pPr algn="ctr" defTabSz="914400" rtl="1" eaLnBrk="1" latinLnBrk="0" hangingPunct="1">
              <a:spcBef>
                <a:spcPct val="0"/>
              </a:spcBef>
              <a:buNone/>
              <a:defRPr kumimoji="0" lang="he-IL" sz="4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algn="r"/>
            <a:r>
              <a:rPr lang="he-IL" sz="3600" dirty="0">
                <a:latin typeface="Varela Round" panose="00000500000000000000" pitchFamily="2" charset="-79"/>
                <a:cs typeface="+mj-cs"/>
              </a:rPr>
              <a:t>אבל... מה אומרים לפרעה, למלך שנחשב לאל?</a:t>
            </a:r>
          </a:p>
        </p:txBody>
      </p:sp>
      <p:sp>
        <p:nvSpPr>
          <p:cNvPr id="2" name="מלבן 1">
            <a:extLst>
              <a:ext uri="{FF2B5EF4-FFF2-40B4-BE49-F238E27FC236}">
                <a16:creationId xmlns:a16="http://schemas.microsoft.com/office/drawing/2014/main" id="{A944EFDC-46B3-44D9-A7C1-E1FD5C90D8B5}"/>
              </a:ext>
            </a:extLst>
          </p:cNvPr>
          <p:cNvSpPr/>
          <p:nvPr/>
        </p:nvSpPr>
        <p:spPr>
          <a:xfrm>
            <a:off x="890791" y="1551556"/>
            <a:ext cx="10408829" cy="1200329"/>
          </a:xfrm>
          <a:prstGeom prst="rect">
            <a:avLst/>
          </a:prstGeom>
        </p:spPr>
        <p:txBody>
          <a:bodyPr wrap="square">
            <a:spAutoFit/>
          </a:bodyPr>
          <a:lstStyle/>
          <a:p>
            <a:pPr lvl="0" algn="just"/>
            <a:r>
              <a:rPr lang="he-IL" sz="2000" b="1" kern="0" dirty="0" err="1">
                <a:solidFill>
                  <a:srgbClr val="12B4BC"/>
                </a:solidFill>
                <a:effectLst>
                  <a:outerShdw blurRad="38100" dist="38100" dir="2700000" algn="tl">
                    <a:srgbClr val="000000">
                      <a:alpha val="43137"/>
                    </a:srgbClr>
                  </a:outerShdw>
                </a:effectLst>
                <a:latin typeface="Varela Round" panose="00000500000000000000" pitchFamily="2" charset="-79"/>
                <a:ea typeface="Gisha"/>
                <a:cs typeface="Varela Round" panose="00000500000000000000" pitchFamily="2" charset="-79"/>
                <a:sym typeface="Gisha"/>
              </a:rPr>
              <a:t>יח</a:t>
            </a:r>
            <a:r>
              <a:rPr lang="he-IL" sz="2400" kern="0" dirty="0">
                <a:solidFill>
                  <a:schemeClr val="tx2">
                    <a:lumMod val="50000"/>
                  </a:schemeClr>
                </a:solidFill>
                <a:latin typeface="Varela Round" panose="00000500000000000000" pitchFamily="2" charset="-79"/>
                <a:ea typeface="Gisha"/>
                <a:cs typeface="Varela Round" panose="00000500000000000000" pitchFamily="2" charset="-79"/>
                <a:sym typeface="Gisha"/>
              </a:rPr>
              <a:t> וַיִּקְרָא מֶלֶךְ-מִצְרַיִם, לַמְיַלְּדֹת, וַיֹּאמֶר לָהֶן, מַדּוּעַ עֲשִׂיתֶן הַדָּבָר הַזֶּה; וַתְּחַיֶּיןָ, אֶת-הַיְלָדִים.  </a:t>
            </a:r>
            <a:r>
              <a:rPr lang="he-IL" sz="2000" b="1" kern="0" dirty="0" err="1">
                <a:solidFill>
                  <a:srgbClr val="12B4BC"/>
                </a:solidFill>
                <a:effectLst>
                  <a:outerShdw blurRad="38100" dist="38100" dir="2700000" algn="tl">
                    <a:srgbClr val="000000">
                      <a:alpha val="43137"/>
                    </a:srgbClr>
                  </a:outerShdw>
                </a:effectLst>
                <a:latin typeface="Varela Round" panose="00000500000000000000" pitchFamily="2" charset="-79"/>
                <a:ea typeface="Gisha"/>
                <a:cs typeface="Varela Round" panose="00000500000000000000" pitchFamily="2" charset="-79"/>
                <a:sym typeface="Gisha"/>
              </a:rPr>
              <a:t>יט</a:t>
            </a:r>
            <a:r>
              <a:rPr lang="he-IL" sz="2400" kern="0" dirty="0">
                <a:solidFill>
                  <a:schemeClr val="tx2">
                    <a:lumMod val="50000"/>
                  </a:schemeClr>
                </a:solidFill>
                <a:latin typeface="Varela Round" panose="00000500000000000000" pitchFamily="2" charset="-79"/>
                <a:ea typeface="Gisha"/>
                <a:cs typeface="Varela Round" panose="00000500000000000000" pitchFamily="2" charset="-79"/>
                <a:sym typeface="Gisha"/>
              </a:rPr>
              <a:t> וַתֹּאמַרְןָ </a:t>
            </a:r>
            <a:r>
              <a:rPr lang="he-IL" sz="2400" kern="0" dirty="0" err="1">
                <a:solidFill>
                  <a:schemeClr val="tx2">
                    <a:lumMod val="50000"/>
                  </a:schemeClr>
                </a:solidFill>
                <a:latin typeface="Varela Round" panose="00000500000000000000" pitchFamily="2" charset="-79"/>
                <a:ea typeface="Gisha"/>
                <a:cs typeface="Varela Round" panose="00000500000000000000" pitchFamily="2" charset="-79"/>
                <a:sym typeface="Gisha"/>
              </a:rPr>
              <a:t>הַמְיַלְּדֹת</a:t>
            </a:r>
            <a:r>
              <a:rPr lang="he-IL" sz="2400" kern="0" dirty="0">
                <a:solidFill>
                  <a:schemeClr val="tx2">
                    <a:lumMod val="50000"/>
                  </a:schemeClr>
                </a:solidFill>
                <a:latin typeface="Varela Round" panose="00000500000000000000" pitchFamily="2" charset="-79"/>
                <a:ea typeface="Gisha"/>
                <a:cs typeface="Varela Round" panose="00000500000000000000" pitchFamily="2" charset="-79"/>
                <a:sym typeface="Gisha"/>
              </a:rPr>
              <a:t> אֶל-פַּרְעֹה, כִּי לֹא כַנָּשִׁים הַמִּצְרִיֹּת הָעִבְרִיֹּת:  כִּי-חָיוֹת הֵנָּה, בְּטֶרֶם תָּבוֹא </a:t>
            </a:r>
            <a:r>
              <a:rPr lang="he-IL" sz="2400" kern="0" dirty="0" err="1">
                <a:solidFill>
                  <a:schemeClr val="tx2">
                    <a:lumMod val="50000"/>
                  </a:schemeClr>
                </a:solidFill>
                <a:latin typeface="Varela Round" panose="00000500000000000000" pitchFamily="2" charset="-79"/>
                <a:ea typeface="Gisha"/>
                <a:cs typeface="Varela Round" panose="00000500000000000000" pitchFamily="2" charset="-79"/>
                <a:sym typeface="Gisha"/>
              </a:rPr>
              <a:t>אֲלֵהֶן</a:t>
            </a:r>
            <a:r>
              <a:rPr lang="he-IL" sz="2400" kern="0" dirty="0">
                <a:solidFill>
                  <a:schemeClr val="tx2">
                    <a:lumMod val="50000"/>
                  </a:schemeClr>
                </a:solidFill>
                <a:latin typeface="Varela Round" panose="00000500000000000000" pitchFamily="2" charset="-79"/>
                <a:ea typeface="Gisha"/>
                <a:cs typeface="Varela Round" panose="00000500000000000000" pitchFamily="2" charset="-79"/>
                <a:sym typeface="Gisha"/>
              </a:rPr>
              <a:t> </a:t>
            </a:r>
            <a:r>
              <a:rPr lang="he-IL" sz="2400" kern="0" dirty="0" err="1">
                <a:solidFill>
                  <a:schemeClr val="tx2">
                    <a:lumMod val="50000"/>
                  </a:schemeClr>
                </a:solidFill>
                <a:latin typeface="Varela Round" panose="00000500000000000000" pitchFamily="2" charset="-79"/>
                <a:ea typeface="Gisha"/>
                <a:cs typeface="Varela Round" panose="00000500000000000000" pitchFamily="2" charset="-79"/>
                <a:sym typeface="Gisha"/>
              </a:rPr>
              <a:t>הַמְיַלֶּדֶת</a:t>
            </a:r>
            <a:r>
              <a:rPr lang="he-IL" sz="2400" kern="0" dirty="0">
                <a:solidFill>
                  <a:schemeClr val="tx2">
                    <a:lumMod val="50000"/>
                  </a:schemeClr>
                </a:solidFill>
                <a:latin typeface="Varela Round" panose="00000500000000000000" pitchFamily="2" charset="-79"/>
                <a:ea typeface="Gisha"/>
                <a:cs typeface="Varela Round" panose="00000500000000000000" pitchFamily="2" charset="-79"/>
                <a:sym typeface="Gisha"/>
              </a:rPr>
              <a:t> וְיָלָדוּ.</a:t>
            </a:r>
            <a:endParaRPr kumimoji="0" lang="he-IL" sz="2800" i="0" u="none" strike="noStrike" kern="0" cap="none" spc="0" normalizeH="0" baseline="0" noProof="0" dirty="0">
              <a:ln>
                <a:noFill/>
              </a:ln>
              <a:solidFill>
                <a:schemeClr val="tx2">
                  <a:lumMod val="50000"/>
                </a:schemeClr>
              </a:solidFill>
              <a:effectLst/>
              <a:uLnTx/>
              <a:uFillTx/>
              <a:latin typeface="Varela Round" panose="00000500000000000000" pitchFamily="2" charset="-79"/>
            </a:endParaRPr>
          </a:p>
        </p:txBody>
      </p:sp>
      <p:pic>
        <p:nvPicPr>
          <p:cNvPr id="7" name="Google Shape;239;p30">
            <a:extLst>
              <a:ext uri="{FF2B5EF4-FFF2-40B4-BE49-F238E27FC236}">
                <a16:creationId xmlns:a16="http://schemas.microsoft.com/office/drawing/2014/main" id="{64F987F2-F430-4BE9-8735-750891E2EBB4}"/>
              </a:ext>
            </a:extLst>
          </p:cNvPr>
          <p:cNvPicPr preferRelativeResize="0"/>
          <p:nvPr/>
        </p:nvPicPr>
        <p:blipFill>
          <a:blip r:embed="rId2">
            <a:alphaModFix/>
          </a:blip>
          <a:stretch>
            <a:fillRect/>
          </a:stretch>
        </p:blipFill>
        <p:spPr>
          <a:xfrm>
            <a:off x="510332" y="3229888"/>
            <a:ext cx="3328609" cy="2558020"/>
          </a:xfrm>
          <a:prstGeom prst="rect">
            <a:avLst/>
          </a:prstGeom>
          <a:noFill/>
          <a:ln>
            <a:noFill/>
          </a:ln>
        </p:spPr>
      </p:pic>
      <p:sp>
        <p:nvSpPr>
          <p:cNvPr id="9" name="כותרת 1">
            <a:extLst>
              <a:ext uri="{FF2B5EF4-FFF2-40B4-BE49-F238E27FC236}">
                <a16:creationId xmlns:a16="http://schemas.microsoft.com/office/drawing/2014/main" id="{FEEE3481-9082-46C7-9883-E782C8A26671}"/>
              </a:ext>
            </a:extLst>
          </p:cNvPr>
          <p:cNvSpPr txBox="1">
            <a:spLocks/>
          </p:cNvSpPr>
          <p:nvPr/>
        </p:nvSpPr>
        <p:spPr>
          <a:xfrm>
            <a:off x="4199432" y="3110324"/>
            <a:ext cx="5305710" cy="2603853"/>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lvl="0" algn="just">
              <a:lnSpc>
                <a:spcPct val="100000"/>
              </a:lnSpc>
              <a:defRPr/>
            </a:pPr>
            <a:r>
              <a:rPr lang="he-IL" sz="2400" dirty="0">
                <a:latin typeface="Comic Sans MS"/>
                <a:sym typeface="Arial"/>
              </a:rPr>
              <a:t>המיילדות מצד אחד לא מסוגלות לבצע את הצו...</a:t>
            </a:r>
          </a:p>
          <a:p>
            <a:pPr lvl="0" algn="just">
              <a:lnSpc>
                <a:spcPct val="100000"/>
              </a:lnSpc>
              <a:defRPr/>
            </a:pPr>
            <a:r>
              <a:rPr lang="he-IL" sz="2400" dirty="0">
                <a:latin typeface="Comic Sans MS"/>
                <a:sym typeface="Arial"/>
              </a:rPr>
              <a:t>מצד שני הן יודעות שהפרה של צו של פרעה תעלה להן בחייהן.</a:t>
            </a:r>
          </a:p>
          <a:p>
            <a:pPr lvl="0" algn="just">
              <a:lnSpc>
                <a:spcPct val="100000"/>
              </a:lnSpc>
              <a:defRPr/>
            </a:pPr>
            <a:r>
              <a:rPr lang="he-IL" sz="2400" dirty="0">
                <a:latin typeface="Comic Sans MS"/>
                <a:sym typeface="Arial"/>
              </a:rPr>
              <a:t>מה הן עושות?</a:t>
            </a:r>
          </a:p>
          <a:p>
            <a:pPr lvl="0" algn="just">
              <a:lnSpc>
                <a:spcPct val="100000"/>
              </a:lnSpc>
              <a:defRPr/>
            </a:pPr>
            <a:r>
              <a:rPr lang="he-IL" sz="2400" dirty="0">
                <a:latin typeface="Comic Sans MS"/>
                <a:sym typeface="Arial"/>
              </a:rPr>
              <a:t>מתחכמות</a:t>
            </a:r>
          </a:p>
        </p:txBody>
      </p:sp>
    </p:spTree>
    <p:extLst>
      <p:ext uri="{BB962C8B-B14F-4D97-AF65-F5344CB8AC3E}">
        <p14:creationId xmlns:p14="http://schemas.microsoft.com/office/powerpoint/2010/main" val="30445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right)">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right)">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right)">
                                      <p:cBhvr>
                                        <p:cTn id="22"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C3FEC3-01DC-47B1-B094-4AC3265924E2}"/>
              </a:ext>
            </a:extLst>
          </p:cNvPr>
          <p:cNvSpPr>
            <a:spLocks noGrp="1"/>
          </p:cNvSpPr>
          <p:nvPr>
            <p:ph type="ctrTitle"/>
          </p:nvPr>
        </p:nvSpPr>
        <p:spPr>
          <a:xfrm>
            <a:off x="5286255" y="472172"/>
            <a:ext cx="5610753" cy="637353"/>
          </a:xfrm>
        </p:spPr>
        <p:txBody>
          <a:bodyPr/>
          <a:lstStyle/>
          <a:p>
            <a:pPr algn="r"/>
            <a:r>
              <a:rPr lang="he-IL" sz="3600" dirty="0">
                <a:cs typeface="Varela Round" panose="00000500000000000000" pitchFamily="2" charset="-79"/>
              </a:rPr>
              <a:t>הגמול האלוהי:</a:t>
            </a:r>
          </a:p>
        </p:txBody>
      </p:sp>
      <p:sp>
        <p:nvSpPr>
          <p:cNvPr id="6" name="מלבן 5">
            <a:extLst>
              <a:ext uri="{FF2B5EF4-FFF2-40B4-BE49-F238E27FC236}">
                <a16:creationId xmlns:a16="http://schemas.microsoft.com/office/drawing/2014/main" id="{095FB95A-14B1-44BC-A4DA-4863A947C628}"/>
              </a:ext>
            </a:extLst>
          </p:cNvPr>
          <p:cNvSpPr/>
          <p:nvPr/>
        </p:nvSpPr>
        <p:spPr>
          <a:xfrm>
            <a:off x="542070" y="1232890"/>
            <a:ext cx="9850333" cy="2677656"/>
          </a:xfrm>
          <a:prstGeom prst="rect">
            <a:avLst/>
          </a:prstGeom>
        </p:spPr>
        <p:txBody>
          <a:bodyPr wrap="square">
            <a:spAutoFit/>
          </a:bodyPr>
          <a:lstStyle/>
          <a:p>
            <a:pPr algn="just"/>
            <a:r>
              <a:rPr lang="he-IL" b="1" dirty="0" err="1">
                <a:solidFill>
                  <a:srgbClr val="12B4BC"/>
                </a:solidFill>
                <a:effectLst>
                  <a:outerShdw blurRad="38100" dist="38100" dir="2700000" algn="tl">
                    <a:srgbClr val="000000">
                      <a:alpha val="43137"/>
                    </a:srgbClr>
                  </a:outerShdw>
                </a:effectLst>
                <a:latin typeface="Varela Round" panose="00000500000000000000" pitchFamily="2" charset="-79"/>
              </a:rPr>
              <a:t>טז</a:t>
            </a:r>
            <a:r>
              <a:rPr lang="he-IL" sz="2400" dirty="0">
                <a:latin typeface="Varela Round" panose="00000500000000000000" pitchFamily="2" charset="-79"/>
              </a:rPr>
              <a:t> וַיֹּאמֶר, בְּיַלֶּדְכֶן אֶת-הָעִבְרִיּוֹת, וּרְאִיתֶן, עַל-הָאָבְנָיִם:  אִם-בֵּן הוּא וַהֲמִתֶּן אֹתוֹ, וְאִם-בַּת הִוא וָחָיָה.  </a:t>
            </a:r>
            <a:r>
              <a:rPr lang="he-IL" b="1" dirty="0" err="1">
                <a:solidFill>
                  <a:srgbClr val="12B4BC"/>
                </a:solidFill>
                <a:effectLst>
                  <a:outerShdw blurRad="38100" dist="38100" dir="2700000" algn="tl">
                    <a:srgbClr val="000000">
                      <a:alpha val="43137"/>
                    </a:srgbClr>
                  </a:outerShdw>
                </a:effectLst>
                <a:latin typeface="Varela Round" panose="00000500000000000000" pitchFamily="2" charset="-79"/>
              </a:rPr>
              <a:t>יז</a:t>
            </a:r>
            <a:r>
              <a:rPr lang="he-IL" sz="2400" dirty="0">
                <a:latin typeface="Varela Round" panose="00000500000000000000" pitchFamily="2" charset="-79"/>
              </a:rPr>
              <a:t> </a:t>
            </a:r>
            <a:r>
              <a:rPr lang="he-IL" sz="2400" dirty="0" err="1">
                <a:latin typeface="Varela Round" panose="00000500000000000000" pitchFamily="2" charset="-79"/>
              </a:rPr>
              <a:t>וַתִּירֶאן</a:t>
            </a:r>
            <a:r>
              <a:rPr lang="he-IL" sz="2400" dirty="0">
                <a:latin typeface="Varela Round" panose="00000500000000000000" pitchFamily="2" charset="-79"/>
              </a:rPr>
              <a:t>ָ </a:t>
            </a:r>
            <a:r>
              <a:rPr lang="he-IL" sz="2400" dirty="0" err="1">
                <a:latin typeface="Varela Round" panose="00000500000000000000" pitchFamily="2" charset="-79"/>
              </a:rPr>
              <a:t>הַמְיַלְּדֹת</a:t>
            </a:r>
            <a:r>
              <a:rPr lang="he-IL" sz="2400" dirty="0">
                <a:latin typeface="Varela Round" panose="00000500000000000000" pitchFamily="2" charset="-79"/>
              </a:rPr>
              <a:t>, </a:t>
            </a:r>
            <a:r>
              <a:rPr lang="he-IL" sz="2400" dirty="0" err="1">
                <a:latin typeface="Varela Round" panose="00000500000000000000" pitchFamily="2" charset="-79"/>
              </a:rPr>
              <a:t>אֶת-הָאֱלֹהִים</a:t>
            </a:r>
            <a:r>
              <a:rPr lang="he-IL" sz="2400" dirty="0">
                <a:latin typeface="Varela Round" panose="00000500000000000000" pitchFamily="2" charset="-79"/>
              </a:rPr>
              <a:t>, וְלֹא עָשׂוּ, כַּאֲשֶׁר דִּבֶּר אֲלֵיהֶן מֶלֶךְ מִצְרָיִם; וַתְּחַיֶּיןָ, אֶת-הַיְלָדִים.  </a:t>
            </a:r>
            <a:r>
              <a:rPr lang="he-IL" b="1" dirty="0" err="1">
                <a:solidFill>
                  <a:srgbClr val="12B4BC"/>
                </a:solidFill>
                <a:effectLst>
                  <a:outerShdw blurRad="38100" dist="38100" dir="2700000" algn="tl">
                    <a:srgbClr val="000000">
                      <a:alpha val="43137"/>
                    </a:srgbClr>
                  </a:outerShdw>
                </a:effectLst>
                <a:latin typeface="Varela Round" panose="00000500000000000000" pitchFamily="2" charset="-79"/>
              </a:rPr>
              <a:t>יח</a:t>
            </a:r>
            <a:r>
              <a:rPr lang="he-IL" sz="2400" dirty="0">
                <a:latin typeface="Varela Round" panose="00000500000000000000" pitchFamily="2" charset="-79"/>
              </a:rPr>
              <a:t> וַיִּקְרָא מֶלֶךְ-מִצְרַיִם, לַמְיַלְּדֹת, וַיֹּאמֶר לָהֶן, מַדּוּעַ עֲשִׂיתֶן הַדָּבָר הַזֶּה; וַתְּחַיֶּיןָ, אֶת-הַיְלָדִים.  </a:t>
            </a:r>
            <a:r>
              <a:rPr lang="he-IL" b="1" dirty="0" err="1">
                <a:solidFill>
                  <a:srgbClr val="12B4BC"/>
                </a:solidFill>
                <a:effectLst>
                  <a:outerShdw blurRad="38100" dist="38100" dir="2700000" algn="tl">
                    <a:srgbClr val="000000">
                      <a:alpha val="43137"/>
                    </a:srgbClr>
                  </a:outerShdw>
                </a:effectLst>
                <a:latin typeface="Varela Round" panose="00000500000000000000" pitchFamily="2" charset="-79"/>
              </a:rPr>
              <a:t>יט</a:t>
            </a:r>
            <a:r>
              <a:rPr lang="he-IL" sz="2400" dirty="0">
                <a:latin typeface="Varela Round" panose="00000500000000000000" pitchFamily="2" charset="-79"/>
              </a:rPr>
              <a:t> וַתֹּאמַרְןָ </a:t>
            </a:r>
            <a:r>
              <a:rPr lang="he-IL" sz="2400" dirty="0" err="1">
                <a:latin typeface="Varela Round" panose="00000500000000000000" pitchFamily="2" charset="-79"/>
              </a:rPr>
              <a:t>הַמְיַלְּדֹת</a:t>
            </a:r>
            <a:r>
              <a:rPr lang="he-IL" sz="2400" dirty="0">
                <a:latin typeface="Varela Round" panose="00000500000000000000" pitchFamily="2" charset="-79"/>
              </a:rPr>
              <a:t> אֶל-פַּרְעֹה, כִּי לֹא כַנָּשִׁים הַמִּצְרִיֹּת הָעִבְרִיֹּת:  כִּי-חָיוֹת הֵנָּה, בְּטֶרֶם תָּבוֹא </a:t>
            </a:r>
            <a:r>
              <a:rPr lang="he-IL" sz="2400" dirty="0" err="1">
                <a:latin typeface="Varela Round" panose="00000500000000000000" pitchFamily="2" charset="-79"/>
              </a:rPr>
              <a:t>אֲלֵהֶן</a:t>
            </a:r>
            <a:r>
              <a:rPr lang="he-IL" sz="2400" dirty="0">
                <a:latin typeface="Varela Round" panose="00000500000000000000" pitchFamily="2" charset="-79"/>
              </a:rPr>
              <a:t> </a:t>
            </a:r>
            <a:r>
              <a:rPr lang="he-IL" sz="2400" dirty="0" err="1">
                <a:latin typeface="Varela Round" panose="00000500000000000000" pitchFamily="2" charset="-79"/>
              </a:rPr>
              <a:t>הַמְיַלֶּדֶת</a:t>
            </a:r>
            <a:r>
              <a:rPr lang="he-IL" sz="2400" dirty="0">
                <a:latin typeface="Varela Round" panose="00000500000000000000" pitchFamily="2" charset="-79"/>
              </a:rPr>
              <a:t> וְיָלָדוּ.  </a:t>
            </a:r>
            <a:r>
              <a:rPr lang="he-IL" b="1" dirty="0">
                <a:solidFill>
                  <a:srgbClr val="12B4BC"/>
                </a:solidFill>
                <a:effectLst>
                  <a:outerShdw blurRad="38100" dist="38100" dir="2700000" algn="tl">
                    <a:srgbClr val="000000">
                      <a:alpha val="43137"/>
                    </a:srgbClr>
                  </a:outerShdw>
                </a:effectLst>
                <a:latin typeface="Varela Round" panose="00000500000000000000" pitchFamily="2" charset="-79"/>
              </a:rPr>
              <a:t>כ</a:t>
            </a:r>
            <a:r>
              <a:rPr lang="he-IL" dirty="0">
                <a:solidFill>
                  <a:srgbClr val="12B4BC"/>
                </a:solidFill>
                <a:effectLst>
                  <a:outerShdw blurRad="38100" dist="38100" dir="2700000" algn="tl">
                    <a:srgbClr val="000000">
                      <a:alpha val="43137"/>
                    </a:srgbClr>
                  </a:outerShdw>
                </a:effectLst>
                <a:latin typeface="Varela Round" panose="00000500000000000000" pitchFamily="2" charset="-79"/>
              </a:rPr>
              <a:t> </a:t>
            </a:r>
            <a:r>
              <a:rPr lang="he-IL" sz="2400" dirty="0">
                <a:latin typeface="Varela Round" panose="00000500000000000000" pitchFamily="2" charset="-79"/>
              </a:rPr>
              <a:t>וַיֵּיטֶב </a:t>
            </a:r>
            <a:r>
              <a:rPr lang="he-IL" sz="2400" dirty="0" err="1">
                <a:latin typeface="Varela Round" panose="00000500000000000000" pitchFamily="2" charset="-79"/>
              </a:rPr>
              <a:t>אֱלֹהִים</a:t>
            </a:r>
            <a:r>
              <a:rPr lang="he-IL" sz="2400" dirty="0">
                <a:latin typeface="Varela Round" panose="00000500000000000000" pitchFamily="2" charset="-79"/>
              </a:rPr>
              <a:t>, לַמְיַלְּדֹת; </a:t>
            </a:r>
            <a:r>
              <a:rPr lang="he-IL" sz="2400" dirty="0" err="1">
                <a:latin typeface="Varela Round" panose="00000500000000000000" pitchFamily="2" charset="-79"/>
              </a:rPr>
              <a:t>וַיִּרֶב</a:t>
            </a:r>
            <a:r>
              <a:rPr lang="he-IL" sz="2400" dirty="0">
                <a:latin typeface="Varela Round" panose="00000500000000000000" pitchFamily="2" charset="-79"/>
              </a:rPr>
              <a:t> הָעָם וַיַּעַצְמוּ, מְאֹד.  </a:t>
            </a:r>
            <a:r>
              <a:rPr lang="he-IL" b="1" dirty="0" err="1">
                <a:solidFill>
                  <a:srgbClr val="12B4BC"/>
                </a:solidFill>
                <a:effectLst>
                  <a:outerShdw blurRad="38100" dist="38100" dir="2700000" algn="tl">
                    <a:srgbClr val="000000">
                      <a:alpha val="43137"/>
                    </a:srgbClr>
                  </a:outerShdw>
                </a:effectLst>
                <a:latin typeface="Varela Round" panose="00000500000000000000" pitchFamily="2" charset="-79"/>
              </a:rPr>
              <a:t>כא</a:t>
            </a:r>
            <a:r>
              <a:rPr lang="he-IL" sz="2400" dirty="0">
                <a:latin typeface="Varela Round" panose="00000500000000000000" pitchFamily="2" charset="-79"/>
              </a:rPr>
              <a:t> וַיְהִי, כִּי-יָרְאוּ </a:t>
            </a:r>
            <a:r>
              <a:rPr lang="he-IL" sz="2400" dirty="0" err="1">
                <a:latin typeface="Varela Round" panose="00000500000000000000" pitchFamily="2" charset="-79"/>
              </a:rPr>
              <a:t>הַמְיַלְּדֹת</a:t>
            </a:r>
            <a:r>
              <a:rPr lang="he-IL" sz="2400" dirty="0">
                <a:latin typeface="Varela Round" panose="00000500000000000000" pitchFamily="2" charset="-79"/>
              </a:rPr>
              <a:t> </a:t>
            </a:r>
            <a:r>
              <a:rPr lang="he-IL" sz="2400" dirty="0" err="1">
                <a:latin typeface="Varela Round" panose="00000500000000000000" pitchFamily="2" charset="-79"/>
              </a:rPr>
              <a:t>אֶת-הָאֱלֹהִים</a:t>
            </a:r>
            <a:r>
              <a:rPr lang="he-IL" sz="2400" dirty="0">
                <a:latin typeface="Varela Round" panose="00000500000000000000" pitchFamily="2" charset="-79"/>
              </a:rPr>
              <a:t>; וַיַּעַשׂ לָהֶם, בָּתִּים.</a:t>
            </a:r>
          </a:p>
        </p:txBody>
      </p:sp>
      <p:sp>
        <p:nvSpPr>
          <p:cNvPr id="12" name="Google Shape;275;p34">
            <a:extLst>
              <a:ext uri="{FF2B5EF4-FFF2-40B4-BE49-F238E27FC236}">
                <a16:creationId xmlns:a16="http://schemas.microsoft.com/office/drawing/2014/main" id="{E764B1D6-D03C-42FF-86CD-F751AB04FDA7}"/>
              </a:ext>
            </a:extLst>
          </p:cNvPr>
          <p:cNvSpPr txBox="1">
            <a:spLocks/>
          </p:cNvSpPr>
          <p:nvPr/>
        </p:nvSpPr>
        <p:spPr>
          <a:xfrm>
            <a:off x="750137" y="4926562"/>
            <a:ext cx="3541470" cy="1185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lgn="ctr" rtl="1">
              <a:buFont typeface="Open Sans"/>
              <a:buNone/>
            </a:pPr>
            <a:r>
              <a:rPr lang="he-IL" sz="3000" b="1" kern="0" dirty="0">
                <a:solidFill>
                  <a:srgbClr val="12B4BC"/>
                </a:solidFill>
                <a:latin typeface="Varela Round" panose="00000500000000000000" pitchFamily="2" charset="-79"/>
                <a:ea typeface="Gisha"/>
                <a:cs typeface="+mn-cs"/>
                <a:sym typeface="Gisha"/>
              </a:rPr>
              <a:t>לפי העיקרון של</a:t>
            </a:r>
          </a:p>
          <a:p>
            <a:pPr marL="0" indent="0" algn="ctr" rtl="1">
              <a:buFont typeface="Open Sans"/>
              <a:buNone/>
            </a:pPr>
            <a:r>
              <a:rPr lang="he-IL" sz="3000" b="1" kern="0" dirty="0">
                <a:solidFill>
                  <a:srgbClr val="12B4BC"/>
                </a:solidFill>
                <a:latin typeface="Varela Round" panose="00000500000000000000" pitchFamily="2" charset="-79"/>
                <a:ea typeface="Gisha"/>
                <a:cs typeface="+mn-cs"/>
                <a:sym typeface="Gisha"/>
              </a:rPr>
              <a:t>מידה כנגד מידה</a:t>
            </a:r>
          </a:p>
          <a:p>
            <a:pPr marL="0" indent="0" algn="ctr" rtl="1">
              <a:buFont typeface="Open Sans"/>
              <a:buNone/>
            </a:pPr>
            <a:endParaRPr lang="he-IL" b="1" kern="0" dirty="0">
              <a:solidFill>
                <a:srgbClr val="12B4BC"/>
              </a:solidFill>
              <a:latin typeface="Varela Round" panose="00000500000000000000" pitchFamily="2" charset="-79"/>
              <a:ea typeface="Gisha"/>
              <a:cs typeface="+mn-cs"/>
              <a:sym typeface="Gisha"/>
            </a:endParaRPr>
          </a:p>
        </p:txBody>
      </p:sp>
      <p:pic>
        <p:nvPicPr>
          <p:cNvPr id="13" name="Google Shape;278;p34">
            <a:extLst>
              <a:ext uri="{FF2B5EF4-FFF2-40B4-BE49-F238E27FC236}">
                <a16:creationId xmlns:a16="http://schemas.microsoft.com/office/drawing/2014/main" id="{FA714516-58B8-4280-8AEC-F30E9FE5BC0C}"/>
              </a:ext>
            </a:extLst>
          </p:cNvPr>
          <p:cNvPicPr preferRelativeResize="0"/>
          <p:nvPr/>
        </p:nvPicPr>
        <p:blipFill>
          <a:blip r:embed="rId2">
            <a:alphaModFix/>
          </a:blip>
          <a:stretch>
            <a:fillRect/>
          </a:stretch>
        </p:blipFill>
        <p:spPr>
          <a:xfrm>
            <a:off x="3795092" y="4331868"/>
            <a:ext cx="1851175" cy="1851175"/>
          </a:xfrm>
          <a:prstGeom prst="rect">
            <a:avLst/>
          </a:prstGeom>
          <a:noFill/>
          <a:ln>
            <a:noFill/>
          </a:ln>
        </p:spPr>
      </p:pic>
      <p:sp>
        <p:nvSpPr>
          <p:cNvPr id="14" name="אליפסה 13">
            <a:extLst>
              <a:ext uri="{FF2B5EF4-FFF2-40B4-BE49-F238E27FC236}">
                <a16:creationId xmlns:a16="http://schemas.microsoft.com/office/drawing/2014/main" id="{BCC1931D-4023-41B5-89CE-8246B470C42E}"/>
              </a:ext>
            </a:extLst>
          </p:cNvPr>
          <p:cNvSpPr/>
          <p:nvPr/>
        </p:nvSpPr>
        <p:spPr>
          <a:xfrm>
            <a:off x="5286255" y="1232890"/>
            <a:ext cx="1078651" cy="475450"/>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5" name="אליפסה 14">
            <a:extLst>
              <a:ext uri="{FF2B5EF4-FFF2-40B4-BE49-F238E27FC236}">
                <a16:creationId xmlns:a16="http://schemas.microsoft.com/office/drawing/2014/main" id="{74CAF2BF-D0C0-4B90-8B52-1C7A11DE7A64}"/>
              </a:ext>
            </a:extLst>
          </p:cNvPr>
          <p:cNvSpPr/>
          <p:nvPr/>
        </p:nvSpPr>
        <p:spPr>
          <a:xfrm>
            <a:off x="6364906" y="1618945"/>
            <a:ext cx="1078651" cy="425520"/>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6" name="אליפסה 15">
            <a:extLst>
              <a:ext uri="{FF2B5EF4-FFF2-40B4-BE49-F238E27FC236}">
                <a16:creationId xmlns:a16="http://schemas.microsoft.com/office/drawing/2014/main" id="{5776D7FC-AE4A-44A6-B236-ACFD5A22E09F}"/>
              </a:ext>
            </a:extLst>
          </p:cNvPr>
          <p:cNvSpPr/>
          <p:nvPr/>
        </p:nvSpPr>
        <p:spPr>
          <a:xfrm>
            <a:off x="9456113" y="3429000"/>
            <a:ext cx="1078651" cy="425520"/>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7" name="אליפסה 16">
            <a:extLst>
              <a:ext uri="{FF2B5EF4-FFF2-40B4-BE49-F238E27FC236}">
                <a16:creationId xmlns:a16="http://schemas.microsoft.com/office/drawing/2014/main" id="{B5C0311D-D229-4654-ACF2-7F1CB0431775}"/>
              </a:ext>
            </a:extLst>
          </p:cNvPr>
          <p:cNvSpPr/>
          <p:nvPr/>
        </p:nvSpPr>
        <p:spPr>
          <a:xfrm>
            <a:off x="2184704" y="1618945"/>
            <a:ext cx="1336009" cy="42552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8" name="אליפסה 17">
            <a:extLst>
              <a:ext uri="{FF2B5EF4-FFF2-40B4-BE49-F238E27FC236}">
                <a16:creationId xmlns:a16="http://schemas.microsoft.com/office/drawing/2014/main" id="{F672D35C-AD3F-42A0-8CB7-E6F4A2F76247}"/>
              </a:ext>
            </a:extLst>
          </p:cNvPr>
          <p:cNvSpPr/>
          <p:nvPr/>
        </p:nvSpPr>
        <p:spPr>
          <a:xfrm>
            <a:off x="7150949" y="2358958"/>
            <a:ext cx="1078651" cy="42552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9" name="אליפסה 18">
            <a:extLst>
              <a:ext uri="{FF2B5EF4-FFF2-40B4-BE49-F238E27FC236}">
                <a16:creationId xmlns:a16="http://schemas.microsoft.com/office/drawing/2014/main" id="{CD32420B-DE34-4009-AA06-F8F4FE1E4929}"/>
              </a:ext>
            </a:extLst>
          </p:cNvPr>
          <p:cNvSpPr/>
          <p:nvPr/>
        </p:nvSpPr>
        <p:spPr>
          <a:xfrm>
            <a:off x="6001104" y="3429000"/>
            <a:ext cx="1078651" cy="42552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Tree>
    <p:extLst>
      <p:ext uri="{BB962C8B-B14F-4D97-AF65-F5344CB8AC3E}">
        <p14:creationId xmlns:p14="http://schemas.microsoft.com/office/powerpoint/2010/main" val="260266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1000"/>
                                        <p:tgtEl>
                                          <p:spTgt spid="1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849745" y="1491144"/>
            <a:ext cx="10760364" cy="1704639"/>
          </a:xfrm>
        </p:spPr>
        <p:txBody>
          <a:bodyPr/>
          <a:lstStyle/>
          <a:p>
            <a:r>
              <a:rPr lang="he-IL" sz="4400" dirty="0">
                <a:latin typeface="Varela Round" panose="00000500000000000000" pitchFamily="2" charset="-79"/>
                <a:cs typeface="Varela Round" panose="00000500000000000000" pitchFamily="2" charset="-79"/>
              </a:rPr>
              <a:t>סיפור המיילדות - חלק א'</a:t>
            </a:r>
            <a:br>
              <a:rPr lang="he-IL" sz="4400" dirty="0">
                <a:latin typeface="Varela Round" panose="00000500000000000000" pitchFamily="2" charset="-79"/>
                <a:cs typeface="Varela Round" panose="00000500000000000000" pitchFamily="2" charset="-79"/>
              </a:rPr>
            </a:br>
            <a:r>
              <a:rPr lang="he-IL" sz="3600" dirty="0">
                <a:latin typeface="Varela Round" panose="00000500000000000000" pitchFamily="2" charset="-79"/>
                <a:cs typeface="Varela Round" panose="00000500000000000000" pitchFamily="2" charset="-79"/>
              </a:rPr>
              <a:t>שמות א' ח-</a:t>
            </a:r>
            <a:r>
              <a:rPr lang="he-IL" sz="3600" dirty="0" err="1">
                <a:latin typeface="Varela Round" panose="00000500000000000000" pitchFamily="2" charset="-79"/>
                <a:cs typeface="Varela Round" panose="00000500000000000000" pitchFamily="2" charset="-79"/>
              </a:rPr>
              <a:t>כב</a:t>
            </a:r>
            <a:endParaRPr lang="he-IL" sz="5400" dirty="0">
              <a:latin typeface="Varela Round" panose="00000500000000000000" pitchFamily="2" charset="-79"/>
              <a:cs typeface="Varela Round" panose="00000500000000000000" pitchFamily="2" charset="-79"/>
            </a:endParaRPr>
          </a:p>
        </p:txBody>
      </p:sp>
      <p:sp>
        <p:nvSpPr>
          <p:cNvPr id="7" name="כותרת משנה 6"/>
          <p:cNvSpPr>
            <a:spLocks noGrp="1"/>
          </p:cNvSpPr>
          <p:nvPr>
            <p:ph type="subTitle" idx="1"/>
          </p:nvPr>
        </p:nvSpPr>
        <p:spPr>
          <a:xfrm>
            <a:off x="1973478" y="3195783"/>
            <a:ext cx="8243455" cy="642090"/>
          </a:xfrm>
        </p:spPr>
        <p:txBody>
          <a:bodyPr/>
          <a:lstStyle/>
          <a:p>
            <a:r>
              <a:rPr lang="he-IL" sz="3200" dirty="0">
                <a:latin typeface="Varela Round" panose="00000500000000000000" pitchFamily="2" charset="-79"/>
                <a:cs typeface="Varela Round" panose="00000500000000000000" pitchFamily="2" charset="-79"/>
                <a:sym typeface="Varela Round"/>
              </a:rPr>
              <a:t>תנ"ך הרחבה: הולך נגד הרוח, כיתות י"א י"ב</a:t>
            </a:r>
          </a:p>
        </p:txBody>
      </p:sp>
      <p:sp>
        <p:nvSpPr>
          <p:cNvPr id="4" name="מציין מיקום תוכן 3"/>
          <p:cNvSpPr>
            <a:spLocks noGrp="1"/>
          </p:cNvSpPr>
          <p:nvPr>
            <p:ph idx="10"/>
          </p:nvPr>
        </p:nvSpPr>
        <p:spPr>
          <a:xfrm>
            <a:off x="3719945" y="3748196"/>
            <a:ext cx="4750522" cy="720000"/>
          </a:xfrm>
        </p:spPr>
        <p:txBody>
          <a:bodyPr/>
          <a:lstStyle/>
          <a:p>
            <a:r>
              <a:rPr lang="he-IL" sz="3200" b="1" dirty="0">
                <a:latin typeface="Varela Round" panose="00000500000000000000" pitchFamily="2" charset="-79"/>
                <a:cs typeface="Varela Round" panose="00000500000000000000" pitchFamily="2" charset="-79"/>
                <a:sym typeface="Varela Round"/>
              </a:rPr>
              <a:t>המורה: רויטל מימון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ￗﾡￗﾨￗﾘￗﾕￗﾟ ￗﾢￗﾜ ￗﾞￗﾩￗﾤￗﾗￗﾪ ￗﾐￗﾕￗﾜￗﾞￗﾔ">
            <a:hlinkClick r:id="" action="ppaction://media"/>
            <a:extLst>
              <a:ext uri="{FF2B5EF4-FFF2-40B4-BE49-F238E27FC236}">
                <a16:creationId xmlns:a16="http://schemas.microsoft.com/office/drawing/2014/main" id="{B8FE86D4-08D4-4A2F-85B6-53230E489B72}"/>
              </a:ext>
            </a:extLst>
          </p:cNvPr>
          <p:cNvPicPr>
            <a:picLocks noGrp="1" noRot="1" noChangeAspect="1"/>
          </p:cNvPicPr>
          <p:nvPr>
            <p:ph type="media" sz="quarter" idx="10"/>
            <a:videoFile r:link="rId1"/>
          </p:nvPr>
        </p:nvPicPr>
        <p:blipFill>
          <a:blip r:embed="rId3"/>
          <a:stretch>
            <a:fillRect/>
          </a:stretch>
        </p:blipFill>
        <p:spPr>
          <a:xfrm>
            <a:off x="652463" y="639763"/>
            <a:ext cx="10885487" cy="6122987"/>
          </a:xfrm>
          <a:prstGeom prst="rect">
            <a:avLst/>
          </a:prstGeom>
        </p:spPr>
      </p:pic>
      <p:sp>
        <p:nvSpPr>
          <p:cNvPr id="3" name="מציין מיקום תוכן 2">
            <a:extLst>
              <a:ext uri="{FF2B5EF4-FFF2-40B4-BE49-F238E27FC236}">
                <a16:creationId xmlns:a16="http://schemas.microsoft.com/office/drawing/2014/main" id="{8A4A4966-F785-4F05-A93D-EB769708F87D}"/>
              </a:ext>
            </a:extLst>
          </p:cNvPr>
          <p:cNvSpPr>
            <a:spLocks noGrp="1"/>
          </p:cNvSpPr>
          <p:nvPr>
            <p:ph sz="quarter" idx="14"/>
          </p:nvPr>
        </p:nvSpPr>
        <p:spPr/>
        <p:txBody>
          <a:bodyPr/>
          <a:lstStyle/>
          <a:p>
            <a:r>
              <a:rPr lang="he-IL"/>
              <a:t>משפחת אולמה</a:t>
            </a:r>
            <a:endParaRPr lang="he-IL" dirty="0"/>
          </a:p>
        </p:txBody>
      </p:sp>
    </p:spTree>
    <p:extLst>
      <p:ext uri="{BB962C8B-B14F-4D97-AF65-F5344CB8AC3E}">
        <p14:creationId xmlns:p14="http://schemas.microsoft.com/office/powerpoint/2010/main" val="9670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8FCDBAE-E2E9-48AA-BF6F-871741A66C7B}"/>
              </a:ext>
            </a:extLst>
          </p:cNvPr>
          <p:cNvSpPr>
            <a:spLocks noGrp="1"/>
          </p:cNvSpPr>
          <p:nvPr>
            <p:ph type="ctrTitle"/>
          </p:nvPr>
        </p:nvSpPr>
        <p:spPr>
          <a:xfrm>
            <a:off x="1574801" y="728195"/>
            <a:ext cx="10107830" cy="637353"/>
          </a:xfrm>
        </p:spPr>
        <p:txBody>
          <a:bodyPr/>
          <a:lstStyle/>
          <a:p>
            <a:pPr algn="r"/>
            <a:r>
              <a:rPr lang="he-IL" sz="3600" dirty="0"/>
              <a:t>לַמְיַלְּדֹת הָעִבְרִיֹּת - המיילדות היו מצריות או עבריות?</a:t>
            </a:r>
          </a:p>
        </p:txBody>
      </p:sp>
      <p:sp>
        <p:nvSpPr>
          <p:cNvPr id="4" name="מלבן 3">
            <a:extLst>
              <a:ext uri="{FF2B5EF4-FFF2-40B4-BE49-F238E27FC236}">
                <a16:creationId xmlns:a16="http://schemas.microsoft.com/office/drawing/2014/main" id="{DA8A11FA-C4C2-447F-929A-E04BEC4593A3}"/>
              </a:ext>
            </a:extLst>
          </p:cNvPr>
          <p:cNvSpPr/>
          <p:nvPr/>
        </p:nvSpPr>
        <p:spPr>
          <a:xfrm>
            <a:off x="2747819" y="1426766"/>
            <a:ext cx="8277224" cy="1149545"/>
          </a:xfrm>
          <a:prstGeom prst="rect">
            <a:avLst/>
          </a:prstGeom>
        </p:spPr>
        <p:txBody>
          <a:bodyPr wrap="square">
            <a:spAutoFit/>
          </a:bodyPr>
          <a:lstStyle/>
          <a:p>
            <a:pPr>
              <a:lnSpc>
                <a:spcPct val="150000"/>
              </a:lnSpc>
            </a:pPr>
            <a:r>
              <a:rPr lang="he-IL" sz="2400" dirty="0">
                <a:latin typeface="Varela Round" panose="00000500000000000000" pitchFamily="2" charset="-79"/>
              </a:rPr>
              <a:t>אפשרות 1:  הן עבריות, מבני ישראל</a:t>
            </a:r>
          </a:p>
          <a:p>
            <a:pPr>
              <a:lnSpc>
                <a:spcPct val="150000"/>
              </a:lnSpc>
            </a:pPr>
            <a:r>
              <a:rPr lang="he-IL" sz="2400" dirty="0">
                <a:latin typeface="Varela Round" panose="00000500000000000000" pitchFamily="2" charset="-79"/>
              </a:rPr>
              <a:t>אפשרות 2: הן מצריות שמיילדות את העבריות "של העבריות".</a:t>
            </a:r>
          </a:p>
        </p:txBody>
      </p:sp>
      <p:sp>
        <p:nvSpPr>
          <p:cNvPr id="6" name="מלבן 5">
            <a:extLst>
              <a:ext uri="{FF2B5EF4-FFF2-40B4-BE49-F238E27FC236}">
                <a16:creationId xmlns:a16="http://schemas.microsoft.com/office/drawing/2014/main" id="{C241C9A9-C351-46D4-883A-FDD226ED6795}"/>
              </a:ext>
            </a:extLst>
          </p:cNvPr>
          <p:cNvSpPr/>
          <p:nvPr/>
        </p:nvSpPr>
        <p:spPr>
          <a:xfrm>
            <a:off x="886070" y="2675319"/>
            <a:ext cx="6000361" cy="523220"/>
          </a:xfrm>
          <a:prstGeom prst="rect">
            <a:avLst/>
          </a:prstGeom>
        </p:spPr>
        <p:txBody>
          <a:bodyPr wrap="none">
            <a:spAutoFit/>
          </a:bodyPr>
          <a:lstStyle/>
          <a:p>
            <a:r>
              <a:rPr lang="he-IL" sz="2800" dirty="0">
                <a:solidFill>
                  <a:srgbClr val="12B4BC"/>
                </a:solidFill>
                <a:latin typeface="Varela Round" panose="00000500000000000000" pitchFamily="2" charset="-79"/>
              </a:rPr>
              <a:t>באיזה סטטוס היינו מערכים אותן יותר?</a:t>
            </a:r>
          </a:p>
        </p:txBody>
      </p:sp>
      <p:pic>
        <p:nvPicPr>
          <p:cNvPr id="8" name="תמונה 7">
            <a:extLst>
              <a:ext uri="{FF2B5EF4-FFF2-40B4-BE49-F238E27FC236}">
                <a16:creationId xmlns:a16="http://schemas.microsoft.com/office/drawing/2014/main" id="{94DD7358-83B6-4FCC-A134-4FDE62F7813F}"/>
              </a:ext>
            </a:extLst>
          </p:cNvPr>
          <p:cNvPicPr>
            <a:picLocks noChangeAspect="1"/>
          </p:cNvPicPr>
          <p:nvPr/>
        </p:nvPicPr>
        <p:blipFill>
          <a:blip r:embed="rId2"/>
          <a:stretch>
            <a:fillRect/>
          </a:stretch>
        </p:blipFill>
        <p:spPr>
          <a:xfrm>
            <a:off x="2262165" y="3425288"/>
            <a:ext cx="5236918" cy="3212870"/>
          </a:xfrm>
          <a:prstGeom prst="rect">
            <a:avLst/>
          </a:prstGeom>
        </p:spPr>
      </p:pic>
    </p:spTree>
    <p:extLst>
      <p:ext uri="{BB962C8B-B14F-4D97-AF65-F5344CB8AC3E}">
        <p14:creationId xmlns:p14="http://schemas.microsoft.com/office/powerpoint/2010/main" val="64313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4485373" y="418917"/>
            <a:ext cx="6922203" cy="778090"/>
          </a:xfrm>
        </p:spPr>
        <p:txBody>
          <a:bodyPr/>
          <a:lstStyle/>
          <a:p>
            <a:pPr algn="r"/>
            <a:r>
              <a:rPr lang="he-IL" sz="3600" dirty="0">
                <a:cs typeface="Varela Round" panose="00000500000000000000" pitchFamily="2" charset="-79"/>
              </a:rPr>
              <a:t>נסכם בדבריה של נחמה </a:t>
            </a:r>
            <a:r>
              <a:rPr lang="he-IL" sz="3600" dirty="0" err="1">
                <a:cs typeface="Varela Round" panose="00000500000000000000" pitchFamily="2" charset="-79"/>
              </a:rPr>
              <a:t>לייבובוץ</a:t>
            </a:r>
            <a:r>
              <a:rPr lang="he-IL" sz="3600" dirty="0">
                <a:cs typeface="Varela Round" panose="00000500000000000000" pitchFamily="2" charset="-79"/>
              </a:rPr>
              <a:t>:</a:t>
            </a:r>
          </a:p>
        </p:txBody>
      </p:sp>
      <p:sp>
        <p:nvSpPr>
          <p:cNvPr id="7" name="מלבן 6">
            <a:extLst>
              <a:ext uri="{FF2B5EF4-FFF2-40B4-BE49-F238E27FC236}">
                <a16:creationId xmlns:a16="http://schemas.microsoft.com/office/drawing/2014/main" id="{A049BF3C-3438-497D-80B9-B7BCE41B9BB2}"/>
              </a:ext>
            </a:extLst>
          </p:cNvPr>
          <p:cNvSpPr/>
          <p:nvPr/>
        </p:nvSpPr>
        <p:spPr>
          <a:xfrm>
            <a:off x="928839" y="1337814"/>
            <a:ext cx="10425798" cy="1323439"/>
          </a:xfrm>
          <a:prstGeom prst="rect">
            <a:avLst/>
          </a:prstGeom>
        </p:spPr>
        <p:txBody>
          <a:bodyPr wrap="square">
            <a:spAutoFit/>
          </a:bodyPr>
          <a:lstStyle/>
          <a:p>
            <a:pPr algn="just"/>
            <a:r>
              <a:rPr lang="he-IL" sz="2000" dirty="0">
                <a:latin typeface="Varela Round" panose="00000500000000000000" pitchFamily="2" charset="-79"/>
              </a:rPr>
              <a:t>בכל המקומות אשר בהם </a:t>
            </a:r>
            <a:r>
              <a:rPr lang="he-IL" sz="2000" dirty="0" err="1">
                <a:latin typeface="Varela Round" panose="00000500000000000000" pitchFamily="2" charset="-79"/>
              </a:rPr>
              <a:t>הנכרי</a:t>
            </a:r>
            <a:r>
              <a:rPr lang="he-IL" sz="2000" dirty="0">
                <a:latin typeface="Varela Round" panose="00000500000000000000" pitchFamily="2" charset="-79"/>
              </a:rPr>
              <a:t> ישובח, על כי יש </a:t>
            </a:r>
            <a:r>
              <a:rPr lang="he-IL" sz="2000" dirty="0" err="1">
                <a:latin typeface="Varela Round" panose="00000500000000000000" pitchFamily="2" charset="-79"/>
              </a:rPr>
              <a:t>בלבו</a:t>
            </a:r>
            <a:r>
              <a:rPr lang="he-IL" sz="2000" dirty="0">
                <a:latin typeface="Varela Round" panose="00000500000000000000" pitchFamily="2" charset="-79"/>
              </a:rPr>
              <a:t> יראת </a:t>
            </a:r>
            <a:r>
              <a:rPr lang="he-IL" sz="2000" dirty="0" err="1">
                <a:latin typeface="Varela Round" panose="00000500000000000000" pitchFamily="2" charset="-79"/>
              </a:rPr>
              <a:t>אלהים</a:t>
            </a:r>
            <a:r>
              <a:rPr lang="he-IL" sz="2000" dirty="0">
                <a:latin typeface="Varela Round" panose="00000500000000000000" pitchFamily="2" charset="-79"/>
              </a:rPr>
              <a:t> או יגונה על כי איננה בו, בכל אותם מקומות "יראת </a:t>
            </a:r>
            <a:r>
              <a:rPr lang="he-IL" sz="2000" dirty="0" err="1">
                <a:latin typeface="Varela Round" panose="00000500000000000000" pitchFamily="2" charset="-79"/>
              </a:rPr>
              <a:t>אלהים</a:t>
            </a:r>
            <a:r>
              <a:rPr lang="he-IL" sz="2000" dirty="0">
                <a:latin typeface="Varela Round" panose="00000500000000000000" pitchFamily="2" charset="-79"/>
              </a:rPr>
              <a:t>" מתבטאת בהתנגדות אל בן עם אחר, אל בן המיעוט. כי יחס זה אל הזר, אל חסר הכוח ונטול החסות, הוא הוא אבן הבוחן – אם יש יראת </a:t>
            </a:r>
            <a:r>
              <a:rPr lang="he-IL" sz="2000" dirty="0" err="1">
                <a:latin typeface="Varela Round" panose="00000500000000000000" pitchFamily="2" charset="-79"/>
              </a:rPr>
              <a:t>אלהים</a:t>
            </a:r>
            <a:r>
              <a:rPr lang="he-IL" sz="2000" dirty="0">
                <a:latin typeface="Varela Round" panose="00000500000000000000" pitchFamily="2" charset="-79"/>
              </a:rPr>
              <a:t> בלב או אין. לכן גם בגלל הביטוי הזה "ותיראנה המיילדות את </a:t>
            </a:r>
            <a:r>
              <a:rPr lang="he-IL" sz="2000" dirty="0" err="1">
                <a:latin typeface="Varela Round" panose="00000500000000000000" pitchFamily="2" charset="-79"/>
              </a:rPr>
              <a:t>האלהים</a:t>
            </a:r>
            <a:r>
              <a:rPr lang="he-IL" sz="2000" dirty="0">
                <a:latin typeface="Varela Round" panose="00000500000000000000" pitchFamily="2" charset="-79"/>
              </a:rPr>
              <a:t>" נראה, שעדיף הפירוש האומר: מצריות היו.</a:t>
            </a:r>
          </a:p>
        </p:txBody>
      </p:sp>
      <p:sp>
        <p:nvSpPr>
          <p:cNvPr id="3" name="מלבן 2">
            <a:extLst>
              <a:ext uri="{FF2B5EF4-FFF2-40B4-BE49-F238E27FC236}">
                <a16:creationId xmlns:a16="http://schemas.microsoft.com/office/drawing/2014/main" id="{B91A5317-EE9A-440C-9107-305677787659}"/>
              </a:ext>
            </a:extLst>
          </p:cNvPr>
          <p:cNvSpPr/>
          <p:nvPr/>
        </p:nvSpPr>
        <p:spPr>
          <a:xfrm>
            <a:off x="785649" y="3227252"/>
            <a:ext cx="8633861" cy="1938992"/>
          </a:xfrm>
          <a:prstGeom prst="rect">
            <a:avLst/>
          </a:prstGeom>
        </p:spPr>
        <p:txBody>
          <a:bodyPr wrap="square">
            <a:spAutoFit/>
          </a:bodyPr>
          <a:lstStyle/>
          <a:p>
            <a:pPr lvl="0" algn="just"/>
            <a:r>
              <a:rPr lang="he-IL" sz="2000" dirty="0">
                <a:solidFill>
                  <a:prstClr val="black"/>
                </a:solidFill>
                <a:latin typeface="Varela Round" panose="00000500000000000000" pitchFamily="2" charset="-79"/>
              </a:rPr>
              <a:t>יש לתת את הדעת על כך שהתורה מראה לנו בתוך ים של רשע ועריצות – ודווקא בסמוך לפסוק </a:t>
            </a:r>
            <a:r>
              <a:rPr lang="he-IL" sz="2000" dirty="0" err="1">
                <a:solidFill>
                  <a:prstClr val="black"/>
                </a:solidFill>
                <a:latin typeface="Varela Round" panose="00000500000000000000" pitchFamily="2" charset="-79"/>
              </a:rPr>
              <a:t>יג</a:t>
            </a:r>
            <a:r>
              <a:rPr lang="he-IL" sz="2000" dirty="0">
                <a:solidFill>
                  <a:prstClr val="black"/>
                </a:solidFill>
                <a:latin typeface="Varela Round" panose="00000500000000000000" pitchFamily="2" charset="-79"/>
              </a:rPr>
              <a:t> המראה את מצרים (הממלכה והעם) ברשעותם – כיצד יכול הפרט לעמוד נגד הרשעות, להתקומם לפקודה, לא לציית לה, ולא לגול מעל עצמו את אשמת הרצח באמרו: קיבלתי פקודה מאת מלכי. ואין צדיקות או רשעות תוצאה של השתייכות לאומית או גזעית, וכשם שיצאו רות ונעמה ממואב ומעמון, כן היו שתי צדקניות אלה ממצרים.</a:t>
            </a:r>
          </a:p>
        </p:txBody>
      </p:sp>
    </p:spTree>
    <p:extLst>
      <p:ext uri="{BB962C8B-B14F-4D97-AF65-F5344CB8AC3E}">
        <p14:creationId xmlns:p14="http://schemas.microsoft.com/office/powerpoint/2010/main" val="2769814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C3FEC3-01DC-47B1-B094-4AC3265924E2}"/>
              </a:ext>
            </a:extLst>
          </p:cNvPr>
          <p:cNvSpPr>
            <a:spLocks noGrp="1"/>
          </p:cNvSpPr>
          <p:nvPr>
            <p:ph type="ctrTitle"/>
          </p:nvPr>
        </p:nvSpPr>
        <p:spPr>
          <a:xfrm>
            <a:off x="3046396" y="318111"/>
            <a:ext cx="7967629" cy="637353"/>
          </a:xfrm>
        </p:spPr>
        <p:txBody>
          <a:bodyPr/>
          <a:lstStyle/>
          <a:p>
            <a:pPr algn="r"/>
            <a:r>
              <a:rPr lang="he-IL" sz="3600" dirty="0">
                <a:cs typeface="Varela Round" panose="00000500000000000000" pitchFamily="2" charset="-79"/>
              </a:rPr>
              <a:t>ומה עושה פרעה? עובר להשמדה גלויה</a:t>
            </a:r>
            <a:r>
              <a:rPr lang="he-IL" dirty="0">
                <a:cs typeface="Varela Round" panose="00000500000000000000" pitchFamily="2" charset="-79"/>
              </a:rPr>
              <a:t>:</a:t>
            </a:r>
          </a:p>
        </p:txBody>
      </p:sp>
      <p:sp>
        <p:nvSpPr>
          <p:cNvPr id="3" name="מלבן 2">
            <a:extLst>
              <a:ext uri="{FF2B5EF4-FFF2-40B4-BE49-F238E27FC236}">
                <a16:creationId xmlns:a16="http://schemas.microsoft.com/office/drawing/2014/main" id="{247B615B-B06A-4BBA-AFE2-E9B56BFDFEC6}"/>
              </a:ext>
            </a:extLst>
          </p:cNvPr>
          <p:cNvSpPr/>
          <p:nvPr/>
        </p:nvSpPr>
        <p:spPr>
          <a:xfrm>
            <a:off x="933658" y="1453060"/>
            <a:ext cx="10323095" cy="461665"/>
          </a:xfrm>
          <a:prstGeom prst="rect">
            <a:avLst/>
          </a:prstGeom>
        </p:spPr>
        <p:txBody>
          <a:bodyPr wrap="square">
            <a:spAutoFit/>
          </a:bodyPr>
          <a:lstStyle/>
          <a:p>
            <a:r>
              <a:rPr lang="he-IL" sz="2400" b="1" dirty="0" err="1">
                <a:solidFill>
                  <a:srgbClr val="12B4BC"/>
                </a:solidFill>
                <a:effectLst>
                  <a:outerShdw blurRad="38100" dist="38100" dir="2700000" algn="tl">
                    <a:srgbClr val="000000">
                      <a:alpha val="43137"/>
                    </a:srgbClr>
                  </a:outerShdw>
                </a:effectLst>
                <a:latin typeface="Varela Round" panose="00000500000000000000" pitchFamily="2" charset="-79"/>
              </a:rPr>
              <a:t>כב</a:t>
            </a:r>
            <a:r>
              <a:rPr lang="he-IL" sz="2400" dirty="0">
                <a:latin typeface="Varela Round" panose="00000500000000000000" pitchFamily="2" charset="-79"/>
              </a:rPr>
              <a:t> וַיְצַו פַּרְעֹה, לְכָל-עַמּוֹ </a:t>
            </a:r>
            <a:r>
              <a:rPr lang="he-IL" sz="2400" dirty="0" err="1">
                <a:latin typeface="Varela Round" panose="00000500000000000000" pitchFamily="2" charset="-79"/>
              </a:rPr>
              <a:t>לֵאמֹר</a:t>
            </a:r>
            <a:r>
              <a:rPr lang="he-IL" sz="2400" dirty="0">
                <a:latin typeface="Varela Round" panose="00000500000000000000" pitchFamily="2" charset="-79"/>
              </a:rPr>
              <a:t>:  כָּל-הַבֵּן הַיִּלּוֹד, </a:t>
            </a:r>
            <a:r>
              <a:rPr lang="he-IL" sz="2400" dirty="0" err="1">
                <a:latin typeface="Varela Round" panose="00000500000000000000" pitchFamily="2" charset="-79"/>
              </a:rPr>
              <a:t>הַיְאֹרָה</a:t>
            </a:r>
            <a:r>
              <a:rPr lang="he-IL" sz="2400" dirty="0">
                <a:latin typeface="Varela Round" panose="00000500000000000000" pitchFamily="2" charset="-79"/>
              </a:rPr>
              <a:t> תַּשְׁלִיכֻהוּ, וְכָל-הַבַּת, ְּחַיּוּן.</a:t>
            </a:r>
          </a:p>
        </p:txBody>
      </p:sp>
      <p:pic>
        <p:nvPicPr>
          <p:cNvPr id="5" name="תמונה 4">
            <a:extLst>
              <a:ext uri="{FF2B5EF4-FFF2-40B4-BE49-F238E27FC236}">
                <a16:creationId xmlns:a16="http://schemas.microsoft.com/office/drawing/2014/main" id="{F62206C6-70D5-4E21-ADFE-2AF19DB97123}"/>
              </a:ext>
            </a:extLst>
          </p:cNvPr>
          <p:cNvPicPr>
            <a:picLocks noChangeAspect="1"/>
          </p:cNvPicPr>
          <p:nvPr/>
        </p:nvPicPr>
        <p:blipFill>
          <a:blip r:embed="rId2"/>
          <a:stretch>
            <a:fillRect/>
          </a:stretch>
        </p:blipFill>
        <p:spPr>
          <a:xfrm>
            <a:off x="3784620" y="2199998"/>
            <a:ext cx="4621169" cy="3724979"/>
          </a:xfrm>
          <a:prstGeom prst="rect">
            <a:avLst/>
          </a:prstGeom>
        </p:spPr>
      </p:pic>
      <p:sp>
        <p:nvSpPr>
          <p:cNvPr id="12" name="כותרת 1">
            <a:extLst>
              <a:ext uri="{FF2B5EF4-FFF2-40B4-BE49-F238E27FC236}">
                <a16:creationId xmlns:a16="http://schemas.microsoft.com/office/drawing/2014/main" id="{CC83B0DA-B552-408D-ABF2-EC043B2B6D00}"/>
              </a:ext>
            </a:extLst>
          </p:cNvPr>
          <p:cNvSpPr txBox="1">
            <a:spLocks/>
          </p:cNvSpPr>
          <p:nvPr/>
        </p:nvSpPr>
        <p:spPr>
          <a:xfrm>
            <a:off x="442763" y="6107858"/>
            <a:ext cx="5038825" cy="538387"/>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100000"/>
              </a:lnSpc>
            </a:pPr>
            <a:r>
              <a:rPr lang="he-IL" sz="3200" dirty="0">
                <a:latin typeface="Comic Sans MS"/>
                <a:sym typeface="Arial"/>
              </a:rPr>
              <a:t>ועל רקע הצו הזה נולד משה</a:t>
            </a:r>
          </a:p>
        </p:txBody>
      </p:sp>
    </p:spTree>
    <p:extLst>
      <p:ext uri="{BB962C8B-B14F-4D97-AF65-F5344CB8AC3E}">
        <p14:creationId xmlns:p14="http://schemas.microsoft.com/office/powerpoint/2010/main" val="4164872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2085835" y="440420"/>
            <a:ext cx="9335653" cy="720000"/>
          </a:xfrm>
        </p:spPr>
        <p:txBody>
          <a:bodyPr/>
          <a:lstStyle/>
          <a:p>
            <a:pPr algn="r"/>
            <a:r>
              <a:rPr lang="he-IL" dirty="0">
                <a:cs typeface="Varela Round" panose="00000500000000000000" pitchFamily="2" charset="-79"/>
              </a:rPr>
              <a:t>משימת סיכום:</a:t>
            </a:r>
          </a:p>
        </p:txBody>
      </p:sp>
      <p:sp>
        <p:nvSpPr>
          <p:cNvPr id="6" name="כותרת 1">
            <a:extLst>
              <a:ext uri="{FF2B5EF4-FFF2-40B4-BE49-F238E27FC236}">
                <a16:creationId xmlns:a16="http://schemas.microsoft.com/office/drawing/2014/main" id="{A37A19CF-664C-4B3D-A550-DF92DEC9ED46}"/>
              </a:ext>
            </a:extLst>
          </p:cNvPr>
          <p:cNvSpPr txBox="1">
            <a:spLocks/>
          </p:cNvSpPr>
          <p:nvPr/>
        </p:nvSpPr>
        <p:spPr>
          <a:xfrm>
            <a:off x="544783" y="4550488"/>
            <a:ext cx="10446327" cy="933023"/>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a:lnSpc>
                <a:spcPct val="100000"/>
              </a:lnSpc>
            </a:pPr>
            <a:r>
              <a:rPr lang="he-IL" sz="2400" dirty="0">
                <a:latin typeface="Comic Sans MS"/>
                <a:sym typeface="Arial"/>
              </a:rPr>
              <a:t>קרא את דבריה של לאה מזור, מדוע היה צפוי שסיפור המיילדות לא יוכנס לתנ"ך? ומדוע בכל זאת מצאו לנכון עורכי התנ"ך להכלילו?</a:t>
            </a:r>
          </a:p>
        </p:txBody>
      </p:sp>
      <p:sp>
        <p:nvSpPr>
          <p:cNvPr id="3" name="מלבן 2">
            <a:extLst>
              <a:ext uri="{FF2B5EF4-FFF2-40B4-BE49-F238E27FC236}">
                <a16:creationId xmlns:a16="http://schemas.microsoft.com/office/drawing/2014/main" id="{7BBDA1EF-A1D1-4C10-A36C-8EEB241327AE}"/>
              </a:ext>
            </a:extLst>
          </p:cNvPr>
          <p:cNvSpPr/>
          <p:nvPr/>
        </p:nvSpPr>
        <p:spPr>
          <a:xfrm>
            <a:off x="975161" y="1368974"/>
            <a:ext cx="10446327" cy="2585323"/>
          </a:xfrm>
          <a:prstGeom prst="rect">
            <a:avLst/>
          </a:prstGeom>
        </p:spPr>
        <p:txBody>
          <a:bodyPr wrap="square">
            <a:spAutoFit/>
          </a:bodyPr>
          <a:lstStyle/>
          <a:p>
            <a:pPr algn="just"/>
            <a:r>
              <a:rPr lang="he-IL" dirty="0">
                <a:effectLst>
                  <a:outerShdw blurRad="38100" dist="38100" dir="2700000" algn="tl">
                    <a:srgbClr val="000000">
                      <a:alpha val="43137"/>
                    </a:srgbClr>
                  </a:outerShdw>
                </a:effectLst>
                <a:latin typeface="Varela Round" panose="00000500000000000000" pitchFamily="2" charset="-79"/>
              </a:rPr>
              <a:t>כתבה ד"ר לאה מזור</a:t>
            </a:r>
            <a:r>
              <a:rPr lang="he-IL" dirty="0">
                <a:latin typeface="Varela Round" panose="00000500000000000000" pitchFamily="2" charset="-79"/>
              </a:rPr>
              <a:t>: </a:t>
            </a:r>
            <a:r>
              <a:rPr lang="he-IL" dirty="0">
                <a:solidFill>
                  <a:schemeClr val="accent1">
                    <a:lumMod val="75000"/>
                  </a:schemeClr>
                </a:solidFill>
                <a:latin typeface="Varela Round" panose="00000500000000000000" pitchFamily="2" charset="-79"/>
              </a:rPr>
              <a:t>על פניו נראית </a:t>
            </a:r>
            <a:r>
              <a:rPr lang="he-IL" dirty="0" err="1">
                <a:solidFill>
                  <a:schemeClr val="accent1">
                    <a:lumMod val="75000"/>
                  </a:schemeClr>
                </a:solidFill>
                <a:latin typeface="Varela Round" panose="00000500000000000000" pitchFamily="2" charset="-79"/>
              </a:rPr>
              <a:t>החוליה</a:t>
            </a:r>
            <a:r>
              <a:rPr lang="he-IL" dirty="0">
                <a:solidFill>
                  <a:schemeClr val="accent1">
                    <a:lumMod val="75000"/>
                  </a:schemeClr>
                </a:solidFill>
                <a:latin typeface="Varela Round" panose="00000500000000000000" pitchFamily="2" charset="-79"/>
              </a:rPr>
              <a:t> הזאת תמוהה. מה צורך בה אם כל כולה מזימה סמויה שמעולם לא בוצעה וממילא לא השפיעה על מהלך המאורעות? הרי אף יולדת לא נפגעה כתוצאה ממנה, אף תינוק לא נגרע מישראל ואיש למעט המלך ושתי המיילדות לא ידע על קיומה. </a:t>
            </a:r>
          </a:p>
          <a:p>
            <a:pPr algn="just"/>
            <a:r>
              <a:rPr lang="he-IL" dirty="0">
                <a:solidFill>
                  <a:schemeClr val="accent1">
                    <a:lumMod val="75000"/>
                  </a:schemeClr>
                </a:solidFill>
                <a:latin typeface="Varela Round" panose="00000500000000000000" pitchFamily="2" charset="-79"/>
              </a:rPr>
              <a:t>סיפור המיילדות הוא סיפור דרמטי שיש בו התנגשות בין רצונות וניגודים חדים - מגדריים, מעמדיים וערכיים - בין המלך, שהוא הגבר האוטוריטטיבי בסיפור, לבין המיילדות, שהן נשים החייבות לציית לו מתוקף מעמדן.</a:t>
            </a:r>
          </a:p>
          <a:p>
            <a:pPr algn="just"/>
            <a:r>
              <a:rPr lang="he-IL" dirty="0">
                <a:solidFill>
                  <a:schemeClr val="accent1">
                    <a:lumMod val="75000"/>
                  </a:schemeClr>
                </a:solidFill>
                <a:latin typeface="Varela Round" panose="00000500000000000000" pitchFamily="2" charset="-79"/>
              </a:rPr>
              <a:t>קוראי הסיפור מתענגים על ניצחון המיילדות על המלך, שהוא ניצחון החיים על המוות  והטוב על הרע. המלך רב-הכוח הובס, ועוד בידי נשים, ואין לך תבוסה משפילה יותר לגבר בעולם המקראי מאשר תבוסה מיד </a:t>
            </a:r>
            <a:r>
              <a:rPr lang="he-IL" dirty="0" err="1">
                <a:solidFill>
                  <a:schemeClr val="accent1">
                    <a:lumMod val="75000"/>
                  </a:schemeClr>
                </a:solidFill>
                <a:latin typeface="Varela Round" panose="00000500000000000000" pitchFamily="2" charset="-79"/>
              </a:rPr>
              <a:t>אשה</a:t>
            </a:r>
            <a:r>
              <a:rPr lang="he-IL" dirty="0">
                <a:solidFill>
                  <a:schemeClr val="accent1">
                    <a:lumMod val="75000"/>
                  </a:schemeClr>
                </a:solidFill>
                <a:latin typeface="Varela Round" panose="00000500000000000000" pitchFamily="2" charset="-79"/>
              </a:rPr>
              <a:t>.</a:t>
            </a:r>
          </a:p>
          <a:p>
            <a:pPr algn="just"/>
            <a:r>
              <a:rPr lang="he-IL" b="1" dirty="0">
                <a:solidFill>
                  <a:schemeClr val="accent1">
                    <a:lumMod val="75000"/>
                  </a:schemeClr>
                </a:solidFill>
                <a:latin typeface="Varela Round" panose="00000500000000000000" pitchFamily="2" charset="-79"/>
              </a:rPr>
              <a:t>סיפור המיילדות על המזימה שמעולם לא בוצעה </a:t>
            </a:r>
            <a:r>
              <a:rPr lang="he-IL" dirty="0">
                <a:solidFill>
                  <a:schemeClr val="accent1">
                    <a:lumMod val="75000"/>
                  </a:schemeClr>
                </a:solidFill>
                <a:latin typeface="Varela Round" panose="00000500000000000000" pitchFamily="2" charset="-79"/>
              </a:rPr>
              <a:t>נועד להנחיל לדורות הבאים ערכי מוסר ותקווה שבתוך כל הרוע ניתן למצוא טוב, שבמקום שאין אנשים היה איש.</a:t>
            </a:r>
          </a:p>
        </p:txBody>
      </p:sp>
    </p:spTree>
    <p:extLst>
      <p:ext uri="{BB962C8B-B14F-4D97-AF65-F5344CB8AC3E}">
        <p14:creationId xmlns:p14="http://schemas.microsoft.com/office/powerpoint/2010/main" val="376065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200"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431636" y="3016112"/>
            <a:ext cx="10389322" cy="1815882"/>
          </a:xfrm>
          <a:prstGeom prst="rect">
            <a:avLst/>
          </a:prstGeom>
          <a:noFill/>
        </p:spPr>
        <p:txBody>
          <a:bodyPr wrap="square" rtlCol="1">
            <a:spAutoFit/>
          </a:bodyPr>
          <a:lstStyle/>
          <a:p>
            <a:pPr marL="895350" marR="0" lvl="0" indent="0" algn="just"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rights@education.gov.il</a:t>
            </a:r>
            <a:endPar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632691" y="1838476"/>
            <a:ext cx="11023600" cy="763286"/>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400049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6131292" y="573094"/>
            <a:ext cx="5577841" cy="720000"/>
          </a:xfrm>
        </p:spPr>
        <p:txBody>
          <a:bodyPr/>
          <a:lstStyle/>
          <a:p>
            <a:r>
              <a:rPr lang="he-IL" dirty="0">
                <a:cs typeface="Varela Round" panose="00000500000000000000" pitchFamily="2" charset="-79"/>
              </a:rPr>
              <a:t>מה נלמד היום?</a:t>
            </a:r>
          </a:p>
        </p:txBody>
      </p:sp>
      <p:pic>
        <p:nvPicPr>
          <p:cNvPr id="6" name="תמונה 5">
            <a:extLst>
              <a:ext uri="{FF2B5EF4-FFF2-40B4-BE49-F238E27FC236}">
                <a16:creationId xmlns:a16="http://schemas.microsoft.com/office/drawing/2014/main" id="{5CDF29E6-A2B0-41C2-BC96-14034C90E382}"/>
              </a:ext>
            </a:extLst>
          </p:cNvPr>
          <p:cNvPicPr>
            <a:picLocks noChangeAspect="1"/>
          </p:cNvPicPr>
          <p:nvPr/>
        </p:nvPicPr>
        <p:blipFill>
          <a:blip r:embed="rId2"/>
          <a:stretch>
            <a:fillRect/>
          </a:stretch>
        </p:blipFill>
        <p:spPr>
          <a:xfrm>
            <a:off x="7294618" y="1619095"/>
            <a:ext cx="4280338" cy="2793383"/>
          </a:xfrm>
          <a:prstGeom prst="rect">
            <a:avLst/>
          </a:prstGeom>
        </p:spPr>
      </p:pic>
      <p:sp>
        <p:nvSpPr>
          <p:cNvPr id="3" name="מציין מיקום טקסט 2">
            <a:extLst>
              <a:ext uri="{FF2B5EF4-FFF2-40B4-BE49-F238E27FC236}">
                <a16:creationId xmlns:a16="http://schemas.microsoft.com/office/drawing/2014/main" id="{E12EB2A4-84EB-4C36-AA32-C059AD31B35B}"/>
              </a:ext>
            </a:extLst>
          </p:cNvPr>
          <p:cNvSpPr>
            <a:spLocks noGrp="1"/>
          </p:cNvSpPr>
          <p:nvPr>
            <p:ph type="body" sz="quarter" idx="3"/>
          </p:nvPr>
        </p:nvSpPr>
        <p:spPr>
          <a:xfrm>
            <a:off x="943898" y="2027523"/>
            <a:ext cx="7157884" cy="3045691"/>
          </a:xfrm>
        </p:spPr>
        <p:txBody>
          <a:bodyPr/>
          <a:lstStyle/>
          <a:p>
            <a:pPr marL="757238" indent="-571500">
              <a:buFont typeface="Wingdings" panose="05000000000000000000" pitchFamily="2" charset="2"/>
              <a:buChar char="ü"/>
            </a:pPr>
            <a:r>
              <a:rPr lang="he-IL" sz="3600" dirty="0">
                <a:cs typeface="Varela Round" panose="00000500000000000000" pitchFamily="2" charset="-79"/>
              </a:rPr>
              <a:t>הרקע לסיפור</a:t>
            </a:r>
          </a:p>
          <a:p>
            <a:pPr marL="757238" indent="-571500">
              <a:buFont typeface="Wingdings" panose="05000000000000000000" pitchFamily="2" charset="2"/>
              <a:buChar char="ü"/>
            </a:pPr>
            <a:r>
              <a:rPr lang="he-IL" sz="3600" dirty="0">
                <a:cs typeface="Varela Round" panose="00000500000000000000" pitchFamily="2" charset="-79"/>
              </a:rPr>
              <a:t>התעמולה של פרעה מלך מצרים</a:t>
            </a:r>
          </a:p>
          <a:p>
            <a:pPr marL="757238" indent="-571500">
              <a:buFont typeface="Wingdings" panose="05000000000000000000" pitchFamily="2" charset="2"/>
              <a:buChar char="ü"/>
            </a:pPr>
            <a:r>
              <a:rPr lang="he-IL" sz="3600" dirty="0">
                <a:cs typeface="Varela Round" panose="00000500000000000000" pitchFamily="2" charset="-79"/>
              </a:rPr>
              <a:t>ממס עובד לעבדות</a:t>
            </a:r>
          </a:p>
          <a:p>
            <a:pPr marL="757238" indent="-571500">
              <a:buFont typeface="Wingdings" panose="05000000000000000000" pitchFamily="2" charset="2"/>
              <a:buChar char="ü"/>
            </a:pPr>
            <a:r>
              <a:rPr lang="he-IL" sz="3600" dirty="0">
                <a:cs typeface="Varela Round" panose="00000500000000000000" pitchFamily="2" charset="-79"/>
              </a:rPr>
              <a:t>הצו להשמדת הזכרים</a:t>
            </a:r>
          </a:p>
          <a:p>
            <a:pPr marL="757238" indent="-571500">
              <a:buFont typeface="Wingdings" panose="05000000000000000000" pitchFamily="2" charset="2"/>
              <a:buChar char="ü"/>
            </a:pPr>
            <a:r>
              <a:rPr lang="he-IL" sz="3600" dirty="0">
                <a:cs typeface="Varela Round" panose="00000500000000000000" pitchFamily="2" charset="-79"/>
              </a:rPr>
              <a:t>המיילדות</a:t>
            </a:r>
          </a:p>
        </p:txBody>
      </p:sp>
    </p:spTree>
    <p:extLst>
      <p:ext uri="{BB962C8B-B14F-4D97-AF65-F5344CB8AC3E}">
        <p14:creationId xmlns:p14="http://schemas.microsoft.com/office/powerpoint/2010/main" val="402118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488777-C356-41FC-992C-BE944AE619A0}"/>
              </a:ext>
            </a:extLst>
          </p:cNvPr>
          <p:cNvSpPr>
            <a:spLocks noGrp="1"/>
          </p:cNvSpPr>
          <p:nvPr>
            <p:ph type="title"/>
          </p:nvPr>
        </p:nvSpPr>
        <p:spPr>
          <a:xfrm>
            <a:off x="6931766" y="729114"/>
            <a:ext cx="4870595" cy="720000"/>
          </a:xfrm>
        </p:spPr>
        <p:txBody>
          <a:bodyPr/>
          <a:lstStyle/>
          <a:p>
            <a:r>
              <a:rPr lang="he-IL" dirty="0">
                <a:latin typeface="Varela Round" panose="00000500000000000000" pitchFamily="2" charset="-79"/>
                <a:cs typeface="Varela Round" panose="00000500000000000000" pitchFamily="2" charset="-79"/>
              </a:rPr>
              <a:t>שאלות למחשבה...</a:t>
            </a:r>
            <a:endParaRPr lang="he-IL" sz="4400" dirty="0">
              <a:latin typeface="Varela Round" panose="00000500000000000000" pitchFamily="2" charset="-79"/>
              <a:cs typeface="Varela Round" panose="00000500000000000000" pitchFamily="2" charset="-79"/>
            </a:endParaRPr>
          </a:p>
        </p:txBody>
      </p:sp>
      <p:pic>
        <p:nvPicPr>
          <p:cNvPr id="4" name="Picture 2" descr="תוצאת תמונה עבור thought png">
            <a:extLst>
              <a:ext uri="{FF2B5EF4-FFF2-40B4-BE49-F238E27FC236}">
                <a16:creationId xmlns:a16="http://schemas.microsoft.com/office/drawing/2014/main" id="{50854AFB-D920-4917-A314-C092F89823C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014" b="96946" l="4396" r="98242">
                        <a14:foregroundMark x1="4505" y1="52356" x2="4505" y2="52356"/>
                        <a14:foregroundMark x1="50220" y1="91885" x2="49780" y2="92757"/>
                        <a14:foregroundMark x1="48022" y1="97120" x2="48022" y2="97120"/>
                        <a14:foregroundMark x1="65275" y1="4101" x2="65275" y2="4101"/>
                        <a14:foregroundMark x1="93187" y1="25218" x2="93187" y2="25218"/>
                        <a14:foregroundMark x1="98242" y1="27487" x2="98242" y2="27487"/>
                      </a14:backgroundRemoval>
                    </a14:imgEffect>
                  </a14:imgLayer>
                </a14:imgProps>
              </a:ext>
              <a:ext uri="{28A0092B-C50C-407E-A947-70E740481C1C}">
                <a14:useLocalDpi xmlns:a14="http://schemas.microsoft.com/office/drawing/2010/main" val="0"/>
              </a:ext>
            </a:extLst>
          </a:blip>
          <a:srcRect/>
          <a:stretch>
            <a:fillRect/>
          </a:stretch>
        </p:blipFill>
        <p:spPr bwMode="auto">
          <a:xfrm>
            <a:off x="6428997" y="380576"/>
            <a:ext cx="928537" cy="116947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39;p4">
            <a:extLst>
              <a:ext uri="{FF2B5EF4-FFF2-40B4-BE49-F238E27FC236}">
                <a16:creationId xmlns:a16="http://schemas.microsoft.com/office/drawing/2014/main" id="{A53EF556-E17C-4598-9F46-E3BE7EC7555F}"/>
              </a:ext>
            </a:extLst>
          </p:cNvPr>
          <p:cNvSpPr txBox="1"/>
          <p:nvPr/>
        </p:nvSpPr>
        <p:spPr>
          <a:xfrm>
            <a:off x="974566" y="2170613"/>
            <a:ext cx="10241280" cy="2246729"/>
          </a:xfrm>
          <a:prstGeom prst="rect">
            <a:avLst/>
          </a:prstGeom>
          <a:noFill/>
          <a:ln>
            <a:noFill/>
          </a:ln>
        </p:spPr>
        <p:txBody>
          <a:bodyPr spcFirstLastPara="1" wrap="square" lIns="91425" tIns="45700" rIns="91425" bIns="45700" anchor="t" anchorCtr="0">
            <a:spAutoFit/>
          </a:bodyPr>
          <a:lstStyle/>
          <a:p>
            <a:pPr algn="just">
              <a:spcBef>
                <a:spcPts val="1200"/>
              </a:spcBef>
              <a:buSzPct val="130000"/>
              <a:defRPr/>
            </a:pPr>
            <a:r>
              <a:rPr lang="he-IL" sz="4000" dirty="0">
                <a:solidFill>
                  <a:srgbClr val="242852">
                    <a:lumMod val="75000"/>
                  </a:srgbClr>
                </a:solidFill>
                <a:latin typeface="Comic Sans MS"/>
                <a:sym typeface="Arial"/>
              </a:rPr>
              <a:t>כיצד אנו נוהגים כאשר החוק מתנגש עם אמות המוסר שלנו?</a:t>
            </a:r>
          </a:p>
          <a:p>
            <a:pPr algn="just">
              <a:spcBef>
                <a:spcPts val="1200"/>
              </a:spcBef>
              <a:buSzPct val="130000"/>
              <a:defRPr/>
            </a:pPr>
            <a:r>
              <a:rPr lang="he-IL" sz="4000" dirty="0">
                <a:solidFill>
                  <a:srgbClr val="242852">
                    <a:lumMod val="75000"/>
                  </a:srgbClr>
                </a:solidFill>
                <a:latin typeface="Comic Sans MS"/>
                <a:sym typeface="Arial"/>
              </a:rPr>
              <a:t>מה נעשה אם צו המנהיג יתנגש עם צו הלב?</a:t>
            </a:r>
          </a:p>
        </p:txBody>
      </p:sp>
    </p:spTree>
    <p:extLst>
      <p:ext uri="{BB962C8B-B14F-4D97-AF65-F5344CB8AC3E}">
        <p14:creationId xmlns:p14="http://schemas.microsoft.com/office/powerpoint/2010/main" val="249437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065834" y="1793247"/>
            <a:ext cx="8058743" cy="1260000"/>
          </a:xfrm>
        </p:spPr>
        <p:txBody>
          <a:bodyPr/>
          <a:lstStyle/>
          <a:p>
            <a:r>
              <a:rPr lang="he-IL" dirty="0">
                <a:latin typeface="Varela Round" panose="00000500000000000000" pitchFamily="2" charset="-79"/>
                <a:cs typeface="Varela Round" panose="00000500000000000000" pitchFamily="2" charset="-79"/>
              </a:rPr>
              <a:t>הרקע לסיפורנו</a:t>
            </a:r>
          </a:p>
        </p:txBody>
      </p:sp>
      <p:sp>
        <p:nvSpPr>
          <p:cNvPr id="8" name="כותרת משנה 7"/>
          <p:cNvSpPr>
            <a:spLocks noGrp="1"/>
          </p:cNvSpPr>
          <p:nvPr>
            <p:ph type="subTitle" idx="1"/>
          </p:nvPr>
        </p:nvSpPr>
        <p:spPr>
          <a:xfrm>
            <a:off x="4540073" y="3107955"/>
            <a:ext cx="3110264" cy="642090"/>
          </a:xfrm>
        </p:spPr>
        <p:txBody>
          <a:bodyPr/>
          <a:lstStyle/>
          <a:p>
            <a:r>
              <a:rPr lang="he-IL" dirty="0">
                <a:cs typeface="+mn-cs"/>
              </a:rPr>
              <a:t>פסוקים א-ו </a:t>
            </a:r>
            <a:endParaRPr lang="he-IL" b="1" dirty="0">
              <a:solidFill>
                <a:srgbClr val="192A72"/>
              </a:solidFill>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4">
            <a:extLst>
              <a:ext uri="{FF2B5EF4-FFF2-40B4-BE49-F238E27FC236}">
                <a16:creationId xmlns:a16="http://schemas.microsoft.com/office/drawing/2014/main" id="{D7EDDDE6-8478-4857-82C9-12301EAE9CD8}"/>
              </a:ext>
            </a:extLst>
          </p:cNvPr>
          <p:cNvSpPr txBox="1">
            <a:spLocks/>
          </p:cNvSpPr>
          <p:nvPr/>
        </p:nvSpPr>
        <p:spPr>
          <a:xfrm>
            <a:off x="1721355" y="543511"/>
            <a:ext cx="8747702" cy="2832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0" indent="0" algn="just" rtl="1">
              <a:spcAft>
                <a:spcPts val="1600"/>
              </a:spcAft>
              <a:buFont typeface="Open Sans"/>
              <a:buNone/>
            </a:pPr>
            <a:r>
              <a:rPr lang="he-IL" sz="2000" b="1" kern="0" dirty="0">
                <a:solidFill>
                  <a:srgbClr val="12B4BC"/>
                </a:solidFill>
                <a:effectLst>
                  <a:outerShdw blurRad="38100" dist="38100" dir="2700000" algn="tl">
                    <a:srgbClr val="000000">
                      <a:alpha val="43137"/>
                    </a:srgbClr>
                  </a:outerShdw>
                </a:effectLst>
                <a:latin typeface="Varela Round" panose="00000500000000000000" pitchFamily="2" charset="-79"/>
                <a:ea typeface="Gisha"/>
                <a:cs typeface="+mn-cs"/>
                <a:sym typeface="Gisha"/>
              </a:rPr>
              <a:t>א</a:t>
            </a:r>
            <a:r>
              <a:rPr lang="he-IL" sz="2400" kern="0" dirty="0">
                <a:solidFill>
                  <a:schemeClr val="accent1">
                    <a:lumMod val="50000"/>
                  </a:schemeClr>
                </a:solidFill>
                <a:latin typeface="Varela Round" panose="00000500000000000000" pitchFamily="2" charset="-79"/>
                <a:ea typeface="Gisha"/>
                <a:cs typeface="+mn-cs"/>
                <a:sym typeface="Gisha"/>
              </a:rPr>
              <a:t> וְאֵלֶּה, שְׁמוֹת בְּנֵי יִשְׂרָאֵל, הַבָּאִים, מִצְרָיְמָה:  אֵת יַעֲקֹב, אִישׁ וּבֵיתוֹ בָּאוּ.  </a:t>
            </a:r>
            <a:r>
              <a:rPr lang="he-IL" sz="2000" b="1" kern="0" dirty="0">
                <a:solidFill>
                  <a:srgbClr val="12B4BC"/>
                </a:solidFill>
                <a:effectLst>
                  <a:outerShdw blurRad="38100" dist="38100" dir="2700000" algn="tl">
                    <a:srgbClr val="000000">
                      <a:alpha val="43137"/>
                    </a:srgbClr>
                  </a:outerShdw>
                </a:effectLst>
                <a:latin typeface="Varela Round" panose="00000500000000000000" pitchFamily="2" charset="-79"/>
                <a:ea typeface="Gisha"/>
                <a:cs typeface="+mn-cs"/>
                <a:sym typeface="Gisha"/>
              </a:rPr>
              <a:t>ב</a:t>
            </a:r>
            <a:r>
              <a:rPr lang="he-IL" sz="2400" kern="0" dirty="0">
                <a:solidFill>
                  <a:schemeClr val="accent1">
                    <a:lumMod val="50000"/>
                  </a:schemeClr>
                </a:solidFill>
                <a:latin typeface="Varela Round" panose="00000500000000000000" pitchFamily="2" charset="-79"/>
                <a:ea typeface="Gisha"/>
                <a:cs typeface="+mn-cs"/>
                <a:sym typeface="Gisha"/>
              </a:rPr>
              <a:t> רְאוּבֵן שִׁמְעוֹן, לֵוִי וִיהוּדָה.  </a:t>
            </a:r>
            <a:r>
              <a:rPr lang="he-IL" sz="2000" b="1" kern="0" dirty="0">
                <a:solidFill>
                  <a:srgbClr val="12B4BC"/>
                </a:solidFill>
                <a:effectLst>
                  <a:outerShdw blurRad="38100" dist="38100" dir="2700000" algn="tl">
                    <a:srgbClr val="000000">
                      <a:alpha val="43137"/>
                    </a:srgbClr>
                  </a:outerShdw>
                </a:effectLst>
                <a:latin typeface="Varela Round" panose="00000500000000000000" pitchFamily="2" charset="-79"/>
                <a:ea typeface="Gisha"/>
                <a:cs typeface="+mn-cs"/>
                <a:sym typeface="Gisha"/>
              </a:rPr>
              <a:t>ג</a:t>
            </a:r>
            <a:r>
              <a:rPr lang="he-IL" sz="2400" kern="0" dirty="0">
                <a:solidFill>
                  <a:schemeClr val="accent1">
                    <a:lumMod val="50000"/>
                  </a:schemeClr>
                </a:solidFill>
                <a:latin typeface="Varela Round" panose="00000500000000000000" pitchFamily="2" charset="-79"/>
                <a:ea typeface="Gisha"/>
                <a:cs typeface="+mn-cs"/>
                <a:sym typeface="Gisha"/>
              </a:rPr>
              <a:t> יִשָּׂשכָר </a:t>
            </a:r>
            <a:r>
              <a:rPr lang="he-IL" sz="2400" kern="0" dirty="0" err="1">
                <a:solidFill>
                  <a:schemeClr val="accent1">
                    <a:lumMod val="50000"/>
                  </a:schemeClr>
                </a:solidFill>
                <a:latin typeface="Varela Round" panose="00000500000000000000" pitchFamily="2" charset="-79"/>
                <a:ea typeface="Gisha"/>
                <a:cs typeface="+mn-cs"/>
                <a:sym typeface="Gisha"/>
              </a:rPr>
              <a:t>זְבוּלֻן</a:t>
            </a:r>
            <a:r>
              <a:rPr lang="he-IL" sz="2400" kern="0" dirty="0">
                <a:solidFill>
                  <a:schemeClr val="accent1">
                    <a:lumMod val="50000"/>
                  </a:schemeClr>
                </a:solidFill>
                <a:latin typeface="Varela Round" panose="00000500000000000000" pitchFamily="2" charset="-79"/>
                <a:ea typeface="Gisha"/>
                <a:cs typeface="+mn-cs"/>
                <a:sym typeface="Gisha"/>
              </a:rPr>
              <a:t>, וּבִנְיָמִן. </a:t>
            </a:r>
            <a:r>
              <a:rPr lang="he-IL" sz="2400" b="1" kern="0" dirty="0">
                <a:solidFill>
                  <a:schemeClr val="accent1">
                    <a:lumMod val="50000"/>
                  </a:schemeClr>
                </a:solidFill>
                <a:latin typeface="Varela Round" panose="00000500000000000000" pitchFamily="2" charset="-79"/>
                <a:ea typeface="Gisha"/>
                <a:cs typeface="+mn-cs"/>
                <a:sym typeface="Gisha"/>
              </a:rPr>
              <a:t> </a:t>
            </a:r>
            <a:r>
              <a:rPr lang="he-IL" sz="2000" b="1" kern="0" dirty="0">
                <a:solidFill>
                  <a:srgbClr val="12B4BC"/>
                </a:solidFill>
                <a:effectLst>
                  <a:outerShdw blurRad="38100" dist="38100" dir="2700000" algn="tl">
                    <a:srgbClr val="000000">
                      <a:alpha val="43137"/>
                    </a:srgbClr>
                  </a:outerShdw>
                </a:effectLst>
                <a:latin typeface="Varela Round" panose="00000500000000000000" pitchFamily="2" charset="-79"/>
                <a:ea typeface="Gisha"/>
                <a:cs typeface="+mn-cs"/>
                <a:sym typeface="Gisha"/>
              </a:rPr>
              <a:t>ד</a:t>
            </a:r>
            <a:r>
              <a:rPr lang="he-IL" sz="2400" kern="0" dirty="0">
                <a:solidFill>
                  <a:schemeClr val="accent1">
                    <a:lumMod val="50000"/>
                  </a:schemeClr>
                </a:solidFill>
                <a:latin typeface="Varela Round" panose="00000500000000000000" pitchFamily="2" charset="-79"/>
                <a:ea typeface="Gisha"/>
                <a:cs typeface="+mn-cs"/>
                <a:sym typeface="Gisha"/>
              </a:rPr>
              <a:t> דָּן וְנַפְתָּלִי, גָּד וְאָשֵׁר.  </a:t>
            </a:r>
            <a:r>
              <a:rPr lang="he-IL" sz="2000" b="1" kern="0" dirty="0">
                <a:solidFill>
                  <a:srgbClr val="12B4BC"/>
                </a:solidFill>
                <a:effectLst>
                  <a:outerShdw blurRad="38100" dist="38100" dir="2700000" algn="tl">
                    <a:srgbClr val="000000">
                      <a:alpha val="43137"/>
                    </a:srgbClr>
                  </a:outerShdw>
                </a:effectLst>
                <a:latin typeface="Varela Round" panose="00000500000000000000" pitchFamily="2" charset="-79"/>
                <a:ea typeface="Gisha"/>
                <a:cs typeface="+mn-cs"/>
                <a:sym typeface="Gisha"/>
              </a:rPr>
              <a:t>ה</a:t>
            </a:r>
            <a:r>
              <a:rPr lang="he-IL" sz="2400" kern="0" dirty="0">
                <a:solidFill>
                  <a:schemeClr val="accent1">
                    <a:lumMod val="50000"/>
                  </a:schemeClr>
                </a:solidFill>
                <a:latin typeface="Varela Round" panose="00000500000000000000" pitchFamily="2" charset="-79"/>
                <a:ea typeface="Gisha"/>
                <a:cs typeface="+mn-cs"/>
                <a:sym typeface="Gisha"/>
              </a:rPr>
              <a:t> וַיְהִי, כָּל-נֶפֶשׁ יֹצְאֵי יֶרֶךְ-יַעֲקֹב--שִׁבְעִים נָפֶשׁ; וְיוֹסֵף, הָיָה בְמִצְרָיִם. </a:t>
            </a:r>
            <a:r>
              <a:rPr lang="he-IL" sz="2400" b="1" kern="0" dirty="0">
                <a:solidFill>
                  <a:schemeClr val="accent1">
                    <a:lumMod val="50000"/>
                  </a:schemeClr>
                </a:solidFill>
                <a:latin typeface="Varela Round" panose="00000500000000000000" pitchFamily="2" charset="-79"/>
                <a:ea typeface="Gisha"/>
                <a:cs typeface="+mn-cs"/>
                <a:sym typeface="Gisha"/>
              </a:rPr>
              <a:t> </a:t>
            </a:r>
            <a:r>
              <a:rPr lang="he-IL" sz="2000" b="1" kern="0" dirty="0">
                <a:solidFill>
                  <a:srgbClr val="12B4BC"/>
                </a:solidFill>
                <a:effectLst>
                  <a:outerShdw blurRad="38100" dist="38100" dir="2700000" algn="tl">
                    <a:srgbClr val="000000">
                      <a:alpha val="43137"/>
                    </a:srgbClr>
                  </a:outerShdw>
                </a:effectLst>
                <a:latin typeface="Varela Round" panose="00000500000000000000" pitchFamily="2" charset="-79"/>
                <a:ea typeface="Gisha"/>
                <a:cs typeface="+mn-cs"/>
                <a:sym typeface="Gisha"/>
              </a:rPr>
              <a:t>ו</a:t>
            </a:r>
            <a:r>
              <a:rPr lang="he-IL" sz="2400" kern="0" dirty="0">
                <a:solidFill>
                  <a:schemeClr val="accent1">
                    <a:lumMod val="50000"/>
                  </a:schemeClr>
                </a:solidFill>
                <a:latin typeface="Varela Round" panose="00000500000000000000" pitchFamily="2" charset="-79"/>
                <a:ea typeface="Gisha"/>
                <a:cs typeface="+mn-cs"/>
                <a:sym typeface="Gisha"/>
              </a:rPr>
              <a:t> וַיָּמָת יוֹסֵף וְכָל-אֶחָיו, וְכֹל הַדּוֹר הַהוּא. </a:t>
            </a:r>
            <a:r>
              <a:rPr lang="he-IL" sz="2000" b="1" kern="0" dirty="0">
                <a:solidFill>
                  <a:srgbClr val="12B4BC"/>
                </a:solidFill>
                <a:effectLst>
                  <a:outerShdw blurRad="38100" dist="38100" dir="2700000" algn="tl">
                    <a:srgbClr val="000000">
                      <a:alpha val="43137"/>
                    </a:srgbClr>
                  </a:outerShdw>
                </a:effectLst>
                <a:latin typeface="Varela Round" panose="00000500000000000000" pitchFamily="2" charset="-79"/>
                <a:ea typeface="Gisha"/>
                <a:cs typeface="+mn-cs"/>
                <a:sym typeface="Gisha"/>
              </a:rPr>
              <a:t> ז </a:t>
            </a:r>
            <a:r>
              <a:rPr lang="he-IL" sz="2400" kern="0" dirty="0">
                <a:solidFill>
                  <a:schemeClr val="accent1">
                    <a:lumMod val="50000"/>
                  </a:schemeClr>
                </a:solidFill>
                <a:latin typeface="Varela Round" panose="00000500000000000000" pitchFamily="2" charset="-79"/>
                <a:ea typeface="Gisha"/>
                <a:cs typeface="+mn-cs"/>
                <a:sym typeface="Gisha"/>
              </a:rPr>
              <a:t>וּבְנֵי יִשְׂרָאֵל, פָּרוּ וַיִּשְׁרְצוּ וַיִּרְבּוּ וַיַּעַצְמוּ--</a:t>
            </a:r>
            <a:r>
              <a:rPr lang="he-IL" sz="2400" kern="0" dirty="0" err="1">
                <a:solidFill>
                  <a:schemeClr val="accent1">
                    <a:lumMod val="50000"/>
                  </a:schemeClr>
                </a:solidFill>
                <a:latin typeface="Varela Round" panose="00000500000000000000" pitchFamily="2" charset="-79"/>
                <a:ea typeface="Gisha"/>
                <a:cs typeface="+mn-cs"/>
                <a:sym typeface="Gisha"/>
              </a:rPr>
              <a:t>בִּמְאֹד</a:t>
            </a:r>
            <a:r>
              <a:rPr lang="he-IL" sz="2400" kern="0" dirty="0">
                <a:solidFill>
                  <a:schemeClr val="accent1">
                    <a:lumMod val="50000"/>
                  </a:schemeClr>
                </a:solidFill>
                <a:latin typeface="Varela Round" panose="00000500000000000000" pitchFamily="2" charset="-79"/>
                <a:ea typeface="Gisha"/>
                <a:cs typeface="+mn-cs"/>
                <a:sym typeface="Gisha"/>
              </a:rPr>
              <a:t> מְאֹד; וַתִּמָּלֵא הָאָרֶץ, אֹתָם.</a:t>
            </a:r>
          </a:p>
        </p:txBody>
      </p:sp>
      <p:pic>
        <p:nvPicPr>
          <p:cNvPr id="6" name="תמונה 5">
            <a:extLst>
              <a:ext uri="{FF2B5EF4-FFF2-40B4-BE49-F238E27FC236}">
                <a16:creationId xmlns:a16="http://schemas.microsoft.com/office/drawing/2014/main" id="{D50A54CA-A217-477E-AA7B-270D438A47F4}"/>
              </a:ext>
            </a:extLst>
          </p:cNvPr>
          <p:cNvPicPr>
            <a:picLocks noChangeAspect="1"/>
          </p:cNvPicPr>
          <p:nvPr/>
        </p:nvPicPr>
        <p:blipFill>
          <a:blip r:embed="rId2"/>
          <a:stretch>
            <a:fillRect/>
          </a:stretch>
        </p:blipFill>
        <p:spPr>
          <a:xfrm>
            <a:off x="3623063" y="3194896"/>
            <a:ext cx="4944285" cy="3359187"/>
          </a:xfrm>
          <a:prstGeom prst="rect">
            <a:avLst/>
          </a:prstGeom>
        </p:spPr>
      </p:pic>
      <p:sp>
        <p:nvSpPr>
          <p:cNvPr id="8" name="אליפסה 7">
            <a:extLst>
              <a:ext uri="{FF2B5EF4-FFF2-40B4-BE49-F238E27FC236}">
                <a16:creationId xmlns:a16="http://schemas.microsoft.com/office/drawing/2014/main" id="{A3AA848D-D032-4642-A2FD-40451B055F79}"/>
              </a:ext>
            </a:extLst>
          </p:cNvPr>
          <p:cNvSpPr/>
          <p:nvPr/>
        </p:nvSpPr>
        <p:spPr>
          <a:xfrm>
            <a:off x="9952182" y="729749"/>
            <a:ext cx="226290" cy="281633"/>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2" name="אליפסה 11">
            <a:extLst>
              <a:ext uri="{FF2B5EF4-FFF2-40B4-BE49-F238E27FC236}">
                <a16:creationId xmlns:a16="http://schemas.microsoft.com/office/drawing/2014/main" id="{843C6B43-B6DA-4837-839F-AB5D041FEA88}"/>
              </a:ext>
            </a:extLst>
          </p:cNvPr>
          <p:cNvSpPr/>
          <p:nvPr/>
        </p:nvSpPr>
        <p:spPr>
          <a:xfrm>
            <a:off x="3139669" y="688185"/>
            <a:ext cx="841204" cy="355524"/>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3" name="אליפסה 12">
            <a:extLst>
              <a:ext uri="{FF2B5EF4-FFF2-40B4-BE49-F238E27FC236}">
                <a16:creationId xmlns:a16="http://schemas.microsoft.com/office/drawing/2014/main" id="{8C3F14B0-92A7-412F-A39D-55B82CB98253}"/>
              </a:ext>
            </a:extLst>
          </p:cNvPr>
          <p:cNvSpPr/>
          <p:nvPr/>
        </p:nvSpPr>
        <p:spPr>
          <a:xfrm>
            <a:off x="9665855" y="1959739"/>
            <a:ext cx="759690" cy="327815"/>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Tree>
    <p:extLst>
      <p:ext uri="{BB962C8B-B14F-4D97-AF65-F5344CB8AC3E}">
        <p14:creationId xmlns:p14="http://schemas.microsoft.com/office/powerpoint/2010/main" val="214951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9FA9BB2D-88F6-44BB-9E18-9082AAB25044}"/>
              </a:ext>
            </a:extLst>
          </p:cNvPr>
          <p:cNvSpPr/>
          <p:nvPr/>
        </p:nvSpPr>
        <p:spPr>
          <a:xfrm>
            <a:off x="1321520" y="443338"/>
            <a:ext cx="9542607" cy="461665"/>
          </a:xfrm>
          <a:prstGeom prst="rect">
            <a:avLst/>
          </a:prstGeom>
        </p:spPr>
        <p:txBody>
          <a:bodyPr wrap="square">
            <a:spAutoFit/>
          </a:bodyPr>
          <a:lstStyle/>
          <a:p>
            <a:r>
              <a:rPr lang="he-IL" sz="2000" b="1" kern="0" dirty="0">
                <a:solidFill>
                  <a:srgbClr val="12B4BC"/>
                </a:solidFill>
                <a:effectLst>
                  <a:outerShdw blurRad="38100" dist="38100" dir="2700000" algn="tl">
                    <a:srgbClr val="000000">
                      <a:alpha val="43137"/>
                    </a:srgbClr>
                  </a:outerShdw>
                </a:effectLst>
                <a:latin typeface="Varela Round" panose="00000500000000000000" pitchFamily="2" charset="-79"/>
                <a:ea typeface="Gisha"/>
                <a:sym typeface="Gisha"/>
              </a:rPr>
              <a:t>ז </a:t>
            </a:r>
            <a:r>
              <a:rPr lang="he-IL" sz="2400" kern="0" dirty="0">
                <a:solidFill>
                  <a:srgbClr val="4F81BD">
                    <a:lumMod val="50000"/>
                  </a:srgbClr>
                </a:solidFill>
                <a:latin typeface="Varela Round" panose="00000500000000000000" pitchFamily="2" charset="-79"/>
                <a:ea typeface="Gisha"/>
                <a:sym typeface="Gisha"/>
              </a:rPr>
              <a:t>וּבְנֵי יִשְׂרָאֵל, פָּרוּ וַיִּשְׁרְצוּ וַיִּרְבּוּ וַיַּעַצְמוּ--</a:t>
            </a:r>
            <a:r>
              <a:rPr lang="he-IL" sz="2400" kern="0" dirty="0" err="1">
                <a:solidFill>
                  <a:srgbClr val="4F81BD">
                    <a:lumMod val="50000"/>
                  </a:srgbClr>
                </a:solidFill>
                <a:latin typeface="Varela Round" panose="00000500000000000000" pitchFamily="2" charset="-79"/>
                <a:ea typeface="Gisha"/>
                <a:sym typeface="Gisha"/>
              </a:rPr>
              <a:t>בִּמְאֹד</a:t>
            </a:r>
            <a:r>
              <a:rPr lang="he-IL" sz="2400" kern="0" dirty="0">
                <a:solidFill>
                  <a:srgbClr val="4F81BD">
                    <a:lumMod val="50000"/>
                  </a:srgbClr>
                </a:solidFill>
                <a:latin typeface="Varela Round" panose="00000500000000000000" pitchFamily="2" charset="-79"/>
                <a:ea typeface="Gisha"/>
                <a:sym typeface="Gisha"/>
              </a:rPr>
              <a:t> מְאֹד; וַתִּמָּלֵא הָאָרֶץ, אֹתָם.</a:t>
            </a:r>
            <a:endParaRPr lang="he-IL" dirty="0">
              <a:latin typeface="Varela Round" panose="00000500000000000000" pitchFamily="2" charset="-79"/>
            </a:endParaRPr>
          </a:p>
        </p:txBody>
      </p:sp>
      <p:pic>
        <p:nvPicPr>
          <p:cNvPr id="8" name="תמונה 7">
            <a:extLst>
              <a:ext uri="{FF2B5EF4-FFF2-40B4-BE49-F238E27FC236}">
                <a16:creationId xmlns:a16="http://schemas.microsoft.com/office/drawing/2014/main" id="{948B3624-F6A2-4FE9-9845-C2F8646528FB}"/>
              </a:ext>
            </a:extLst>
          </p:cNvPr>
          <p:cNvPicPr>
            <a:picLocks noChangeAspect="1"/>
          </p:cNvPicPr>
          <p:nvPr/>
        </p:nvPicPr>
        <p:blipFill>
          <a:blip r:embed="rId2"/>
          <a:stretch>
            <a:fillRect/>
          </a:stretch>
        </p:blipFill>
        <p:spPr>
          <a:xfrm>
            <a:off x="3712128" y="1184560"/>
            <a:ext cx="4645291" cy="3259436"/>
          </a:xfrm>
          <a:prstGeom prst="rect">
            <a:avLst/>
          </a:prstGeom>
        </p:spPr>
      </p:pic>
      <p:sp>
        <p:nvSpPr>
          <p:cNvPr id="11" name="מלבן 10">
            <a:extLst>
              <a:ext uri="{FF2B5EF4-FFF2-40B4-BE49-F238E27FC236}">
                <a16:creationId xmlns:a16="http://schemas.microsoft.com/office/drawing/2014/main" id="{CD6D4F64-790E-4FD5-83AA-6669F12039FC}"/>
              </a:ext>
            </a:extLst>
          </p:cNvPr>
          <p:cNvSpPr/>
          <p:nvPr/>
        </p:nvSpPr>
        <p:spPr>
          <a:xfrm>
            <a:off x="258618" y="4659384"/>
            <a:ext cx="11156634" cy="400110"/>
          </a:xfrm>
          <a:prstGeom prst="rect">
            <a:avLst/>
          </a:prstGeom>
        </p:spPr>
        <p:txBody>
          <a:bodyPr wrap="square">
            <a:spAutoFit/>
          </a:bodyPr>
          <a:lstStyle/>
          <a:p>
            <a:r>
              <a:rPr lang="he-IL" sz="2000" dirty="0">
                <a:latin typeface="Varela Round" panose="00000500000000000000" pitchFamily="2" charset="-79"/>
              </a:rPr>
              <a:t>סיפורי אבותיו של עם ישראל הוא רצף של נשים עקרות שנפקדו. ספר שמות נפתח בפוריות יתר של העם</a:t>
            </a:r>
          </a:p>
        </p:txBody>
      </p:sp>
    </p:spTree>
    <p:extLst>
      <p:ext uri="{BB962C8B-B14F-4D97-AF65-F5344CB8AC3E}">
        <p14:creationId xmlns:p14="http://schemas.microsoft.com/office/powerpoint/2010/main" val="34452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065834" y="1793247"/>
            <a:ext cx="8058743" cy="1260000"/>
          </a:xfrm>
        </p:spPr>
        <p:txBody>
          <a:bodyPr/>
          <a:lstStyle/>
          <a:p>
            <a:r>
              <a:rPr lang="he-IL" dirty="0">
                <a:solidFill>
                  <a:srgbClr val="192A72"/>
                </a:solidFill>
                <a:latin typeface="Varela Round" panose="00000500000000000000" pitchFamily="2" charset="-79"/>
                <a:cs typeface="Varela Round" panose="00000500000000000000" pitchFamily="2" charset="-79"/>
              </a:rPr>
              <a:t>התעמולה של פרעה</a:t>
            </a:r>
          </a:p>
        </p:txBody>
      </p:sp>
      <p:sp>
        <p:nvSpPr>
          <p:cNvPr id="8" name="כותרת משנה 7"/>
          <p:cNvSpPr>
            <a:spLocks noGrp="1"/>
          </p:cNvSpPr>
          <p:nvPr>
            <p:ph type="subTitle" idx="1"/>
          </p:nvPr>
        </p:nvSpPr>
        <p:spPr>
          <a:xfrm>
            <a:off x="4028173" y="3053247"/>
            <a:ext cx="3622165" cy="642090"/>
          </a:xfrm>
        </p:spPr>
        <p:txBody>
          <a:bodyPr/>
          <a:lstStyle/>
          <a:p>
            <a:r>
              <a:rPr lang="he-IL" dirty="0">
                <a:cs typeface="+mn-cs"/>
              </a:rPr>
              <a:t>פסוקים ח-י</a:t>
            </a:r>
            <a:endParaRPr lang="he-IL" b="1" dirty="0">
              <a:solidFill>
                <a:srgbClr val="192A72"/>
              </a:solidFill>
              <a:cs typeface="+mn-cs"/>
            </a:endParaRPr>
          </a:p>
        </p:txBody>
      </p:sp>
    </p:spTree>
    <p:extLst>
      <p:ext uri="{BB962C8B-B14F-4D97-AF65-F5344CB8AC3E}">
        <p14:creationId xmlns:p14="http://schemas.microsoft.com/office/powerpoint/2010/main" val="104429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113325A-FA2F-488D-AAEC-22960E7DBC3F}"/>
              </a:ext>
            </a:extLst>
          </p:cNvPr>
          <p:cNvSpPr>
            <a:spLocks noGrp="1"/>
          </p:cNvSpPr>
          <p:nvPr>
            <p:ph type="title"/>
          </p:nvPr>
        </p:nvSpPr>
        <p:spPr>
          <a:xfrm>
            <a:off x="3374812" y="183891"/>
            <a:ext cx="8221231" cy="663132"/>
          </a:xfrm>
        </p:spPr>
        <p:txBody>
          <a:bodyPr/>
          <a:lstStyle/>
          <a:p>
            <a:pPr algn="r"/>
            <a:r>
              <a:rPr lang="he-IL" sz="4000" dirty="0"/>
              <a:t>לֹא-יָדַע, אֶת-יוֹסֵף</a:t>
            </a:r>
          </a:p>
        </p:txBody>
      </p:sp>
      <p:sp>
        <p:nvSpPr>
          <p:cNvPr id="10" name="מלבן 9">
            <a:extLst>
              <a:ext uri="{FF2B5EF4-FFF2-40B4-BE49-F238E27FC236}">
                <a16:creationId xmlns:a16="http://schemas.microsoft.com/office/drawing/2014/main" id="{7001027F-0EE8-4437-A339-189106391BBC}"/>
              </a:ext>
            </a:extLst>
          </p:cNvPr>
          <p:cNvSpPr/>
          <p:nvPr/>
        </p:nvSpPr>
        <p:spPr>
          <a:xfrm>
            <a:off x="984190" y="994003"/>
            <a:ext cx="10222029" cy="1200329"/>
          </a:xfrm>
          <a:prstGeom prst="rect">
            <a:avLst/>
          </a:prstGeom>
        </p:spPr>
        <p:txBody>
          <a:bodyPr wrap="square">
            <a:spAutoFit/>
          </a:bodyPr>
          <a:lstStyle/>
          <a:p>
            <a:pPr algn="just">
              <a:spcBef>
                <a:spcPts val="1200"/>
              </a:spcBef>
            </a:pPr>
            <a:r>
              <a:rPr lang="he-IL" sz="2000" b="1" dirty="0">
                <a:solidFill>
                  <a:srgbClr val="12B4BC"/>
                </a:solidFill>
                <a:effectLst>
                  <a:outerShdw blurRad="38100" dist="38100" dir="2700000" algn="tl">
                    <a:srgbClr val="000000">
                      <a:alpha val="43137"/>
                    </a:srgbClr>
                  </a:outerShdw>
                </a:effectLst>
                <a:latin typeface="Comic Sans MS"/>
                <a:sym typeface="Arial"/>
              </a:rPr>
              <a:t>ח</a:t>
            </a:r>
            <a:r>
              <a:rPr lang="he-IL" sz="2400" dirty="0">
                <a:solidFill>
                  <a:prstClr val="black"/>
                </a:solidFill>
                <a:latin typeface="Comic Sans MS"/>
                <a:sym typeface="Arial"/>
              </a:rPr>
              <a:t> וַיָּקָם מֶלֶךְ-חָדָשׁ, עַל-מִצְרָיִם, אֲשֶׁר לֹא-יָדַע, אֶת-יוֹסֵף.  </a:t>
            </a:r>
            <a:r>
              <a:rPr lang="he-IL" sz="2000" b="1" dirty="0">
                <a:solidFill>
                  <a:srgbClr val="12B4BC"/>
                </a:solidFill>
                <a:effectLst>
                  <a:outerShdw blurRad="38100" dist="38100" dir="2700000" algn="tl">
                    <a:srgbClr val="000000">
                      <a:alpha val="43137"/>
                    </a:srgbClr>
                  </a:outerShdw>
                </a:effectLst>
                <a:latin typeface="Comic Sans MS"/>
                <a:sym typeface="Arial"/>
              </a:rPr>
              <a:t>ט</a:t>
            </a:r>
            <a:r>
              <a:rPr lang="he-IL" sz="2400" dirty="0">
                <a:solidFill>
                  <a:prstClr val="black"/>
                </a:solidFill>
                <a:latin typeface="Comic Sans MS"/>
                <a:sym typeface="Arial"/>
              </a:rPr>
              <a:t> וַיֹּאמֶר, אֶל-עַמּוֹ:  הִנֵּה, עַם בְּנֵי יִשְׂרָאֵל--רַב וְעָצוּם, מִמֶּנּוּ. </a:t>
            </a:r>
            <a:r>
              <a:rPr lang="he-IL" sz="2000" b="1" dirty="0">
                <a:solidFill>
                  <a:srgbClr val="12B4BC"/>
                </a:solidFill>
                <a:effectLst>
                  <a:outerShdw blurRad="38100" dist="38100" dir="2700000" algn="tl">
                    <a:srgbClr val="000000">
                      <a:alpha val="43137"/>
                    </a:srgbClr>
                  </a:outerShdw>
                </a:effectLst>
                <a:latin typeface="Comic Sans MS"/>
                <a:sym typeface="Arial"/>
              </a:rPr>
              <a:t> י </a:t>
            </a:r>
            <a:r>
              <a:rPr lang="he-IL" sz="2400" dirty="0">
                <a:solidFill>
                  <a:prstClr val="black"/>
                </a:solidFill>
                <a:latin typeface="Comic Sans MS"/>
                <a:sym typeface="Arial"/>
              </a:rPr>
              <a:t>הָבָה </a:t>
            </a:r>
            <a:r>
              <a:rPr lang="he-IL" sz="2400" dirty="0" err="1">
                <a:solidFill>
                  <a:prstClr val="black"/>
                </a:solidFill>
                <a:latin typeface="Comic Sans MS"/>
                <a:sym typeface="Arial"/>
              </a:rPr>
              <a:t>נִתְחַכְּמָה</a:t>
            </a:r>
            <a:r>
              <a:rPr lang="he-IL" sz="2400" dirty="0">
                <a:solidFill>
                  <a:prstClr val="black"/>
                </a:solidFill>
                <a:latin typeface="Comic Sans MS"/>
                <a:sym typeface="Arial"/>
              </a:rPr>
              <a:t>, לוֹ:  פֶּן-יִרְבֶּה, וְהָיָה כִּי-תִקְרֶאנָה מִלְחָמָה וְנוֹסַף גַּם-הוּא עַל-שֹׂנְאֵינוּ, וְנִלְחַם-בָּנוּ, וְעָלָה מִן-הָאָרֶץ</a:t>
            </a:r>
          </a:p>
        </p:txBody>
      </p:sp>
      <p:pic>
        <p:nvPicPr>
          <p:cNvPr id="8" name="Google Shape;105;p17">
            <a:extLst>
              <a:ext uri="{FF2B5EF4-FFF2-40B4-BE49-F238E27FC236}">
                <a16:creationId xmlns:a16="http://schemas.microsoft.com/office/drawing/2014/main" id="{F69BE82D-2810-4064-8BBC-A8AEB60DAAD7}"/>
              </a:ext>
            </a:extLst>
          </p:cNvPr>
          <p:cNvPicPr preferRelativeResize="0"/>
          <p:nvPr/>
        </p:nvPicPr>
        <p:blipFill>
          <a:blip r:embed="rId2">
            <a:alphaModFix/>
          </a:blip>
          <a:stretch>
            <a:fillRect/>
          </a:stretch>
        </p:blipFill>
        <p:spPr>
          <a:xfrm>
            <a:off x="442059" y="2430151"/>
            <a:ext cx="2873844" cy="3759748"/>
          </a:xfrm>
          <a:prstGeom prst="rect">
            <a:avLst/>
          </a:prstGeom>
          <a:noFill/>
          <a:ln>
            <a:noFill/>
          </a:ln>
        </p:spPr>
      </p:pic>
      <p:pic>
        <p:nvPicPr>
          <p:cNvPr id="5" name="תמונה 4">
            <a:extLst>
              <a:ext uri="{FF2B5EF4-FFF2-40B4-BE49-F238E27FC236}">
                <a16:creationId xmlns:a16="http://schemas.microsoft.com/office/drawing/2014/main" id="{17C2B63E-7113-4CDD-A049-11679612E326}"/>
              </a:ext>
            </a:extLst>
          </p:cNvPr>
          <p:cNvPicPr>
            <a:picLocks noChangeAspect="1"/>
          </p:cNvPicPr>
          <p:nvPr/>
        </p:nvPicPr>
        <p:blipFill>
          <a:blip r:embed="rId3"/>
          <a:stretch>
            <a:fillRect/>
          </a:stretch>
        </p:blipFill>
        <p:spPr>
          <a:xfrm>
            <a:off x="3451721" y="2365704"/>
            <a:ext cx="5286970" cy="4308405"/>
          </a:xfrm>
          <a:prstGeom prst="rect">
            <a:avLst/>
          </a:prstGeom>
        </p:spPr>
      </p:pic>
    </p:spTree>
    <p:extLst>
      <p:ext uri="{BB962C8B-B14F-4D97-AF65-F5344CB8AC3E}">
        <p14:creationId xmlns:p14="http://schemas.microsoft.com/office/powerpoint/2010/main" val="281842965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מצגות מצולמות">
      <a:majorFont>
        <a:latin typeface="Arial"/>
        <a:ea typeface=""/>
        <a:cs typeface="Varela Round"/>
      </a:majorFont>
      <a:minorFont>
        <a:latin typeface="Arial"/>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מצגות מצולמות">
      <a:majorFont>
        <a:latin typeface="Arial"/>
        <a:ea typeface=""/>
        <a:cs typeface="Varela Round"/>
      </a:majorFont>
      <a:minorFont>
        <a:latin typeface="Arial"/>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TotalTime>
  <Words>1358</Words>
  <Application>Microsoft Office PowerPoint</Application>
  <PresentationFormat>מותאם אישית</PresentationFormat>
  <Paragraphs>82</Paragraphs>
  <Slides>25</Slides>
  <Notes>5</Notes>
  <HiddenSlides>0</HiddenSlides>
  <MMClips>1</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25</vt:i4>
      </vt:variant>
    </vt:vector>
  </HeadingPairs>
  <TitlesOfParts>
    <vt:vector size="33" baseType="lpstr">
      <vt:lpstr>Arial</vt:lpstr>
      <vt:lpstr>Calibri</vt:lpstr>
      <vt:lpstr>Comic Sans MS</vt:lpstr>
      <vt:lpstr>Open Sans</vt:lpstr>
      <vt:lpstr>Varela Round</vt:lpstr>
      <vt:lpstr>Wingdings</vt:lpstr>
      <vt:lpstr>ערכת נושא Office</vt:lpstr>
      <vt:lpstr>1_ערכת נושא Office</vt:lpstr>
      <vt:lpstr>מערכת שידורים לאומית</vt:lpstr>
      <vt:lpstr>סיפור המיילדות - חלק א' שמות א' ח-כב</vt:lpstr>
      <vt:lpstr>מה נלמד היום?</vt:lpstr>
      <vt:lpstr>שאלות למחשבה...</vt:lpstr>
      <vt:lpstr>הרקע לסיפורנו</vt:lpstr>
      <vt:lpstr>מצגת של PowerPoint‏</vt:lpstr>
      <vt:lpstr>מצגת של PowerPoint‏</vt:lpstr>
      <vt:lpstr>התעמולה של פרעה</vt:lpstr>
      <vt:lpstr>לֹא-יָדַע, אֶת-יוֹסֵף</vt:lpstr>
      <vt:lpstr>הָבָה נִתְחַכְּמָה, לוֹ</vt:lpstr>
      <vt:lpstr>ממס עובד לעבדות</vt:lpstr>
      <vt:lpstr>הפנייה למיילדות</vt:lpstr>
      <vt:lpstr>משימת סיכום:</vt:lpstr>
      <vt:lpstr>סיפור המיילדות - חלק ב' שמות א' ח-כב</vt:lpstr>
      <vt:lpstr>מה נלמד בחלק זה?</vt:lpstr>
      <vt:lpstr>הדילמה של המיילדות</vt:lpstr>
      <vt:lpstr>מצגת של PowerPoint‏</vt:lpstr>
      <vt:lpstr>מצגת של PowerPoint‏</vt:lpstr>
      <vt:lpstr>הגמול האלוהי:</vt:lpstr>
      <vt:lpstr>מצגת של PowerPoint‏</vt:lpstr>
      <vt:lpstr>לַמְיַלְּדֹת הָעִבְרִיֹּת - המיילדות היו מצריות או עבריות?</vt:lpstr>
      <vt:lpstr>נסכם בדבריה של נחמה לייבובוץ:</vt:lpstr>
      <vt:lpstr>ומה עושה פרעה? עובר להשמדה גלויה:</vt:lpstr>
      <vt:lpstr>משימת 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נעמה כהן-לוז</cp:lastModifiedBy>
  <cp:revision>70</cp:revision>
  <dcterms:created xsi:type="dcterms:W3CDTF">2020-03-15T19:13:03Z</dcterms:created>
  <dcterms:modified xsi:type="dcterms:W3CDTF">2020-04-06T04:31:58Z</dcterms:modified>
</cp:coreProperties>
</file>