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1" r:id="rId1"/>
  </p:sldMasterIdLst>
  <p:notesMasterIdLst>
    <p:notesMasterId r:id="rId10"/>
  </p:notesMasterIdLst>
  <p:sldIdLst>
    <p:sldId id="257" r:id="rId2"/>
    <p:sldId id="262" r:id="rId3"/>
    <p:sldId id="263" r:id="rId4"/>
    <p:sldId id="264" r:id="rId5"/>
    <p:sldId id="265" r:id="rId6"/>
    <p:sldId id="266" r:id="rId7"/>
    <p:sldId id="267" r:id="rId8"/>
    <p:sldId id="291" r:id="rId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57" autoAdjust="0"/>
    <p:restoredTop sz="89088" autoAdjust="0"/>
  </p:normalViewPr>
  <p:slideViewPr>
    <p:cSldViewPr snapToGrid="0" snapToObjects="1">
      <p:cViewPr varScale="1">
        <p:scale>
          <a:sx n="61" d="100"/>
          <a:sy n="61" d="100"/>
        </p:scale>
        <p:origin x="852"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כ"ה/ניסן/תש"פ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073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2" y="0"/>
            <a:ext cx="12229568"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048" y="1871132"/>
            <a:ext cx="6814782" cy="1515533"/>
          </a:xfrm>
        </p:spPr>
        <p:txBody>
          <a:bodyPr anchor="b">
            <a:noAutofit/>
          </a:bodyPr>
          <a:lstStyle>
            <a:lvl1pPr algn="ctr">
              <a:defRPr sz="5399">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048" y="3657597"/>
            <a:ext cx="6814782" cy="1320802"/>
          </a:xfrm>
        </p:spPr>
        <p:txBody>
          <a:bodyPr anchor="t">
            <a:normAutofit/>
          </a:bodyPr>
          <a:lstStyle>
            <a:lvl1pPr marL="0" indent="0" algn="ctr">
              <a:buNone/>
              <a:defRPr sz="21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2193" y="5037663"/>
            <a:ext cx="897350" cy="279400"/>
          </a:xfrm>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a:xfrm>
            <a:off x="2692047" y="5037663"/>
            <a:ext cx="5213956" cy="279400"/>
          </a:xfrm>
        </p:spPr>
        <p:txBody>
          <a:bodyPr/>
          <a:lstStyle/>
          <a:p>
            <a:endParaRPr lang="he-IL" dirty="0"/>
          </a:p>
        </p:txBody>
      </p:sp>
      <p:sp>
        <p:nvSpPr>
          <p:cNvPr id="6" name="Slide Number Placeholder 5"/>
          <p:cNvSpPr>
            <a:spLocks noGrp="1"/>
          </p:cNvSpPr>
          <p:nvPr>
            <p:ph type="sldNum" sz="quarter" idx="12"/>
          </p:nvPr>
        </p:nvSpPr>
        <p:spPr>
          <a:xfrm>
            <a:off x="8955735" y="5037663"/>
            <a:ext cx="551095" cy="279400"/>
          </a:xfrm>
        </p:spPr>
        <p:txBody>
          <a:bodyPr/>
          <a:lstStyle/>
          <a:p>
            <a:fld id="{16478A40-4CDB-4A89-A7AB-ED0E5AEAC786}" type="slidenum">
              <a:rPr lang="he-IL" smtClean="0"/>
              <a:pPr/>
              <a:t>‹#›</a:t>
            </a:fld>
            <a:endParaRPr lang="he-IL" dirty="0"/>
          </a:p>
        </p:txBody>
      </p:sp>
      <p:cxnSp>
        <p:nvCxnSpPr>
          <p:cNvPr id="15" name="Straight Connector 14"/>
          <p:cNvCxnSpPr/>
          <p:nvPr/>
        </p:nvCxnSpPr>
        <p:spPr>
          <a:xfrm>
            <a:off x="2692048" y="3522131"/>
            <a:ext cx="681478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77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232" y="4815415"/>
            <a:ext cx="9608415"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291" y="1041400"/>
            <a:ext cx="10104657"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1295232" y="5382153"/>
            <a:ext cx="9608415" cy="493712"/>
          </a:xfrm>
        </p:spPr>
        <p:txBody>
          <a:bodyPr>
            <a:normAutofit/>
          </a:bodyPr>
          <a:lstStyle>
            <a:lvl1pPr marL="0" indent="0" algn="ctr">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169729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698" y="982132"/>
            <a:ext cx="9591483"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698" y="4343400"/>
            <a:ext cx="9591483" cy="1532467"/>
          </a:xfrm>
        </p:spPr>
        <p:txBody>
          <a:bodyPr anchor="ctr">
            <a:normAutofit/>
          </a:bodyPr>
          <a:lstStyle>
            <a:lvl1pPr marL="0" indent="0" algn="ctr">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5" name="Straight Connector 14"/>
          <p:cNvCxnSpPr/>
          <p:nvPr/>
        </p:nvCxnSpPr>
        <p:spPr>
          <a:xfrm>
            <a:off x="1395988" y="4140199"/>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93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025" y="982132"/>
            <a:ext cx="929518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594" y="3352800"/>
            <a:ext cx="8838051" cy="584200"/>
          </a:xfrm>
        </p:spPr>
        <p:txBody>
          <a:bodyPr anchor="ctr">
            <a:normAutofit/>
          </a:bodyPr>
          <a:lstStyle>
            <a:lvl1pPr marL="0" indent="0" algn="r">
              <a:buFontTx/>
              <a:buNone/>
              <a:defRPr sz="20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2" y="4343400"/>
            <a:ext cx="9608415" cy="1532467"/>
          </a:xfrm>
        </p:spPr>
        <p:txBody>
          <a:bodyPr anchor="ctr">
            <a:normAutofit/>
          </a:bodyPr>
          <a:lstStyle>
            <a:lvl1pPr marL="0" indent="0" algn="ctr">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
        <p:nvSpPr>
          <p:cNvPr id="14" name="TextBox 13"/>
          <p:cNvSpPr txBox="1"/>
          <p:nvPr/>
        </p:nvSpPr>
        <p:spPr>
          <a:xfrm>
            <a:off x="861901" y="879961"/>
            <a:ext cx="609521" cy="584776"/>
          </a:xfrm>
          <a:prstGeom prst="rect">
            <a:avLst/>
          </a:prstGeom>
        </p:spPr>
        <p:txBody>
          <a:bodyPr vert="horz" lIns="91428" tIns="45714" rIns="91428" bIns="45714" rtlCol="0" anchor="ctr">
            <a:noAutofit/>
          </a:bodyPr>
          <a:lstStyle/>
          <a:p>
            <a:pPr lvl="0"/>
            <a:r>
              <a:rPr lang="en-US" sz="7999" dirty="0">
                <a:solidFill>
                  <a:schemeClr val="tx1"/>
                </a:solidFill>
                <a:effectLst/>
              </a:rPr>
              <a:t>“</a:t>
            </a:r>
          </a:p>
        </p:txBody>
      </p:sp>
      <p:sp>
        <p:nvSpPr>
          <p:cNvPr id="15" name="TextBox 14"/>
          <p:cNvSpPr txBox="1"/>
          <p:nvPr/>
        </p:nvSpPr>
        <p:spPr>
          <a:xfrm>
            <a:off x="10598887" y="2827870"/>
            <a:ext cx="609521" cy="584776"/>
          </a:xfrm>
          <a:prstGeom prst="rect">
            <a:avLst/>
          </a:prstGeom>
        </p:spPr>
        <p:txBody>
          <a:bodyPr vert="horz" lIns="91428" tIns="45714" rIns="91428" bIns="45714" rtlCol="0" anchor="ctr">
            <a:noAutofit/>
          </a:bodyPr>
          <a:lstStyle/>
          <a:p>
            <a:pPr lvl="0" algn="r"/>
            <a:r>
              <a:rPr lang="en-US" sz="7999" dirty="0">
                <a:solidFill>
                  <a:schemeClr val="tx1"/>
                </a:solidFill>
                <a:effectLst/>
              </a:rPr>
              <a:t>”</a:t>
            </a:r>
          </a:p>
        </p:txBody>
      </p:sp>
      <p:cxnSp>
        <p:nvCxnSpPr>
          <p:cNvPr id="19" name="Straight Connector 18"/>
          <p:cNvCxnSpPr/>
          <p:nvPr/>
        </p:nvCxnSpPr>
        <p:spPr>
          <a:xfrm>
            <a:off x="1395988" y="4140199"/>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19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233" y="3308581"/>
            <a:ext cx="9608417"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2" y="4777381"/>
            <a:ext cx="9608417" cy="860400"/>
          </a:xfrm>
        </p:spPr>
        <p:txBody>
          <a:bodyPr anchor="t">
            <a:normAutofit/>
          </a:bodyPr>
          <a:lstStyle>
            <a:lvl1pPr marL="0" indent="0" algn="l">
              <a:buNone/>
              <a:defRPr sz="20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359042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025" y="982132"/>
            <a:ext cx="929518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232" y="3639312"/>
            <a:ext cx="9608417" cy="886968"/>
          </a:xfrm>
        </p:spPr>
        <p:txBody>
          <a:bodyPr anchor="b">
            <a:normAutofit/>
          </a:bodyPr>
          <a:lstStyle>
            <a:lvl1pPr marL="0" indent="0" algn="l">
              <a:spcBef>
                <a:spcPts val="0"/>
              </a:spcBef>
              <a:buNone/>
              <a:defRPr sz="24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2" y="4529667"/>
            <a:ext cx="9608417" cy="1346200"/>
          </a:xfrm>
        </p:spPr>
        <p:txBody>
          <a:bodyPr anchor="t">
            <a:normAutofit/>
          </a:bodyPr>
          <a:lstStyle>
            <a:lvl1pPr marL="0" indent="0" algn="l">
              <a:buNone/>
              <a:defRPr sz="1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sp>
        <p:nvSpPr>
          <p:cNvPr id="12" name="TextBox 11"/>
          <p:cNvSpPr txBox="1"/>
          <p:nvPr/>
        </p:nvSpPr>
        <p:spPr>
          <a:xfrm>
            <a:off x="861901" y="879961"/>
            <a:ext cx="609521" cy="584776"/>
          </a:xfrm>
          <a:prstGeom prst="rect">
            <a:avLst/>
          </a:prstGeom>
        </p:spPr>
        <p:txBody>
          <a:bodyPr vert="horz" lIns="91428" tIns="45714" rIns="91428" bIns="45714" rtlCol="0" anchor="ctr">
            <a:noAutofit/>
          </a:bodyPr>
          <a:lstStyle/>
          <a:p>
            <a:pPr lvl="0"/>
            <a:r>
              <a:rPr lang="en-US" sz="7999" dirty="0">
                <a:solidFill>
                  <a:schemeClr val="tx1"/>
                </a:solidFill>
                <a:effectLst/>
              </a:rPr>
              <a:t>“</a:t>
            </a:r>
          </a:p>
        </p:txBody>
      </p:sp>
      <p:sp>
        <p:nvSpPr>
          <p:cNvPr id="13" name="TextBox 12"/>
          <p:cNvSpPr txBox="1"/>
          <p:nvPr/>
        </p:nvSpPr>
        <p:spPr>
          <a:xfrm>
            <a:off x="10598887" y="2599261"/>
            <a:ext cx="609521" cy="584776"/>
          </a:xfrm>
          <a:prstGeom prst="rect">
            <a:avLst/>
          </a:prstGeom>
        </p:spPr>
        <p:txBody>
          <a:bodyPr vert="horz" lIns="91428" tIns="45714" rIns="91428" bIns="45714" rtlCol="0" anchor="ctr">
            <a:noAutofit/>
          </a:bodyPr>
          <a:lstStyle/>
          <a:p>
            <a:pPr lvl="0" algn="r"/>
            <a:r>
              <a:rPr lang="en-US" sz="7999" dirty="0">
                <a:solidFill>
                  <a:schemeClr val="tx1"/>
                </a:solidFill>
                <a:effectLst/>
              </a:rPr>
              <a:t>”</a:t>
            </a:r>
          </a:p>
        </p:txBody>
      </p:sp>
      <p:cxnSp>
        <p:nvCxnSpPr>
          <p:cNvPr id="26" name="Straight Connector 25"/>
          <p:cNvCxnSpPr/>
          <p:nvPr/>
        </p:nvCxnSpPr>
        <p:spPr>
          <a:xfrm>
            <a:off x="1395988" y="3429000"/>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8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232" y="982132"/>
            <a:ext cx="9608415"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232" y="3630168"/>
            <a:ext cx="9608417" cy="841248"/>
          </a:xfrm>
        </p:spPr>
        <p:txBody>
          <a:bodyPr anchor="b">
            <a:normAutofit/>
          </a:bodyPr>
          <a:lstStyle>
            <a:lvl1pPr marL="0" indent="0" algn="l">
              <a:spcBef>
                <a:spcPts val="0"/>
              </a:spcBef>
              <a:buNone/>
              <a:defRPr sz="2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231" y="4470400"/>
            <a:ext cx="9608419" cy="1405467"/>
          </a:xfrm>
        </p:spPr>
        <p:txBody>
          <a:bodyPr anchor="t">
            <a:normAutofit/>
          </a:bodyPr>
          <a:lstStyle>
            <a:lvl1pPr marL="0" indent="0" algn="l">
              <a:buNone/>
              <a:defRPr sz="18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5" name="Straight Connector 14"/>
          <p:cNvCxnSpPr/>
          <p:nvPr/>
        </p:nvCxnSpPr>
        <p:spPr>
          <a:xfrm>
            <a:off x="1395988" y="3429000"/>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61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4" name="Straight Connector 13"/>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9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8185" y="982132"/>
            <a:ext cx="1890649"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230" y="982132"/>
            <a:ext cx="7432057"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4" name="Straight Connector 13"/>
          <p:cNvCxnSpPr/>
          <p:nvPr/>
        </p:nvCxnSpPr>
        <p:spPr>
          <a:xfrm>
            <a:off x="8862736"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2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extLst>
      <p:ext uri="{BB962C8B-B14F-4D97-AF65-F5344CB8AC3E}">
        <p14:creationId xmlns:p14="http://schemas.microsoft.com/office/powerpoint/2010/main" val="387050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2046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2B72D6E-F0C6-472A-8FDF-62D90CEDF0A0}"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073E5E19-FAEB-4B55-9ED8-DC60957FB24E}" type="slidenum">
              <a:rPr lang="he-IL" smtClean="0"/>
              <a:pPr/>
              <a:t>‹#›</a:t>
            </a:fld>
            <a:endParaRPr lang="he-IL" dirty="0"/>
          </a:p>
        </p:txBody>
      </p:sp>
      <p:sp>
        <p:nvSpPr>
          <p:cNvPr id="8" name="מלבן מעוגל 7"/>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9" name="מלבן מעוגל 8"/>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10" name="מלבן מעוגל 9"/>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286400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6478A40-4CDB-4A89-A7AB-ED0E5AEAC786}"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4807" y="1752606"/>
            <a:ext cx="8157626"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4805" y="3846052"/>
            <a:ext cx="8157628" cy="954547"/>
          </a:xfrm>
        </p:spPr>
        <p:txBody>
          <a:bodyPr anchor="t">
            <a:normAutofit/>
          </a:bodyPr>
          <a:lstStyle>
            <a:lvl1pPr marL="0" indent="0" algn="ctr">
              <a:buNone/>
              <a:defRPr sz="2400">
                <a:solidFill>
                  <a:schemeClr val="tx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6" name="Straight Connector 15"/>
          <p:cNvCxnSpPr/>
          <p:nvPr/>
        </p:nvCxnSpPr>
        <p:spPr>
          <a:xfrm>
            <a:off x="2012461" y="3710585"/>
            <a:ext cx="816231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8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279" y="2560320"/>
            <a:ext cx="4717690"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0539" y="2560320"/>
            <a:ext cx="4717690"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7020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1" y="2658533"/>
            <a:ext cx="4717690" cy="576262"/>
          </a:xfrm>
        </p:spPr>
        <p:txBody>
          <a:bodyPr anchor="b">
            <a:noAutofit/>
          </a:bodyPr>
          <a:lstStyle>
            <a:lvl1pPr marL="0" indent="0">
              <a:spcBef>
                <a:spcPts val="672"/>
              </a:spcBef>
              <a:spcAft>
                <a:spcPts val="600"/>
              </a:spcAft>
              <a:buNone/>
              <a:defRPr sz="2800" b="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231" y="3243263"/>
            <a:ext cx="4717690"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9865" y="2658533"/>
            <a:ext cx="4717690" cy="576262"/>
          </a:xfrm>
        </p:spPr>
        <p:txBody>
          <a:bodyPr anchor="b">
            <a:noAutofit/>
          </a:bodyPr>
          <a:lstStyle>
            <a:lvl1pPr marL="0" indent="0">
              <a:spcBef>
                <a:spcPts val="672"/>
              </a:spcBef>
              <a:spcAft>
                <a:spcPts val="600"/>
              </a:spcAft>
              <a:buNone/>
              <a:defRPr sz="2800" b="0">
                <a:solidFill>
                  <a:schemeClr val="accent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9865" y="3243263"/>
            <a:ext cx="4717690"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8" name="Straight Connector 17"/>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86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2B72D6E-F0C6-472A-8FDF-62D90CEDF0A0}" type="datetimeFigureOut">
              <a:rPr lang="he-IL" smtClean="0"/>
              <a:pPr/>
              <a:t>כ"ה/ניסן/תש"פ</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073E5E19-FAEB-4B55-9ED8-DC60957FB24E}" type="slidenum">
              <a:rPr lang="he-IL" smtClean="0"/>
              <a:pPr/>
              <a:t>‹#›</a:t>
            </a:fld>
            <a:endParaRPr lang="he-IL" dirty="0"/>
          </a:p>
        </p:txBody>
      </p:sp>
      <p:cxnSp>
        <p:nvCxnSpPr>
          <p:cNvPr id="14" name="Straight Connector 13"/>
          <p:cNvCxnSpPr/>
          <p:nvPr/>
        </p:nvCxnSpPr>
        <p:spPr>
          <a:xfrm>
            <a:off x="1395988" y="2421466"/>
            <a:ext cx="940607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19907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250801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643" y="1388534"/>
            <a:ext cx="3717971"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7963" y="982132"/>
            <a:ext cx="5468754"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643" y="3031065"/>
            <a:ext cx="3717971" cy="2438404"/>
          </a:xfrm>
        </p:spPr>
        <p:txBody>
          <a:bodyPr anchor="t">
            <a:normAutofit/>
          </a:bodyPr>
          <a:lstStyle>
            <a:lvl1pPr marL="0" indent="0" algn="ctr">
              <a:buNone/>
              <a:defRPr sz="16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cxnSp>
        <p:nvCxnSpPr>
          <p:cNvPr id="16" name="Straight Connector 15"/>
          <p:cNvCxnSpPr/>
          <p:nvPr/>
        </p:nvCxnSpPr>
        <p:spPr>
          <a:xfrm>
            <a:off x="1395987" y="2912533"/>
            <a:ext cx="351404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52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230" y="1883832"/>
            <a:ext cx="6241004"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3778" y="1041400"/>
            <a:ext cx="30629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1295230" y="3255432"/>
            <a:ext cx="6241004" cy="1828800"/>
          </a:xfrm>
        </p:spPr>
        <p:txBody>
          <a:bodyPr anchor="t">
            <a:normAutofit/>
          </a:bodyPr>
          <a:lstStyle>
            <a:lvl1pPr marL="0" indent="0" algn="ctr">
              <a:buNone/>
              <a:defRPr sz="18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B6F552B-607E-4869-A917-C44959BDCB12}" type="datetimeFigureOut">
              <a:rPr lang="he-IL" smtClean="0"/>
              <a:pPr/>
              <a:t>כ"ה/ניסן/תש"פ</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414465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4" y="0"/>
            <a:ext cx="12228370" cy="6856214"/>
            <a:chOff x="-15736" y="0"/>
            <a:chExt cx="12229962" cy="6856214"/>
          </a:xfrm>
        </p:grpSpPr>
        <p:pic>
          <p:nvPicPr>
            <p:cNvPr id="8" name="Picture 7" descr="HD-PanelContent.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234" y="982133"/>
            <a:ext cx="959994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233" y="2556932"/>
            <a:ext cx="959994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6371" y="5969000"/>
            <a:ext cx="1599992"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6F552B-607E-4869-A917-C44959BDCB12}" type="datetimeFigureOut">
              <a:rPr lang="he-IL" smtClean="0"/>
              <a:pPr/>
              <a:t>כ"ה/ניסן/תש"פ</a:t>
            </a:fld>
            <a:endParaRPr lang="he-IL" dirty="0"/>
          </a:p>
        </p:txBody>
      </p:sp>
      <p:sp>
        <p:nvSpPr>
          <p:cNvPr id="5" name="Footer Placeholder 4"/>
          <p:cNvSpPr>
            <a:spLocks noGrp="1"/>
          </p:cNvSpPr>
          <p:nvPr>
            <p:ph type="ftr" sz="quarter" idx="3"/>
          </p:nvPr>
        </p:nvSpPr>
        <p:spPr>
          <a:xfrm>
            <a:off x="1295232" y="5969000"/>
            <a:ext cx="7304949"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dirty="0"/>
          </a:p>
        </p:txBody>
      </p:sp>
      <p:sp>
        <p:nvSpPr>
          <p:cNvPr id="6" name="Slide Number Placeholder 5"/>
          <p:cNvSpPr>
            <a:spLocks noGrp="1"/>
          </p:cNvSpPr>
          <p:nvPr>
            <p:ph type="sldNum" sz="quarter" idx="4"/>
          </p:nvPr>
        </p:nvSpPr>
        <p:spPr>
          <a:xfrm>
            <a:off x="10352554" y="5969000"/>
            <a:ext cx="54262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12413708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663" r:id="rId20"/>
  </p:sldLayoutIdLst>
  <p:txStyles>
    <p:titleStyle>
      <a:lvl1pPr algn="ctr" defTabSz="457154"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21" indent="-285721" algn="r" defTabSz="457154"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76" indent="-285721" algn="r" defTabSz="457154"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30" indent="-285721" algn="r" defTabSz="457154"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896" indent="-171433" algn="r" defTabSz="457154"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50" indent="-171433"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49"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03"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57"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11" indent="-228577" algn="r" defTabSz="457154"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154" rtl="1" eaLnBrk="1" latinLnBrk="0" hangingPunct="1">
        <a:defRPr sz="1800" kern="1200">
          <a:solidFill>
            <a:schemeClr val="tx1"/>
          </a:solidFill>
          <a:latin typeface="+mn-lt"/>
          <a:ea typeface="+mn-ea"/>
          <a:cs typeface="+mn-cs"/>
        </a:defRPr>
      </a:lvl1pPr>
      <a:lvl2pPr marL="457154" algn="r" defTabSz="457154" rtl="1" eaLnBrk="1" latinLnBrk="0" hangingPunct="1">
        <a:defRPr sz="1800" kern="1200">
          <a:solidFill>
            <a:schemeClr val="tx1"/>
          </a:solidFill>
          <a:latin typeface="+mn-lt"/>
          <a:ea typeface="+mn-ea"/>
          <a:cs typeface="+mn-cs"/>
        </a:defRPr>
      </a:lvl2pPr>
      <a:lvl3pPr marL="914309" algn="r" defTabSz="457154" rtl="1" eaLnBrk="1" latinLnBrk="0" hangingPunct="1">
        <a:defRPr sz="1800" kern="1200">
          <a:solidFill>
            <a:schemeClr val="tx1"/>
          </a:solidFill>
          <a:latin typeface="+mn-lt"/>
          <a:ea typeface="+mn-ea"/>
          <a:cs typeface="+mn-cs"/>
        </a:defRPr>
      </a:lvl3pPr>
      <a:lvl4pPr marL="1371463" algn="r" defTabSz="457154" rtl="1" eaLnBrk="1" latinLnBrk="0" hangingPunct="1">
        <a:defRPr sz="1800" kern="1200">
          <a:solidFill>
            <a:schemeClr val="tx1"/>
          </a:solidFill>
          <a:latin typeface="+mn-lt"/>
          <a:ea typeface="+mn-ea"/>
          <a:cs typeface="+mn-cs"/>
        </a:defRPr>
      </a:lvl4pPr>
      <a:lvl5pPr marL="1828617" algn="r" defTabSz="457154" rtl="1" eaLnBrk="1" latinLnBrk="0" hangingPunct="1">
        <a:defRPr sz="1800" kern="1200">
          <a:solidFill>
            <a:schemeClr val="tx1"/>
          </a:solidFill>
          <a:latin typeface="+mn-lt"/>
          <a:ea typeface="+mn-ea"/>
          <a:cs typeface="+mn-cs"/>
        </a:defRPr>
      </a:lvl5pPr>
      <a:lvl6pPr marL="2285771" algn="r" defTabSz="457154" rtl="1" eaLnBrk="1" latinLnBrk="0" hangingPunct="1">
        <a:defRPr sz="1800" kern="1200">
          <a:solidFill>
            <a:schemeClr val="tx1"/>
          </a:solidFill>
          <a:latin typeface="+mn-lt"/>
          <a:ea typeface="+mn-ea"/>
          <a:cs typeface="+mn-cs"/>
        </a:defRPr>
      </a:lvl6pPr>
      <a:lvl7pPr marL="2742926" algn="r" defTabSz="457154" rtl="1" eaLnBrk="1" latinLnBrk="0" hangingPunct="1">
        <a:defRPr sz="1800" kern="1200">
          <a:solidFill>
            <a:schemeClr val="tx1"/>
          </a:solidFill>
          <a:latin typeface="+mn-lt"/>
          <a:ea typeface="+mn-ea"/>
          <a:cs typeface="+mn-cs"/>
        </a:defRPr>
      </a:lvl7pPr>
      <a:lvl8pPr marL="3200080" algn="r" defTabSz="457154" rtl="1" eaLnBrk="1" latinLnBrk="0" hangingPunct="1">
        <a:defRPr sz="1800" kern="1200">
          <a:solidFill>
            <a:schemeClr val="tx1"/>
          </a:solidFill>
          <a:latin typeface="+mn-lt"/>
          <a:ea typeface="+mn-ea"/>
          <a:cs typeface="+mn-cs"/>
        </a:defRPr>
      </a:lvl8pPr>
      <a:lvl9pPr marL="3657234" algn="r" defTabSz="457154"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1640910"/>
            <a:ext cx="10871177" cy="1696650"/>
          </a:xfrm>
        </p:spPr>
        <p:txBody>
          <a:bodyPr/>
          <a:lstStyle/>
          <a:p>
            <a:r>
              <a:rPr lang="ar-JO" sz="3600" dirty="0"/>
              <a:t>الإبادة </a:t>
            </a:r>
            <a:br>
              <a:rPr lang="ar-JO" dirty="0"/>
            </a:br>
            <a:r>
              <a:rPr lang="ar-JO" sz="2800" dirty="0"/>
              <a:t>المرحلة </a:t>
            </a:r>
            <a:r>
              <a:rPr lang="ar-SA" sz="2800" dirty="0"/>
              <a:t>الثالثة والرابعة  </a:t>
            </a:r>
            <a:r>
              <a:rPr lang="ar-JO" sz="2800" dirty="0"/>
              <a:t>: </a:t>
            </a:r>
            <a:r>
              <a:rPr lang="ar-SA" sz="2800" dirty="0"/>
              <a:t>الحل النهائي </a:t>
            </a:r>
            <a:br>
              <a:rPr lang="he-IL" sz="2800" dirty="0"/>
            </a:br>
            <a:r>
              <a:rPr lang="ar-SA" sz="2800" dirty="0"/>
              <a:t>1942-1945</a:t>
            </a:r>
            <a:endParaRPr lang="he-IL" sz="2800" dirty="0"/>
          </a:p>
        </p:txBody>
      </p:sp>
      <p:sp>
        <p:nvSpPr>
          <p:cNvPr id="7" name="כותרת משנה 6"/>
          <p:cNvSpPr>
            <a:spLocks noGrp="1"/>
          </p:cNvSpPr>
          <p:nvPr>
            <p:ph type="subTitle" idx="1"/>
          </p:nvPr>
        </p:nvSpPr>
        <p:spPr>
          <a:xfrm>
            <a:off x="738117" y="3623545"/>
            <a:ext cx="10872000" cy="1334587"/>
          </a:xfrm>
        </p:spPr>
        <p:txBody>
          <a:bodyPr/>
          <a:lstStyle/>
          <a:p>
            <a:r>
              <a:rPr lang="ar-SA" dirty="0">
                <a:sym typeface="Varela Round"/>
              </a:rPr>
              <a:t>مادة التاريخ للوسط الدرزي</a:t>
            </a:r>
            <a:r>
              <a:rPr lang="he-IL" dirty="0">
                <a:sym typeface="Varela Round"/>
              </a:rPr>
              <a:t>-מגזר דרוזי</a:t>
            </a:r>
            <a:r>
              <a:rPr lang="ar-SA">
                <a:sym typeface="Varela Round"/>
              </a:rPr>
              <a:t> </a:t>
            </a:r>
            <a:r>
              <a:rPr lang="he-IL">
                <a:sym typeface="Varela Round"/>
              </a:rPr>
              <a:t> </a:t>
            </a:r>
            <a:r>
              <a:rPr lang="ar-SA" dirty="0">
                <a:sym typeface="Varela Round"/>
              </a:rPr>
              <a:t> </a:t>
            </a:r>
            <a:endParaRPr lang="he-IL" dirty="0">
              <a:sym typeface="Varela Round"/>
            </a:endParaRPr>
          </a:p>
          <a:p>
            <a:r>
              <a:rPr lang="ar-SA" dirty="0">
                <a:sym typeface="Varela Round"/>
              </a:rPr>
              <a:t>للصف التاسع </a:t>
            </a:r>
            <a:endParaRPr lang="ar-JO" dirty="0">
              <a:sym typeface="Varela Round"/>
            </a:endParaRPr>
          </a:p>
        </p:txBody>
      </p:sp>
      <p:sp>
        <p:nvSpPr>
          <p:cNvPr id="4" name="מציין מיקום תוכן 3"/>
          <p:cNvSpPr>
            <a:spLocks noGrp="1"/>
          </p:cNvSpPr>
          <p:nvPr>
            <p:ph idx="10"/>
          </p:nvPr>
        </p:nvSpPr>
        <p:spPr>
          <a:xfrm>
            <a:off x="625576" y="5315024"/>
            <a:ext cx="10872000" cy="720000"/>
          </a:xfrm>
        </p:spPr>
        <p:txBody>
          <a:bodyPr/>
          <a:lstStyle/>
          <a:p>
            <a:r>
              <a:rPr lang="ar-SA" dirty="0">
                <a:sym typeface="Varela Round"/>
              </a:rPr>
              <a:t>المعلم: نزار ناصر </a:t>
            </a:r>
            <a:endParaRPr lang="he-IL" dirty="0">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56927" y="251994"/>
            <a:ext cx="10871177" cy="1260000"/>
          </a:xfrm>
        </p:spPr>
        <p:txBody>
          <a:bodyPr/>
          <a:lstStyle/>
          <a:p>
            <a:r>
              <a:rPr lang="ar-SA" sz="2800" dirty="0">
                <a:latin typeface="Arial" panose="020B0604020202020204" pitchFamily="34" charset="0"/>
                <a:cs typeface="Arial" panose="020B0604020202020204" pitchFamily="34" charset="0"/>
              </a:rPr>
              <a:t>الحل النهائي </a:t>
            </a:r>
            <a:endParaRPr lang="en-US" sz="2800" dirty="0">
              <a:latin typeface="Arial" panose="020B0604020202020204" pitchFamily="34" charset="0"/>
              <a:cs typeface="Arial" panose="020B0604020202020204" pitchFamily="34" charset="0"/>
            </a:endParaRPr>
          </a:p>
        </p:txBody>
      </p:sp>
      <p:sp>
        <p:nvSpPr>
          <p:cNvPr id="3" name="כותרת משנה 2"/>
          <p:cNvSpPr>
            <a:spLocks noGrp="1"/>
          </p:cNvSpPr>
          <p:nvPr>
            <p:ph type="subTitle" idx="1"/>
          </p:nvPr>
        </p:nvSpPr>
        <p:spPr>
          <a:xfrm>
            <a:off x="738117" y="1118243"/>
            <a:ext cx="10872000" cy="457424"/>
          </a:xfrm>
        </p:spPr>
        <p:txBody>
          <a:bodyPr/>
          <a:lstStyle/>
          <a:p>
            <a:r>
              <a:rPr lang="ar-SA" sz="2000" dirty="0">
                <a:latin typeface="Arial" panose="020B0604020202020204" pitchFamily="34" charset="0"/>
                <a:cs typeface="Arial" panose="020B0604020202020204" pitchFamily="34" charset="0"/>
              </a:rPr>
              <a:t>مؤتمر فانزه</a:t>
            </a:r>
            <a:endParaRPr lang="en-US" sz="2000"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0"/>
          </p:nvPr>
        </p:nvSpPr>
        <p:spPr>
          <a:xfrm>
            <a:off x="5461315" y="1583758"/>
            <a:ext cx="5990981" cy="3274142"/>
          </a:xfrm>
        </p:spPr>
        <p:txBody>
          <a:bodyPr/>
          <a:lstStyle/>
          <a:p>
            <a:pPr algn="r">
              <a:lnSpc>
                <a:spcPct val="150000"/>
              </a:lnSpc>
            </a:pPr>
            <a:r>
              <a:rPr lang="ar-SA" sz="2000" dirty="0">
                <a:latin typeface="Arial" panose="020B0604020202020204" pitchFamily="34" charset="0"/>
                <a:cs typeface="Arial" panose="020B0604020202020204" pitchFamily="34" charset="0"/>
              </a:rPr>
              <a:t>بعد غزو الاتحاد السوفياتي ,ازداد عد اليهود الخاضعين للحكم الألماني بشكل كبير مما حدا بالقيادة النازية لاتخاذ قرارات جديدة من شانها التخلص من اكبر عدد من اليهود بأسرع وقت . اجتمعت قيادة الحزب النازي في ضاحية فانزة في برلين في بداية 1942 وتم اتخاذ قرار بالبدء بالحل النهائي .</a:t>
            </a:r>
          </a:p>
          <a:p>
            <a:pPr algn="r">
              <a:lnSpc>
                <a:spcPct val="150000"/>
              </a:lnSpc>
            </a:pPr>
            <a:r>
              <a:rPr lang="ar-SA" sz="2000" dirty="0">
                <a:latin typeface="Arial" panose="020B0604020202020204" pitchFamily="34" charset="0"/>
                <a:cs typeface="Arial" panose="020B0604020202020204" pitchFamily="34" charset="0"/>
              </a:rPr>
              <a:t>ينص الحل النهائي على " معالجة المسألة اليهودية بشكل نهائي  وشامل".</a:t>
            </a:r>
          </a:p>
          <a:p>
            <a:pPr algn="r">
              <a:lnSpc>
                <a:spcPct val="150000"/>
              </a:lnSpc>
            </a:pPr>
            <a:endParaRPr lang="en-US" sz="18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1348273" y="1739958"/>
            <a:ext cx="3015531" cy="3259746"/>
          </a:xfrm>
          <a:prstGeom prst="rect">
            <a:avLst/>
          </a:prstGeom>
        </p:spPr>
      </p:pic>
      <p:sp>
        <p:nvSpPr>
          <p:cNvPr id="6" name="TextBox 5"/>
          <p:cNvSpPr txBox="1"/>
          <p:nvPr/>
        </p:nvSpPr>
        <p:spPr>
          <a:xfrm>
            <a:off x="1209368" y="5515897"/>
            <a:ext cx="3154436" cy="369332"/>
          </a:xfrm>
          <a:prstGeom prst="rect">
            <a:avLst/>
          </a:prstGeom>
          <a:noFill/>
        </p:spPr>
        <p:txBody>
          <a:bodyPr wrap="square" rtlCol="0">
            <a:spAutoFit/>
          </a:bodyPr>
          <a:lstStyle/>
          <a:p>
            <a:r>
              <a:rPr lang="ar-SA" dirty="0"/>
              <a:t>مقررات مؤتمر فانزه</a:t>
            </a:r>
            <a:endParaRPr lang="en-US" dirty="0"/>
          </a:p>
        </p:txBody>
      </p:sp>
    </p:spTree>
    <p:extLst>
      <p:ext uri="{BB962C8B-B14F-4D97-AF65-F5344CB8AC3E}">
        <p14:creationId xmlns:p14="http://schemas.microsoft.com/office/powerpoint/2010/main" val="193143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91456" y="638020"/>
            <a:ext cx="10871177" cy="1260000"/>
          </a:xfrm>
        </p:spPr>
        <p:txBody>
          <a:bodyPr/>
          <a:lstStyle/>
          <a:p>
            <a:r>
              <a:rPr lang="ar-SA" sz="3600" dirty="0">
                <a:latin typeface="Arial" panose="020B0604020202020204" pitchFamily="34" charset="0"/>
                <a:cs typeface="Arial" panose="020B0604020202020204" pitchFamily="34" charset="0"/>
              </a:rPr>
              <a:t>معسكرات الإبادة </a:t>
            </a:r>
            <a:endParaRPr lang="en-US" sz="3600"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0"/>
          </p:nvPr>
        </p:nvSpPr>
        <p:spPr>
          <a:xfrm>
            <a:off x="5563730" y="1620061"/>
            <a:ext cx="6035227" cy="3617877"/>
          </a:xfrm>
        </p:spPr>
        <p:txBody>
          <a:bodyPr/>
          <a:lstStyle/>
          <a:p>
            <a:pPr algn="r">
              <a:lnSpc>
                <a:spcPct val="150000"/>
              </a:lnSpc>
            </a:pPr>
            <a:r>
              <a:rPr lang="ar-SA" sz="1800" dirty="0">
                <a:latin typeface="Arial" panose="020B0604020202020204" pitchFamily="34" charset="0"/>
                <a:cs typeface="Arial" panose="020B0604020202020204" pitchFamily="34" charset="0"/>
              </a:rPr>
              <a:t>اتخذت القيادة النازية القرار ببناء معسكرات الإبادة بجانب معسكرات الاعتقال في بولندا , من أهم هذه المعسكرات كان معسكر اوشفيتز .هذه المعسكرات كانت محاطة بالأسلاك الشائكة </a:t>
            </a:r>
            <a:r>
              <a:rPr lang="ar-SA" sz="2000" dirty="0">
                <a:latin typeface="Arial" panose="020B0604020202020204" pitchFamily="34" charset="0"/>
                <a:cs typeface="Arial" panose="020B0604020202020204" pitchFamily="34" charset="0"/>
              </a:rPr>
              <a:t>والحراسة</a:t>
            </a:r>
            <a:r>
              <a:rPr lang="ar-SA" sz="1800" dirty="0">
                <a:latin typeface="Arial" panose="020B0604020202020204" pitchFamily="34" charset="0"/>
                <a:cs typeface="Arial" panose="020B0604020202020204" pitchFamily="34" charset="0"/>
              </a:rPr>
              <a:t> الشديدة .</a:t>
            </a:r>
          </a:p>
          <a:p>
            <a:pPr algn="r">
              <a:lnSpc>
                <a:spcPct val="150000"/>
              </a:lnSpc>
            </a:pPr>
            <a:r>
              <a:rPr lang="ar-SA" sz="1800" dirty="0">
                <a:latin typeface="Arial" panose="020B0604020202020204" pitchFamily="34" charset="0"/>
                <a:cs typeface="Arial" panose="020B0604020202020204" pitchFamily="34" charset="0"/>
              </a:rPr>
              <a:t>عن طريق القطارات تم نقل معظم يهود أوروبا الى معسكرات الإبادة في بولندا , حيث انه بعد وصول القطار يتم فصل الأطفال والعجائز عن باقي اليهود ثم يتم سوقهم الى غرف الغاز ثم يتم حرق الجثث بمحارق وأفران خاصة .</a:t>
            </a:r>
          </a:p>
        </p:txBody>
      </p:sp>
      <p:sp>
        <p:nvSpPr>
          <p:cNvPr id="6" name="TextBox 5"/>
          <p:cNvSpPr txBox="1"/>
          <p:nvPr/>
        </p:nvSpPr>
        <p:spPr>
          <a:xfrm>
            <a:off x="1040828" y="4359136"/>
            <a:ext cx="3510115" cy="369332"/>
          </a:xfrm>
          <a:prstGeom prst="rect">
            <a:avLst/>
          </a:prstGeom>
          <a:noFill/>
        </p:spPr>
        <p:txBody>
          <a:bodyPr wrap="square" rtlCol="0">
            <a:spAutoFit/>
          </a:bodyPr>
          <a:lstStyle/>
          <a:p>
            <a:r>
              <a:rPr lang="ar-SA" dirty="0"/>
              <a:t>مدخل معسكر الإبادة اوشفيتز </a:t>
            </a:r>
            <a:endParaRPr lang="en-US" dirty="0"/>
          </a:p>
        </p:txBody>
      </p:sp>
      <p:pic>
        <p:nvPicPr>
          <p:cNvPr id="7" name="תמונה 6"/>
          <p:cNvPicPr>
            <a:picLocks noChangeAspect="1"/>
          </p:cNvPicPr>
          <p:nvPr/>
        </p:nvPicPr>
        <p:blipFill>
          <a:blip r:embed="rId2"/>
          <a:stretch>
            <a:fillRect/>
          </a:stretch>
        </p:blipFill>
        <p:spPr>
          <a:xfrm>
            <a:off x="1445342" y="2062925"/>
            <a:ext cx="3105601" cy="2184610"/>
          </a:xfrm>
          <a:prstGeom prst="rect">
            <a:avLst/>
          </a:prstGeom>
        </p:spPr>
      </p:pic>
    </p:spTree>
    <p:extLst>
      <p:ext uri="{BB962C8B-B14F-4D97-AF65-F5344CB8AC3E}">
        <p14:creationId xmlns:p14="http://schemas.microsoft.com/office/powerpoint/2010/main" val="264251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59617" y="73848"/>
            <a:ext cx="10871177" cy="718832"/>
          </a:xfrm>
        </p:spPr>
        <p:txBody>
          <a:bodyPr/>
          <a:lstStyle/>
          <a:p>
            <a:r>
              <a:rPr lang="ar-SA" sz="3200" dirty="0">
                <a:latin typeface="Arial" panose="020B0604020202020204" pitchFamily="34" charset="0"/>
                <a:cs typeface="Arial" panose="020B0604020202020204" pitchFamily="34" charset="0"/>
              </a:rPr>
              <a:t>غرف الغاز والمحارق   </a:t>
            </a:r>
            <a:endParaRPr lang="en-US" sz="3200" dirty="0">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2"/>
          <a:stretch>
            <a:fillRect/>
          </a:stretch>
        </p:blipFill>
        <p:spPr>
          <a:xfrm>
            <a:off x="8431319" y="844298"/>
            <a:ext cx="3231160" cy="2615411"/>
          </a:xfrm>
          <a:prstGeom prst="rect">
            <a:avLst/>
          </a:prstGeom>
        </p:spPr>
      </p:pic>
      <p:sp>
        <p:nvSpPr>
          <p:cNvPr id="8" name="TextBox 7"/>
          <p:cNvSpPr txBox="1"/>
          <p:nvPr/>
        </p:nvSpPr>
        <p:spPr>
          <a:xfrm>
            <a:off x="9097310" y="3526076"/>
            <a:ext cx="2433484" cy="646331"/>
          </a:xfrm>
          <a:prstGeom prst="rect">
            <a:avLst/>
          </a:prstGeom>
          <a:noFill/>
        </p:spPr>
        <p:txBody>
          <a:bodyPr wrap="square" rtlCol="0">
            <a:spAutoFit/>
          </a:bodyPr>
          <a:lstStyle/>
          <a:p>
            <a:r>
              <a:rPr lang="ar-SA" dirty="0"/>
              <a:t>عبوات غاز  </a:t>
            </a:r>
            <a:r>
              <a:rPr lang="ar-SA" dirty="0" err="1"/>
              <a:t>سايكلون</a:t>
            </a:r>
            <a:r>
              <a:rPr lang="ar-SA" dirty="0"/>
              <a:t> التي استخدمت في غرف الغاز  </a:t>
            </a:r>
            <a:endParaRPr lang="en-US" dirty="0"/>
          </a:p>
        </p:txBody>
      </p:sp>
      <p:pic>
        <p:nvPicPr>
          <p:cNvPr id="9" name="תמונה 8"/>
          <p:cNvPicPr>
            <a:picLocks noChangeAspect="1"/>
          </p:cNvPicPr>
          <p:nvPr/>
        </p:nvPicPr>
        <p:blipFill>
          <a:blip r:embed="rId3"/>
          <a:stretch>
            <a:fillRect/>
          </a:stretch>
        </p:blipFill>
        <p:spPr>
          <a:xfrm>
            <a:off x="4876958" y="1014827"/>
            <a:ext cx="2979174" cy="2108098"/>
          </a:xfrm>
          <a:prstGeom prst="rect">
            <a:avLst/>
          </a:prstGeom>
        </p:spPr>
      </p:pic>
      <p:sp>
        <p:nvSpPr>
          <p:cNvPr id="10" name="TextBox 9"/>
          <p:cNvSpPr txBox="1"/>
          <p:nvPr/>
        </p:nvSpPr>
        <p:spPr>
          <a:xfrm>
            <a:off x="4876958" y="3742357"/>
            <a:ext cx="2477729" cy="369332"/>
          </a:xfrm>
          <a:prstGeom prst="rect">
            <a:avLst/>
          </a:prstGeom>
          <a:noFill/>
        </p:spPr>
        <p:txBody>
          <a:bodyPr wrap="square" rtlCol="0">
            <a:spAutoFit/>
          </a:bodyPr>
          <a:lstStyle/>
          <a:p>
            <a:r>
              <a:rPr lang="ar-SA" dirty="0"/>
              <a:t>غرفة غاز في معسكر ميدانك </a:t>
            </a:r>
            <a:endParaRPr lang="en-US" dirty="0"/>
          </a:p>
        </p:txBody>
      </p:sp>
      <p:pic>
        <p:nvPicPr>
          <p:cNvPr id="11" name="תמונה 10"/>
          <p:cNvPicPr>
            <a:picLocks noChangeAspect="1"/>
          </p:cNvPicPr>
          <p:nvPr/>
        </p:nvPicPr>
        <p:blipFill>
          <a:blip r:embed="rId4"/>
          <a:stretch>
            <a:fillRect/>
          </a:stretch>
        </p:blipFill>
        <p:spPr>
          <a:xfrm>
            <a:off x="791655" y="1014827"/>
            <a:ext cx="3394407" cy="2108098"/>
          </a:xfrm>
          <a:prstGeom prst="rect">
            <a:avLst/>
          </a:prstGeom>
        </p:spPr>
      </p:pic>
      <p:sp>
        <p:nvSpPr>
          <p:cNvPr id="12" name="TextBox 11"/>
          <p:cNvSpPr txBox="1"/>
          <p:nvPr/>
        </p:nvSpPr>
        <p:spPr>
          <a:xfrm>
            <a:off x="1219358" y="3742357"/>
            <a:ext cx="2507226" cy="646331"/>
          </a:xfrm>
          <a:prstGeom prst="rect">
            <a:avLst/>
          </a:prstGeom>
          <a:noFill/>
        </p:spPr>
        <p:txBody>
          <a:bodyPr wrap="square" rtlCol="0">
            <a:spAutoFit/>
          </a:bodyPr>
          <a:lstStyle/>
          <a:p>
            <a:r>
              <a:rPr lang="ar-SA" dirty="0"/>
              <a:t>افران حرق الجثث في معسكر اوشفيتز </a:t>
            </a:r>
            <a:endParaRPr lang="en-US" dirty="0"/>
          </a:p>
        </p:txBody>
      </p:sp>
    </p:spTree>
    <p:extLst>
      <p:ext uri="{BB962C8B-B14F-4D97-AF65-F5344CB8AC3E}">
        <p14:creationId xmlns:p14="http://schemas.microsoft.com/office/powerpoint/2010/main" val="340455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38117" y="229246"/>
            <a:ext cx="10871177" cy="1260000"/>
          </a:xfrm>
        </p:spPr>
        <p:txBody>
          <a:bodyPr/>
          <a:lstStyle/>
          <a:p>
            <a:r>
              <a:rPr lang="ar-SA" sz="4000" dirty="0">
                <a:latin typeface="Arial" panose="020B0604020202020204" pitchFamily="34" charset="0"/>
                <a:cs typeface="Arial" panose="020B0604020202020204" pitchFamily="34" charset="0"/>
              </a:rPr>
              <a:t>المرحلة الرابعة 1943-1945</a:t>
            </a:r>
            <a:endParaRPr lang="en-US" sz="4000" dirty="0">
              <a:latin typeface="Arial" panose="020B0604020202020204" pitchFamily="34" charset="0"/>
              <a:cs typeface="Arial" panose="020B0604020202020204" pitchFamily="34" charset="0"/>
            </a:endParaRPr>
          </a:p>
        </p:txBody>
      </p:sp>
      <p:sp>
        <p:nvSpPr>
          <p:cNvPr id="3" name="כותרת משנה 2"/>
          <p:cNvSpPr>
            <a:spLocks noGrp="1"/>
          </p:cNvSpPr>
          <p:nvPr>
            <p:ph type="subTitle" idx="1"/>
          </p:nvPr>
        </p:nvSpPr>
        <p:spPr>
          <a:xfrm>
            <a:off x="938376" y="1272290"/>
            <a:ext cx="10470657" cy="703645"/>
          </a:xfrm>
        </p:spPr>
        <p:txBody>
          <a:bodyPr/>
          <a:lstStyle/>
          <a:p>
            <a:r>
              <a:rPr lang="ar-SA" dirty="0">
                <a:latin typeface="Arial" panose="020B0604020202020204" pitchFamily="34" charset="0"/>
                <a:cs typeface="Arial" panose="020B0604020202020204" pitchFamily="34" charset="0"/>
              </a:rPr>
              <a:t>إزالة اثار الكارثة </a:t>
            </a:r>
            <a:endParaRPr lang="en-US"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0"/>
          </p:nvPr>
        </p:nvSpPr>
        <p:spPr>
          <a:xfrm>
            <a:off x="738117" y="1975935"/>
            <a:ext cx="10671327" cy="4026659"/>
          </a:xfrm>
        </p:spPr>
        <p:txBody>
          <a:bodyPr/>
          <a:lstStyle/>
          <a:p>
            <a:pPr algn="r"/>
            <a:r>
              <a:rPr lang="ar-SA" b="0" dirty="0">
                <a:latin typeface="Arial" panose="020B0604020202020204" pitchFamily="34" charset="0"/>
                <a:cs typeface="Arial" panose="020B0604020202020204" pitchFamily="34" charset="0"/>
              </a:rPr>
              <a:t>مع بدء الهزائم على الجبهة الشرقية والتراجع الألماني امام التقدم السوفيتي امر هتلر بإخفاء معسكرات الإبادة وافراغها من اليهود عن طريق نقلهم الى المانيا سيرا على الاقدام.</a:t>
            </a:r>
          </a:p>
          <a:p>
            <a:pPr algn="r"/>
            <a:r>
              <a:rPr lang="ar-SA" b="0" dirty="0">
                <a:latin typeface="Arial" panose="020B0604020202020204" pitchFamily="34" charset="0"/>
                <a:cs typeface="Arial" panose="020B0604020202020204" pitchFamily="34" charset="0"/>
              </a:rPr>
              <a:t>حوالي 60000 يهودي ساروا على الاقدام باتجاه المانيا معظمهم ماتوا جوعا وتعبا قبل الوصول الى المانيا .</a:t>
            </a:r>
          </a:p>
          <a:p>
            <a:pPr algn="r"/>
            <a:r>
              <a:rPr lang="ar-SA" b="0" dirty="0">
                <a:latin typeface="Arial" panose="020B0604020202020204" pitchFamily="34" charset="0"/>
                <a:cs typeface="Arial" panose="020B0604020202020204" pitchFamily="34" charset="0"/>
              </a:rPr>
              <a:t>الجيش الأحمر نجح بالوصول لمعظم المعسكرات النازية وحرر منها اليهود واستولى على العديد من الوثائق التي تثبت حصول الإبادة اليهودية. </a:t>
            </a:r>
          </a:p>
        </p:txBody>
      </p:sp>
    </p:spTree>
    <p:extLst>
      <p:ext uri="{BB962C8B-B14F-4D97-AF65-F5344CB8AC3E}">
        <p14:creationId xmlns:p14="http://schemas.microsoft.com/office/powerpoint/2010/main" val="418329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38940" y="682606"/>
            <a:ext cx="10871177" cy="1260000"/>
          </a:xfrm>
        </p:spPr>
        <p:txBody>
          <a:bodyPr/>
          <a:lstStyle/>
          <a:p>
            <a:r>
              <a:rPr lang="ar-SA" sz="3600" dirty="0">
                <a:latin typeface="Arial" panose="020B0604020202020204" pitchFamily="34" charset="0"/>
                <a:cs typeface="Arial" panose="020B0604020202020204" pitchFamily="34" charset="0"/>
              </a:rPr>
              <a:t>المجتمعات الأوروبية والابادة </a:t>
            </a:r>
            <a:endParaRPr lang="en-US" sz="3600"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0"/>
          </p:nvPr>
        </p:nvSpPr>
        <p:spPr>
          <a:xfrm>
            <a:off x="4386536" y="1725187"/>
            <a:ext cx="7142179" cy="3111910"/>
          </a:xfrm>
        </p:spPr>
        <p:txBody>
          <a:bodyPr/>
          <a:lstStyle/>
          <a:p>
            <a:pPr algn="r"/>
            <a:r>
              <a:rPr lang="ar-SA" sz="2000" dirty="0">
                <a:latin typeface="Arial" panose="020B0604020202020204" pitchFamily="34" charset="0"/>
                <a:cs typeface="Arial" panose="020B0604020202020204" pitchFamily="34" charset="0"/>
              </a:rPr>
              <a:t>يمكن ملاحظة نوعين من التعامل الأوروبي مع الإبادة :</a:t>
            </a:r>
          </a:p>
          <a:p>
            <a:pPr algn="r"/>
            <a:r>
              <a:rPr lang="ar-SA" sz="2000" dirty="0">
                <a:latin typeface="Arial" panose="020B0604020202020204" pitchFamily="34" charset="0"/>
                <a:cs typeface="Arial" panose="020B0604020202020204" pitchFamily="34" charset="0"/>
              </a:rPr>
              <a:t>النوع الأول هو مجموعة من الافراد الذين خاطروا بحياتهم وخبأوا يهود او اخفوهم بهدف منع النازيين من الوصول اليهم .النوع الثاني هو مجتمعات كاملة كانت تكن الكراهية لليهود وقدمت مساعدات مباشر للجنود النازيين بهدف الكشف عن مخابئ اليهود وتسليمهم لجنود الرايخ .</a:t>
            </a:r>
          </a:p>
          <a:p>
            <a:pPr algn="r"/>
            <a:r>
              <a:rPr lang="ar-SA" sz="2000" dirty="0">
                <a:latin typeface="Arial" panose="020B0604020202020204" pitchFamily="34" charset="0"/>
                <a:cs typeface="Arial" panose="020B0604020202020204" pitchFamily="34" charset="0"/>
              </a:rPr>
              <a:t>اما دول الحلفاء فإنها لم تقدر الوضع بشكل دقيق واكتفت بالتنديد , وصبت اهتمامها على محاربة الجيش الألماني دون الاهتمام بتحرير اليهود في المعسكرات النازية. فقط بعد انتهاء الحرب وتحرير المعسكرات وضحت الصورة القاتمة لظاهرة الإبادة ضد الشعب اليهودي . </a:t>
            </a:r>
            <a:endParaRPr lang="en-US" sz="20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389598" y="2327906"/>
            <a:ext cx="3843190" cy="2546113"/>
          </a:xfrm>
          <a:prstGeom prst="rect">
            <a:avLst/>
          </a:prstGeom>
        </p:spPr>
      </p:pic>
      <p:sp>
        <p:nvSpPr>
          <p:cNvPr id="6" name="TextBox 5"/>
          <p:cNvSpPr txBox="1"/>
          <p:nvPr/>
        </p:nvSpPr>
        <p:spPr>
          <a:xfrm>
            <a:off x="575187" y="5368413"/>
            <a:ext cx="3170903" cy="646331"/>
          </a:xfrm>
          <a:prstGeom prst="rect">
            <a:avLst/>
          </a:prstGeom>
          <a:noFill/>
        </p:spPr>
        <p:txBody>
          <a:bodyPr wrap="square" rtlCol="0">
            <a:spAutoFit/>
          </a:bodyPr>
          <a:lstStyle/>
          <a:p>
            <a:r>
              <a:rPr lang="he-IL" dirty="0"/>
              <a:t> </a:t>
            </a:r>
            <a:r>
              <a:rPr lang="ar-SA" dirty="0"/>
              <a:t>ميدالية انقياء دول العالم الذين ساعدوا اليهود أثناء الإبادة </a:t>
            </a:r>
            <a:endParaRPr lang="en-US" dirty="0"/>
          </a:p>
        </p:txBody>
      </p:sp>
    </p:spTree>
    <p:extLst>
      <p:ext uri="{BB962C8B-B14F-4D97-AF65-F5344CB8AC3E}">
        <p14:creationId xmlns:p14="http://schemas.microsoft.com/office/powerpoint/2010/main" val="69982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801</TotalTime>
  <Words>409</Words>
  <Application>Microsoft Office PowerPoint</Application>
  <PresentationFormat>מותאם אישית</PresentationFormat>
  <Paragraphs>30</Paragraphs>
  <Slides>8</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Arial</vt:lpstr>
      <vt:lpstr>Calibri</vt:lpstr>
      <vt:lpstr>Garamond</vt:lpstr>
      <vt:lpstr>Varela Round</vt:lpstr>
      <vt:lpstr>אורגני</vt:lpstr>
      <vt:lpstr>מערכת שידורים לאומית</vt:lpstr>
      <vt:lpstr>الإبادة  المرحلة الثالثة والرابعة  : الحل النهائي  1942-1945</vt:lpstr>
      <vt:lpstr>الحل النهائي </vt:lpstr>
      <vt:lpstr>معسكرات الإبادة </vt:lpstr>
      <vt:lpstr>غرف الغاز والمحارق   </vt:lpstr>
      <vt:lpstr>المرحلة الرابعة 1943-1945</vt:lpstr>
      <vt:lpstr>المجتمعات الأوروبية والابادة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טלי מנו</cp:lastModifiedBy>
  <cp:revision>82</cp:revision>
  <dcterms:created xsi:type="dcterms:W3CDTF">2020-03-15T19:13:03Z</dcterms:created>
  <dcterms:modified xsi:type="dcterms:W3CDTF">2020-04-19T16:48:56Z</dcterms:modified>
</cp:coreProperties>
</file>