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6"/>
  </p:notesMasterIdLst>
  <p:sldIdLst>
    <p:sldId id="257" r:id="rId2"/>
    <p:sldId id="262" r:id="rId3"/>
    <p:sldId id="263" r:id="rId4"/>
    <p:sldId id="289" r:id="rId5"/>
    <p:sldId id="305" r:id="rId6"/>
    <p:sldId id="306" r:id="rId7"/>
    <p:sldId id="290" r:id="rId8"/>
    <p:sldId id="291" r:id="rId9"/>
    <p:sldId id="293" r:id="rId10"/>
    <p:sldId id="292" r:id="rId11"/>
    <p:sldId id="294" r:id="rId12"/>
    <p:sldId id="295" r:id="rId13"/>
    <p:sldId id="296" r:id="rId14"/>
    <p:sldId id="297" r:id="rId15"/>
    <p:sldId id="298" r:id="rId16"/>
    <p:sldId id="307" r:id="rId17"/>
    <p:sldId id="299" r:id="rId18"/>
    <p:sldId id="308" r:id="rId19"/>
    <p:sldId id="301" r:id="rId20"/>
    <p:sldId id="300" r:id="rId21"/>
    <p:sldId id="302" r:id="rId22"/>
    <p:sldId id="303" r:id="rId23"/>
    <p:sldId id="304" r:id="rId24"/>
    <p:sldId id="309" r:id="rId25"/>
  </p:sldIdLst>
  <p:sldSz cx="12190413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9900"/>
    <a:srgbClr val="192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78" y="4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ז'/ניסן/תש"פ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47265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638017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76241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14281" y="2693988"/>
            <a:ext cx="10361851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69982" y="6569428"/>
            <a:ext cx="2623619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616" y="6410587"/>
            <a:ext cx="3245977" cy="86423"/>
          </a:xfrm>
          <a:prstGeom prst="roundRect">
            <a:avLst>
              <a:gd name="adj" fmla="val 49359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5182" y="-439221"/>
            <a:ext cx="4205100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8395" y="6565100"/>
            <a:ext cx="4433637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4576" y="369916"/>
            <a:ext cx="1301261" cy="159743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ם השיעו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38940" y="1640910"/>
            <a:ext cx="10871177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 userDrawn="1"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38117" y="2918492"/>
            <a:ext cx="10872000" cy="720000"/>
          </a:xfrm>
          <a:prstGeom prst="rect">
            <a:avLst/>
          </a:prstGeom>
        </p:spPr>
        <p:txBody>
          <a:bodyPr spcFirstLastPara="1" wrap="square" lIns="36000" tIns="36000" rIns="36000" bIns="3600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3" name="מציין מיקום תוכן 2"/>
          <p:cNvSpPr>
            <a:spLocks noGrp="1"/>
          </p:cNvSpPr>
          <p:nvPr>
            <p:ph idx="10"/>
          </p:nvPr>
        </p:nvSpPr>
        <p:spPr>
          <a:xfrm>
            <a:off x="738117" y="3655832"/>
            <a:ext cx="10872000" cy="720000"/>
          </a:xfrm>
        </p:spPr>
        <p:txBody>
          <a:bodyPr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</p:spPr>
        <p:txBody>
          <a:bodyPr lIns="36000" tIns="0" rIns="36000" bIns="0">
            <a:noAutofit/>
          </a:bodyPr>
          <a:lstStyle>
            <a:lvl1pPr>
              <a:defRPr sz="48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5206" y="1195757"/>
            <a:ext cx="11160000" cy="468000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06" y="1185681"/>
            <a:ext cx="11159999" cy="540000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0070C0"/>
                </a:solidFill>
                <a:latin typeface="Varela Round" pitchFamily="2" charset="-79"/>
                <a:cs typeface="Varela Round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06" y="1725681"/>
            <a:ext cx="11160000" cy="4152517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10" name="מלבן מעוגל 9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2" name="מלבן מעוגל 11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>
              <a:defRPr kumimoji="0" lang="he-IL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סרט על פורמט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193675" y="228600"/>
            <a:ext cx="11780838" cy="6470650"/>
          </a:xfrm>
        </p:spPr>
        <p:txBody>
          <a:bodyPr/>
          <a:lstStyle>
            <a:lvl1pPr>
              <a:defRPr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</p:spTree>
    <p:extLst>
      <p:ext uri="{BB962C8B-B14F-4D97-AF65-F5344CB8AC3E}">
        <p14:creationId xmlns:p14="http://schemas.microsoft.com/office/powerpoint/2010/main" val="36877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פריסה מותאמת איש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7485228-0E29-4D12-A6E9-299A5C766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8088C8B4-22B8-402C-8100-ED5EA1F70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552B-607E-4869-A917-C44959BDCB12}" type="datetimeFigureOut">
              <a:rPr lang="he-IL" smtClean="0"/>
              <a:pPr/>
              <a:t>ז'/ניסן/תש"פ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C3864E2F-0B6E-4A5C-BFAA-22472070C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5645161E-6299-41F9-9211-72210EFA3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20090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טקסט גדול-X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 hasCustomPrompt="1"/>
          </p:nvPr>
        </p:nvSpPr>
        <p:spPr>
          <a:xfrm>
            <a:off x="623800" y="1288473"/>
            <a:ext cx="10871177" cy="522444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3600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טקסט של תבנית בסיס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910298" y="6189198"/>
            <a:ext cx="3068196" cy="1189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10081039" y="81721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2155406" y="6347803"/>
            <a:ext cx="5558412" cy="47051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9" name="מציין מיקום טקסט 3"/>
          <p:cNvSpPr>
            <a:spLocks noGrp="1"/>
          </p:cNvSpPr>
          <p:nvPr>
            <p:ph type="body" sz="quarter" idx="10" hasCustomPrompt="1"/>
          </p:nvPr>
        </p:nvSpPr>
        <p:spPr>
          <a:xfrm>
            <a:off x="623807" y="192531"/>
            <a:ext cx="10871170" cy="10096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sz="4400" dirty="0"/>
              <a:t>לחץ כדי לערוך סגנון כותרת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3975921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552B-607E-4869-A917-C44959BDCB12}" type="datetimeFigureOut">
              <a:rPr lang="he-IL" smtClean="0"/>
              <a:pPr/>
              <a:t>ז'/ניסן/תש"פ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50" r:id="rId3"/>
    <p:sldLayoutId id="2147483653" r:id="rId4"/>
    <p:sldLayoutId id="2147483663" r:id="rId5"/>
    <p:sldLayoutId id="2147483666" r:id="rId6"/>
    <p:sldLayoutId id="2147483667" r:id="rId7"/>
    <p:sldLayoutId id="2147483665" r:id="rId8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ECAEF-2334-4F0A-879A-3610B2E0D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המספר הסודר</a:t>
            </a:r>
            <a:endParaRPr lang="aa-ET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D779B46-9D1E-459C-B909-449C1C6B39E5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1066888" y="1066801"/>
            <a:ext cx="4571912" cy="4583112"/>
          </a:xfrm>
          <a:prstGeom prst="rect">
            <a:avLst/>
          </a:prstGeom>
        </p:spPr>
      </p:pic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F665003C-34A0-4C55-B984-FCA8967539D8}"/>
              </a:ext>
            </a:extLst>
          </p:cNvPr>
          <p:cNvSpPr txBox="1">
            <a:spLocks/>
          </p:cNvSpPr>
          <p:nvPr/>
        </p:nvSpPr>
        <p:spPr>
          <a:xfrm>
            <a:off x="6581794" y="1520871"/>
            <a:ext cx="4571912" cy="415474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he-IL" sz="2400" dirty="0"/>
              <a:t>מ-11 ומעלה מוסיפים את ה' הידיעה למספר הסידורי גם בזכר וגם בנקבה, ומשתמשים בצורת המספר המונה. </a:t>
            </a:r>
          </a:p>
          <a:p>
            <a:pPr marL="0" indent="0">
              <a:lnSpc>
                <a:spcPct val="150000"/>
              </a:lnSpc>
              <a:buFont typeface="Arial" pitchFamily="34" charset="0"/>
              <a:buNone/>
            </a:pPr>
            <a:r>
              <a:rPr lang="he-IL" sz="2400" dirty="0"/>
              <a:t>     לדוגמה: </a:t>
            </a:r>
          </a:p>
          <a:p>
            <a:pPr marL="0" indent="0">
              <a:lnSpc>
                <a:spcPct val="150000"/>
              </a:lnSpc>
              <a:buFont typeface="Arial" pitchFamily="34" charset="0"/>
              <a:buNone/>
            </a:pPr>
            <a:r>
              <a:rPr lang="he-IL" sz="2400" dirty="0"/>
              <a:t>            התלמיד האחד עשר</a:t>
            </a:r>
          </a:p>
          <a:p>
            <a:pPr marL="0" indent="0">
              <a:lnSpc>
                <a:spcPct val="150000"/>
              </a:lnSpc>
              <a:buFont typeface="Arial" pitchFamily="34" charset="0"/>
              <a:buNone/>
            </a:pPr>
            <a:r>
              <a:rPr lang="he-IL" sz="2400" dirty="0"/>
              <a:t>            הכיתה החמש עשרה</a:t>
            </a:r>
            <a:endParaRPr lang="aa-ET" sz="2400" dirty="0"/>
          </a:p>
        </p:txBody>
      </p:sp>
    </p:spTree>
    <p:extLst>
      <p:ext uri="{BB962C8B-B14F-4D97-AF65-F5344CB8AC3E}">
        <p14:creationId xmlns:p14="http://schemas.microsoft.com/office/powerpoint/2010/main" val="6631282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BC851-A9C1-4467-BAE8-4B4477A6A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המאות</a:t>
            </a:r>
            <a:endParaRPr lang="aa-ET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290B9E-B233-46D0-BB4B-861D6267E7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24756" y="1352741"/>
            <a:ext cx="11160000" cy="4152517"/>
          </a:xfrm>
        </p:spPr>
        <p:txBody>
          <a:bodyPr/>
          <a:lstStyle/>
          <a:p>
            <a:pPr marL="0" indent="0">
              <a:buNone/>
            </a:pPr>
            <a:r>
              <a:rPr lang="he-IL" sz="3200" dirty="0"/>
              <a:t>המאה היא מילה בנקבה, לכן לפני 100 יופיעו המספרים בנסמך בנקבה.</a:t>
            </a:r>
          </a:p>
          <a:p>
            <a:pPr marL="0" indent="0">
              <a:buNone/>
            </a:pPr>
            <a:r>
              <a:rPr lang="he-IL" sz="3200" dirty="0"/>
              <a:t>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he-IL" sz="3200" dirty="0"/>
              <a:t>100 – מאה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he-IL" sz="3200" dirty="0"/>
              <a:t> 200 – מָאתַיִם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he-IL" sz="3200" dirty="0"/>
              <a:t>		   300 - שְׁלוֹשׁ מֵאוֹת תלמידים</a:t>
            </a:r>
          </a:p>
          <a:p>
            <a:pPr marL="0" indent="0">
              <a:buNone/>
            </a:pP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765495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C001E-0274-4E14-B089-F9AC67436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solidFill>
                  <a:schemeClr val="accent1"/>
                </a:solidFill>
              </a:rPr>
              <a:t>האלפים</a:t>
            </a:r>
            <a:endParaRPr lang="aa-ET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B25918-F871-4E86-B163-4C0533EA4B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206" y="1257300"/>
            <a:ext cx="9134821" cy="4620899"/>
          </a:xfrm>
        </p:spPr>
        <p:txBody>
          <a:bodyPr/>
          <a:lstStyle/>
          <a:p>
            <a:pPr marL="0" indent="0">
              <a:buNone/>
            </a:pPr>
            <a:r>
              <a:rPr lang="he-IL" sz="3200" dirty="0"/>
              <a:t>המילה אלף היא מילה בזכר שמקבלת שם מספר בזכר. </a:t>
            </a:r>
          </a:p>
          <a:p>
            <a:pPr marL="0" indent="0">
              <a:buNone/>
            </a:pPr>
            <a:endParaRPr lang="he-IL" sz="3200" dirty="0"/>
          </a:p>
          <a:p>
            <a:pPr marL="0" indent="0">
              <a:lnSpc>
                <a:spcPct val="150000"/>
              </a:lnSpc>
              <a:buNone/>
            </a:pPr>
            <a:r>
              <a:rPr lang="he-IL" sz="3200" dirty="0"/>
              <a:t>1000 - אלף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sz="3200" dirty="0"/>
              <a:t>2000 – אלפיים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sz="3200" dirty="0"/>
              <a:t>3000 - שְׁלֹשֶׁת אֲלָפִים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sz="3200" dirty="0"/>
              <a:t>12.000 מנהל - שְׁנֵים עָשָׂר אלף מנהלים</a:t>
            </a:r>
          </a:p>
          <a:p>
            <a:pPr marL="0" indent="0">
              <a:buNone/>
            </a:pPr>
            <a:endParaRPr lang="aa-ET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B52B552-E1C7-445D-9318-62D2911651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362" y="2970186"/>
            <a:ext cx="3109229" cy="2060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8915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A082D-036B-47D4-8ADA-7C9D212D7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solidFill>
                  <a:srgbClr val="FF0066"/>
                </a:solidFill>
              </a:rPr>
              <a:t>שימו לב      ! </a:t>
            </a:r>
            <a:endParaRPr lang="aa-E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A9A7FC-27FC-49AA-8CA3-B9826EFC98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>
                <a:solidFill>
                  <a:schemeClr val="tx2">
                    <a:lumMod val="60000"/>
                    <a:lumOff val="40000"/>
                  </a:schemeClr>
                </a:solidFill>
              </a:rPr>
              <a:t>באוניברסיטה יש  3854  סטודנטיות. </a:t>
            </a:r>
            <a:endParaRPr lang="aa-ET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9BC302-350A-4C27-874C-B9CF2B9FEA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206" y="2133600"/>
            <a:ext cx="10971944" cy="3744598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he-IL" sz="2800" b="1" dirty="0">
                <a:solidFill>
                  <a:schemeClr val="accent3"/>
                </a:solidFill>
              </a:rPr>
              <a:t>שְׁלֹשֶׁת אֲלָפִים </a:t>
            </a:r>
            <a:r>
              <a:rPr lang="he-IL" sz="2800" dirty="0"/>
              <a:t>מונים את </a:t>
            </a:r>
            <a:r>
              <a:rPr lang="he-IL" sz="2800" u="sng" dirty="0"/>
              <a:t>האלפים בזכר</a:t>
            </a:r>
            <a:r>
              <a:rPr lang="he-IL" sz="2800" dirty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sz="2800" b="1" dirty="0"/>
              <a:t>                        </a:t>
            </a:r>
            <a:r>
              <a:rPr lang="he-IL" sz="2800" b="1" dirty="0">
                <a:solidFill>
                  <a:schemeClr val="accent3"/>
                </a:solidFill>
              </a:rPr>
              <a:t>שְׁמוֹנֶה מֵאוֹת </a:t>
            </a:r>
            <a:r>
              <a:rPr lang="he-IL" sz="2800" dirty="0"/>
              <a:t>מונים את </a:t>
            </a:r>
            <a:r>
              <a:rPr lang="he-IL" sz="2800" u="sng" dirty="0"/>
              <a:t>המאות בנקבה</a:t>
            </a:r>
            <a:r>
              <a:rPr lang="he-IL" sz="2800" b="1" dirty="0"/>
              <a:t>.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sz="2800" b="1" dirty="0"/>
              <a:t>                                         </a:t>
            </a:r>
            <a:r>
              <a:rPr lang="he-IL" sz="2800" b="1" dirty="0">
                <a:solidFill>
                  <a:schemeClr val="accent3"/>
                </a:solidFill>
              </a:rPr>
              <a:t>חמישים</a:t>
            </a:r>
            <a:r>
              <a:rPr lang="he-IL" sz="2800" b="1" dirty="0"/>
              <a:t> </a:t>
            </a:r>
            <a:r>
              <a:rPr lang="he-IL" sz="2800" dirty="0"/>
              <a:t>אין הבדל בין זכר לנקבה.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sz="2800" b="1" dirty="0"/>
              <a:t>                                                        </a:t>
            </a:r>
            <a:r>
              <a:rPr lang="he-IL" sz="2800" b="1" dirty="0">
                <a:solidFill>
                  <a:schemeClr val="accent3"/>
                </a:solidFill>
              </a:rPr>
              <a:t>וארבע</a:t>
            </a:r>
            <a:r>
              <a:rPr lang="he-IL" sz="2800" b="1" dirty="0"/>
              <a:t> </a:t>
            </a:r>
            <a:r>
              <a:rPr lang="he-IL" sz="2800" dirty="0"/>
              <a:t>סטודנטיות לפי שם העצם. </a:t>
            </a:r>
            <a:endParaRPr lang="aa-ET" sz="2800" b="1" dirty="0"/>
          </a:p>
          <a:p>
            <a:endParaRPr lang="aa-ET" dirty="0"/>
          </a:p>
        </p:txBody>
      </p:sp>
      <p:sp>
        <p:nvSpPr>
          <p:cNvPr id="5" name="Heart 4">
            <a:extLst>
              <a:ext uri="{FF2B5EF4-FFF2-40B4-BE49-F238E27FC236}">
                <a16:creationId xmlns:a16="http://schemas.microsoft.com/office/drawing/2014/main" id="{B9A4257B-19AB-4A02-AA18-95505B1D2383}"/>
              </a:ext>
            </a:extLst>
          </p:cNvPr>
          <p:cNvSpPr/>
          <p:nvPr/>
        </p:nvSpPr>
        <p:spPr>
          <a:xfrm>
            <a:off x="4772116" y="462812"/>
            <a:ext cx="621437" cy="452869"/>
          </a:xfrm>
          <a:prstGeom prst="hear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e-IL" dirty="0"/>
              <a:t>         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19228558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D929B-28D8-43D8-9AB0-10FA3C2F4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התאריך</a:t>
            </a:r>
            <a:endParaRPr lang="aa-ET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846C73-297F-4961-8B56-98BFE28D2E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206" y="1371601"/>
            <a:ext cx="9436662" cy="4506598"/>
          </a:xfrm>
        </p:spPr>
        <p:txBody>
          <a:bodyPr/>
          <a:lstStyle/>
          <a:p>
            <a:pPr marL="0" indent="0">
              <a:buNone/>
            </a:pPr>
            <a:r>
              <a:rPr lang="he-IL" sz="3200" dirty="0"/>
              <a:t>ציון התאריך הוא </a:t>
            </a:r>
            <a:r>
              <a:rPr lang="he-IL" sz="3200" b="1" u="sng" dirty="0"/>
              <a:t>בזכר</a:t>
            </a:r>
            <a:r>
              <a:rPr lang="he-IL" sz="3200" dirty="0"/>
              <a:t>,  (ציון יום בחודש). </a:t>
            </a:r>
          </a:p>
          <a:p>
            <a:pPr marL="0" indent="0">
              <a:buNone/>
            </a:pPr>
            <a:r>
              <a:rPr lang="he-IL" sz="3200" dirty="0"/>
              <a:t>לדוגמה: </a:t>
            </a:r>
          </a:p>
          <a:p>
            <a:pPr marL="0" indent="0">
              <a:buNone/>
            </a:pPr>
            <a:r>
              <a:rPr lang="he-IL" sz="3200" dirty="0"/>
              <a:t>           אֶחָד באפריל, תשעה במאי ...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/>
          </a:p>
          <a:p>
            <a:pPr>
              <a:lnSpc>
                <a:spcPct val="150000"/>
              </a:lnSpc>
            </a:pPr>
            <a:r>
              <a:rPr lang="he-IL" dirty="0">
                <a:solidFill>
                  <a:srgbClr val="FF0066"/>
                </a:solidFill>
              </a:rPr>
              <a:t>אז מה התאריך של היום? </a:t>
            </a:r>
          </a:p>
          <a:p>
            <a:pPr>
              <a:lnSpc>
                <a:spcPct val="150000"/>
              </a:lnSpc>
            </a:pPr>
            <a:r>
              <a:rPr lang="he-IL" dirty="0">
                <a:solidFill>
                  <a:srgbClr val="FF0066"/>
                </a:solidFill>
              </a:rPr>
              <a:t>ואיך אומרים 3.8.1782 ?</a:t>
            </a:r>
          </a:p>
          <a:p>
            <a:pPr marL="0" indent="0">
              <a:buNone/>
            </a:pP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13286474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0F6D9-8324-4E4D-9402-3D310A72E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מספר סתמי</a:t>
            </a:r>
            <a:endParaRPr lang="aa-ET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C0E55F-1264-47C2-A6D1-F1064489A1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206" y="1295401"/>
            <a:ext cx="9392274" cy="4582798"/>
          </a:xfrm>
        </p:spPr>
        <p:txBody>
          <a:bodyPr/>
          <a:lstStyle/>
          <a:p>
            <a:r>
              <a:rPr lang="he-IL" sz="2800" dirty="0"/>
              <a:t>המספר הסתמי נועד לציון מספרים כמו מס' עמוד, סעיף, ספר, טלפון, אוטובוס, תעודת זהות ועוד.</a:t>
            </a:r>
          </a:p>
          <a:p>
            <a:r>
              <a:rPr lang="he-IL" sz="2800" dirty="0"/>
              <a:t>מספר סתמי תמיד יהיה </a:t>
            </a:r>
            <a:r>
              <a:rPr lang="he-IL" sz="2800" b="1" u="sng" dirty="0"/>
              <a:t>בנקבה</a:t>
            </a:r>
            <a:r>
              <a:rPr lang="he-IL" sz="2800" dirty="0"/>
              <a:t>. </a:t>
            </a:r>
          </a:p>
          <a:p>
            <a:r>
              <a:rPr lang="he-IL" sz="2800" dirty="0"/>
              <a:t>מספר סתמי הוא בכל מקום שבו אפשר לשבץ את המילה מספר. </a:t>
            </a:r>
          </a:p>
          <a:p>
            <a:endParaRPr lang="he-IL" sz="2800" dirty="0"/>
          </a:p>
          <a:p>
            <a:r>
              <a:rPr lang="he-IL" sz="2800" dirty="0"/>
              <a:t>לדוגמה:</a:t>
            </a:r>
          </a:p>
          <a:p>
            <a:pPr marL="0" indent="0">
              <a:buNone/>
            </a:pPr>
            <a:r>
              <a:rPr lang="he-IL" sz="2800" dirty="0"/>
              <a:t>      קומה (מספר) אַחַת</a:t>
            </a:r>
          </a:p>
          <a:p>
            <a:pPr marL="0" indent="0">
              <a:buNone/>
            </a:pPr>
            <a:r>
              <a:rPr lang="he-IL" sz="2800" dirty="0"/>
              <a:t>      שיר (מספר) אַרְבַּע </a:t>
            </a:r>
          </a:p>
          <a:p>
            <a:pPr marL="0" indent="0">
              <a:buNone/>
            </a:pPr>
            <a:r>
              <a:rPr lang="he-IL" sz="2800" dirty="0"/>
              <a:t>      תרגיל (מספר) שְׁבַע עֶשְׂרֵה</a:t>
            </a:r>
          </a:p>
          <a:p>
            <a:pPr marL="0" indent="0">
              <a:buNone/>
            </a:pP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3052807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C1B84-4DDC-4EE4-946C-D88FE3D41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2694" y="196469"/>
            <a:ext cx="5025024" cy="1249946"/>
          </a:xfrm>
        </p:spPr>
        <p:txBody>
          <a:bodyPr/>
          <a:lstStyle/>
          <a:p>
            <a:r>
              <a:rPr lang="he-IL" dirty="0"/>
              <a:t>פי </a:t>
            </a:r>
            <a:endParaRPr lang="aa-ET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EB31D3-5986-4507-9056-D6BCE0553A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280160" y="1692430"/>
            <a:ext cx="9060873" cy="39934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e-IL" sz="3200" dirty="0"/>
              <a:t>המספרים אחרי המילה "</a:t>
            </a:r>
            <a:r>
              <a:rPr lang="he-IL" sz="3200" b="1" dirty="0"/>
              <a:t>פי</a:t>
            </a:r>
            <a:r>
              <a:rPr lang="he-IL" sz="3200" dirty="0"/>
              <a:t>" יהיו בזכר נפרד.</a:t>
            </a:r>
          </a:p>
          <a:p>
            <a:pPr marL="0" indent="0" algn="ctr">
              <a:buNone/>
            </a:pPr>
            <a:endParaRPr lang="he-IL" sz="3200" dirty="0"/>
          </a:p>
          <a:p>
            <a:pPr marL="0" indent="0" algn="ctr">
              <a:buNone/>
            </a:pPr>
            <a:r>
              <a:rPr lang="he-IL" sz="3200" dirty="0"/>
              <a:t>לדוגמה:</a:t>
            </a:r>
          </a:p>
          <a:p>
            <a:pPr marL="0" indent="0" algn="ctr">
              <a:buNone/>
            </a:pPr>
            <a:endParaRPr lang="he-IL" sz="3200" dirty="0"/>
          </a:p>
          <a:p>
            <a:pPr marL="0" indent="0" algn="ctr">
              <a:buNone/>
            </a:pPr>
            <a:r>
              <a:rPr lang="he-IL" sz="3200" dirty="0"/>
              <a:t>           פי עשרה </a:t>
            </a:r>
          </a:p>
          <a:p>
            <a:pPr marL="0" indent="0" algn="ctr">
              <a:buNone/>
            </a:pPr>
            <a:r>
              <a:rPr lang="he-IL" sz="3200" dirty="0"/>
              <a:t>                  פי שבעה עשר</a:t>
            </a:r>
            <a:endParaRPr lang="aa-ET" sz="3200" dirty="0"/>
          </a:p>
        </p:txBody>
      </p:sp>
    </p:spTree>
    <p:extLst>
      <p:ext uri="{BB962C8B-B14F-4D97-AF65-F5344CB8AC3E}">
        <p14:creationId xmlns:p14="http://schemas.microsoft.com/office/powerpoint/2010/main" val="37677508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294DD-EB4F-4A3F-8358-C4475E84B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מספר חלקי</a:t>
            </a:r>
            <a:endParaRPr lang="aa-ET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4075AD-D9B3-4809-B3FB-B8EA008A35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206" y="1371601"/>
            <a:ext cx="9552072" cy="45065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b="1" u="sng" dirty="0"/>
              <a:t>יש לזכור: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dirty="0"/>
              <a:t>רֶבַע (1/4),  חֵצִי (1/2),  שְׁנֵי שלישים, שְׁנֵי רבעים, שלושה רבעים.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dirty="0"/>
              <a:t>יתר השברים – המונה והמכונה </a:t>
            </a:r>
            <a:r>
              <a:rPr lang="he-IL" u="sng" dirty="0"/>
              <a:t>בנקבה</a:t>
            </a:r>
            <a:r>
              <a:rPr lang="he-IL" dirty="0"/>
              <a:t>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dirty="0"/>
              <a:t>לדוגמה: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dirty="0"/>
              <a:t>         שֶׁבַע עֲשִׂירִיּוֹת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dirty="0"/>
              <a:t>            שָׁלוֹשׁ חמישיות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dirty="0"/>
              <a:t>              תֵּשַׁע חֶלְקִי אַרְבַּע עֶשְׂרֵה</a:t>
            </a:r>
            <a:endParaRPr lang="aa-ET" dirty="0"/>
          </a:p>
          <a:p>
            <a:pPr marL="0" indent="0">
              <a:buNone/>
            </a:pPr>
            <a:endParaRPr lang="aa-ET" dirty="0"/>
          </a:p>
        </p:txBody>
      </p:sp>
      <p:sp>
        <p:nvSpPr>
          <p:cNvPr id="5" name="Pentagon 4">
            <a:extLst>
              <a:ext uri="{FF2B5EF4-FFF2-40B4-BE49-F238E27FC236}">
                <a16:creationId xmlns:a16="http://schemas.microsoft.com/office/drawing/2014/main" id="{CCFE187B-B63E-442B-8FF9-1B1CCB03294F}"/>
              </a:ext>
            </a:extLst>
          </p:cNvPr>
          <p:cNvSpPr/>
          <p:nvPr/>
        </p:nvSpPr>
        <p:spPr>
          <a:xfrm rot="20725184">
            <a:off x="1181591" y="2514941"/>
            <a:ext cx="3313011" cy="2994471"/>
          </a:xfrm>
          <a:prstGeom prst="pentagon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/>
              <a:t>מספר מעורב:</a:t>
            </a:r>
          </a:p>
          <a:p>
            <a:pPr algn="ctr"/>
            <a:r>
              <a:rPr lang="he-IL" dirty="0"/>
              <a:t>הוא שלם + שבר </a:t>
            </a:r>
          </a:p>
          <a:p>
            <a:pPr algn="ctr"/>
            <a:endParaRPr lang="he-IL" dirty="0"/>
          </a:p>
          <a:p>
            <a:pPr algn="ctr"/>
            <a:r>
              <a:rPr lang="he-IL" dirty="0">
                <a:solidFill>
                  <a:schemeClr val="accent4">
                    <a:lumMod val="75000"/>
                  </a:schemeClr>
                </a:solidFill>
              </a:rPr>
              <a:t>לדוגמה: </a:t>
            </a:r>
          </a:p>
          <a:p>
            <a:pPr algn="ctr"/>
            <a:r>
              <a:rPr lang="he-IL" dirty="0"/>
              <a:t>שבעה תפוחים וחצי</a:t>
            </a:r>
          </a:p>
          <a:p>
            <a:pPr algn="ctr"/>
            <a:r>
              <a:rPr lang="he-IL" dirty="0"/>
              <a:t>ארבע שעות ורבע</a:t>
            </a:r>
          </a:p>
          <a:p>
            <a:pPr algn="ctr"/>
            <a:r>
              <a:rPr lang="he-IL" dirty="0"/>
              <a:t>שלוש שנים וחצי </a:t>
            </a:r>
          </a:p>
          <a:p>
            <a:pPr algn="ctr"/>
            <a:endParaRPr lang="he-IL" dirty="0"/>
          </a:p>
          <a:p>
            <a:pPr algn="ctr"/>
            <a:r>
              <a:rPr lang="he-IL" dirty="0"/>
              <a:t> </a:t>
            </a:r>
          </a:p>
          <a:p>
            <a:pPr algn="ctr"/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4732401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27375-8C71-456C-8458-F5D177482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he-IL" dirty="0"/>
              <a:t>טיפים לסיכום</a:t>
            </a:r>
            <a:endParaRPr lang="aa-ET"/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F324763D-1B1E-4475-B83A-DC5A6F1476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6895" y="1065320"/>
            <a:ext cx="9439904" cy="42333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642381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7479CD-AEF9-467B-B5A5-97C7B70254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205" y="1123950"/>
            <a:ext cx="10476645" cy="4754249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r>
              <a:rPr lang="he-IL" sz="5000" b="1" u="sng" dirty="0">
                <a:solidFill>
                  <a:srgbClr val="0070C0"/>
                </a:solidFill>
              </a:rPr>
              <a:t>כתבו את המספרים הבאים במילים!</a:t>
            </a:r>
          </a:p>
          <a:p>
            <a:pPr marL="0" indent="0" algn="ctr">
              <a:buNone/>
            </a:pPr>
            <a:endParaRPr lang="he-IL" sz="5000" b="1" dirty="0">
              <a:solidFill>
                <a:srgbClr val="0070C0"/>
              </a:solidFill>
            </a:endParaRPr>
          </a:p>
          <a:p>
            <a:pPr marL="0" indent="0" algn="ctr">
              <a:lnSpc>
                <a:spcPct val="200000"/>
              </a:lnSpc>
              <a:buNone/>
            </a:pPr>
            <a:r>
              <a:rPr lang="he-IL" sz="4200" dirty="0"/>
              <a:t>5 פתקים ____________________                          6 ימים ___________________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he-IL" sz="4200" dirty="0"/>
              <a:t>8 סרטים ____________________                          10 תלמידים _______________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he-IL" sz="4200" dirty="0"/>
              <a:t>25 מחברות __________________                         18 מקומות ________________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he-IL" sz="4200" dirty="0"/>
              <a:t>4 הפרסומות __________________                        3 מורינו __________________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he-IL" sz="4200" dirty="0"/>
              <a:t>366 שקלים ___________________                       884 דירות _________________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he-IL" sz="4200" dirty="0"/>
              <a:t>595 פרויקטים _________________                      39.000 מילים _____________________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he-IL" sz="4200" dirty="0"/>
              <a:t> </a:t>
            </a:r>
          </a:p>
          <a:p>
            <a:pPr marL="0" indent="0" algn="ctr">
              <a:buNone/>
            </a:pPr>
            <a:endParaRPr lang="aa-ET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5EDB39E-EE3E-4791-A25D-C52C87FCE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212725"/>
            <a:ext cx="11158537" cy="7207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sz="4000" b="1" dirty="0"/>
              <a:t>תרגיל</a:t>
            </a:r>
            <a:r>
              <a:rPr lang="ar-SA" sz="4000" b="1" dirty="0"/>
              <a:t> 1</a:t>
            </a:r>
            <a:endParaRPr lang="aa-ET" sz="4000" b="1" dirty="0"/>
          </a:p>
        </p:txBody>
      </p:sp>
    </p:spTree>
    <p:extLst>
      <p:ext uri="{BB962C8B-B14F-4D97-AF65-F5344CB8AC3E}">
        <p14:creationId xmlns:p14="http://schemas.microsoft.com/office/powerpoint/2010/main" val="3718947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321" y="2695767"/>
            <a:ext cx="9207201" cy="23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>
              <a:solidFill>
                <a:srgbClr val="FF0066"/>
              </a:solidFill>
            </a:endParaRPr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>
                <a:solidFill>
                  <a:srgbClr val="192A72"/>
                </a:solidFill>
              </a:rPr>
              <a:t>שם השיעור</a:t>
            </a: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סיכום שם המספר - תיכון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שם המורה: </a:t>
            </a:r>
            <a:r>
              <a:rPr lang="he-IL" dirty="0" err="1">
                <a:sym typeface="Varela Round"/>
              </a:rPr>
              <a:t>אימאן</a:t>
            </a:r>
            <a:r>
              <a:rPr lang="he-IL" dirty="0">
                <a:sym typeface="Varela Round"/>
              </a:rPr>
              <a:t> </a:t>
            </a:r>
            <a:r>
              <a:rPr lang="he-IL" dirty="0" err="1">
                <a:sym typeface="Varela Round"/>
              </a:rPr>
              <a:t>שחאדה</a:t>
            </a:r>
            <a:r>
              <a:rPr lang="he-IL" dirty="0">
                <a:sym typeface="Varela Round"/>
              </a:rPr>
              <a:t> </a:t>
            </a:r>
            <a:r>
              <a:rPr lang="he-IL" dirty="0" err="1">
                <a:sym typeface="Varela Round"/>
              </a:rPr>
              <a:t>אגברייה</a:t>
            </a:r>
            <a:endParaRPr lang="he-IL" dirty="0">
              <a:sym typeface="Varela Round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20E76-4FF3-485F-A996-2BC82FFE6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0250" y="213094"/>
            <a:ext cx="5864956" cy="720000"/>
          </a:xfrm>
        </p:spPr>
        <p:txBody>
          <a:bodyPr/>
          <a:lstStyle/>
          <a:p>
            <a:r>
              <a:rPr lang="he-IL" dirty="0"/>
              <a:t>פתרון התרגיל</a:t>
            </a:r>
            <a:endParaRPr lang="aa-ET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D36208-3519-475C-B8D5-C5741A0D4F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206" y="1238251"/>
            <a:ext cx="10217897" cy="4639948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he-IL" dirty="0"/>
              <a:t>5 פתקים       </a:t>
            </a:r>
            <a:r>
              <a:rPr lang="he-IL" dirty="0">
                <a:solidFill>
                  <a:srgbClr val="00B050"/>
                </a:solidFill>
              </a:rPr>
              <a:t>חמישה      </a:t>
            </a:r>
            <a:r>
              <a:rPr lang="he-IL" dirty="0"/>
              <a:t>                                             6 ימים   </a:t>
            </a:r>
            <a:r>
              <a:rPr lang="he-IL" dirty="0">
                <a:solidFill>
                  <a:srgbClr val="00B050"/>
                </a:solidFill>
              </a:rPr>
              <a:t>שישה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he-IL" dirty="0"/>
              <a:t>8 סרטים       </a:t>
            </a:r>
            <a:r>
              <a:rPr lang="he-IL" dirty="0">
                <a:solidFill>
                  <a:srgbClr val="00B050"/>
                </a:solidFill>
              </a:rPr>
              <a:t>שְׁמוֹנָה    </a:t>
            </a:r>
            <a:r>
              <a:rPr lang="he-I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                                               </a:t>
            </a:r>
            <a:r>
              <a:rPr lang="he-IL" dirty="0"/>
              <a:t>10 תלמידים   </a:t>
            </a:r>
            <a:r>
              <a:rPr lang="he-IL" dirty="0">
                <a:solidFill>
                  <a:srgbClr val="00B050"/>
                </a:solidFill>
              </a:rPr>
              <a:t>עשרה</a:t>
            </a:r>
            <a:endParaRPr lang="aa-ET" dirty="0">
              <a:solidFill>
                <a:srgbClr val="00B050"/>
              </a:solidFill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he-IL" dirty="0"/>
              <a:t>25 מחברות  </a:t>
            </a:r>
            <a:r>
              <a:rPr lang="he-IL" dirty="0">
                <a:solidFill>
                  <a:srgbClr val="00B050"/>
                </a:solidFill>
              </a:rPr>
              <a:t>עשרים וחָמֵשׁ                                           </a:t>
            </a:r>
            <a:r>
              <a:rPr lang="he-IL" dirty="0"/>
              <a:t>18 מקומות  </a:t>
            </a:r>
            <a:r>
              <a:rPr lang="he-IL" dirty="0">
                <a:solidFill>
                  <a:srgbClr val="00B050"/>
                </a:solidFill>
              </a:rPr>
              <a:t>שְׁמוֹנָה עשר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he-IL" dirty="0"/>
              <a:t>4 הפרסומות   </a:t>
            </a:r>
            <a:r>
              <a:rPr lang="he-IL" dirty="0">
                <a:solidFill>
                  <a:srgbClr val="00B050"/>
                </a:solidFill>
              </a:rPr>
              <a:t>ארבע  </a:t>
            </a:r>
            <a:r>
              <a:rPr lang="he-IL" dirty="0"/>
              <a:t>                                                  3 מורינו  </a:t>
            </a:r>
            <a:r>
              <a:rPr lang="he-IL" dirty="0">
                <a:solidFill>
                  <a:srgbClr val="00B050"/>
                </a:solidFill>
              </a:rPr>
              <a:t>  שְׁלֹושֶׁת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he-IL" dirty="0"/>
              <a:t>366 שקלים  </a:t>
            </a:r>
            <a:r>
              <a:rPr lang="he-IL" dirty="0">
                <a:solidFill>
                  <a:srgbClr val="00B050"/>
                </a:solidFill>
              </a:rPr>
              <a:t>שלוש מאות שישים ושישה                        </a:t>
            </a:r>
            <a:r>
              <a:rPr lang="he-IL" dirty="0"/>
              <a:t>888 דירות </a:t>
            </a:r>
            <a:r>
              <a:rPr lang="he-IL" dirty="0">
                <a:solidFill>
                  <a:srgbClr val="00B050"/>
                </a:solidFill>
              </a:rPr>
              <a:t>שְׁמוֹנֶה מאות שמונים ושְׁמוֹנֶה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he-IL" dirty="0"/>
              <a:t>595 פרויקטים </a:t>
            </a:r>
            <a:r>
              <a:rPr lang="he-IL" dirty="0">
                <a:solidFill>
                  <a:srgbClr val="00B050"/>
                </a:solidFill>
              </a:rPr>
              <a:t>חמש מאות תשעים וחמשה                    </a:t>
            </a:r>
            <a:r>
              <a:rPr lang="he-IL" dirty="0"/>
              <a:t>39.000 מילים  </a:t>
            </a:r>
            <a:r>
              <a:rPr lang="he-IL" dirty="0">
                <a:solidFill>
                  <a:srgbClr val="00B050"/>
                </a:solidFill>
              </a:rPr>
              <a:t>שלושים ותשעה אלף </a:t>
            </a:r>
          </a:p>
          <a:p>
            <a:pPr marL="0" indent="0">
              <a:buNone/>
            </a:pP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19169100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841574-F475-4230-ABD8-BABB65E035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206" y="438150"/>
            <a:ext cx="8533544" cy="5886450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he-IL" b="1" u="sng" dirty="0"/>
              <a:t>לפניכם משפטים ובהם מספרים, כתבו את המספרים במילים! </a:t>
            </a:r>
          </a:p>
          <a:p>
            <a:pPr>
              <a:lnSpc>
                <a:spcPct val="150000"/>
              </a:lnSpc>
              <a:buAutoNum type="arabicPeriod"/>
            </a:pPr>
            <a:r>
              <a:rPr lang="he-IL" dirty="0"/>
              <a:t>אני נוהגת לנסוע באוטובוס מספר 6 . ___________________</a:t>
            </a:r>
          </a:p>
          <a:p>
            <a:pPr>
              <a:lnSpc>
                <a:spcPct val="150000"/>
              </a:lnSpc>
              <a:buAutoNum type="arabicPeriod"/>
            </a:pPr>
            <a:r>
              <a:rPr lang="he-IL" dirty="0"/>
              <a:t>בעבודתי החדשה אני משתכרת פי 4 יותר מאשר עבודתי הקודמת. _________</a:t>
            </a:r>
          </a:p>
          <a:p>
            <a:pPr>
              <a:lnSpc>
                <a:spcPct val="150000"/>
              </a:lnSpc>
              <a:buAutoNum type="arabicPeriod"/>
            </a:pPr>
            <a:r>
              <a:rPr lang="he-IL" dirty="0"/>
              <a:t>לא הצלחתי לפתור את תרגיל 18 ואת תרגיל 25. _____________</a:t>
            </a:r>
          </a:p>
          <a:p>
            <a:pPr>
              <a:lnSpc>
                <a:spcPct val="150000"/>
              </a:lnSpc>
              <a:buAutoNum type="arabicPeriod"/>
            </a:pPr>
            <a:r>
              <a:rPr lang="he-IL" dirty="0"/>
              <a:t>2/3 = 4/6. ___________</a:t>
            </a:r>
          </a:p>
          <a:p>
            <a:pPr>
              <a:lnSpc>
                <a:spcPct val="150000"/>
              </a:lnSpc>
              <a:buAutoNum type="arabicPeriod"/>
            </a:pPr>
            <a:r>
              <a:rPr lang="he-IL" dirty="0"/>
              <a:t>קניתי 4.5 ק"ג תפוחים. ___________</a:t>
            </a:r>
          </a:p>
          <a:p>
            <a:pPr>
              <a:lnSpc>
                <a:spcPct val="150000"/>
              </a:lnSpc>
              <a:buAutoNum type="arabicPeriod"/>
            </a:pPr>
            <a:r>
              <a:rPr lang="he-IL" dirty="0"/>
              <a:t>בכיתתי 36 תלמידות ותלמידים. _________</a:t>
            </a:r>
          </a:p>
          <a:p>
            <a:pPr>
              <a:lnSpc>
                <a:spcPct val="150000"/>
              </a:lnSpc>
              <a:buAutoNum type="arabicPeriod"/>
            </a:pPr>
            <a:r>
              <a:rPr lang="he-IL" dirty="0"/>
              <a:t>בחודש זה 31 יום. __________</a:t>
            </a:r>
          </a:p>
          <a:p>
            <a:pPr>
              <a:lnSpc>
                <a:spcPct val="150000"/>
              </a:lnSpc>
              <a:buAutoNum type="arabicPeriod"/>
            </a:pPr>
            <a:r>
              <a:rPr lang="he-IL" dirty="0"/>
              <a:t>ניגשתי לטקסט 5 פעמים. _____________</a:t>
            </a:r>
          </a:p>
          <a:p>
            <a:pPr>
              <a:lnSpc>
                <a:spcPct val="150000"/>
              </a:lnSpc>
              <a:buAutoNum type="arabicPeriod"/>
            </a:pPr>
            <a:r>
              <a:rPr lang="he-IL" dirty="0"/>
              <a:t>3 הכללים אינם ברורים לי. ____________</a:t>
            </a:r>
          </a:p>
          <a:p>
            <a:pPr>
              <a:lnSpc>
                <a:spcPct val="150000"/>
              </a:lnSpc>
              <a:buAutoNum type="arabicPeriod"/>
            </a:pPr>
            <a:r>
              <a:rPr lang="he-IL" dirty="0"/>
              <a:t>25,478 איש השתתפו בהפגנה. ____________</a:t>
            </a:r>
            <a:endParaRPr lang="aa-ET" dirty="0"/>
          </a:p>
          <a:p>
            <a:endParaRPr lang="aa-ET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499535A-C3FA-426A-8D86-B78716CA98F0}"/>
              </a:ext>
            </a:extLst>
          </p:cNvPr>
          <p:cNvSpPr/>
          <p:nvPr/>
        </p:nvSpPr>
        <p:spPr>
          <a:xfrm rot="2037379">
            <a:off x="8967361" y="1085725"/>
            <a:ext cx="3304442" cy="71746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he-IL" sz="4000" b="1" dirty="0"/>
              <a:t>תרגיל</a:t>
            </a:r>
            <a:r>
              <a:rPr lang="ar-SA" sz="4000" b="1" dirty="0"/>
              <a:t> 2 </a:t>
            </a:r>
            <a:endParaRPr lang="aa-ET" sz="4000" b="1" dirty="0"/>
          </a:p>
        </p:txBody>
      </p:sp>
    </p:spTree>
    <p:extLst>
      <p:ext uri="{BB962C8B-B14F-4D97-AF65-F5344CB8AC3E}">
        <p14:creationId xmlns:p14="http://schemas.microsoft.com/office/powerpoint/2010/main" val="39539605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F616BDA-4246-48E3-9436-287FF34C09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938" y="361950"/>
            <a:ext cx="9773281" cy="5516563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  <a:buAutoNum type="arabicPeriod"/>
            </a:pPr>
            <a:r>
              <a:rPr lang="he-IL" sz="2000" dirty="0"/>
              <a:t>אני נוהגת לנסוע באוטובוס מספר 6 .          </a:t>
            </a:r>
            <a:r>
              <a:rPr lang="he-IL" sz="2000" dirty="0">
                <a:solidFill>
                  <a:srgbClr val="0070C0"/>
                </a:solidFill>
              </a:rPr>
              <a:t>שש</a:t>
            </a:r>
          </a:p>
          <a:p>
            <a:pPr algn="r" rtl="1">
              <a:lnSpc>
                <a:spcPct val="150000"/>
              </a:lnSpc>
              <a:buAutoNum type="arabicPeriod"/>
            </a:pPr>
            <a:r>
              <a:rPr lang="he-IL" sz="2000" dirty="0"/>
              <a:t>בעבודתי החדשה אני משתכרת פי 4 יותר מאשר עבודתי הקודמת.       </a:t>
            </a:r>
            <a:r>
              <a:rPr lang="he-IL" sz="2000" dirty="0">
                <a:solidFill>
                  <a:srgbClr val="0070C0"/>
                </a:solidFill>
              </a:rPr>
              <a:t>ארבעה</a:t>
            </a:r>
          </a:p>
          <a:p>
            <a:pPr algn="r" rtl="1">
              <a:lnSpc>
                <a:spcPct val="150000"/>
              </a:lnSpc>
              <a:buAutoNum type="arabicPeriod"/>
            </a:pPr>
            <a:r>
              <a:rPr lang="he-IL" sz="2000" dirty="0"/>
              <a:t>לא הצלחתי לפתור את תרגיל 18 ואת תרגיל 25</a:t>
            </a:r>
            <a:r>
              <a:rPr lang="he-IL" sz="2000" dirty="0">
                <a:solidFill>
                  <a:srgbClr val="0070C0"/>
                </a:solidFill>
              </a:rPr>
              <a:t>.       שְׁמוֹנֶה עשרה, עשרים וחמש</a:t>
            </a:r>
          </a:p>
          <a:p>
            <a:pPr algn="r" rtl="1">
              <a:lnSpc>
                <a:spcPct val="150000"/>
              </a:lnSpc>
              <a:buAutoNum type="arabicPeriod"/>
            </a:pPr>
            <a:r>
              <a:rPr lang="he-IL" sz="2000" dirty="0"/>
              <a:t>2/3 = 4/6.              </a:t>
            </a:r>
            <a:r>
              <a:rPr lang="he-IL" sz="2000" dirty="0">
                <a:solidFill>
                  <a:srgbClr val="0070C0"/>
                </a:solidFill>
              </a:rPr>
              <a:t>שני שלישים, ארבע שישיות</a:t>
            </a:r>
          </a:p>
          <a:p>
            <a:pPr algn="r" rtl="1">
              <a:lnSpc>
                <a:spcPct val="150000"/>
              </a:lnSpc>
              <a:buAutoNum type="arabicPeriod"/>
            </a:pPr>
            <a:r>
              <a:rPr lang="he-IL" sz="2000" dirty="0"/>
              <a:t>קניתי 4.5 ק"ג תפוחים</a:t>
            </a:r>
            <a:r>
              <a:rPr lang="he-IL" sz="2000" dirty="0">
                <a:solidFill>
                  <a:srgbClr val="0070C0"/>
                </a:solidFill>
              </a:rPr>
              <a:t>.      ארבעה ק"ג וחצי / ארבעה וחצי ק"ג     </a:t>
            </a:r>
            <a:r>
              <a:rPr lang="he-IL" sz="1600" dirty="0">
                <a:solidFill>
                  <a:srgbClr val="0070C0"/>
                </a:solidFill>
              </a:rPr>
              <a:t>(שתי הצורות נכונות)</a:t>
            </a:r>
          </a:p>
          <a:p>
            <a:pPr algn="r" rtl="1">
              <a:lnSpc>
                <a:spcPct val="150000"/>
              </a:lnSpc>
              <a:buAutoNum type="arabicPeriod"/>
            </a:pPr>
            <a:r>
              <a:rPr lang="he-IL" sz="2000" dirty="0"/>
              <a:t>בכיתתי 36 תלמידות ותלמידים</a:t>
            </a:r>
            <a:r>
              <a:rPr lang="he-IL" sz="2000" dirty="0">
                <a:solidFill>
                  <a:srgbClr val="0070C0"/>
                </a:solidFill>
              </a:rPr>
              <a:t>.         שלושים ושישה</a:t>
            </a:r>
          </a:p>
          <a:p>
            <a:pPr algn="r" rtl="1">
              <a:lnSpc>
                <a:spcPct val="150000"/>
              </a:lnSpc>
              <a:buAutoNum type="arabicPeriod"/>
            </a:pPr>
            <a:r>
              <a:rPr lang="he-IL" sz="2000" dirty="0"/>
              <a:t>בחודש זה 31 יום.         </a:t>
            </a:r>
            <a:r>
              <a:rPr lang="he-IL" sz="2000" dirty="0">
                <a:solidFill>
                  <a:srgbClr val="0070C0"/>
                </a:solidFill>
              </a:rPr>
              <a:t>שלושים ואחד</a:t>
            </a:r>
          </a:p>
          <a:p>
            <a:pPr algn="r" rtl="1">
              <a:lnSpc>
                <a:spcPct val="150000"/>
              </a:lnSpc>
              <a:buAutoNum type="arabicPeriod"/>
            </a:pPr>
            <a:r>
              <a:rPr lang="he-IL" sz="2000" dirty="0"/>
              <a:t>ניגשתי לטקסט 5 פעמים</a:t>
            </a:r>
            <a:r>
              <a:rPr lang="he-IL" sz="2000" dirty="0">
                <a:solidFill>
                  <a:srgbClr val="0070C0"/>
                </a:solidFill>
              </a:rPr>
              <a:t>.     חמש</a:t>
            </a:r>
          </a:p>
          <a:p>
            <a:pPr algn="r" rtl="1">
              <a:lnSpc>
                <a:spcPct val="150000"/>
              </a:lnSpc>
              <a:buAutoNum type="arabicPeriod"/>
            </a:pPr>
            <a:r>
              <a:rPr lang="he-IL" sz="2000" dirty="0"/>
              <a:t>3 הכללים אינם ברורים לי.       </a:t>
            </a:r>
            <a:r>
              <a:rPr lang="he-IL" sz="2000" dirty="0">
                <a:solidFill>
                  <a:srgbClr val="0070C0"/>
                </a:solidFill>
              </a:rPr>
              <a:t>שלושת</a:t>
            </a:r>
          </a:p>
          <a:p>
            <a:pPr algn="r" rtl="1">
              <a:lnSpc>
                <a:spcPct val="150000"/>
              </a:lnSpc>
              <a:buAutoNum type="arabicPeriod"/>
            </a:pPr>
            <a:r>
              <a:rPr lang="he-IL" sz="2000" dirty="0"/>
              <a:t>25.478 איש השתתפו בהפגנה.    </a:t>
            </a:r>
            <a:r>
              <a:rPr lang="he-IL" sz="2000" dirty="0">
                <a:solidFill>
                  <a:srgbClr val="0070C0"/>
                </a:solidFill>
              </a:rPr>
              <a:t>עשרים וחמשה אלף ארבע מאות שבעים ושְׁמוֹנָה</a:t>
            </a:r>
            <a:endParaRPr lang="aa-ET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1435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F81142-E38C-438D-B336-2E27D6F200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05656" y="666750"/>
            <a:ext cx="11160000" cy="5687699"/>
          </a:xfrm>
        </p:spPr>
        <p:txBody>
          <a:bodyPr/>
          <a:lstStyle/>
          <a:p>
            <a:pPr marL="0" indent="0" algn="ctr">
              <a:buNone/>
            </a:pPr>
            <a:r>
              <a:rPr lang="he-IL" sz="4400" b="1" dirty="0">
                <a:solidFill>
                  <a:srgbClr val="FF9900"/>
                </a:solidFill>
                <a:latin typeface="Aldhabi" panose="01000000000000000000" pitchFamily="2" charset="-78"/>
              </a:rPr>
              <a:t>מאחלת לכם הרבה הצלחה</a:t>
            </a:r>
          </a:p>
          <a:p>
            <a:pPr marL="0" indent="0" algn="ctr">
              <a:buNone/>
            </a:pPr>
            <a:r>
              <a:rPr lang="he-IL" sz="4400" b="1" dirty="0">
                <a:solidFill>
                  <a:srgbClr val="FF9900"/>
                </a:solidFill>
                <a:latin typeface="Aldhabi" panose="01000000000000000000" pitchFamily="2" charset="-78"/>
              </a:rPr>
              <a:t>ובעיקר בריאות </a:t>
            </a:r>
          </a:p>
          <a:p>
            <a:pPr marL="0" indent="0" algn="ctr">
              <a:buNone/>
            </a:pPr>
            <a:endParaRPr lang="he-IL" sz="4000" b="1" dirty="0">
              <a:solidFill>
                <a:srgbClr val="FF9900"/>
              </a:solidFill>
              <a:latin typeface="Aldhabi" panose="01000000000000000000" pitchFamily="2" charset="-78"/>
            </a:endParaRPr>
          </a:p>
          <a:p>
            <a:pPr marL="0" indent="0" algn="ctr">
              <a:buNone/>
            </a:pPr>
            <a:endParaRPr lang="he-IL" sz="4000" b="1" dirty="0">
              <a:solidFill>
                <a:srgbClr val="FF9900"/>
              </a:solidFill>
              <a:latin typeface="Aldhabi" panose="01000000000000000000" pitchFamily="2" charset="-78"/>
            </a:endParaRPr>
          </a:p>
          <a:p>
            <a:pPr marL="0" indent="0" algn="ctr">
              <a:buNone/>
            </a:pPr>
            <a:endParaRPr lang="he-IL" sz="4000" b="1" dirty="0">
              <a:solidFill>
                <a:srgbClr val="FF9900"/>
              </a:solidFill>
              <a:latin typeface="Aldhabi" panose="01000000000000000000" pitchFamily="2" charset="-78"/>
            </a:endParaRPr>
          </a:p>
          <a:p>
            <a:pPr marL="0" indent="0" algn="ctr">
              <a:buNone/>
            </a:pPr>
            <a:endParaRPr lang="he-IL" sz="4000" b="1" dirty="0">
              <a:solidFill>
                <a:srgbClr val="FFFF00"/>
              </a:solidFill>
              <a:latin typeface="Aldhabi" panose="01000000000000000000" pitchFamily="2" charset="-78"/>
            </a:endParaRPr>
          </a:p>
          <a:p>
            <a:pPr marL="0" indent="0" algn="ctr">
              <a:buNone/>
            </a:pPr>
            <a:r>
              <a:rPr lang="he-IL" sz="3600" dirty="0">
                <a:solidFill>
                  <a:srgbClr val="FF9900"/>
                </a:solidFill>
                <a:latin typeface="Aldhabi" panose="01000000000000000000" pitchFamily="2" charset="-78"/>
              </a:rPr>
              <a:t>   </a:t>
            </a:r>
            <a:r>
              <a:rPr lang="he-IL" sz="3600" dirty="0" err="1">
                <a:solidFill>
                  <a:srgbClr val="FF9900"/>
                </a:solidFill>
                <a:latin typeface="Aldhabi" panose="01000000000000000000" pitchFamily="2" charset="-78"/>
              </a:rPr>
              <a:t>אימאן</a:t>
            </a:r>
            <a:r>
              <a:rPr lang="he-IL" sz="3600" dirty="0">
                <a:solidFill>
                  <a:srgbClr val="FF9900"/>
                </a:solidFill>
                <a:latin typeface="Aldhabi" panose="01000000000000000000" pitchFamily="2" charset="-78"/>
              </a:rPr>
              <a:t> </a:t>
            </a:r>
            <a:r>
              <a:rPr lang="he-IL" sz="3600" dirty="0" err="1">
                <a:solidFill>
                  <a:srgbClr val="FF9900"/>
                </a:solidFill>
                <a:latin typeface="Aldhabi" panose="01000000000000000000" pitchFamily="2" charset="-78"/>
              </a:rPr>
              <a:t>שחאדה</a:t>
            </a:r>
            <a:r>
              <a:rPr lang="he-IL" sz="3600" dirty="0">
                <a:solidFill>
                  <a:srgbClr val="FF9900"/>
                </a:solidFill>
                <a:latin typeface="Aldhabi" panose="01000000000000000000" pitchFamily="2" charset="-78"/>
              </a:rPr>
              <a:t> </a:t>
            </a:r>
            <a:r>
              <a:rPr lang="he-IL" sz="3600" dirty="0" err="1">
                <a:solidFill>
                  <a:srgbClr val="FF9900"/>
                </a:solidFill>
                <a:latin typeface="Aldhabi" panose="01000000000000000000" pitchFamily="2" charset="-78"/>
              </a:rPr>
              <a:t>אגברייה</a:t>
            </a:r>
            <a:endParaRPr lang="he-IL" sz="3600" dirty="0">
              <a:solidFill>
                <a:srgbClr val="FF9900"/>
              </a:solidFill>
              <a:latin typeface="Aldhabi" panose="01000000000000000000" pitchFamily="2" charset="-78"/>
            </a:endParaRPr>
          </a:p>
          <a:p>
            <a:endParaRPr lang="aa-ET" dirty="0"/>
          </a:p>
        </p:txBody>
      </p:sp>
      <p:pic>
        <p:nvPicPr>
          <p:cNvPr id="1026" name="Picture 2" descr="תוצאת תמונה עבור פרח">
            <a:extLst>
              <a:ext uri="{FF2B5EF4-FFF2-40B4-BE49-F238E27FC236}">
                <a16:creationId xmlns:a16="http://schemas.microsoft.com/office/drawing/2014/main" id="{F5B579D2-2ACD-4717-8CA9-998F153BEA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0550" y="2266836"/>
            <a:ext cx="2570163" cy="2324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15866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423F6F61-4567-462B-A618-70CBC508D8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72" r="34234" b="66411"/>
          <a:stretch/>
        </p:blipFill>
        <p:spPr>
          <a:xfrm>
            <a:off x="4775372" y="446"/>
            <a:ext cx="3241542" cy="1838237"/>
          </a:xfrm>
          <a:prstGeom prst="rect">
            <a:avLst/>
          </a:prstGeom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904EE8F9-32B7-45EB-8FC4-CC451E605118}"/>
              </a:ext>
            </a:extLst>
          </p:cNvPr>
          <p:cNvSpPr txBox="1"/>
          <p:nvPr/>
        </p:nvSpPr>
        <p:spPr>
          <a:xfrm>
            <a:off x="1348333" y="3016166"/>
            <a:ext cx="10471879" cy="181564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95260" algn="just"/>
            <a:r>
              <a:rPr lang="he-IL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</a:t>
            </a:r>
            <a:r>
              <a:rPr lang="en-US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rights@education.gov.il</a:t>
            </a:r>
            <a:endParaRPr lang="he-IL" sz="2800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0276247E-F89D-4BE1-B3D6-7FE06BEB5A42}"/>
              </a:ext>
            </a:extLst>
          </p:cNvPr>
          <p:cNvSpPr/>
          <p:nvPr/>
        </p:nvSpPr>
        <p:spPr>
          <a:xfrm>
            <a:off x="794" y="1838683"/>
            <a:ext cx="12188825" cy="763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32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שימוש ביצירות מוגנות בזכויות יוצרים ואיתור בעלי זכויות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solidFill>
                  <a:srgbClr val="192A72"/>
                </a:solidFill>
              </a:rPr>
              <a:t>מה נלמד היום 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>
          <a:xfrm>
            <a:off x="2401155" y="1266462"/>
            <a:ext cx="9000000" cy="540000"/>
          </a:xfrm>
        </p:spPr>
        <p:txBody>
          <a:bodyPr/>
          <a:lstStyle/>
          <a:p>
            <a:r>
              <a:rPr lang="he-IL" dirty="0">
                <a:sym typeface="Varela Round"/>
              </a:rPr>
              <a:t>חלק ג' בבחינת הבגרות (שאלה 14)</a:t>
            </a:r>
            <a:endParaRPr lang="he-IL" dirty="0"/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4"/>
          </p:nvPr>
        </p:nvSpPr>
        <p:spPr>
          <a:xfrm>
            <a:off x="1447800" y="2216749"/>
            <a:ext cx="8067405" cy="2981785"/>
          </a:xfrm>
        </p:spPr>
        <p:txBody>
          <a:bodyPr>
            <a:no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he-IL" sz="3200" dirty="0">
                <a:solidFill>
                  <a:schemeClr val="tx1"/>
                </a:solidFill>
              </a:rPr>
              <a:t>נסכם את הכללים של המספרים.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he-IL" sz="3200" dirty="0">
                <a:solidFill>
                  <a:schemeClr val="tx1"/>
                </a:solidFill>
              </a:rPr>
              <a:t>נפתור דוגמאות משאלוני בגרות שונים.</a:t>
            </a:r>
          </a:p>
          <a:p>
            <a:pPr marL="0" indent="0">
              <a:lnSpc>
                <a:spcPct val="200000"/>
              </a:lnSpc>
              <a:buNone/>
            </a:pPr>
            <a:endParaRPr lang="he-IL" sz="3200" dirty="0">
              <a:solidFill>
                <a:schemeClr val="tx1"/>
              </a:solidFill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he-IL" sz="3200" dirty="0">
                <a:solidFill>
                  <a:schemeClr val="tx1"/>
                </a:solidFill>
              </a:rPr>
              <a:t>.</a:t>
            </a:r>
          </a:p>
          <a:p>
            <a:pPr marL="0" indent="0">
              <a:lnSpc>
                <a:spcPct val="200000"/>
              </a:lnSpc>
              <a:buNone/>
            </a:pPr>
            <a:endParaRPr lang="he-IL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תהליך הלמידה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515206" y="1238250"/>
            <a:ext cx="10952894" cy="463994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e-IL" sz="3200" dirty="0"/>
              <a:t>בודקים מה אנו סופרים.</a:t>
            </a:r>
          </a:p>
          <a:p>
            <a:pPr>
              <a:lnSpc>
                <a:spcPct val="150000"/>
              </a:lnSpc>
            </a:pPr>
            <a:r>
              <a:rPr lang="he-IL" sz="3200" dirty="0"/>
              <a:t>המספרים משתנים לפי המין של העצם הספור. </a:t>
            </a:r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C61ACF96-A9D3-4A87-94B0-A0648200ED41}"/>
              </a:ext>
            </a:extLst>
          </p:cNvPr>
          <p:cNvCxnSpPr>
            <a:cxnSpLocks/>
          </p:cNvCxnSpPr>
          <p:nvPr/>
        </p:nvCxnSpPr>
        <p:spPr>
          <a:xfrm flipH="1">
            <a:off x="5991653" y="2838450"/>
            <a:ext cx="762794" cy="7429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D21E6E4-6199-4229-9878-BA5E07C9361C}"/>
              </a:ext>
            </a:extLst>
          </p:cNvPr>
          <p:cNvCxnSpPr>
            <a:cxnSpLocks/>
          </p:cNvCxnSpPr>
          <p:nvPr/>
        </p:nvCxnSpPr>
        <p:spPr>
          <a:xfrm>
            <a:off x="7119706" y="2884496"/>
            <a:ext cx="781050" cy="7429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>
            <a:extLst>
              <a:ext uri="{FF2B5EF4-FFF2-40B4-BE49-F238E27FC236}">
                <a16:creationId xmlns:a16="http://schemas.microsoft.com/office/drawing/2014/main" id="{1003C391-11B1-47F2-97AF-BA5AFB9840DA}"/>
              </a:ext>
            </a:extLst>
          </p:cNvPr>
          <p:cNvSpPr/>
          <p:nvPr/>
        </p:nvSpPr>
        <p:spPr>
          <a:xfrm>
            <a:off x="7285423" y="3780024"/>
            <a:ext cx="2571750" cy="108585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e-IL" sz="4000" b="1" dirty="0"/>
              <a:t>זכר </a:t>
            </a:r>
            <a:endParaRPr lang="aa-ET" sz="4000" b="1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EEA0F2F-377F-4005-A0E7-0ABB90DA209E}"/>
              </a:ext>
            </a:extLst>
          </p:cNvPr>
          <p:cNvSpPr/>
          <p:nvPr/>
        </p:nvSpPr>
        <p:spPr>
          <a:xfrm>
            <a:off x="3419903" y="3886556"/>
            <a:ext cx="2571750" cy="108585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e-IL" sz="4000" b="1" dirty="0"/>
              <a:t>נקבה </a:t>
            </a:r>
            <a:endParaRPr lang="aa-ET" sz="4000" b="1" dirty="0"/>
          </a:p>
        </p:txBody>
      </p:sp>
    </p:spTree>
    <p:extLst>
      <p:ext uri="{BB962C8B-B14F-4D97-AF65-F5344CB8AC3E}">
        <p14:creationId xmlns:p14="http://schemas.microsoft.com/office/powerpoint/2010/main" val="3351067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6EDD2E-5F58-467E-BABC-999DA1B47F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206" y="647700"/>
            <a:ext cx="9534316" cy="5230499"/>
          </a:xfrm>
        </p:spPr>
        <p:txBody>
          <a:bodyPr>
            <a:normAutofit fontScale="92500" lnSpcReduction="10000"/>
          </a:bodyPr>
          <a:lstStyle/>
          <a:p>
            <a:endParaRPr lang="he-IL" dirty="0"/>
          </a:p>
          <a:p>
            <a:pPr>
              <a:lnSpc>
                <a:spcPct val="150000"/>
              </a:lnSpc>
            </a:pPr>
            <a:r>
              <a:rPr lang="he-IL" sz="3200" dirty="0"/>
              <a:t>בודקים את המילה אם היא זכר או נקבה באמצעות הוספת שם תואר למילה בצורת היחיד.     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sz="3200" dirty="0">
                <a:solidFill>
                  <a:srgbClr val="FF0000"/>
                </a:solidFill>
              </a:rPr>
              <a:t>    לדוגמה:           (ילדים – ילד חכם,   קירות – קיר נקי). </a:t>
            </a:r>
            <a:endParaRPr lang="he-IL" sz="3200" dirty="0"/>
          </a:p>
          <a:p>
            <a:endParaRPr lang="he-IL" sz="3200" dirty="0"/>
          </a:p>
          <a:p>
            <a:pPr>
              <a:lnSpc>
                <a:spcPct val="150000"/>
              </a:lnSpc>
            </a:pPr>
            <a:r>
              <a:rPr lang="he-IL" sz="3200" dirty="0"/>
              <a:t>במספרים מאחת עד עשר בלבד יש לבדוק אם עלינו להשתמש בצורת      הנפרד או בצורת הנסמך.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sz="3200" dirty="0"/>
              <a:t>     (השימוש בצורת הנסמך ייעשה כאשר השם הנספר מיודע). </a:t>
            </a:r>
          </a:p>
          <a:p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3556957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69B31-6DF5-4E1F-B246-E01CA858F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1139456"/>
          </a:xfrm>
        </p:spPr>
        <p:txBody>
          <a:bodyPr/>
          <a:lstStyle/>
          <a:p>
            <a:r>
              <a:rPr lang="he-IL" dirty="0"/>
              <a:t>מתי השם מיודע?</a:t>
            </a:r>
            <a:endParaRPr lang="aa-ET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560D5-0C00-40B8-888A-7C39E1F6E1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206" y="1619252"/>
            <a:ext cx="11160000" cy="3168880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he-IL" sz="3200" dirty="0"/>
              <a:t>א. לפני שם עצם מיודע בה"א הידיעה – (הספר, התלמידה, הלוח).</a:t>
            </a:r>
          </a:p>
          <a:p>
            <a:pPr>
              <a:lnSpc>
                <a:spcPct val="200000"/>
              </a:lnSpc>
            </a:pPr>
            <a:r>
              <a:rPr lang="he-IL" sz="3200" dirty="0"/>
              <a:t>ב. לפני הוספת כינוי שייכות חבור – (ילדי, תפקידיכם, בנותיו).</a:t>
            </a:r>
          </a:p>
          <a:p>
            <a:pPr marL="0" indent="0">
              <a:lnSpc>
                <a:spcPct val="200000"/>
              </a:lnSpc>
              <a:buNone/>
            </a:pP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2721009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7006D59A-6889-4D4C-A5CA-6B2C8442CF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-1313594" y="457083"/>
            <a:ext cx="11159999" cy="540000"/>
          </a:xfrm>
        </p:spPr>
        <p:txBody>
          <a:bodyPr/>
          <a:lstStyle/>
          <a:p>
            <a:r>
              <a:rPr lang="he-IL" dirty="0"/>
              <a:t>דוגמה משאלות בגרות (שאלה 14)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47262396-C91E-4C97-855F-7669D90EDF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206" y="1175700"/>
            <a:ext cx="9241353" cy="48821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e-IL" b="1" dirty="0"/>
              <a:t>א. </a:t>
            </a:r>
            <a:r>
              <a:rPr lang="he-IL" b="1" u="sng" dirty="0"/>
              <a:t>לפניך משפט, ובו מספרים מודגשים.</a:t>
            </a:r>
          </a:p>
          <a:p>
            <a:pPr marL="0" indent="0">
              <a:buNone/>
            </a:pPr>
            <a:r>
              <a:rPr lang="he-IL" b="1" dirty="0"/>
              <a:t>    </a:t>
            </a:r>
            <a:r>
              <a:rPr lang="he-IL" b="1" u="sng" dirty="0"/>
              <a:t>כתוב במילים את המספרים המודגשים</a:t>
            </a:r>
            <a:r>
              <a:rPr lang="he-IL" dirty="0"/>
              <a:t>. 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r>
              <a:rPr lang="he-IL" sz="2800" dirty="0"/>
              <a:t>כיום, במאה ה־21 __________________ , העיסוק באוכל משמש להשגת מטרות ב־ 3 _________________ תחומים: חברה, תרבות וכלכלה.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sz="2800" dirty="0"/>
              <a:t>ב (ראשון / אחד) במאי חוגגים במדינות רבות בעולם את חג הפועלים.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sz="2800" dirty="0"/>
              <a:t>ב (חמישה עשר / חמש עשרה) השנים האחרונות הוכפל ייצור הבגדים בישראל.</a:t>
            </a:r>
          </a:p>
        </p:txBody>
      </p:sp>
    </p:spTree>
    <p:extLst>
      <p:ext uri="{BB962C8B-B14F-4D97-AF65-F5344CB8AC3E}">
        <p14:creationId xmlns:p14="http://schemas.microsoft.com/office/powerpoint/2010/main" val="3778259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CCEF68F-8BE4-40E0-A216-734F91E7C579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2605250" y="800100"/>
            <a:ext cx="7900625" cy="52578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50B215BD-2C41-46D5-BF63-021069065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107478"/>
            <a:ext cx="9895547" cy="720725"/>
          </a:xfrm>
        </p:spPr>
        <p:txBody>
          <a:bodyPr>
            <a:normAutofit fontScale="90000"/>
          </a:bodyPr>
          <a:lstStyle/>
          <a:p>
            <a:pPr algn="r" rtl="1"/>
            <a:r>
              <a:rPr lang="he-IL" b="1" dirty="0"/>
              <a:t>המספר המונה </a:t>
            </a:r>
            <a:r>
              <a:rPr lang="he-IL" sz="2400" dirty="0"/>
              <a:t>(1-10)</a:t>
            </a:r>
            <a:endParaRPr lang="aa-ET" sz="2400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0297722-25BC-435F-8063-032FA27C8C03}"/>
              </a:ext>
            </a:extLst>
          </p:cNvPr>
          <p:cNvSpPr/>
          <p:nvPr/>
        </p:nvSpPr>
        <p:spPr>
          <a:xfrm rot="20772696">
            <a:off x="270704" y="425117"/>
            <a:ext cx="2208212" cy="35226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sz="2400" b="1" dirty="0"/>
              <a:t>המספרים: אחד ו-אחת באים אחרי השם הספור.</a:t>
            </a:r>
          </a:p>
          <a:p>
            <a:pPr algn="ctr"/>
            <a:r>
              <a:rPr lang="he-IL" sz="2400" b="1" dirty="0"/>
              <a:t>ילד אחד </a:t>
            </a:r>
          </a:p>
          <a:p>
            <a:pPr algn="ctr"/>
            <a:r>
              <a:rPr lang="he-IL" sz="2400" b="1" dirty="0"/>
              <a:t>ילדה אחת</a:t>
            </a:r>
            <a:endParaRPr lang="aa-ET" sz="2400" b="1" dirty="0"/>
          </a:p>
        </p:txBody>
      </p:sp>
    </p:spTree>
    <p:extLst>
      <p:ext uri="{BB962C8B-B14F-4D97-AF65-F5344CB8AC3E}">
        <p14:creationId xmlns:p14="http://schemas.microsoft.com/office/powerpoint/2010/main" val="2664860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3007A447-23A3-4D76-BD60-B7546D207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667" y="350254"/>
            <a:ext cx="3790787" cy="888342"/>
          </a:xfrm>
        </p:spPr>
        <p:txBody>
          <a:bodyPr anchor="ctr">
            <a:noAutofit/>
          </a:bodyPr>
          <a:lstStyle/>
          <a:p>
            <a:pPr rtl="1">
              <a:lnSpc>
                <a:spcPct val="150000"/>
              </a:lnSpc>
            </a:pPr>
            <a:r>
              <a:rPr lang="he-IL" sz="2800" b="1" dirty="0"/>
              <a:t>המספר המונה </a:t>
            </a:r>
            <a:r>
              <a:rPr lang="he-IL" sz="2800" dirty="0"/>
              <a:t>(11-20)</a:t>
            </a:r>
            <a:br>
              <a:rPr lang="he-IL" sz="2800" dirty="0"/>
            </a:br>
            <a:endParaRPr lang="aa-ET" sz="28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5C558E4-78FD-426F-8535-43F4F4EA22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4948988"/>
              </p:ext>
            </p:extLst>
          </p:nvPr>
        </p:nvGraphicFramePr>
        <p:xfrm>
          <a:off x="2493132" y="757110"/>
          <a:ext cx="6792911" cy="6100890"/>
        </p:xfrm>
        <a:graphic>
          <a:graphicData uri="http://schemas.openxmlformats.org/drawingml/2006/table">
            <a:tbl>
              <a:tblPr rtl="1" firstRow="1" firstCol="1" bandRow="1">
                <a:tableStyleId>{F5AB1C69-6EDB-4FF4-983F-18BD219EF322}</a:tableStyleId>
              </a:tblPr>
              <a:tblGrid>
                <a:gridCol w="1359193">
                  <a:extLst>
                    <a:ext uri="{9D8B030D-6E8A-4147-A177-3AD203B41FA5}">
                      <a16:colId xmlns:a16="http://schemas.microsoft.com/office/drawing/2014/main" val="2765471833"/>
                    </a:ext>
                  </a:extLst>
                </a:gridCol>
                <a:gridCol w="2705561">
                  <a:extLst>
                    <a:ext uri="{9D8B030D-6E8A-4147-A177-3AD203B41FA5}">
                      <a16:colId xmlns:a16="http://schemas.microsoft.com/office/drawing/2014/main" val="2447117318"/>
                    </a:ext>
                  </a:extLst>
                </a:gridCol>
                <a:gridCol w="2728157">
                  <a:extLst>
                    <a:ext uri="{9D8B030D-6E8A-4147-A177-3AD203B41FA5}">
                      <a16:colId xmlns:a16="http://schemas.microsoft.com/office/drawing/2014/main" val="3780032981"/>
                    </a:ext>
                  </a:extLst>
                </a:gridCol>
              </a:tblGrid>
              <a:tr h="301255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המספר</a:t>
                      </a:r>
                      <a:endParaRPr lang="aa-E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זכר</a:t>
                      </a:r>
                      <a:endParaRPr lang="aa-E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נקבה</a:t>
                      </a:r>
                      <a:endParaRPr lang="aa-E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001968"/>
                  </a:ext>
                </a:extLst>
              </a:tr>
              <a:tr h="592997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11</a:t>
                      </a:r>
                      <a:endParaRPr lang="aa-E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אַחַד </a:t>
                      </a: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עָשָׂר</a:t>
                      </a:r>
                      <a:r>
                        <a:rPr lang="ar-SA" sz="2000" b="1" dirty="0">
                          <a:effectLst/>
                          <a:latin typeface="David" panose="020E0502060401010101" pitchFamily="34" charset="-79"/>
                        </a:rPr>
                        <a:t> </a:t>
                      </a:r>
                      <a:endParaRPr lang="aa-ET" sz="20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אַחַת </a:t>
                      </a: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עֶשְׂרֵה</a:t>
                      </a:r>
                      <a:endParaRPr lang="aa-ET" sz="20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  <a:latin typeface="David" panose="020E0502060401010101" pitchFamily="34" charset="-79"/>
                        </a:rPr>
                        <a:t> </a:t>
                      </a:r>
                      <a:endParaRPr lang="aa-ET" sz="20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59616449"/>
                  </a:ext>
                </a:extLst>
              </a:tr>
              <a:tr h="592997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12</a:t>
                      </a:r>
                      <a:endParaRPr lang="aa-E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שְׁנֵים </a:t>
                      </a: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עָשָׂר</a:t>
                      </a:r>
                      <a:r>
                        <a:rPr lang="ar-SA" sz="2000" dirty="0">
                          <a:effectLst/>
                          <a:latin typeface="David" panose="020E0502060401010101" pitchFamily="34" charset="-79"/>
                        </a:rPr>
                        <a:t> </a:t>
                      </a:r>
                      <a:endParaRPr lang="aa-ET" sz="20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שְׁתֵּים </a:t>
                      </a: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עֶשְׂרֵה</a:t>
                      </a:r>
                      <a:endParaRPr lang="aa-ET" sz="20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  <a:latin typeface="David" panose="020E0502060401010101" pitchFamily="34" charset="-79"/>
                        </a:rPr>
                        <a:t> </a:t>
                      </a:r>
                      <a:endParaRPr lang="aa-ET" sz="20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06453322"/>
                  </a:ext>
                </a:extLst>
              </a:tr>
              <a:tr h="592997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13</a:t>
                      </a:r>
                      <a:endParaRPr lang="aa-E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שְׁלוֹשָׁה </a:t>
                      </a: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עָשָׂר</a:t>
                      </a:r>
                      <a:endParaRPr lang="aa-ET" sz="20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  <a:latin typeface="David" panose="020E0502060401010101" pitchFamily="34" charset="-79"/>
                        </a:rPr>
                        <a:t> </a:t>
                      </a:r>
                      <a:endParaRPr lang="aa-ET" sz="20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שְׁלוֹשׁ </a:t>
                      </a: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עֶשְׂרֵה</a:t>
                      </a:r>
                      <a:endParaRPr lang="aa-ET" sz="20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  <a:latin typeface="David" panose="020E0502060401010101" pitchFamily="34" charset="-79"/>
                        </a:rPr>
                        <a:t> </a:t>
                      </a:r>
                      <a:endParaRPr lang="aa-ET" sz="20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33799740"/>
                  </a:ext>
                </a:extLst>
              </a:tr>
              <a:tr h="592997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14</a:t>
                      </a:r>
                      <a:endParaRPr lang="aa-E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אַרְבָּעָה </a:t>
                      </a: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עָשָׂר</a:t>
                      </a:r>
                      <a:endParaRPr lang="aa-ET" sz="20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אַרְבַּע </a:t>
                      </a: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עֶשְׂרֵה</a:t>
                      </a:r>
                      <a:endParaRPr lang="aa-ET" sz="20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  <a:latin typeface="David" panose="020E0502060401010101" pitchFamily="34" charset="-79"/>
                        </a:rPr>
                        <a:t> </a:t>
                      </a:r>
                      <a:endParaRPr lang="aa-ET" sz="20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5663789"/>
                  </a:ext>
                </a:extLst>
              </a:tr>
              <a:tr h="592997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15</a:t>
                      </a:r>
                      <a:endParaRPr lang="aa-E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חֲמִשָּׁה </a:t>
                      </a: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עָשָׂר</a:t>
                      </a:r>
                      <a:endParaRPr lang="aa-ET" sz="20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  <a:latin typeface="David" panose="020E0502060401010101" pitchFamily="34" charset="-79"/>
                        </a:rPr>
                        <a:t> </a:t>
                      </a:r>
                      <a:endParaRPr lang="aa-ET" sz="20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חֲמֵשׁ </a:t>
                      </a: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עֶשְׂרֵה</a:t>
                      </a:r>
                      <a:endParaRPr lang="aa-ET" sz="20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  <a:latin typeface="David" panose="020E0502060401010101" pitchFamily="34" charset="-79"/>
                        </a:rPr>
                        <a:t> </a:t>
                      </a:r>
                      <a:endParaRPr lang="aa-ET" sz="20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40230941"/>
                  </a:ext>
                </a:extLst>
              </a:tr>
              <a:tr h="592997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16</a:t>
                      </a:r>
                      <a:endParaRPr lang="aa-E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שִׁשָּׁה </a:t>
                      </a: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עָשָׂר</a:t>
                      </a:r>
                      <a:endParaRPr lang="aa-ET" sz="20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  <a:latin typeface="David" panose="020E0502060401010101" pitchFamily="34" charset="-79"/>
                        </a:rPr>
                        <a:t> </a:t>
                      </a:r>
                      <a:endParaRPr lang="aa-ET" sz="20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שֵׁשׁ </a:t>
                      </a: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עֶשְׂרֵה</a:t>
                      </a:r>
                      <a:endParaRPr lang="aa-ET" sz="20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77874119"/>
                  </a:ext>
                </a:extLst>
              </a:tr>
              <a:tr h="592997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17</a:t>
                      </a:r>
                      <a:endParaRPr lang="aa-E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שִׁבְעָה </a:t>
                      </a: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עָשָׂר</a:t>
                      </a:r>
                      <a:endParaRPr lang="aa-ET" sz="20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  <a:latin typeface="David" panose="020E0502060401010101" pitchFamily="34" charset="-79"/>
                        </a:rPr>
                        <a:t> </a:t>
                      </a:r>
                      <a:endParaRPr lang="aa-ET" sz="20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שְׁבַע </a:t>
                      </a: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עֶשְׂרֵה</a:t>
                      </a:r>
                      <a:endParaRPr lang="aa-ET" sz="20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  <a:latin typeface="David" panose="020E0502060401010101" pitchFamily="34" charset="-79"/>
                        </a:rPr>
                        <a:t> </a:t>
                      </a:r>
                      <a:endParaRPr lang="aa-ET" sz="20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3000620"/>
                  </a:ext>
                </a:extLst>
              </a:tr>
              <a:tr h="592997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18</a:t>
                      </a:r>
                      <a:endParaRPr lang="aa-E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שְׁמוֹנָה </a:t>
                      </a: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עָשָׂר</a:t>
                      </a:r>
                      <a:endParaRPr lang="aa-ET" sz="20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  <a:latin typeface="David" panose="020E0502060401010101" pitchFamily="34" charset="-79"/>
                        </a:rPr>
                        <a:t> </a:t>
                      </a:r>
                      <a:endParaRPr lang="aa-ET" sz="20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שְׁמוֹנֶה</a:t>
                      </a: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עֶשְׂרֵה</a:t>
                      </a:r>
                      <a:endParaRPr lang="aa-ET" sz="20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  <a:latin typeface="David" panose="020E0502060401010101" pitchFamily="34" charset="-79"/>
                        </a:rPr>
                        <a:t> </a:t>
                      </a:r>
                      <a:endParaRPr lang="aa-ET" sz="20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6755653"/>
                  </a:ext>
                </a:extLst>
              </a:tr>
              <a:tr h="592997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19</a:t>
                      </a:r>
                      <a:endParaRPr lang="aa-E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תִּשְׁעָה </a:t>
                      </a: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עָשָׂר</a:t>
                      </a:r>
                      <a:endParaRPr lang="aa-ET" sz="20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  <a:latin typeface="David" panose="020E0502060401010101" pitchFamily="34" charset="-79"/>
                        </a:rPr>
                        <a:t> </a:t>
                      </a:r>
                      <a:endParaRPr lang="aa-ET" sz="20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תְּשַׁע </a:t>
                      </a: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עֶשְׂרֵה</a:t>
                      </a:r>
                      <a:endParaRPr lang="aa-ET" sz="20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  <a:latin typeface="David" panose="020E0502060401010101" pitchFamily="34" charset="-79"/>
                        </a:rPr>
                        <a:t> </a:t>
                      </a:r>
                      <a:endParaRPr lang="aa-ET" sz="20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7000342"/>
                  </a:ext>
                </a:extLst>
              </a:tr>
              <a:tr h="296498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20</a:t>
                      </a:r>
                      <a:endParaRPr lang="aa-E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עֶשְׂרִים</a:t>
                      </a:r>
                      <a:endParaRPr lang="aa-ET" sz="20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עֶשְׂרִים</a:t>
                      </a:r>
                      <a:endParaRPr lang="aa-ET" sz="20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90031262"/>
                  </a:ext>
                </a:extLst>
              </a:tr>
            </a:tbl>
          </a:graphicData>
        </a:graphic>
      </p:graphicFrame>
      <p:sp>
        <p:nvSpPr>
          <p:cNvPr id="7" name="Oval 6">
            <a:extLst>
              <a:ext uri="{FF2B5EF4-FFF2-40B4-BE49-F238E27FC236}">
                <a16:creationId xmlns:a16="http://schemas.microsoft.com/office/drawing/2014/main" id="{373C1F3D-12A0-4BF7-A658-878F95B239B5}"/>
              </a:ext>
            </a:extLst>
          </p:cNvPr>
          <p:cNvSpPr/>
          <p:nvPr/>
        </p:nvSpPr>
        <p:spPr>
          <a:xfrm rot="21120552">
            <a:off x="299076" y="1154541"/>
            <a:ext cx="1978612" cy="3237808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sz="2400" b="1" dirty="0"/>
              <a:t>במספרים 19-11 אין הבחנה בין צורת הנפרד לבין צורת הנסמך</a:t>
            </a:r>
            <a:r>
              <a:rPr lang="he-IL" dirty="0"/>
              <a:t>.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241174933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948</Words>
  <Application>Microsoft Office PowerPoint</Application>
  <PresentationFormat>Custom</PresentationFormat>
  <Paragraphs>199</Paragraphs>
  <Slides>24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Aldhabi</vt:lpstr>
      <vt:lpstr>Arial</vt:lpstr>
      <vt:lpstr>Calibri</vt:lpstr>
      <vt:lpstr>David</vt:lpstr>
      <vt:lpstr>Varela Round</vt:lpstr>
      <vt:lpstr>ערכת נושא Office</vt:lpstr>
      <vt:lpstr>מערכת שידורים לאומית</vt:lpstr>
      <vt:lpstr>שם השיעור</vt:lpstr>
      <vt:lpstr>מה נלמד היום </vt:lpstr>
      <vt:lpstr>תהליך הלמידה</vt:lpstr>
      <vt:lpstr>PowerPoint Presentation</vt:lpstr>
      <vt:lpstr>מתי השם מיודע?</vt:lpstr>
      <vt:lpstr>PowerPoint Presentation</vt:lpstr>
      <vt:lpstr>המספר המונה (1-10)</vt:lpstr>
      <vt:lpstr>המספר המונה (11-20) </vt:lpstr>
      <vt:lpstr>המספר הסודר</vt:lpstr>
      <vt:lpstr>המאות</vt:lpstr>
      <vt:lpstr>האלפים</vt:lpstr>
      <vt:lpstr>שימו לב      ! </vt:lpstr>
      <vt:lpstr>התאריך</vt:lpstr>
      <vt:lpstr>מספר סתמי</vt:lpstr>
      <vt:lpstr>פי </vt:lpstr>
      <vt:lpstr>מספר חלקי</vt:lpstr>
      <vt:lpstr>טיפים לסיכום</vt:lpstr>
      <vt:lpstr>תרגיל 1</vt:lpstr>
      <vt:lpstr>פתרון התרגיל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מערכת שידורים לאומית</dc:title>
  <dc:creator>Firas Ighbaria</dc:creator>
  <cp:lastModifiedBy>Tali</cp:lastModifiedBy>
  <cp:revision>38</cp:revision>
  <dcterms:created xsi:type="dcterms:W3CDTF">2020-03-26T11:17:39Z</dcterms:created>
  <dcterms:modified xsi:type="dcterms:W3CDTF">2020-04-01T10:26:27Z</dcterms:modified>
</cp:coreProperties>
</file>