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57" r:id="rId2"/>
    <p:sldId id="262" r:id="rId3"/>
    <p:sldId id="288" r:id="rId4"/>
    <p:sldId id="263" r:id="rId5"/>
    <p:sldId id="289" r:id="rId6"/>
    <p:sldId id="326" r:id="rId7"/>
    <p:sldId id="293" r:id="rId8"/>
    <p:sldId id="303" r:id="rId9"/>
    <p:sldId id="304" r:id="rId10"/>
    <p:sldId id="305" r:id="rId11"/>
    <p:sldId id="306" r:id="rId12"/>
    <p:sldId id="307" r:id="rId13"/>
    <p:sldId id="327" r:id="rId14"/>
    <p:sldId id="333" r:id="rId15"/>
    <p:sldId id="308" r:id="rId16"/>
    <p:sldId id="309" r:id="rId17"/>
    <p:sldId id="329" r:id="rId18"/>
    <p:sldId id="310" r:id="rId19"/>
    <p:sldId id="321" r:id="rId20"/>
    <p:sldId id="311" r:id="rId21"/>
    <p:sldId id="312" r:id="rId22"/>
    <p:sldId id="313" r:id="rId23"/>
    <p:sldId id="330" r:id="rId24"/>
    <p:sldId id="314" r:id="rId25"/>
    <p:sldId id="323" r:id="rId26"/>
    <p:sldId id="315" r:id="rId27"/>
    <p:sldId id="324" r:id="rId28"/>
    <p:sldId id="316" r:id="rId29"/>
    <p:sldId id="325" r:id="rId30"/>
    <p:sldId id="332" r:id="rId31"/>
    <p:sldId id="331" r:id="rId32"/>
    <p:sldId id="317" r:id="rId33"/>
    <p:sldId id="319" r:id="rId34"/>
    <p:sldId id="320" r:id="rId35"/>
    <p:sldId id="291" r:id="rId3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192A72"/>
    <a:srgbClr val="12B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876" y="7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י"ב/ניסן/תש"פ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6694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3"/>
            <a:ext cx="12192000" cy="64209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י"ב/ניסן/תש"פ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5" r:id="rId6"/>
    <p:sldLayoutId id="2147483666" r:id="rId7"/>
    <p:sldLayoutId id="2147483663" r:id="rId8"/>
    <p:sldLayoutId id="2147483669" r:id="rId9"/>
    <p:sldLayoutId id="2147483671" r:id="rId10"/>
    <p:sldLayoutId id="2147483668" r:id="rId11"/>
    <p:sldLayoutId id="2147483670" r:id="rId12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84F68BB1-750E-41D1-90BB-11602190E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3600" dirty="0"/>
              <a:t>מה ספרו האחים ליעקב אביהם, ומה לא ספרו לו?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6173EBBC-70B7-4846-9670-2D11F94AB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25614"/>
              </p:ext>
            </p:extLst>
          </p:nvPr>
        </p:nvGraphicFramePr>
        <p:xfrm>
          <a:off x="267285" y="1146517"/>
          <a:ext cx="9706708" cy="509602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853354">
                  <a:extLst>
                    <a:ext uri="{9D8B030D-6E8A-4147-A177-3AD203B41FA5}">
                      <a16:colId xmlns:a16="http://schemas.microsoft.com/office/drawing/2014/main" val="4007949648"/>
                    </a:ext>
                  </a:extLst>
                </a:gridCol>
                <a:gridCol w="4853354">
                  <a:extLst>
                    <a:ext uri="{9D8B030D-6E8A-4147-A177-3AD203B41FA5}">
                      <a16:colId xmlns:a16="http://schemas.microsoft.com/office/drawing/2014/main" val="4006841369"/>
                    </a:ext>
                  </a:extLst>
                </a:gridCol>
              </a:tblGrid>
              <a:tr h="72113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פגישת</a:t>
                      </a:r>
                      <a:r>
                        <a:rPr lang="he-IL" sz="2000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האחים עם המשנה למלך (יוסף) </a:t>
                      </a:r>
                      <a:r>
                        <a:rPr lang="he-IL" sz="1800" baseline="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מב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, ז-כד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דיווחם של  האחים ליעקב על הפגישה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he-IL" sz="180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מב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, </a:t>
                      </a:r>
                      <a:r>
                        <a:rPr lang="he-IL" sz="1800" dirty="0" err="1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כט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-לד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</a:txBody>
                  <a:tcPr>
                    <a:solidFill>
                      <a:srgbClr val="12B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113906"/>
                  </a:ext>
                </a:extLst>
              </a:tr>
              <a:tr h="437488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יח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) וַיֹּאמֶר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אֲלֵהֶם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 יוֹסֵף 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בַּיּוֹם הַשְּׁלִישִׁי זֹאת עֲשׂוּ וִחְיוּ ...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יט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)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אִם כֵּנִים אַתֶּם</a:t>
                      </a:r>
                      <a:endParaRPr lang="en-US" sz="1800" b="0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אֲחִיכֶם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אֶח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ָד </a:t>
                      </a:r>
                      <a:r>
                        <a:rPr lang="he-IL" sz="1800" b="0" dirty="0" err="1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יֵאָ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סֵר בְּבֵ</a:t>
                      </a:r>
                      <a:r>
                        <a:rPr lang="he-IL" sz="1800" b="0" dirty="0" err="1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ית 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מִשְׁמַרְכֶם </a:t>
                      </a:r>
                      <a:endParaRPr lang="en-US" sz="1800" b="0" dirty="0">
                        <a:solidFill>
                          <a:srgbClr val="12B4BC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וְאַתֶּם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לְכ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וּ הָבִיאוּ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שֶׁ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בֶר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רַעֲבוֹן בָּתֵּיכֶם:</a:t>
                      </a:r>
                      <a:endParaRPr lang="en-US" sz="1800" b="0" dirty="0">
                        <a:solidFill>
                          <a:srgbClr val="92D05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כ)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וְאֶת אֲחִיכֶם הַקָּטֹן תָּבִיאוּ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אֵל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ַי 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ResponsaTTFA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וְיֵאָמְנוּ דִבְרֵיכֶם 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וְלֹא תָמוּתוּ 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וַיַּעֲשׂוּ כֵן:</a:t>
                      </a:r>
                      <a:endParaRPr lang="he-IL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כד)...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וַיִּקַּח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 מֵאִתָּם אֶת שִׁמְעוֹן</a:t>
                      </a:r>
                      <a:r>
                        <a:rPr lang="he-IL" sz="1800" b="0" baseline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וַיֶּאֱסֹר אֹתוֹ לְעֵינֵיהֶם: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לג) וַיֹּאמֶר אֵלֵינוּ הָאִישׁ אֲדֹנֵי הָאָרֶץ 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800" b="0" dirty="0">
                        <a:solidFill>
                          <a:schemeClr val="tx1"/>
                        </a:solidFill>
                        <a:latin typeface="ResponsaTTFA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בְּזֹאת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אֵד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ַע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כִּ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י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כֵנִים אַתֶּם 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ResponsaTTFA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אֲחִיכֶם הָאֶח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ָד 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הַנִּיחוּ </a:t>
                      </a:r>
                      <a:r>
                        <a:rPr lang="he-IL" sz="1800" b="0" dirty="0" err="1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אִת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ִּי </a:t>
                      </a:r>
                      <a:endParaRPr lang="en-US" sz="1800" b="0" dirty="0">
                        <a:solidFill>
                          <a:srgbClr val="12B4BC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וְאֶת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רַעֲבוֹן בָּתֵּיכֶם קְחו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ּ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וָלֵכוּ: 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ResponsaTTFA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לד)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וְהָבִיאוּ אֶת אֲחִיכֶם הַקָּטֹן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אֵל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ַי 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ResponsaTTFA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וְאֵדְעָה כִּי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לֹ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 מְרַגְּלִים אַתֶּם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כּ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ִי כֵנִים אַתֶּם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ResponsaTTFA"/>
                          <a:ea typeface="Times New Roman"/>
                          <a:cs typeface="+mn-cs"/>
                        </a:rPr>
                        <a:t>אֶת אֲחִיכֶם אֶתֵּן לָכֶם וְאֶת הָאָרֶץ תִּסְחָרוּ:</a:t>
                      </a:r>
                      <a:endParaRPr lang="en-US" sz="1800" b="0" dirty="0">
                        <a:solidFill>
                          <a:srgbClr val="12B4BC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2770860269"/>
                  </a:ext>
                </a:extLst>
              </a:tr>
            </a:tbl>
          </a:graphicData>
        </a:graphic>
      </p:graphicFrame>
      <p:sp>
        <p:nvSpPr>
          <p:cNvPr id="5" name="תרשים זרימה: מסיים 4">
            <a:extLst>
              <a:ext uri="{FF2B5EF4-FFF2-40B4-BE49-F238E27FC236}">
                <a16:creationId xmlns:a16="http://schemas.microsoft.com/office/drawing/2014/main" id="{7B065321-519E-41E9-B663-F9691EAC4CF2}"/>
              </a:ext>
            </a:extLst>
          </p:cNvPr>
          <p:cNvSpPr/>
          <p:nvPr/>
        </p:nvSpPr>
        <p:spPr>
          <a:xfrm>
            <a:off x="848751" y="4783015"/>
            <a:ext cx="2644726" cy="1195754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 מדברי האחים </a:t>
            </a:r>
            <a:r>
              <a:rPr lang="he-IL" sz="24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לא</a:t>
            </a:r>
            <a:r>
              <a:rPr lang="he-IL" sz="20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מתואר בפרק הקודם?</a:t>
            </a:r>
          </a:p>
          <a:p>
            <a:pPr algn="ctr"/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352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E386DC2B-439A-4A2F-9076-A2DB9FEA4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השוואה בין האירועים לבין הדיווח של האחים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E520F829-4131-4F55-B0D6-922D662037FC}"/>
              </a:ext>
            </a:extLst>
          </p:cNvPr>
          <p:cNvSpPr/>
          <p:nvPr/>
        </p:nvSpPr>
        <p:spPr>
          <a:xfrm>
            <a:off x="773723" y="1649730"/>
            <a:ext cx="69155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האחים לא סיפרו שנלקחו למאסר של 3 ימים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האחים לא סיפרו ששמעון במאסר ("הניחו איתי")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האחים השמיטו את האיום של יוסף: "וְיֵאָמְנוּ דִבְרֵיכֶם וְלֹא תָמוּתוּ"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האחים הוסיפו הבטחה של יוסף אליהם שלא הופיעה בפסוקים : "ואת הארץ תסחרו"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BAF59868-AD35-4FF9-87B0-E0FC17332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846" y="1403776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6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FFA8CF8-1A18-4CF2-A9BA-33935E0DD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/>
              <a:t>כיצד מיישב רמב"ן את השינויים בדברי האחים?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7A8FB11-C538-4767-B04C-0FC35474935A}"/>
              </a:ext>
            </a:extLst>
          </p:cNvPr>
          <p:cNvSpPr txBox="1"/>
          <p:nvPr/>
        </p:nvSpPr>
        <p:spPr>
          <a:xfrm>
            <a:off x="998807" y="1228397"/>
            <a:ext cx="7076049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רמב"ן:</a:t>
            </a:r>
          </a:p>
          <a:p>
            <a:r>
              <a:rPr lang="he-IL" sz="2800" dirty="0"/>
              <a:t>וְאֶת-הָאָרֶץ תִּסְחָרוּ: שינו לו בדבר </a:t>
            </a:r>
            <a:r>
              <a:rPr lang="he-IL" sz="2800" b="1" dirty="0"/>
              <a:t>מפני השלום </a:t>
            </a:r>
            <a:r>
              <a:rPr lang="he-IL" sz="2800" dirty="0"/>
              <a:t>כדי </a:t>
            </a:r>
            <a:r>
              <a:rPr lang="he-IL" sz="2800" b="1" dirty="0"/>
              <a:t>שישמע אליהם לשלח אתם בנימין</a:t>
            </a:r>
            <a:r>
              <a:rPr lang="he-IL" sz="2800" dirty="0"/>
              <a:t>, כי ברצונם מיד היו חוזרים לולי שאמר לא ילך בני עמכם.</a:t>
            </a:r>
          </a:p>
          <a:p>
            <a:r>
              <a:rPr lang="he-IL" sz="2800" dirty="0"/>
              <a:t>וכן אמרו לו אחיכם האחד </a:t>
            </a:r>
            <a:r>
              <a:rPr lang="he-IL" sz="2800" b="1" dirty="0"/>
              <a:t>הניחו אתי</a:t>
            </a:r>
            <a:r>
              <a:rPr lang="he-IL" sz="2800" dirty="0"/>
              <a:t>, ו</a:t>
            </a:r>
            <a:r>
              <a:rPr lang="he-IL" sz="2800" b="1" dirty="0"/>
              <a:t>לא</a:t>
            </a:r>
            <a:r>
              <a:rPr lang="he-IL" sz="2800" dirty="0"/>
              <a:t> הגידו לו </a:t>
            </a:r>
            <a:r>
              <a:rPr lang="he-IL" sz="2800" b="1" dirty="0"/>
              <a:t>מאסרם</a:t>
            </a:r>
            <a:r>
              <a:rPr lang="he-IL" sz="2800" dirty="0"/>
              <a:t> </a:t>
            </a:r>
            <a:r>
              <a:rPr lang="he-IL" sz="2800" b="1" dirty="0"/>
              <a:t>ולא מאסר שמעון</a:t>
            </a:r>
            <a:r>
              <a:rPr lang="he-IL" sz="2800" dirty="0"/>
              <a:t>.</a:t>
            </a:r>
          </a:p>
          <a:p>
            <a:endParaRPr lang="he-IL" sz="2800" dirty="0"/>
          </a:p>
          <a:p>
            <a:r>
              <a:rPr lang="he-IL" sz="2800" b="1" dirty="0"/>
              <a:t>ויתכן</a:t>
            </a:r>
            <a:r>
              <a:rPr lang="he-IL" sz="2800" dirty="0"/>
              <a:t> שאמר להם יוסף ואת הארץ תסחרו, ולא סיפרו הכתוב, וטעמו שתביאו סחורה כרצונכם לקנות התבואה ולא אקח מכס סחורתכם כי איטיב לכם תחת </a:t>
            </a:r>
            <a:r>
              <a:rPr lang="he-IL" sz="2800" dirty="0" err="1"/>
              <a:t>בשתכם</a:t>
            </a:r>
            <a:r>
              <a:rPr lang="he-IL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3494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FFA8CF8-1A18-4CF2-A9BA-33935E0DD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/>
              <a:t>כיצד מיישב רמב"ן את השינויים בדברי האחים?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7A8FB11-C538-4767-B04C-0FC35474935A}"/>
              </a:ext>
            </a:extLst>
          </p:cNvPr>
          <p:cNvSpPr txBox="1"/>
          <p:nvPr/>
        </p:nvSpPr>
        <p:spPr>
          <a:xfrm>
            <a:off x="998807" y="1228397"/>
            <a:ext cx="7076049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רמב"ן:</a:t>
            </a:r>
          </a:p>
          <a:p>
            <a:r>
              <a:rPr lang="he-IL" sz="2800" dirty="0"/>
              <a:t>וְאֶת-הָאָרֶץ תִּסְחָרוּ: שינו לו בדבר </a:t>
            </a:r>
            <a:r>
              <a:rPr lang="he-IL" sz="2800" b="1" dirty="0"/>
              <a:t>מפני השלום </a:t>
            </a:r>
            <a:r>
              <a:rPr lang="he-IL" sz="2800" dirty="0"/>
              <a:t>כדי </a:t>
            </a:r>
            <a:r>
              <a:rPr lang="he-IL" sz="2800" b="1" dirty="0"/>
              <a:t>שישמע אליהם לשלח אתם בנימין</a:t>
            </a:r>
            <a:r>
              <a:rPr lang="he-IL" sz="2800" dirty="0"/>
              <a:t>, כי ברצונם מיד היו חוזרים לולי שאמר לא ילך בני עמכם.</a:t>
            </a:r>
          </a:p>
          <a:p>
            <a:r>
              <a:rPr lang="he-IL" sz="2800" dirty="0"/>
              <a:t>וכן אמרו לו אחיכם האחד </a:t>
            </a:r>
            <a:r>
              <a:rPr lang="he-IL" sz="2800" b="1" dirty="0"/>
              <a:t>הניחו אתי</a:t>
            </a:r>
            <a:r>
              <a:rPr lang="he-IL" sz="2800" dirty="0"/>
              <a:t>, ו</a:t>
            </a:r>
            <a:r>
              <a:rPr lang="he-IL" sz="2800" b="1" dirty="0"/>
              <a:t>לא</a:t>
            </a:r>
            <a:r>
              <a:rPr lang="he-IL" sz="2800" dirty="0"/>
              <a:t> הגידו לו </a:t>
            </a:r>
            <a:r>
              <a:rPr lang="he-IL" sz="2800" b="1" dirty="0"/>
              <a:t>מאסרם ולא מאסר שמעון</a:t>
            </a:r>
            <a:r>
              <a:rPr lang="he-IL" sz="2800" dirty="0"/>
              <a:t>.</a:t>
            </a:r>
          </a:p>
          <a:p>
            <a:endParaRPr lang="he-IL" sz="2800" dirty="0"/>
          </a:p>
          <a:p>
            <a:r>
              <a:rPr lang="he-IL" sz="2800" b="1" dirty="0"/>
              <a:t>ויתכן</a:t>
            </a:r>
            <a:r>
              <a:rPr lang="he-IL" sz="2800" dirty="0"/>
              <a:t> שאמר להם יוסף ואת הארץ תסחרו, ולא סיפרו הכתוב, וטעמו שתביאו סחורה כרצונכם לקנות התבואה ולא אקח מכס סחורתכם כי איטיב לכם תחת </a:t>
            </a:r>
            <a:r>
              <a:rPr lang="he-IL" sz="2800" dirty="0" err="1"/>
              <a:t>בשתכם</a:t>
            </a:r>
            <a:r>
              <a:rPr lang="he-IL" sz="2800" dirty="0"/>
              <a:t>. </a:t>
            </a:r>
          </a:p>
        </p:txBody>
      </p:sp>
      <p:sp>
        <p:nvSpPr>
          <p:cNvPr id="5" name="תרשים זרימה: מסיים 4">
            <a:extLst>
              <a:ext uri="{FF2B5EF4-FFF2-40B4-BE49-F238E27FC236}">
                <a16:creationId xmlns:a16="http://schemas.microsoft.com/office/drawing/2014/main" id="{8996A3F3-D3F5-4DCC-BA4A-CB5A2C9C69DD}"/>
              </a:ext>
            </a:extLst>
          </p:cNvPr>
          <p:cNvSpPr/>
          <p:nvPr/>
        </p:nvSpPr>
        <p:spPr>
          <a:xfrm>
            <a:off x="8651631" y="1905923"/>
            <a:ext cx="3066758" cy="1523077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פירוש אחד: יוסף לא אמר לאחים "ואת הארץ תסחרו"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  <p:sp>
        <p:nvSpPr>
          <p:cNvPr id="6" name="תרשים זרימה: מסיים 5">
            <a:extLst>
              <a:ext uri="{FF2B5EF4-FFF2-40B4-BE49-F238E27FC236}">
                <a16:creationId xmlns:a16="http://schemas.microsoft.com/office/drawing/2014/main" id="{6AC219BB-1E7F-4F3E-904B-066EB3145381}"/>
              </a:ext>
            </a:extLst>
          </p:cNvPr>
          <p:cNvSpPr/>
          <p:nvPr/>
        </p:nvSpPr>
        <p:spPr>
          <a:xfrm>
            <a:off x="8651631" y="4084071"/>
            <a:ext cx="3066758" cy="1523077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פירוש שני: יוסף אמר לאחים "ואת הארץ תסחרו"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5714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A55930B7-E64E-4799-B726-961A6BED0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/>
              <a:t>מ"ב, לה-לו, סירוב יעקב לירידת בנימין מצרימה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37F5EDB-AC42-4BA5-80F5-78E69900E80C}"/>
              </a:ext>
            </a:extLst>
          </p:cNvPr>
          <p:cNvSpPr txBox="1"/>
          <p:nvPr/>
        </p:nvSpPr>
        <p:spPr>
          <a:xfrm>
            <a:off x="1350498" y="1336431"/>
            <a:ext cx="568334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(לה) וַיְהִי הֵם מְרִיקִים שַׂקֵּיהֶם וְהִנֵּה אִישׁ צְרוֹר כַּסְפּוֹ בְּשַׂקּוֹ וַיִּרְאוּ אֶת </a:t>
            </a:r>
            <a:r>
              <a:rPr lang="he-IL" sz="2400" dirty="0" err="1"/>
              <a:t>צְרֹרוֹת</a:t>
            </a:r>
            <a:r>
              <a:rPr lang="he-IL" sz="2400" dirty="0"/>
              <a:t> כַּסְפֵּיהֶם הֵמָּה וַאֲבִיהֶם וַיִּירָאוּ:</a:t>
            </a:r>
          </a:p>
          <a:p>
            <a:r>
              <a:rPr lang="he-IL" sz="2400" dirty="0"/>
              <a:t>(לו) וַיֹּאמֶר </a:t>
            </a:r>
            <a:r>
              <a:rPr lang="he-IL" sz="2400" dirty="0" err="1"/>
              <a:t>אֲלֵהֶם</a:t>
            </a:r>
            <a:r>
              <a:rPr lang="he-IL" sz="2400" dirty="0"/>
              <a:t> יַעֲקֹב אֲבִיהֶם </a:t>
            </a:r>
            <a:r>
              <a:rPr lang="he-IL" sz="2400" b="1" dirty="0"/>
              <a:t>אֹתִי שִׁכַּלְתֶּם </a:t>
            </a:r>
            <a:r>
              <a:rPr lang="he-IL" sz="2400" dirty="0"/>
              <a:t>יוֹסֵף אֵינֶנּוּ וְשִׁמְעוֹן אֵינֶנּוּ וְאֶת בִּנְיָמִן </a:t>
            </a:r>
            <a:r>
              <a:rPr lang="he-IL" sz="2400" dirty="0" err="1"/>
              <a:t>תִּקָּחו</a:t>
            </a:r>
            <a:r>
              <a:rPr lang="he-IL" sz="2400" dirty="0"/>
              <a:t>ּ עָלַי הָיוּ כֻלָּנָה:</a:t>
            </a:r>
          </a:p>
          <a:p>
            <a:endParaRPr lang="he-IL" sz="2400" dirty="0"/>
          </a:p>
        </p:txBody>
      </p:sp>
      <p:pic>
        <p:nvPicPr>
          <p:cNvPr id="1026" name="Picture 2" descr="התיק של מטבעות זהב | וקטורים לשימוש ציבורי">
            <a:extLst>
              <a:ext uri="{FF2B5EF4-FFF2-40B4-BE49-F238E27FC236}">
                <a16:creationId xmlns:a16="http://schemas.microsoft.com/office/drawing/2014/main" id="{FAC8CCDB-2B6B-4E99-B1B1-4D341F31B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134" y="1471393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7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A55930B7-E64E-4799-B726-961A6BED0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/>
              <a:t>מ"ב, לה-לו, סירוב יעקב לירידת בנימין מצרימה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37F5EDB-AC42-4BA5-80F5-78E69900E80C}"/>
              </a:ext>
            </a:extLst>
          </p:cNvPr>
          <p:cNvSpPr txBox="1"/>
          <p:nvPr/>
        </p:nvSpPr>
        <p:spPr>
          <a:xfrm>
            <a:off x="1350498" y="1336431"/>
            <a:ext cx="568334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(לה) וַיְהִי הֵם מְרִיקִים שַׂקֵּיהֶם וְהִנֵּה אִישׁ צְרוֹר כַּסְפּוֹ בְּשַׂקּוֹ וַיִּרְאוּ אֶת </a:t>
            </a:r>
            <a:r>
              <a:rPr lang="he-IL" sz="2400" dirty="0" err="1"/>
              <a:t>צְרֹרוֹת</a:t>
            </a:r>
            <a:r>
              <a:rPr lang="he-IL" sz="2400" dirty="0"/>
              <a:t> כַּסְפֵּיהֶם הֵמָּה וַאֲבִיהֶם וַיִּירָאוּ:</a:t>
            </a:r>
          </a:p>
          <a:p>
            <a:r>
              <a:rPr lang="he-IL" sz="2400" dirty="0"/>
              <a:t>(לו) וַיֹּאמֶר </a:t>
            </a:r>
            <a:r>
              <a:rPr lang="he-IL" sz="2400" dirty="0" err="1"/>
              <a:t>אֲלֵהֶם</a:t>
            </a:r>
            <a:r>
              <a:rPr lang="he-IL" sz="2400" dirty="0"/>
              <a:t> יַעֲקֹב אֲבִיהֶם </a:t>
            </a:r>
            <a:r>
              <a:rPr lang="he-IL" sz="2400" b="1" dirty="0"/>
              <a:t>אֹתִי שִׁכַּלְתֶּם </a:t>
            </a:r>
            <a:r>
              <a:rPr lang="he-IL" sz="2400" dirty="0"/>
              <a:t>יוֹסֵף אֵינֶנּוּ וְשִׁמְעוֹן אֵינֶנּוּ וְאֶת בִּנְיָמִן </a:t>
            </a:r>
            <a:r>
              <a:rPr lang="he-IL" sz="2400" dirty="0" err="1"/>
              <a:t>תִּקָּחו</a:t>
            </a:r>
            <a:r>
              <a:rPr lang="he-IL" sz="2400" dirty="0"/>
              <a:t>ּ עָלַי הָיוּ כֻלָּנָה:</a:t>
            </a:r>
          </a:p>
          <a:p>
            <a:endParaRPr lang="he-IL" sz="2400" dirty="0"/>
          </a:p>
        </p:txBody>
      </p:sp>
      <p:sp>
        <p:nvSpPr>
          <p:cNvPr id="7" name="תרשים זרימה: מסיים 6">
            <a:extLst>
              <a:ext uri="{FF2B5EF4-FFF2-40B4-BE49-F238E27FC236}">
                <a16:creationId xmlns:a16="http://schemas.microsoft.com/office/drawing/2014/main" id="{DDCED314-5D6E-42AE-9CF5-43D0B045881A}"/>
              </a:ext>
            </a:extLst>
          </p:cNvPr>
          <p:cNvSpPr/>
          <p:nvPr/>
        </p:nvSpPr>
        <p:spPr>
          <a:xfrm>
            <a:off x="2546252" y="4014087"/>
            <a:ext cx="2968285" cy="1540661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רש"י:  אתי שכלתם - מלמד שחשדן שמא הרגוהו או מכרוהו [את שמעון] כיוסף:</a:t>
            </a:r>
          </a:p>
          <a:p>
            <a:pPr lvl="0"/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  <p:pic>
        <p:nvPicPr>
          <p:cNvPr id="2050" name="Picture 2" descr="התיק של מטבעות זהב | וקטורים לשימוש ציבורי">
            <a:extLst>
              <a:ext uri="{FF2B5EF4-FFF2-40B4-BE49-F238E27FC236}">
                <a16:creationId xmlns:a16="http://schemas.microsoft.com/office/drawing/2014/main" id="{C38A2C05-734A-4DCD-8766-8AD33C50C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67" y="1524146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89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7B7338F-8594-4639-ACC5-B4F828CA1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מ"ב, </a:t>
            </a:r>
            <a:r>
              <a:rPr lang="he-IL" dirty="0" err="1"/>
              <a:t>לז</a:t>
            </a:r>
            <a:r>
              <a:rPr lang="he-IL" dirty="0"/>
              <a:t>-לח, הצעת ראובן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61392C06-ACE0-49CF-9355-3489B8838628}"/>
              </a:ext>
            </a:extLst>
          </p:cNvPr>
          <p:cNvSpPr/>
          <p:nvPr/>
        </p:nvSpPr>
        <p:spPr>
          <a:xfrm>
            <a:off x="1359876" y="132917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לז</a:t>
            </a:r>
            <a:r>
              <a:rPr lang="he-IL" sz="2800" dirty="0"/>
              <a:t>) וַיֹּאמֶר רְאוּבֵן אֶל אָבִיו </a:t>
            </a:r>
            <a:r>
              <a:rPr lang="he-IL" sz="2800" dirty="0" err="1"/>
              <a:t>לֵאמֹר</a:t>
            </a:r>
            <a:r>
              <a:rPr lang="he-IL" sz="2800" dirty="0"/>
              <a:t> אֶת שְׁנֵי בָנַי תָּמִית אִם לֹא </a:t>
            </a:r>
            <a:r>
              <a:rPr lang="he-IL" sz="2800" dirty="0" err="1"/>
              <a:t>אֲבִיאֶנּו</a:t>
            </a:r>
            <a:r>
              <a:rPr lang="he-IL" sz="2800" dirty="0"/>
              <a:t>ּ אֵלֶיךָ תְּנָה אֹתוֹ עַל יָדִי וַאֲנִי </a:t>
            </a:r>
            <a:r>
              <a:rPr lang="he-IL" sz="2800" dirty="0" err="1"/>
              <a:t>אֲשִׁיבֶנּו</a:t>
            </a:r>
            <a:r>
              <a:rPr lang="he-IL" sz="2800" dirty="0"/>
              <a:t>ּ אֵלֶיךָ:</a:t>
            </a:r>
          </a:p>
          <a:p>
            <a:r>
              <a:rPr lang="he-IL" sz="2800" dirty="0"/>
              <a:t>(לח) וַיֹּאמֶר לֹא יֵרֵד בְּנִי עִמָּכֶם כִּי אָחִיו מֵת וְהוּא לְבַדּוֹ נִשְׁאָר וּקְרָאָהוּ אָסוֹן בַּדֶּרֶךְ אֲשֶׁר תֵּלְכוּ בָהּ וְהוֹרַדְתֶּם אֶת שֵׂיבָתִי בְּיָגוֹן שְׁאוֹלָה:</a:t>
            </a:r>
          </a:p>
        </p:txBody>
      </p:sp>
      <p:pic>
        <p:nvPicPr>
          <p:cNvPr id="4098" name="Picture 2" descr="שני בנים עם סירה">
            <a:extLst>
              <a:ext uri="{FF2B5EF4-FFF2-40B4-BE49-F238E27FC236}">
                <a16:creationId xmlns:a16="http://schemas.microsoft.com/office/drawing/2014/main" id="{D31E02DE-F5C4-4C61-B7D1-3162A0FD1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817" y="1329176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948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07B7338F-8594-4639-ACC5-B4F828CA1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מ"ב, </a:t>
            </a:r>
            <a:r>
              <a:rPr lang="he-IL" dirty="0" err="1"/>
              <a:t>לז</a:t>
            </a:r>
            <a:r>
              <a:rPr lang="he-IL" dirty="0"/>
              <a:t>-לח, הצעת ראובן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61392C06-ACE0-49CF-9355-3489B8838628}"/>
              </a:ext>
            </a:extLst>
          </p:cNvPr>
          <p:cNvSpPr/>
          <p:nvPr/>
        </p:nvSpPr>
        <p:spPr>
          <a:xfrm>
            <a:off x="1359876" y="132917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לז</a:t>
            </a:r>
            <a:r>
              <a:rPr lang="he-IL" sz="2800" dirty="0"/>
              <a:t>) וַיֹּאמֶר רְאוּבֵן אֶל אָבִיו </a:t>
            </a:r>
            <a:r>
              <a:rPr lang="he-IL" sz="2800" dirty="0" err="1"/>
              <a:t>לֵאמֹר</a:t>
            </a:r>
            <a:r>
              <a:rPr lang="he-IL" sz="2800" dirty="0"/>
              <a:t> אֶת שְׁנֵי בָנַי תָּמִית אִם לֹא </a:t>
            </a:r>
            <a:r>
              <a:rPr lang="he-IL" sz="2800" dirty="0" err="1"/>
              <a:t>אֲבִיאֶנּו</a:t>
            </a:r>
            <a:r>
              <a:rPr lang="he-IL" sz="2800" dirty="0"/>
              <a:t>ּ אֵלֶיךָ תְּנָה אֹתוֹ עַל יָדִי וַאֲנִי </a:t>
            </a:r>
            <a:r>
              <a:rPr lang="he-IL" sz="2800" dirty="0" err="1"/>
              <a:t>אֲשִׁיבֶנּו</a:t>
            </a:r>
            <a:r>
              <a:rPr lang="he-IL" sz="2800" dirty="0"/>
              <a:t>ּ אֵלֶיךָ:</a:t>
            </a:r>
          </a:p>
          <a:p>
            <a:r>
              <a:rPr lang="he-IL" sz="2800" dirty="0"/>
              <a:t>(לח) </a:t>
            </a:r>
            <a:r>
              <a:rPr lang="he-IL" sz="2800" b="1" dirty="0"/>
              <a:t>וַיֹּאמֶר לֹא יֵרֵד בְּנִי עִמָּכֶם </a:t>
            </a:r>
            <a:r>
              <a:rPr lang="he-IL" sz="2800" dirty="0"/>
              <a:t>כִּי אָחִיו מֵת וְהוּא לְבַדּוֹ נִשְׁאָר וּקְרָאָהוּ אָסוֹן בַּדֶּרֶךְ אֲשֶׁר תֵּלְכוּ בָהּ וְהוֹרַדְתֶּם אֶת שֵׂיבָתִי בְּיָגוֹן שְׁאוֹלָה:</a:t>
            </a:r>
          </a:p>
        </p:txBody>
      </p:sp>
      <p:sp>
        <p:nvSpPr>
          <p:cNvPr id="5" name="תרשים זרימה: מסיים 4">
            <a:extLst>
              <a:ext uri="{FF2B5EF4-FFF2-40B4-BE49-F238E27FC236}">
                <a16:creationId xmlns:a16="http://schemas.microsoft.com/office/drawing/2014/main" id="{03425910-4415-4EFF-8DED-9BE40479D320}"/>
              </a:ext>
            </a:extLst>
          </p:cNvPr>
          <p:cNvSpPr/>
          <p:nvPr/>
        </p:nvSpPr>
        <p:spPr>
          <a:xfrm>
            <a:off x="1733909" y="4512397"/>
            <a:ext cx="2715066" cy="1218028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rela Round" panose="00000500000000000000" pitchFamily="2" charset="-79"/>
                <a:ea typeface="+mn-ea"/>
                <a:cs typeface="Varela Round" panose="00000500000000000000" pitchFamily="2" charset="-79"/>
              </a:rPr>
              <a:t>י</a:t>
            </a:r>
            <a:r>
              <a:rPr lang="he-IL" sz="3200" dirty="0">
                <a:solidFill>
                  <a:prstClr val="white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עקב: מסרב!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  <p:pic>
        <p:nvPicPr>
          <p:cNvPr id="3074" name="Picture 2" descr="שני בנים עם סירה">
            <a:extLst>
              <a:ext uri="{FF2B5EF4-FFF2-40B4-BE49-F238E27FC236}">
                <a16:creationId xmlns:a16="http://schemas.microsoft.com/office/drawing/2014/main" id="{69EC9138-AAD7-428B-8389-C85C5DAC0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9" y="1329176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406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B11F17C5-3175-4E10-81E0-89EF13381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א-י, הצעת יהודה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566CD36-6C93-402B-BAAF-D91D34650E50}"/>
              </a:ext>
            </a:extLst>
          </p:cNvPr>
          <p:cNvSpPr/>
          <p:nvPr/>
        </p:nvSpPr>
        <p:spPr>
          <a:xfrm>
            <a:off x="1388012" y="121004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dirty="0"/>
              <a:t>(א) וְהָרָעָב כָּבֵד בָּאָרֶץ:</a:t>
            </a:r>
          </a:p>
          <a:p>
            <a:r>
              <a:rPr lang="he-IL" sz="2800" dirty="0"/>
              <a:t>(ב) וַיְהִי כַּאֲשֶׁר כִּלּוּ לֶאֱכֹל אֶת הַשֶּׁבֶר אֲשֶׁר הֵבִיאוּ מִמִּצְרָיִם וַיֹּאמֶר אֲלֵיהֶם אֲבִיהֶם שֻׁבוּ שִׁבְרוּ לָנוּ מְעַט אֹכֶל:</a:t>
            </a:r>
          </a:p>
          <a:p>
            <a:r>
              <a:rPr lang="he-IL" sz="2800" dirty="0"/>
              <a:t>(ג) וַיֹּאמֶר אֵלָיו יְהוּדָה </a:t>
            </a:r>
            <a:r>
              <a:rPr lang="he-IL" sz="2800" dirty="0" err="1"/>
              <a:t>לֵאמֹר</a:t>
            </a:r>
            <a:r>
              <a:rPr lang="he-IL" sz="2800" dirty="0"/>
              <a:t> הָעֵד </a:t>
            </a:r>
            <a:r>
              <a:rPr lang="he-IL" sz="2800" dirty="0" err="1"/>
              <a:t>הֵעִד</a:t>
            </a:r>
            <a:r>
              <a:rPr lang="he-IL" sz="2800" dirty="0"/>
              <a:t> בָּנוּ הָאִישׁ </a:t>
            </a:r>
            <a:r>
              <a:rPr lang="he-IL" sz="2800" dirty="0" err="1"/>
              <a:t>לֵאמֹר</a:t>
            </a:r>
            <a:r>
              <a:rPr lang="he-IL" sz="2800" dirty="0"/>
              <a:t> לֹא תִרְאוּ פָנַי בִּלְתִּי אֲחִיכֶם אִתְּכֶם: (ד) אִם </a:t>
            </a:r>
            <a:r>
              <a:rPr lang="he-IL" sz="2800" dirty="0" err="1"/>
              <a:t>יֶשְׁך</a:t>
            </a:r>
            <a:r>
              <a:rPr lang="he-IL" sz="2800" dirty="0"/>
              <a:t>ָ מְשַׁלֵּחַ אֶת אָחִינוּ אִתָּנוּ     נֵרְדָה וְנִשְׁבְּרָה לְךָ אֹכֶל: (ה) וְאִם אֵינְךָ מְשַׁלֵּחַ לֹא נֵרֵד כִּי הָאִישׁ אָמַר אֵלֵינוּ לֹא תִרְאוּ פָנַי בִּלְתִּי אֲחִיכֶם אִתְּכֶם:</a:t>
            </a:r>
          </a:p>
        </p:txBody>
      </p:sp>
    </p:spTree>
    <p:extLst>
      <p:ext uri="{BB962C8B-B14F-4D97-AF65-F5344CB8AC3E}">
        <p14:creationId xmlns:p14="http://schemas.microsoft.com/office/powerpoint/2010/main" val="3333760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CA0DA8A-B36C-4B0D-96DE-B316BA4F8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א-י, טענת יעקב לבניו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82B5A2AD-F2C4-4ABD-A6ED-D09F908A6B7F}"/>
              </a:ext>
            </a:extLst>
          </p:cNvPr>
          <p:cNvSpPr/>
          <p:nvPr/>
        </p:nvSpPr>
        <p:spPr>
          <a:xfrm>
            <a:off x="1064454" y="1226294"/>
            <a:ext cx="74601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(ז) וַיֹּאמֶר יִשְׂרָאֵל לָמָה הֲרֵעֹתֶם לִי לְהַגִּיד לָאִישׁ הַעוֹד לָכֶם אָח: וַיֹּאמְרוּ שָׁאוֹל שָׁאַל הָאִישׁ לָנוּ וּלְמוֹלַדְתֵּנוּ </a:t>
            </a:r>
            <a:r>
              <a:rPr lang="he-IL" sz="2800" dirty="0" err="1"/>
              <a:t>לֵאמֹר</a:t>
            </a:r>
            <a:r>
              <a:rPr lang="he-IL" sz="2800" dirty="0"/>
              <a:t> הַעוֹד אֲבִיכֶם חַי הֲיֵשׁ לָכֶם אָח וַנַּגֶּד לוֹ עַל פִּי הַדְּבָרִים הָאֵלֶּה הֲיָדוֹעַ נֵדַע כִּי יֹאמַר הוֹרִידוּ אֶת אֲחִיכֶם:</a:t>
            </a:r>
          </a:p>
        </p:txBody>
      </p:sp>
    </p:spTree>
    <p:extLst>
      <p:ext uri="{BB962C8B-B14F-4D97-AF65-F5344CB8AC3E}">
        <p14:creationId xmlns:p14="http://schemas.microsoft.com/office/powerpoint/2010/main" val="392179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491800" y="2693535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שם השיעור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he-IL" sz="4000" dirty="0">
                <a:sym typeface="Varela Round"/>
              </a:rPr>
              <a:t>תנ"ך/ בראשית לכיתה י"א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sz="3200" dirty="0">
                <a:sym typeface="Varela Round"/>
              </a:rPr>
              <a:t>שם המורה: שפרה אדלר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CA0DA8A-B36C-4B0D-96DE-B316BA4F8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א-י, הצעת יהודה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82B5A2AD-F2C4-4ABD-A6ED-D09F908A6B7F}"/>
              </a:ext>
            </a:extLst>
          </p:cNvPr>
          <p:cNvSpPr/>
          <p:nvPr/>
        </p:nvSpPr>
        <p:spPr>
          <a:xfrm>
            <a:off x="1064455" y="1226294"/>
            <a:ext cx="64054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(ח) וַיֹּאמֶר יְהוּדָה אֶל יִשְׂרָאֵל אָבִיו שִׁלְחָה הַנַּעַר אִתִּי </a:t>
            </a:r>
            <a:r>
              <a:rPr lang="he-IL" sz="2800" dirty="0" err="1"/>
              <a:t>וְנָקוּמָה</a:t>
            </a:r>
            <a:r>
              <a:rPr lang="he-IL" sz="2800" dirty="0"/>
              <a:t> וְנֵלֵכָה וְנִחְיֶה וְלֹא נָמוּת גַּם אֲנַחְנוּ גַם אַתָּה גַּם </a:t>
            </a:r>
            <a:r>
              <a:rPr lang="he-IL" sz="2800" dirty="0" err="1"/>
              <a:t>טַפֵּנו</a:t>
            </a:r>
            <a:r>
              <a:rPr lang="he-IL" sz="2800" dirty="0"/>
              <a:t>ּ:</a:t>
            </a:r>
          </a:p>
          <a:p>
            <a:r>
              <a:rPr lang="he-IL" sz="2800" dirty="0"/>
              <a:t>(ט) אָנֹכִי </a:t>
            </a:r>
            <a:r>
              <a:rPr lang="he-IL" sz="2800" dirty="0" err="1"/>
              <a:t>אֶעֶרְבֶנּו</a:t>
            </a:r>
            <a:r>
              <a:rPr lang="he-IL" sz="2800" dirty="0"/>
              <a:t>ּ מִיָּדִי תְּבַקְשֶׁנּוּ אִם לֹא </a:t>
            </a:r>
            <a:r>
              <a:rPr lang="he-IL" sz="2800" dirty="0" err="1"/>
              <a:t>הֲבִיאֹתִיו</a:t>
            </a:r>
            <a:r>
              <a:rPr lang="he-IL" sz="2800" dirty="0"/>
              <a:t> אֵלֶיךָ וְהִצַּגְתִּיו לְפָנֶיךָ - וְחָטָאתִי לְךָ כָּל הַיָּמִים: (י) כִּי לוּלֵא הִתְמַהְמָהְנוּ כִּי עַתָּה שַׁבְנוּ זֶה פַעֲמָיִם:</a:t>
            </a:r>
          </a:p>
        </p:txBody>
      </p:sp>
    </p:spTree>
    <p:extLst>
      <p:ext uri="{BB962C8B-B14F-4D97-AF65-F5344CB8AC3E}">
        <p14:creationId xmlns:p14="http://schemas.microsoft.com/office/powerpoint/2010/main" val="4203474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E71520BC-7F5F-42EF-B716-F58D12FA0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השוואה בין הצעת ראובן להצעת יהודה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A0849A69-9D4D-43A8-92A8-2732C26F8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37834"/>
              </p:ext>
            </p:extLst>
          </p:nvPr>
        </p:nvGraphicFramePr>
        <p:xfrm>
          <a:off x="454852" y="1121899"/>
          <a:ext cx="9509763" cy="489195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39594">
                  <a:extLst>
                    <a:ext uri="{9D8B030D-6E8A-4147-A177-3AD203B41FA5}">
                      <a16:colId xmlns:a16="http://schemas.microsoft.com/office/drawing/2014/main" val="1703724977"/>
                    </a:ext>
                  </a:extLst>
                </a:gridCol>
                <a:gridCol w="4290646">
                  <a:extLst>
                    <a:ext uri="{9D8B030D-6E8A-4147-A177-3AD203B41FA5}">
                      <a16:colId xmlns:a16="http://schemas.microsoft.com/office/drawing/2014/main" val="259645883"/>
                    </a:ext>
                  </a:extLst>
                </a:gridCol>
                <a:gridCol w="3779523">
                  <a:extLst>
                    <a:ext uri="{9D8B030D-6E8A-4147-A177-3AD203B41FA5}">
                      <a16:colId xmlns:a16="http://schemas.microsoft.com/office/drawing/2014/main" val="585739488"/>
                    </a:ext>
                  </a:extLst>
                </a:gridCol>
              </a:tblGrid>
              <a:tr h="509954">
                <a:tc>
                  <a:txBody>
                    <a:bodyPr/>
                    <a:lstStyle/>
                    <a:p>
                      <a:pPr algn="ctr" rtl="1"/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</a:rPr>
                        <a:t>ראובן</a:t>
                      </a:r>
                    </a:p>
                  </a:txBody>
                  <a:tcPr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</a:rPr>
                        <a:t>יהודה</a:t>
                      </a:r>
                    </a:p>
                  </a:txBody>
                  <a:tcPr>
                    <a:solidFill>
                      <a:srgbClr val="12B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520804"/>
                  </a:ext>
                </a:extLst>
              </a:tr>
              <a:tr h="10937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נסיבות השעה</a:t>
                      </a:r>
                      <a:endParaRPr lang="en-US" sz="2000" b="0" dirty="0">
                        <a:solidFill>
                          <a:srgbClr val="12B4BC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מיד כששבו ממצרים, כשיעקב נבהל לשמע הדרישה   לקחת את בנימין, והבית מלא באוכל שהובא ממצרים</a:t>
                      </a:r>
                      <a:endParaRPr lang="en-US" sz="1800" b="0" dirty="0">
                        <a:solidFill>
                          <a:srgbClr val="192A72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לאחר זמן, כאשר נגמר האוכל, הרעב כבד</a:t>
                      </a: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3332587695"/>
                  </a:ext>
                </a:extLst>
              </a:tr>
              <a:tr h="10937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דרכי שכנוע</a:t>
                      </a:r>
                      <a:endParaRPr lang="en-US" sz="2000" b="0" dirty="0">
                        <a:solidFill>
                          <a:srgbClr val="12B4BC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אינו מנסה לשכנע, רק מקבל על עצמו עונש אם לא ישיב את בנימין</a:t>
                      </a:r>
                      <a:endParaRPr lang="en-US" sz="1800" b="0" dirty="0">
                        <a:solidFill>
                          <a:srgbClr val="192A72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מנסה לשכנע: הברירה היא מוות וודאי לכולם ברעב  -אם לא ירדו למצרים, או סכנה לבנימין – אם ירדו</a:t>
                      </a: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2147598561"/>
                  </a:ext>
                </a:extLst>
              </a:tr>
              <a:tr h="10937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הערבות להשבת בנימין</a:t>
                      </a:r>
                      <a:endParaRPr lang="en-US" sz="2000" b="0" dirty="0">
                        <a:solidFill>
                          <a:srgbClr val="12B4BC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את שני בני תמית" – מה שעלול לצער את יעקב להמית את נכדיו שהם כבניו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כמו כן – לאחר ביצוע העונש תסתיים אחריותו של ראובן</a:t>
                      </a:r>
                      <a:endParaRPr lang="en-US" sz="1800" b="0" dirty="0">
                        <a:solidFill>
                          <a:srgbClr val="192A72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אנוכי </a:t>
                      </a:r>
                      <a:r>
                        <a:rPr lang="he-IL" sz="1800" b="0" dirty="0" err="1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אערבנו</a:t>
                      </a: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, מידי תבקשנו...וחטאתי לך כל הימים"– קבלת אחריות ומחויבות נצחית</a:t>
                      </a: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1520310211"/>
                  </a:ext>
                </a:extLst>
              </a:tr>
              <a:tr h="10937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dirty="0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אופי המציע ויחס יעקב אליו</a:t>
                      </a:r>
                      <a:endParaRPr lang="en-US" sz="2000" b="0" dirty="0">
                        <a:solidFill>
                          <a:srgbClr val="12B4BC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rgbClr val="192A72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גבר באחיו" (</a:t>
                      </a:r>
                      <a:r>
                        <a:rPr lang="he-IL" sz="1800" b="0" dirty="0" err="1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דבהי"א</a:t>
                      </a: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 ה, ב) – בעל אופי מנהיגותי ואחראי.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rgbClr val="192A72"/>
                          </a:solidFill>
                          <a:latin typeface="+mn-lt"/>
                          <a:ea typeface="Times New Roman"/>
                          <a:cs typeface="+mn-cs"/>
                        </a:rPr>
                        <a:t>קיבל אחריות על מעשיו (בסיפור תמר בפרק לח)</a:t>
                      </a: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318794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298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97A132B-EEB5-46FF-B4E6-B9B99858E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3600" dirty="0"/>
              <a:t>מ"ג, יא-יד, ההכנה לקראת הירידה </a:t>
            </a:r>
            <a:r>
              <a:rPr lang="he-IL" sz="3600" dirty="0" err="1"/>
              <a:t>השניה</a:t>
            </a:r>
            <a:r>
              <a:rPr lang="he-IL" sz="3600" dirty="0"/>
              <a:t> למצרים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2CA4CD7-02C4-4708-8908-F2A807BD7A0E}"/>
              </a:ext>
            </a:extLst>
          </p:cNvPr>
          <p:cNvSpPr/>
          <p:nvPr/>
        </p:nvSpPr>
        <p:spPr>
          <a:xfrm>
            <a:off x="1106659" y="134101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dirty="0"/>
              <a:t>יא וַיֹּאמֶר </a:t>
            </a:r>
            <a:r>
              <a:rPr lang="he-IL" sz="2800" dirty="0" err="1"/>
              <a:t>אֲלֵהֶם</a:t>
            </a:r>
            <a:r>
              <a:rPr lang="he-IL" sz="2800" dirty="0"/>
              <a:t> יִשְׂרָאֵל אֲבִיהֶם אִם כֵּן אֵפוֹא זֹאת עֲשׂוּ קְחוּ מִזִּמְרַת הָאָרֶץ בִּכְלֵיכֶם וְהוֹרִידוּ לָאִישׁ מִנְחָה מְעַט צֳרִי וּמְעַט דְּבַשׁ נְכֹאת וָלֹט בָּטְנִים וּשְׁקֵדִים: (</a:t>
            </a:r>
            <a:r>
              <a:rPr lang="he-IL" sz="2800" dirty="0" err="1"/>
              <a:t>יב</a:t>
            </a:r>
            <a:r>
              <a:rPr lang="he-IL" sz="2800" dirty="0"/>
              <a:t>) וְכֶסֶף מִשְׁנֶה קְחוּ בְיֶדְכֶם וְאֶת הַכֶּסֶף הַמּוּשָׁב בְּפִי </a:t>
            </a:r>
            <a:r>
              <a:rPr lang="he-IL" sz="2800" dirty="0" err="1"/>
              <a:t>אַמְתְּחֹתֵיכֶם</a:t>
            </a:r>
            <a:r>
              <a:rPr lang="he-IL" sz="2800" dirty="0"/>
              <a:t> תָּשִׁיבוּ בְיֶדְכֶם אוּלַי מִשְׁגֶּה הוּא: (</a:t>
            </a:r>
            <a:r>
              <a:rPr lang="he-IL" sz="2800" dirty="0" err="1"/>
              <a:t>יג</a:t>
            </a:r>
            <a:r>
              <a:rPr lang="he-IL" sz="2800" dirty="0"/>
              <a:t>) וְאֶת אֲחִיכֶם קָחוּ וְקוּמוּ שׁוּבוּ אֶל הָאִישׁ: (יד) וְאֵל שַׁדַּי </a:t>
            </a:r>
            <a:r>
              <a:rPr lang="he-IL" sz="2800" dirty="0" err="1"/>
              <a:t>יִתֵּן</a:t>
            </a:r>
            <a:r>
              <a:rPr lang="he-IL" sz="2800" dirty="0"/>
              <a:t> לָכֶם רַחֲמִים לִפְנֵי הָאִישׁ וְשִׁלַּח לָכֶם אֶת אֲחִיכֶם אַחֵר וְאֶת בִּנְיָמִין וַאֲנִי כַּאֲשֶׁר שָׁכֹלְתִּי </a:t>
            </a:r>
            <a:r>
              <a:rPr lang="he-IL" sz="2800" dirty="0" err="1"/>
              <a:t>שָׁכָלְתִּי</a:t>
            </a:r>
            <a:r>
              <a:rPr lang="he-IL" sz="2800" dirty="0"/>
              <a:t>:</a:t>
            </a:r>
          </a:p>
        </p:txBody>
      </p:sp>
      <p:pic>
        <p:nvPicPr>
          <p:cNvPr id="1026" name="Picture 2" descr="ונתן העץ פריו - מתנה לט&quot;ו בשבט- נופך משלכם">
            <a:extLst>
              <a:ext uri="{FF2B5EF4-FFF2-40B4-BE49-F238E27FC236}">
                <a16:creationId xmlns:a16="http://schemas.microsoft.com/office/drawing/2014/main" id="{D367BF3A-06BB-433D-984D-C6B436574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528" y="134101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1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697A132B-EEB5-46FF-B4E6-B9B99858E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3600" dirty="0"/>
              <a:t>מ"ג, יא-יד, ההכנה לקראת הירידה </a:t>
            </a:r>
            <a:r>
              <a:rPr lang="he-IL" sz="3600" dirty="0" err="1"/>
              <a:t>השניה</a:t>
            </a:r>
            <a:r>
              <a:rPr lang="he-IL" sz="3600" dirty="0"/>
              <a:t> למצרים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2CA4CD7-02C4-4708-8908-F2A807BD7A0E}"/>
              </a:ext>
            </a:extLst>
          </p:cNvPr>
          <p:cNvSpPr/>
          <p:nvPr/>
        </p:nvSpPr>
        <p:spPr>
          <a:xfrm>
            <a:off x="1106659" y="134101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dirty="0"/>
              <a:t>יא וַיֹּאמֶר </a:t>
            </a:r>
            <a:r>
              <a:rPr lang="he-IL" sz="2800" dirty="0" err="1"/>
              <a:t>אֲלֵהֶם</a:t>
            </a:r>
            <a:r>
              <a:rPr lang="he-IL" sz="2800" dirty="0"/>
              <a:t> יִשְׂרָאֵל אֲבִיהֶם אִם כֵּן אֵפוֹא זֹאת עֲשׂוּ </a:t>
            </a:r>
            <a:r>
              <a:rPr lang="he-IL" sz="2800" dirty="0">
                <a:solidFill>
                  <a:srgbClr val="92D050"/>
                </a:solidFill>
              </a:rPr>
              <a:t>קְחוּ מִזִּמְרַת הָאָרֶץ בִּכְלֵיכֶם וְהוֹרִידוּ לָאִישׁ מִנְחָה מְעַט צֳרִי וּמְעַט דְּבַשׁ נְכֹאת וָלֹט בָּטְנִים וּשְׁקֵדִים: </a:t>
            </a:r>
            <a:r>
              <a:rPr lang="he-IL" sz="2800" dirty="0"/>
              <a:t>(</a:t>
            </a:r>
            <a:r>
              <a:rPr lang="he-IL" sz="2800" dirty="0" err="1"/>
              <a:t>יב</a:t>
            </a:r>
            <a:r>
              <a:rPr lang="he-IL" sz="2800" dirty="0"/>
              <a:t>) וְכֶסֶף מִשְׁנֶה קְחוּ בְיֶדְכֶם וְאֶת הַכֶּסֶף הַמּוּשָׁב בְּפִי </a:t>
            </a:r>
            <a:r>
              <a:rPr lang="he-IL" sz="2800" dirty="0" err="1"/>
              <a:t>אַמְתְּחֹתֵיכֶם</a:t>
            </a:r>
            <a:r>
              <a:rPr lang="he-IL" sz="2800" dirty="0"/>
              <a:t> תָּשִׁיבוּ בְיֶדְכֶם אוּלַי מִשְׁגֶּה הוּא: (</a:t>
            </a:r>
            <a:r>
              <a:rPr lang="he-IL" sz="2800" dirty="0" err="1"/>
              <a:t>יג</a:t>
            </a:r>
            <a:r>
              <a:rPr lang="he-IL" sz="2800" dirty="0"/>
              <a:t>) וְאֶת אֲחִיכֶם קָחוּ וְקוּמוּ שׁוּבוּ אֶל הָאִישׁ: (יד) </a:t>
            </a:r>
            <a:r>
              <a:rPr lang="he-IL" sz="2800" dirty="0">
                <a:solidFill>
                  <a:srgbClr val="12B4BC"/>
                </a:solidFill>
              </a:rPr>
              <a:t>וְאֵל שַׁדַּי </a:t>
            </a:r>
            <a:r>
              <a:rPr lang="he-IL" sz="2800" dirty="0" err="1">
                <a:solidFill>
                  <a:srgbClr val="12B4BC"/>
                </a:solidFill>
              </a:rPr>
              <a:t>יִתֵּן</a:t>
            </a:r>
            <a:r>
              <a:rPr lang="he-IL" sz="2800" dirty="0">
                <a:solidFill>
                  <a:srgbClr val="12B4BC"/>
                </a:solidFill>
              </a:rPr>
              <a:t> לָכֶם רַחֲמִים לִפְנֵי הָאִישׁ וְשִׁלַּח לָכֶם אֶת אֲחִיכֶם אַחֵר וְאֶת בִּנְיָמִין</a:t>
            </a:r>
            <a:r>
              <a:rPr lang="he-IL" sz="2800" dirty="0"/>
              <a:t> וַאֲנִי כַּאֲשֶׁר שָׁכֹלְתִּי </a:t>
            </a:r>
            <a:r>
              <a:rPr lang="he-IL" sz="2800" dirty="0" err="1"/>
              <a:t>שָׁכָלְתִּי</a:t>
            </a:r>
            <a:r>
              <a:rPr lang="he-IL" sz="2800" dirty="0"/>
              <a:t>:</a:t>
            </a:r>
          </a:p>
        </p:txBody>
      </p:sp>
      <p:sp>
        <p:nvSpPr>
          <p:cNvPr id="5" name="תרשים זרימה: מסיים 4">
            <a:extLst>
              <a:ext uri="{FF2B5EF4-FFF2-40B4-BE49-F238E27FC236}">
                <a16:creationId xmlns:a16="http://schemas.microsoft.com/office/drawing/2014/main" id="{118AF883-2B13-434F-93A1-7CBCE530643F}"/>
              </a:ext>
            </a:extLst>
          </p:cNvPr>
          <p:cNvSpPr/>
          <p:nvPr/>
        </p:nvSpPr>
        <p:spPr>
          <a:xfrm>
            <a:off x="7835705" y="1628519"/>
            <a:ext cx="3249636" cy="1424169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rela Round" panose="00000500000000000000" pitchFamily="2" charset="-79"/>
                <a:ea typeface="+mn-ea"/>
                <a:cs typeface="Varela Round" panose="00000500000000000000" pitchFamily="2" charset="-79"/>
              </a:rPr>
              <a:t>הכנה למפגש השני עם יוסף:</a:t>
            </a:r>
          </a:p>
          <a:p>
            <a:pPr lvl="0"/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arela Round" panose="00000500000000000000" pitchFamily="2" charset="-79"/>
                <a:ea typeface="+mn-ea"/>
                <a:cs typeface="Varela Round" panose="00000500000000000000" pitchFamily="2" charset="-79"/>
              </a:rPr>
              <a:t>דורון ותפילה</a:t>
            </a:r>
            <a:endParaRPr kumimoji="0" lang="he-IL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8634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2DB19E26-0852-4E64-83C4-A251C09A2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DBD62361-B54C-45A7-B298-B96516144043}"/>
              </a:ext>
            </a:extLst>
          </p:cNvPr>
          <p:cNvSpPr/>
          <p:nvPr/>
        </p:nvSpPr>
        <p:spPr>
          <a:xfrm>
            <a:off x="984740" y="1155624"/>
            <a:ext cx="63867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(טו) </a:t>
            </a:r>
            <a:r>
              <a:rPr lang="he-IL" sz="2800" dirty="0" err="1"/>
              <a:t>וַיִּקְחו</a:t>
            </a:r>
            <a:r>
              <a:rPr lang="he-IL" sz="2800" dirty="0"/>
              <a:t>ּ הָאֲנָשִׁים אֶת הַמִּנְחָה הַזֹּאת וּמִשְׁנֶה כֶּסֶף לָקְחוּ בְיָדָם וְאֶת בִּנְיָמִן </a:t>
            </a:r>
            <a:r>
              <a:rPr lang="he-IL" sz="2800" dirty="0" err="1"/>
              <a:t>וַיָּקֻמו</a:t>
            </a:r>
            <a:r>
              <a:rPr lang="he-IL" sz="2800" dirty="0"/>
              <a:t>ּ וַיֵּרְדוּ מִצְרַיִם וַיַּעַמְדוּ לִפְנֵי יוֹסֵף: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טז</a:t>
            </a:r>
            <a:r>
              <a:rPr lang="he-IL" sz="2800" dirty="0"/>
              <a:t>) וַיַּרְא יוֹסֵף אִתָּם אֶת בִּנְיָמִין וַיֹּאמֶר לַאֲשֶׁר עַל בֵּיתוֹ הָבֵא אֶת הָאֲנָשִׁים הַבָּיְתָה וּטְבֹחַ טֶבַח וְהָכֵן כִּי אִתִּי יֹאכְלוּ הָאֲנָשִׁים בַּצָּהֳרָיִם: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יז</a:t>
            </a:r>
            <a:r>
              <a:rPr lang="he-IL" sz="2800" dirty="0"/>
              <a:t>) וַיַּעַשׂ הָאִישׁ כַּאֲשֶׁר אָמַר יוֹסֵף וַיָּבֵא הָאִישׁ אֶת הָאֲנָשִׁים בֵּיתָה יוֹסֵף:</a:t>
            </a:r>
          </a:p>
        </p:txBody>
      </p:sp>
    </p:spTree>
    <p:extLst>
      <p:ext uri="{BB962C8B-B14F-4D97-AF65-F5344CB8AC3E}">
        <p14:creationId xmlns:p14="http://schemas.microsoft.com/office/powerpoint/2010/main" val="1047071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2DB19E26-0852-4E64-83C4-A251C09A2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DBD62361-B54C-45A7-B298-B96516144043}"/>
              </a:ext>
            </a:extLst>
          </p:cNvPr>
          <p:cNvSpPr/>
          <p:nvPr/>
        </p:nvSpPr>
        <p:spPr>
          <a:xfrm>
            <a:off x="1547446" y="1591722"/>
            <a:ext cx="6217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יח</a:t>
            </a:r>
            <a:r>
              <a:rPr lang="he-IL" sz="2800" dirty="0"/>
              <a:t>) וַיִּירְאוּ הָאֲנָשִׁים כִּי הוּבְאוּ בֵּית יוֹסֵף וַיֹּאמְרוּ עַל דְּבַר הַכֶּסֶף הַשָּׁב </a:t>
            </a:r>
            <a:r>
              <a:rPr lang="he-IL" sz="2800" dirty="0" err="1"/>
              <a:t>בְּאַמְתְּחֹתֵינו</a:t>
            </a:r>
            <a:r>
              <a:rPr lang="he-IL" sz="2800" dirty="0"/>
              <a:t>ּ </a:t>
            </a:r>
            <a:r>
              <a:rPr lang="he-IL" sz="2800" dirty="0" err="1"/>
              <a:t>בַּתְּחִלָּה</a:t>
            </a:r>
            <a:r>
              <a:rPr lang="he-IL" sz="2800" dirty="0"/>
              <a:t> אֲנַחְנוּ מוּבָאִים </a:t>
            </a:r>
            <a:r>
              <a:rPr lang="he-IL" sz="2800" dirty="0" err="1"/>
              <a:t>לְהִתְגֹּלֵל</a:t>
            </a:r>
            <a:r>
              <a:rPr lang="he-IL" sz="2800" dirty="0"/>
              <a:t> עָלֵינוּ וּלְהִתְנַפֵּל עָלֵינוּ וְלָקַחַת אֹתָנוּ לַעֲבָדִים וְאֶת </a:t>
            </a:r>
            <a:r>
              <a:rPr lang="he-IL" sz="2800" dirty="0" err="1"/>
              <a:t>חֲמֹרֵינו</a:t>
            </a:r>
            <a:r>
              <a:rPr lang="he-IL" sz="2800" dirty="0"/>
              <a:t>ּ: </a:t>
            </a:r>
          </a:p>
          <a:p>
            <a:endParaRPr lang="he-IL" sz="2800" dirty="0"/>
          </a:p>
        </p:txBody>
      </p:sp>
      <p:pic>
        <p:nvPicPr>
          <p:cNvPr id="2050" name="Picture 2" descr="ישראל נגלית לעין | יד בן צבי | מסעות פרנק שולטן בארץ הקודש | אנשים ...">
            <a:extLst>
              <a:ext uri="{FF2B5EF4-FFF2-40B4-BE49-F238E27FC236}">
                <a16:creationId xmlns:a16="http://schemas.microsoft.com/office/drawing/2014/main" id="{D1722678-1218-4892-B97F-60DE464BD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09" y="3429000"/>
            <a:ext cx="3511008" cy="267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593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BC8349F6-B4EF-4BEB-98D4-03990D10F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B260AB4-111F-4C32-BB03-A7294C53312D}"/>
              </a:ext>
            </a:extLst>
          </p:cNvPr>
          <p:cNvSpPr/>
          <p:nvPr/>
        </p:nvSpPr>
        <p:spPr>
          <a:xfrm>
            <a:off x="309489" y="1327116"/>
            <a:ext cx="80774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יט</a:t>
            </a:r>
            <a:r>
              <a:rPr lang="he-IL" sz="2800" dirty="0"/>
              <a:t>) </a:t>
            </a:r>
            <a:r>
              <a:rPr lang="he-IL" sz="2800" dirty="0" err="1"/>
              <a:t>וַיִּגְּשׁו</a:t>
            </a:r>
            <a:r>
              <a:rPr lang="he-IL" sz="2800" dirty="0"/>
              <a:t>ּ אֶל הָאִישׁ אֲשֶׁר עַל בֵּית יוֹסֵף וַיְדַבְּרוּ אֵלָיו פֶּתַח הַבָּיִת: (כ) וַיֹּאמְרוּ בִּי אֲדֹנִי יָרֹד יָרַדְנוּ </a:t>
            </a:r>
            <a:r>
              <a:rPr lang="he-IL" sz="2800" dirty="0" err="1"/>
              <a:t>בַּתְּחִלָּה</a:t>
            </a:r>
            <a:r>
              <a:rPr lang="he-IL" sz="2800" dirty="0"/>
              <a:t> לִשְׁבָּר אֹכֶל: (</a:t>
            </a:r>
            <a:r>
              <a:rPr lang="he-IL" sz="2800" dirty="0" err="1"/>
              <a:t>כא</a:t>
            </a:r>
            <a:r>
              <a:rPr lang="he-IL" sz="2800" dirty="0"/>
              <a:t>) וַיְהִי כִּי בָאנוּ אֶל הַמָּלוֹן וַנִּפְתְּחָה אֶת </a:t>
            </a:r>
            <a:r>
              <a:rPr lang="he-IL" sz="2800" dirty="0" err="1"/>
              <a:t>אַמְתְּחֹתֵינו</a:t>
            </a:r>
            <a:r>
              <a:rPr lang="he-IL" sz="2800" dirty="0"/>
              <a:t>ּ וְהִנֵּה כֶסֶף אִישׁ בְּפִי אַמְתַּחְתּוֹ כַּסְפֵּנוּ בְּמִשְׁקָלוֹ וַנָּשֶׁב אֹתוֹ בְּיָדֵנוּ: (</a:t>
            </a:r>
            <a:r>
              <a:rPr lang="he-IL" sz="2800" dirty="0" err="1"/>
              <a:t>כב</a:t>
            </a:r>
            <a:r>
              <a:rPr lang="he-IL" sz="2800" dirty="0"/>
              <a:t>)  וְכֶסֶף אַחֵר הוֹרַדְנוּ בְיָדֵנוּ לִשְׁבָּר אֹכֶל לֹא יָדַעְנוּ מִי שָׂם כַּסְפֵּנוּ </a:t>
            </a:r>
            <a:r>
              <a:rPr lang="he-IL" sz="2800" dirty="0" err="1"/>
              <a:t>בְּאַמְתְּחֹתֵינו</a:t>
            </a:r>
            <a:r>
              <a:rPr lang="he-IL" sz="2800" dirty="0"/>
              <a:t>ּ: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כג</a:t>
            </a:r>
            <a:r>
              <a:rPr lang="he-IL" sz="2800" dirty="0"/>
              <a:t>) וַיֹּאמֶר שָׁלוֹם לָכֶם אַל תִּירָאוּ </a:t>
            </a:r>
            <a:r>
              <a:rPr lang="he-IL" sz="2800" dirty="0" err="1"/>
              <a:t>אֱלֹהֵיכֶם</a:t>
            </a:r>
            <a:r>
              <a:rPr lang="he-IL" sz="2800" dirty="0"/>
              <a:t> </a:t>
            </a:r>
            <a:r>
              <a:rPr lang="he-IL" sz="2800" dirty="0" err="1"/>
              <a:t>וֵאלֹהֵי</a:t>
            </a:r>
            <a:r>
              <a:rPr lang="he-IL" sz="2800" dirty="0"/>
              <a:t> אֲבִיכֶם נָתַן לָכֶם מַטְמוֹן </a:t>
            </a:r>
            <a:r>
              <a:rPr lang="he-IL" sz="2800" dirty="0" err="1"/>
              <a:t>בְּאַמְתְּחֹתֵיכֶם</a:t>
            </a:r>
            <a:r>
              <a:rPr lang="he-IL" sz="2800" dirty="0"/>
              <a:t> כַּסְפְּכֶם בָּא אֵלָי וַיּוֹצֵא </a:t>
            </a:r>
            <a:r>
              <a:rPr lang="he-IL" sz="2800" dirty="0" err="1"/>
              <a:t>אֲלֵהֶם</a:t>
            </a:r>
            <a:r>
              <a:rPr lang="he-IL" sz="2800" dirty="0"/>
              <a:t> אֶת שִׁמְעוֹן:</a:t>
            </a:r>
          </a:p>
        </p:txBody>
      </p:sp>
      <p:pic>
        <p:nvPicPr>
          <p:cNvPr id="5122" name="Picture 2" descr="התיק של מטבעות זהב | וקטורים לשימוש ציבורי">
            <a:extLst>
              <a:ext uri="{FF2B5EF4-FFF2-40B4-BE49-F238E27FC236}">
                <a16:creationId xmlns:a16="http://schemas.microsoft.com/office/drawing/2014/main" id="{7EBEB1C3-05B5-4ABC-AD43-B8273271B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79" y="5017108"/>
            <a:ext cx="1847872" cy="156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691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BC8349F6-B4EF-4BEB-98D4-03990D10F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B260AB4-111F-4C32-BB03-A7294C53312D}"/>
              </a:ext>
            </a:extLst>
          </p:cNvPr>
          <p:cNvSpPr/>
          <p:nvPr/>
        </p:nvSpPr>
        <p:spPr>
          <a:xfrm>
            <a:off x="1213404" y="1721011"/>
            <a:ext cx="63268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(כד) וַיָּבֵא הָאִישׁ אֶת הָאֲנָשִׁים בֵּיתָה יוֹסֵף </a:t>
            </a:r>
            <a:r>
              <a:rPr lang="he-IL" sz="2800" dirty="0" err="1"/>
              <a:t>וַיִּתֶּן</a:t>
            </a:r>
            <a:r>
              <a:rPr lang="he-IL" sz="2800" dirty="0"/>
              <a:t> מַיִם וַיִּרְחֲצוּ רַגְלֵיהֶם </a:t>
            </a:r>
            <a:r>
              <a:rPr lang="he-IL" sz="2800" dirty="0" err="1"/>
              <a:t>וַיִּתֵּן</a:t>
            </a:r>
            <a:r>
              <a:rPr lang="he-IL" sz="2800" dirty="0"/>
              <a:t> מִסְפּוֹא </a:t>
            </a:r>
            <a:r>
              <a:rPr lang="he-IL" sz="2800" dirty="0" err="1"/>
              <a:t>לַחֲמֹרֵיהֶם</a:t>
            </a:r>
            <a:r>
              <a:rPr lang="he-IL" sz="2800" dirty="0"/>
              <a:t>: (כה) וַיָּכִינוּ אֶת הַמִּנְחָה עַד בּוֹא יוֹסֵף בַּצָּהֳרָיִם כִּי שָׁמְעוּ כִּי שָׁם יֹאכְלוּ לָחֶם: </a:t>
            </a:r>
          </a:p>
        </p:txBody>
      </p:sp>
    </p:spTree>
    <p:extLst>
      <p:ext uri="{BB962C8B-B14F-4D97-AF65-F5344CB8AC3E}">
        <p14:creationId xmlns:p14="http://schemas.microsoft.com/office/powerpoint/2010/main" val="438856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7B79C81D-4FF8-4249-9600-13AB0F35B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D382003F-7D2F-48D1-A405-71698A99996B}"/>
              </a:ext>
            </a:extLst>
          </p:cNvPr>
          <p:cNvSpPr/>
          <p:nvPr/>
        </p:nvSpPr>
        <p:spPr>
          <a:xfrm>
            <a:off x="422031" y="1106217"/>
            <a:ext cx="76950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כו</a:t>
            </a:r>
            <a:r>
              <a:rPr lang="he-IL" sz="2800" dirty="0"/>
              <a:t>) וַיָּבֹא יוֹסֵף הַבַּיְתָה וַיָּבִיאּוּ לוֹ אֶת הַמִּנְחָה אֲשֶׁר בְּיָדָם הַבָּיְתָה וַיִּשְׁתַּחֲווּ לוֹ אָרְצָה: 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כז</a:t>
            </a:r>
            <a:r>
              <a:rPr lang="he-IL" sz="2800" dirty="0"/>
              <a:t>) וַיִּשְׁאַל לָהֶם לְשָׁלוֹם וַיֹּאמֶר הֲשָׁלוֹם אֲבִיכֶם הַזָּקֵן אֲשֶׁר אֲמַרְתֶּם הַעוֹדֶנּוּ חָי: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כח</a:t>
            </a:r>
            <a:r>
              <a:rPr lang="he-IL" sz="2800" dirty="0"/>
              <a:t>) וַיֹּאמְרוּ שָׁלוֹם לְעַבְדְּךָ לְאָבִינוּ עוֹדֶנּוּ חָי וַיִּקְּדוּ וַיִּשְׁתַּחֲווּ: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כט</a:t>
            </a:r>
            <a:r>
              <a:rPr lang="he-IL" sz="2800" dirty="0"/>
              <a:t>) </a:t>
            </a:r>
            <a:r>
              <a:rPr lang="he-IL" sz="2800" dirty="0" err="1"/>
              <a:t>וַיִּשָּׂא</a:t>
            </a:r>
            <a:r>
              <a:rPr lang="he-IL" sz="2800" dirty="0"/>
              <a:t> עֵינָיו וַיַּרְא אֶת בִּנְיָמִין אָחִיו בֶּן אִמּוֹ וַיֹּאמֶר הֲזֶה אֲחִיכֶם הַקָּטֹן אֲשֶׁר אֲמַרְתֶּם אֵלָי  וַיֹּאמַר </a:t>
            </a:r>
            <a:r>
              <a:rPr lang="he-IL" sz="2800" dirty="0" err="1"/>
              <a:t>אֱלֹהִים</a:t>
            </a:r>
            <a:r>
              <a:rPr lang="he-IL" sz="2800" dirty="0"/>
              <a:t> יָחְנְךָ בְּנִי: (ל) וַיְמַהֵר יוֹסֵף כִּי נִכְמְרוּ רַחֲמָיו אֶל אָחִיו וַיְבַקֵּשׁ לִבְכּוֹת וַיָּבֹא הַחַדְרָה </a:t>
            </a:r>
            <a:r>
              <a:rPr lang="he-IL" sz="2800" dirty="0" err="1"/>
              <a:t>וַיֵּבְך</a:t>
            </a:r>
            <a:r>
              <a:rPr lang="he-IL" sz="2800" dirty="0"/>
              <a:t>ְּ שָׁמָּה:</a:t>
            </a:r>
          </a:p>
        </p:txBody>
      </p:sp>
      <p:pic>
        <p:nvPicPr>
          <p:cNvPr id="3074" name="Picture 2" descr="מבט לפרשת השבוע &quot;ויגש&quot;">
            <a:extLst>
              <a:ext uri="{FF2B5EF4-FFF2-40B4-BE49-F238E27FC236}">
                <a16:creationId xmlns:a16="http://schemas.microsoft.com/office/drawing/2014/main" id="{FAD58C48-326A-40CE-AD60-D6C99B593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662" y="1571625"/>
            <a:ext cx="2946032" cy="222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938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7B79C81D-4FF8-4249-9600-13AB0F35B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D382003F-7D2F-48D1-A405-71698A99996B}"/>
              </a:ext>
            </a:extLst>
          </p:cNvPr>
          <p:cNvSpPr/>
          <p:nvPr/>
        </p:nvSpPr>
        <p:spPr>
          <a:xfrm>
            <a:off x="1733909" y="1331300"/>
            <a:ext cx="6751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(לא) וַיִּרְחַץ פָּנָיו וַיֵּצֵא וַיִּתְאַפַּק וַיֹּאמֶר שִׂימוּ לָחֶם: </a:t>
            </a:r>
          </a:p>
          <a:p>
            <a:r>
              <a:rPr lang="he-IL" sz="2800" dirty="0"/>
              <a:t>(לב) וַיָּשִׂימוּ לוֹ לְבַדּוֹ וְלָהֶם לְבַדָּם וְלַמִּצְרִים הָאֹכְלִים אִתּוֹ לְבַדָּם כִּי לֹא </a:t>
            </a:r>
            <a:r>
              <a:rPr lang="he-IL" sz="2800" dirty="0" err="1"/>
              <a:t>יוּכְלוּן</a:t>
            </a:r>
            <a:r>
              <a:rPr lang="he-IL" sz="2800" dirty="0"/>
              <a:t> הַמִּצְרִים לֶאֱכֹל אֶת הָעִבְרִים לֶחֶם כִּי תוֹעֵבָה הִוא לְמִצְרָיִם:</a:t>
            </a:r>
          </a:p>
        </p:txBody>
      </p:sp>
    </p:spTree>
    <p:extLst>
      <p:ext uri="{BB962C8B-B14F-4D97-AF65-F5344CB8AC3E}">
        <p14:creationId xmlns:p14="http://schemas.microsoft.com/office/powerpoint/2010/main" val="224431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פרקים מ"ב - מ"ג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-2" y="2919680"/>
            <a:ext cx="12192001" cy="1211476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שיבתם של הבנים ארצה ללא שמעון</a:t>
            </a:r>
          </a:p>
          <a:p>
            <a:r>
              <a:rPr lang="he-IL" dirty="0">
                <a:sym typeface="Varela Round"/>
              </a:rPr>
              <a:t>ושיבתם המחודשת למצרים</a:t>
            </a:r>
            <a:endParaRPr lang="he-IL" dirty="0">
              <a:solidFill>
                <a:srgbClr val="192A72"/>
              </a:solidFill>
              <a:sym typeface="Varela Round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FAE2065-02BC-412A-A7D7-85BBB2B6F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8C7B771-E610-45DD-9780-7661B83FBBC1}"/>
              </a:ext>
            </a:extLst>
          </p:cNvPr>
          <p:cNvSpPr/>
          <p:nvPr/>
        </p:nvSpPr>
        <p:spPr>
          <a:xfrm>
            <a:off x="858129" y="1359598"/>
            <a:ext cx="6873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(לג) וַיֵּשְׁבוּ לְפָנָיו הַבְּכֹר </a:t>
            </a:r>
            <a:r>
              <a:rPr lang="he-IL" sz="2800" dirty="0" err="1"/>
              <a:t>כִּבְכֹרָתו</a:t>
            </a:r>
            <a:r>
              <a:rPr lang="he-IL" sz="2800" dirty="0"/>
              <a:t>ֹ וְהַצָּעִיר </a:t>
            </a:r>
            <a:r>
              <a:rPr lang="he-IL" sz="2800" dirty="0" err="1"/>
              <a:t>כִּצְעִרָתו</a:t>
            </a:r>
            <a:r>
              <a:rPr lang="he-IL" sz="2800" dirty="0"/>
              <a:t>ֹ וַיִּתְמְהוּ הֲָאנָשִׁים אִישׁ אֶל רֵעֵהוּ:</a:t>
            </a:r>
          </a:p>
          <a:p>
            <a:r>
              <a:rPr lang="he-IL" sz="2800" dirty="0"/>
              <a:t>(לד) </a:t>
            </a:r>
            <a:r>
              <a:rPr lang="he-IL" sz="2800" dirty="0" err="1"/>
              <a:t>וַיִּשָּׂא</a:t>
            </a:r>
            <a:r>
              <a:rPr lang="he-IL" sz="2800" dirty="0"/>
              <a:t> מַשְׂאֹת מֵאֵת פָּנָיו </a:t>
            </a:r>
            <a:r>
              <a:rPr lang="he-IL" sz="2800" dirty="0" err="1"/>
              <a:t>אֲלֵהֶם</a:t>
            </a:r>
            <a:r>
              <a:rPr lang="he-IL" sz="2800" dirty="0"/>
              <a:t> </a:t>
            </a:r>
            <a:r>
              <a:rPr lang="he-IL" sz="2800" dirty="0" err="1"/>
              <a:t>וַתֵּרֶב</a:t>
            </a:r>
            <a:r>
              <a:rPr lang="he-IL" sz="2800" dirty="0"/>
              <a:t> מַשְׂאַת בִּנְיָמִן מִמַּשְׂאֹת כֻּלָּם חָמֵשׁ יָדוֹת וַיִּשְׁתּוּ וַיִּשְׁכְּרוּ עִמּוֹ: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E20C20A-D226-4996-BA25-BD9A1BE4F883}"/>
              </a:ext>
            </a:extLst>
          </p:cNvPr>
          <p:cNvSpPr/>
          <p:nvPr/>
        </p:nvSpPr>
        <p:spPr>
          <a:xfrm>
            <a:off x="5885598" y="22675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351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FAE2065-02BC-412A-A7D7-85BBB2B6F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8C7B771-E610-45DD-9780-7661B83FBBC1}"/>
              </a:ext>
            </a:extLst>
          </p:cNvPr>
          <p:cNvSpPr/>
          <p:nvPr/>
        </p:nvSpPr>
        <p:spPr>
          <a:xfrm>
            <a:off x="858129" y="1359598"/>
            <a:ext cx="6873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(לג) וַיֵּשְׁבוּ לְפָנָיו הַבְּכֹר </a:t>
            </a:r>
            <a:r>
              <a:rPr lang="he-IL" sz="2800" dirty="0" err="1"/>
              <a:t>כִּבְכֹרָתו</a:t>
            </a:r>
            <a:r>
              <a:rPr lang="he-IL" sz="2800" dirty="0"/>
              <a:t>ֹ וְהַצָּעִיר </a:t>
            </a:r>
            <a:r>
              <a:rPr lang="he-IL" sz="2800" dirty="0" err="1"/>
              <a:t>כִּצְעִרָתו</a:t>
            </a:r>
            <a:r>
              <a:rPr lang="he-IL" sz="2800" dirty="0"/>
              <a:t>ֹ ו</a:t>
            </a:r>
            <a:r>
              <a:rPr lang="he-IL" sz="2800" b="1" dirty="0"/>
              <a:t>ַיִּתְמְהוּ</a:t>
            </a:r>
            <a:r>
              <a:rPr lang="he-IL" sz="2800" dirty="0"/>
              <a:t> הָאֲנָשִׁים אִישׁ אֶל רֵעֵהוּ:</a:t>
            </a:r>
          </a:p>
          <a:p>
            <a:r>
              <a:rPr lang="he-IL" sz="2800" dirty="0"/>
              <a:t>(לד) </a:t>
            </a:r>
            <a:r>
              <a:rPr lang="he-IL" sz="2800" dirty="0" err="1"/>
              <a:t>וַיִּשָּׂא</a:t>
            </a:r>
            <a:r>
              <a:rPr lang="he-IL" sz="2800" dirty="0"/>
              <a:t> מַשְׂאֹת מֵאֵת פָּנָיו </a:t>
            </a:r>
            <a:r>
              <a:rPr lang="he-IL" sz="2800" dirty="0" err="1"/>
              <a:t>אֲלֵהֶם</a:t>
            </a:r>
            <a:r>
              <a:rPr lang="he-IL" sz="2800" dirty="0"/>
              <a:t> </a:t>
            </a:r>
            <a:r>
              <a:rPr lang="he-IL" sz="2800" dirty="0" err="1"/>
              <a:t>וַתֵּרֶב</a:t>
            </a:r>
            <a:r>
              <a:rPr lang="he-IL" sz="2800" dirty="0"/>
              <a:t> מַשְׂאַת בִּנְיָמִן מִמַּשְׂאֹת כֻּלָּם חָמֵשׁ יָדוֹת וַיִּשְׁתּוּ וַיִּשְׁכְּרוּ עִמּוֹ: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E20C20A-D226-4996-BA25-BD9A1BE4F883}"/>
              </a:ext>
            </a:extLst>
          </p:cNvPr>
          <p:cNvSpPr/>
          <p:nvPr/>
        </p:nvSpPr>
        <p:spPr>
          <a:xfrm>
            <a:off x="5885598" y="22675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 </a:t>
            </a:r>
          </a:p>
        </p:txBody>
      </p:sp>
      <p:sp>
        <p:nvSpPr>
          <p:cNvPr id="7" name="תרשים זרימה: מסיים 6">
            <a:extLst>
              <a:ext uri="{FF2B5EF4-FFF2-40B4-BE49-F238E27FC236}">
                <a16:creationId xmlns:a16="http://schemas.microsoft.com/office/drawing/2014/main" id="{0E6370F0-15C7-4612-8F30-2E313E000125}"/>
              </a:ext>
            </a:extLst>
          </p:cNvPr>
          <p:cNvSpPr/>
          <p:nvPr/>
        </p:nvSpPr>
        <p:spPr>
          <a:xfrm>
            <a:off x="5721823" y="3383234"/>
            <a:ext cx="4019224" cy="2503126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err="1"/>
              <a:t>רשב"ם</a:t>
            </a:r>
            <a:r>
              <a:rPr lang="he-IL" sz="2000" dirty="0"/>
              <a:t>: ויתמהו  - שהרי כולם נולדו בשבע שנים, ואין להבחין איזה קודם לזה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965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>
            <a:extLst>
              <a:ext uri="{FF2B5EF4-FFF2-40B4-BE49-F238E27FC236}">
                <a16:creationId xmlns:a16="http://schemas.microsoft.com/office/drawing/2014/main" id="{F0056426-F4B9-4D5F-8660-EE66902C38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31" t="15316" r="31879" b="8965"/>
          <a:stretch/>
        </p:blipFill>
        <p:spPr>
          <a:xfrm>
            <a:off x="493388" y="3682521"/>
            <a:ext cx="1451012" cy="2176620"/>
          </a:xfrm>
          <a:prstGeom prst="rect">
            <a:avLst/>
          </a:prstGeom>
        </p:spPr>
      </p:pic>
      <p:sp>
        <p:nvSpPr>
          <p:cNvPr id="3" name="כותרת 2">
            <a:extLst>
              <a:ext uri="{FF2B5EF4-FFF2-40B4-BE49-F238E27FC236}">
                <a16:creationId xmlns:a16="http://schemas.microsoft.com/office/drawing/2014/main" id="{DFAE2065-02BC-412A-A7D7-85BBB2B6F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8C7B771-E610-45DD-9780-7661B83FBBC1}"/>
              </a:ext>
            </a:extLst>
          </p:cNvPr>
          <p:cNvSpPr/>
          <p:nvPr/>
        </p:nvSpPr>
        <p:spPr>
          <a:xfrm>
            <a:off x="858129" y="1359598"/>
            <a:ext cx="6873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(לג) וַיֵּשְׁבוּ לְפָנָיו </a:t>
            </a:r>
            <a:r>
              <a:rPr lang="he-IL" sz="2800" b="1" dirty="0"/>
              <a:t>הַבְּכֹר </a:t>
            </a:r>
            <a:r>
              <a:rPr lang="he-IL" sz="2800" b="1" dirty="0" err="1"/>
              <a:t>כִּבְכֹרָתו</a:t>
            </a:r>
            <a:r>
              <a:rPr lang="he-IL" sz="2800" b="1" dirty="0"/>
              <a:t>ֹ וְהַצָּעִיר </a:t>
            </a:r>
            <a:r>
              <a:rPr lang="he-IL" sz="2800" b="1" dirty="0" err="1"/>
              <a:t>כִּצְעִרָתו</a:t>
            </a:r>
            <a:r>
              <a:rPr lang="he-IL" sz="2800" b="1" dirty="0"/>
              <a:t>ֹ </a:t>
            </a:r>
            <a:r>
              <a:rPr lang="he-IL" sz="2800" dirty="0"/>
              <a:t>ו</a:t>
            </a:r>
            <a:r>
              <a:rPr lang="he-IL" sz="2800" b="1" dirty="0"/>
              <a:t>ַיִּתְמְהוּ</a:t>
            </a:r>
            <a:r>
              <a:rPr lang="he-IL" sz="2800" dirty="0"/>
              <a:t> הָאֲנָשִׁים אִישׁ אֶל רֵעֵהוּ:</a:t>
            </a:r>
          </a:p>
          <a:p>
            <a:r>
              <a:rPr lang="he-IL" sz="2800" dirty="0"/>
              <a:t>(לד) </a:t>
            </a:r>
            <a:r>
              <a:rPr lang="he-IL" sz="2800" dirty="0" err="1"/>
              <a:t>וַיִּשָּׂא</a:t>
            </a:r>
            <a:r>
              <a:rPr lang="he-IL" sz="2800" dirty="0"/>
              <a:t> מַשְׂאֹת מֵאֵת פָּנָיו </a:t>
            </a:r>
            <a:r>
              <a:rPr lang="he-IL" sz="2800" dirty="0" err="1"/>
              <a:t>אֲלֵהֶם</a:t>
            </a:r>
            <a:r>
              <a:rPr lang="he-IL" sz="2800" dirty="0"/>
              <a:t> </a:t>
            </a:r>
            <a:r>
              <a:rPr lang="he-IL" sz="2800" dirty="0" err="1"/>
              <a:t>וַתֵּרֶב</a:t>
            </a:r>
            <a:r>
              <a:rPr lang="he-IL" sz="2800" dirty="0"/>
              <a:t> מַשְׂאַת בִּנְיָמִן מִמַּשְׂאֹת כֻּלָּם חָמֵשׁ יָדוֹת וַיִּשְׁתּוּ וַיִּשְׁכְּרוּ עִמּוֹ: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E20C20A-D226-4996-BA25-BD9A1BE4F883}"/>
              </a:ext>
            </a:extLst>
          </p:cNvPr>
          <p:cNvSpPr/>
          <p:nvPr/>
        </p:nvSpPr>
        <p:spPr>
          <a:xfrm>
            <a:off x="5885598" y="22675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 </a:t>
            </a:r>
          </a:p>
        </p:txBody>
      </p:sp>
      <p:sp>
        <p:nvSpPr>
          <p:cNvPr id="6" name="תרשים זרימה: מסיים 5">
            <a:extLst>
              <a:ext uri="{FF2B5EF4-FFF2-40B4-BE49-F238E27FC236}">
                <a16:creationId xmlns:a16="http://schemas.microsoft.com/office/drawing/2014/main" id="{EDCD8C94-A07C-42B0-B42A-B720002345D1}"/>
              </a:ext>
            </a:extLst>
          </p:cNvPr>
          <p:cNvSpPr/>
          <p:nvPr/>
        </p:nvSpPr>
        <p:spPr>
          <a:xfrm>
            <a:off x="1580884" y="3367845"/>
            <a:ext cx="4304714" cy="2503126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000" dirty="0">
              <a:solidFill>
                <a:schemeClr val="bg1"/>
              </a:solidFill>
              <a:cs typeface="Varela Round" panose="00000500000000000000" pitchFamily="2" charset="-79"/>
            </a:endParaRPr>
          </a:p>
          <a:p>
            <a:pPr algn="ctr"/>
            <a:r>
              <a:rPr lang="he-IL" sz="2000" dirty="0">
                <a:solidFill>
                  <a:schemeClr val="bg1"/>
                </a:solidFill>
                <a:cs typeface="Varela Round" panose="00000500000000000000" pitchFamily="2" charset="-79"/>
              </a:rPr>
              <a:t>רשי: </a:t>
            </a:r>
            <a:r>
              <a:rPr lang="he-IL" sz="2000" dirty="0"/>
              <a:t>הבכור כבכורתו - מכה בגביע וקורא: ראובן, שמעון, לוי ויהודה ויששכר וזבולון, בני אֵם אחת, </a:t>
            </a:r>
            <a:r>
              <a:rPr lang="he-IL" sz="2000" dirty="0" err="1"/>
              <a:t>הַסֵבוּ</a:t>
            </a:r>
            <a:r>
              <a:rPr lang="he-IL" sz="2000" dirty="0"/>
              <a:t> כסדר הזה שהיא תולדותיכם, וכן כולם; כיון שהגיע לבנימין אמר: זה אין לו אֵם ואני אין לי אֵם, יֵשֵב לו אצלי</a:t>
            </a:r>
            <a:endParaRPr lang="he-IL" sz="20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תרשים זרימה: מסיים 6">
            <a:extLst>
              <a:ext uri="{FF2B5EF4-FFF2-40B4-BE49-F238E27FC236}">
                <a16:creationId xmlns:a16="http://schemas.microsoft.com/office/drawing/2014/main" id="{0E6370F0-15C7-4612-8F30-2E313E000125}"/>
              </a:ext>
            </a:extLst>
          </p:cNvPr>
          <p:cNvSpPr/>
          <p:nvPr/>
        </p:nvSpPr>
        <p:spPr>
          <a:xfrm>
            <a:off x="5721823" y="3383234"/>
            <a:ext cx="4019224" cy="2503126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err="1"/>
              <a:t>רשב"ם</a:t>
            </a:r>
            <a:r>
              <a:rPr lang="he-IL" sz="2000" dirty="0"/>
              <a:t>: ויתמהו  - שהרי כולם נולדו בשבע שנים, ואין להבחין איזה קודם לזה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495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FAE2065-02BC-412A-A7D7-85BBB2B6F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מ"ג, טו-לד, מפגש האחים עם יוסף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8C7B771-E610-45DD-9780-7661B83FBBC1}"/>
              </a:ext>
            </a:extLst>
          </p:cNvPr>
          <p:cNvSpPr/>
          <p:nvPr/>
        </p:nvSpPr>
        <p:spPr>
          <a:xfrm>
            <a:off x="675249" y="1359598"/>
            <a:ext cx="70561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(לג) וַיֵּשְׁבוּ לְפָנָיו הַבְּכֹר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כִּבְכֹרָתו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ֹ וְהַצָּעִיר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כִּצְעִרָתו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ֹ וַיִּתְמְהוּ הָאֲנָשִׁים אִישׁ אֶל רֵעֵהוּ: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(לד)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וַיִּשָּׂא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מַשְׂאֹת מֵאֵת פָּנָיו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אֲלֵהֶם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r>
              <a:rPr kumimoji="0" lang="he-IL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וַתֵּרֶב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מַשְׂאַת בִּנְיָמִן מִמַּשְׂאֹת כֻּלָּם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חָמֵשׁ יָדוֹת וַיִּשְׁתּוּ וַיִּשְׁכְּרוּ עִמּוֹ: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7E20C20A-D226-4996-BA25-BD9A1BE4F883}"/>
              </a:ext>
            </a:extLst>
          </p:cNvPr>
          <p:cNvSpPr/>
          <p:nvPr/>
        </p:nvSpPr>
        <p:spPr>
          <a:xfrm>
            <a:off x="5885598" y="22675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</a:p>
        </p:txBody>
      </p:sp>
      <p:sp>
        <p:nvSpPr>
          <p:cNvPr id="6" name="תרשים זרימה: מסיים 5">
            <a:extLst>
              <a:ext uri="{FF2B5EF4-FFF2-40B4-BE49-F238E27FC236}">
                <a16:creationId xmlns:a16="http://schemas.microsoft.com/office/drawing/2014/main" id="{EDCD8C94-A07C-42B0-B42A-B720002345D1}"/>
              </a:ext>
            </a:extLst>
          </p:cNvPr>
          <p:cNvSpPr/>
          <p:nvPr/>
        </p:nvSpPr>
        <p:spPr>
          <a:xfrm>
            <a:off x="1941341" y="3711467"/>
            <a:ext cx="3756075" cy="1523077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ר"ע </a:t>
            </a:r>
            <a:r>
              <a:rPr lang="he-IL" sz="2000" dirty="0" err="1">
                <a:solidFill>
                  <a:prstClr val="white"/>
                </a:solidFill>
                <a:cs typeface="Varela Round" panose="00000500000000000000" pitchFamily="2" charset="-79"/>
              </a:rPr>
              <a:t>ספורנו</a:t>
            </a:r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: </a:t>
            </a:r>
            <a:r>
              <a:rPr lang="he-IL" sz="2000" dirty="0" err="1">
                <a:solidFill>
                  <a:prstClr val="white"/>
                </a:solidFill>
                <a:cs typeface="Varela Round" panose="00000500000000000000" pitchFamily="2" charset="-79"/>
              </a:rPr>
              <a:t>ותרב</a:t>
            </a:r>
            <a:r>
              <a:rPr lang="he-IL" sz="2000" dirty="0">
                <a:solidFill>
                  <a:prstClr val="white"/>
                </a:solidFill>
                <a:cs typeface="Varela Round" panose="00000500000000000000" pitchFamily="2" charset="-79"/>
              </a:rPr>
              <a:t> משאת בנימין. לראות אם יקנאו בו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192A72"/>
              </a:solidFill>
              <a:effectLst/>
              <a:uLnTx/>
              <a:uFillTx/>
              <a:latin typeface="Varela Round" panose="00000500000000000000" pitchFamily="2" charset="-79"/>
              <a:ea typeface="+mn-ea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8210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260B8F77-DA01-4D6E-A3CC-7C56FF604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סיכום השיעור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617D8E9-0DE7-4D9E-8C6A-503311845CCB}"/>
              </a:ext>
            </a:extLst>
          </p:cNvPr>
          <p:cNvSpPr txBox="1"/>
          <p:nvPr/>
        </p:nvSpPr>
        <p:spPr>
          <a:xfrm>
            <a:off x="1392702" y="1561513"/>
            <a:ext cx="6344529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למדנו את מהלך האירועים בפרק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ערכנו השוואה בין תיאור האירועים שחוו אחי יוסף לבין אופן סיפור הדברים ליעקב.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עיינו בדברי פרשנים שונים המציעים ביאור לקשיים שונים בפרק.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he-IL" sz="2800" dirty="0"/>
              <a:t>ערכנו השוואה בין הצעותיהם של ראובן ויהודה לאביהם, בכדי שיאפשר להם להוריד את בנימין למצרים, וראינו מדוע התקבלה הצעתו של יהודה.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he-IL" sz="2800" dirty="0"/>
          </a:p>
          <a:p>
            <a:endParaRPr lang="he-IL" sz="2800" dirty="0"/>
          </a:p>
          <a:p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D7702562-5D66-4732-9740-07D49A54C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86" y="1581752"/>
            <a:ext cx="2481287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49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43187"/>
            <a:ext cx="8537543" cy="4863718"/>
          </a:xfrm>
        </p:spPr>
        <p:txBody>
          <a:bodyPr/>
          <a:lstStyle/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>
                <a:sym typeface="Varela Round"/>
              </a:rPr>
              <a:t>נסקור בקצרה את מאורעות הפרקים הקודמים</a:t>
            </a:r>
          </a:p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>
                <a:sym typeface="Varela Round"/>
              </a:rPr>
              <a:t>מה מגלים האחים בדרכם הביתה חזרה ממצרים?</a:t>
            </a:r>
          </a:p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/>
              <a:t>מה סיפרו האחים ליעקב אודות הקורות אותם במצרים?</a:t>
            </a:r>
          </a:p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>
                <a:sym typeface="Varela Round"/>
              </a:rPr>
              <a:t>כיצד מנסים האחים לשכנע את יעקב לשלוח את בנימין למצרים?</a:t>
            </a:r>
          </a:p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/>
              <a:t>מדוע התקבלה עצת יהודה ואילו עצת ראובן נדחתה?</a:t>
            </a:r>
          </a:p>
          <a:p>
            <a:pPr marL="642957" indent="-457200">
              <a:buFont typeface="Wingdings" panose="05000000000000000000" pitchFamily="2" charset="2"/>
              <a:buChar char="§"/>
            </a:pPr>
            <a:r>
              <a:rPr lang="he-IL" dirty="0"/>
              <a:t>איך היה המפגש המחודש עם יוסף?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תקציר הפרקים הקודמים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417043"/>
            <a:ext cx="7629921" cy="44717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יוסף שנמכר לעבד במצרים הפך למשנה למלך</a:t>
            </a:r>
          </a:p>
          <a:p>
            <a:pPr>
              <a:lnSpc>
                <a:spcPct val="150000"/>
              </a:lnSpc>
            </a:pPr>
            <a:r>
              <a:rPr lang="he-IL" dirty="0"/>
              <a:t>בארץ כנען יש רעב ואחי יוסף (מלבד בנימין) יורדים למצרים לקנות אוכל ("שבר")</a:t>
            </a:r>
          </a:p>
          <a:p>
            <a:pPr>
              <a:lnSpc>
                <a:spcPct val="150000"/>
              </a:lnSpc>
            </a:pPr>
            <a:r>
              <a:rPr lang="he-IL" dirty="0"/>
              <a:t>יוסף מזהה את אחיו, מאשים אותם בריגול ושם אותם במעצר.</a:t>
            </a:r>
          </a:p>
          <a:p>
            <a:pPr>
              <a:lnSpc>
                <a:spcPct val="150000"/>
              </a:lnSpc>
            </a:pPr>
            <a:r>
              <a:rPr lang="he-IL" dirty="0"/>
              <a:t>לאחר שלושה ימים, יוסף משחרר את האחים ומשאיר את שמעון במאסר במצרים כבן ערובה, עד שיביאו האחים את בנימין.</a:t>
            </a:r>
          </a:p>
          <a:p>
            <a:pPr>
              <a:lnSpc>
                <a:spcPct val="150000"/>
              </a:lnSpc>
            </a:pPr>
            <a:r>
              <a:rPr lang="he-IL" dirty="0"/>
              <a:t>יוסף מצווה את אנשיו לשים את הכסף ששילמו האחים בחזרה באמתחתם.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400" b="1" dirty="0"/>
              <a:t>מ"ב, </a:t>
            </a:r>
            <a:r>
              <a:rPr lang="he-IL" sz="4400" b="1" dirty="0" err="1"/>
              <a:t>כו-כח</a:t>
            </a:r>
            <a:r>
              <a:rPr lang="he-IL" sz="4400" b="1" dirty="0"/>
              <a:t>, השיבה ארצה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9AE68CA-C2A1-45F8-8B86-8A92C5F5D98E}"/>
              </a:ext>
            </a:extLst>
          </p:cNvPr>
          <p:cNvSpPr/>
          <p:nvPr/>
        </p:nvSpPr>
        <p:spPr>
          <a:xfrm>
            <a:off x="3125372" y="1480912"/>
            <a:ext cx="65039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כו</a:t>
            </a:r>
            <a:r>
              <a:rPr lang="he-IL" sz="2800" dirty="0"/>
              <a:t>) </a:t>
            </a:r>
            <a:r>
              <a:rPr lang="he-IL" sz="2800" dirty="0" err="1"/>
              <a:t>וַיִּשְׂאו</a:t>
            </a:r>
            <a:r>
              <a:rPr lang="he-IL" sz="2800" dirty="0"/>
              <a:t>ּ אֶת שִׁבְרָם עַל </a:t>
            </a:r>
            <a:r>
              <a:rPr lang="he-IL" sz="2800" dirty="0" err="1"/>
              <a:t>חֲמֹרֵיהֶם</a:t>
            </a:r>
            <a:r>
              <a:rPr lang="he-IL" sz="2800" dirty="0"/>
              <a:t> וַיֵּלְכוּ מִשָּׁם: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כז</a:t>
            </a:r>
            <a:r>
              <a:rPr lang="he-IL" sz="2800" dirty="0"/>
              <a:t>) וַיִּפְתַּח הָאֶחָד אֶת שַׂקּוֹ לָתֵת מִסְפּוֹא </a:t>
            </a:r>
            <a:r>
              <a:rPr lang="he-IL" sz="2800" dirty="0" err="1"/>
              <a:t>לַחֲמֹרו</a:t>
            </a:r>
            <a:r>
              <a:rPr lang="he-IL" sz="2800" dirty="0"/>
              <a:t>ֹ בַּמָּלוֹן וַיַּרְא אֶת כַּסְפּוֹ וְהִנֵּה הוּא בְּפִי אַמְתַּחְתּוֹ: (</a:t>
            </a:r>
            <a:r>
              <a:rPr lang="he-IL" sz="2800" dirty="0" err="1"/>
              <a:t>כח</a:t>
            </a:r>
            <a:r>
              <a:rPr lang="he-IL" sz="2800" dirty="0"/>
              <a:t>) וַיֹּאמֶר אֶל אֶחָיו הוּשַׁב כַּסְפִּי וְגַם הִנֵּה בְאַמְתַּחְתִּי וַיֵּצֵא לִבָּם וַיֶּחֶרְדוּ אִישׁ אֶל אָחִיו </a:t>
            </a:r>
            <a:r>
              <a:rPr lang="he-IL" sz="2800" dirty="0" err="1"/>
              <a:t>לֵאמֹר</a:t>
            </a:r>
            <a:r>
              <a:rPr lang="he-IL" sz="2800" dirty="0"/>
              <a:t> מַה זֹּאת עָשָׂה </a:t>
            </a:r>
            <a:r>
              <a:rPr lang="he-IL" sz="2800" dirty="0" err="1"/>
              <a:t>אֱלֹהִים</a:t>
            </a:r>
            <a:r>
              <a:rPr lang="he-IL" sz="2800" dirty="0"/>
              <a:t> לָנוּ?</a:t>
            </a:r>
          </a:p>
        </p:txBody>
      </p:sp>
    </p:spTree>
    <p:extLst>
      <p:ext uri="{BB962C8B-B14F-4D97-AF65-F5344CB8AC3E}">
        <p14:creationId xmlns:p14="http://schemas.microsoft.com/office/powerpoint/2010/main" val="109359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D6C7B008-63A1-4A34-A457-D6A0B6D54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400" b="1" dirty="0"/>
              <a:t>מ"ב, </a:t>
            </a:r>
            <a:r>
              <a:rPr lang="he-IL" sz="4400" b="1" dirty="0" err="1"/>
              <a:t>כו-כח</a:t>
            </a:r>
            <a:r>
              <a:rPr lang="he-IL" sz="4400" b="1" dirty="0"/>
              <a:t>, השיבה ארצה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9AE68CA-C2A1-45F8-8B86-8A92C5F5D98E}"/>
              </a:ext>
            </a:extLst>
          </p:cNvPr>
          <p:cNvSpPr/>
          <p:nvPr/>
        </p:nvSpPr>
        <p:spPr>
          <a:xfrm>
            <a:off x="3080824" y="1471976"/>
            <a:ext cx="65414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/>
              <a:t>(</a:t>
            </a:r>
            <a:r>
              <a:rPr lang="he-IL" sz="2800" dirty="0" err="1"/>
              <a:t>כו</a:t>
            </a:r>
            <a:r>
              <a:rPr lang="he-IL" sz="2800" dirty="0"/>
              <a:t>) </a:t>
            </a:r>
            <a:r>
              <a:rPr lang="he-IL" sz="2800" dirty="0" err="1"/>
              <a:t>וַיִּשְׂאו</a:t>
            </a:r>
            <a:r>
              <a:rPr lang="he-IL" sz="2800" dirty="0"/>
              <a:t>ּ אֶת שִׁבְרָם עַל </a:t>
            </a:r>
            <a:r>
              <a:rPr lang="he-IL" sz="2800" dirty="0" err="1"/>
              <a:t>חֲמֹרֵיהֶם</a:t>
            </a:r>
            <a:r>
              <a:rPr lang="he-IL" sz="2800" dirty="0"/>
              <a:t> וַיֵּלְכוּ מִשָּׁם: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כז</a:t>
            </a:r>
            <a:r>
              <a:rPr lang="he-IL" sz="2800" dirty="0"/>
              <a:t>) וַיִּפְתַּח הָאֶחָד אֶת שַׂקּוֹ לָתֵת מִסְפּוֹא </a:t>
            </a:r>
            <a:r>
              <a:rPr lang="he-IL" sz="2800" dirty="0" err="1"/>
              <a:t>לַחֲמֹרו</a:t>
            </a:r>
            <a:r>
              <a:rPr lang="he-IL" sz="2800" dirty="0"/>
              <a:t>ֹ בַּמָּלוֹן וַיַּרְא אֶת כַּסְפּוֹ וְהִנֵּה הוּא בְּפִי אַמְתַּחְתּוֹ:</a:t>
            </a:r>
          </a:p>
          <a:p>
            <a:r>
              <a:rPr lang="he-IL" sz="2800" dirty="0"/>
              <a:t>(</a:t>
            </a:r>
            <a:r>
              <a:rPr lang="he-IL" sz="2800" dirty="0" err="1"/>
              <a:t>כח</a:t>
            </a:r>
            <a:r>
              <a:rPr lang="he-IL" sz="2800" dirty="0"/>
              <a:t>) וַיֹּאמֶר אֶל אֶחָיו הוּשַׁב כַּסְפִּי וְגַם הִנֵּה בְאַמְתַּחְתִּי וַיֵּצֵא לִבָּם וַיֶּחֶרְדוּ </a:t>
            </a:r>
            <a:r>
              <a:rPr lang="he-IL" sz="2800" b="1" dirty="0">
                <a:solidFill>
                  <a:srgbClr val="00B0F0"/>
                </a:solidFill>
              </a:rPr>
              <a:t>אִישׁ אֶל אָחִיו </a:t>
            </a:r>
            <a:r>
              <a:rPr lang="he-IL" sz="2800" dirty="0" err="1"/>
              <a:t>לֵאמֹר</a:t>
            </a:r>
            <a:r>
              <a:rPr lang="he-IL" sz="2800" dirty="0"/>
              <a:t> מַה זֹּאת עָשָׂה </a:t>
            </a:r>
            <a:r>
              <a:rPr lang="he-IL" sz="2800" b="1" dirty="0" err="1">
                <a:solidFill>
                  <a:srgbClr val="00B050"/>
                </a:solidFill>
              </a:rPr>
              <a:t>אֱלֹהִים</a:t>
            </a:r>
            <a:r>
              <a:rPr lang="he-IL" sz="2800" b="1" dirty="0">
                <a:solidFill>
                  <a:srgbClr val="00B050"/>
                </a:solidFill>
              </a:rPr>
              <a:t> לָנוּ</a:t>
            </a:r>
            <a:r>
              <a:rPr lang="he-IL" sz="2800" dirty="0"/>
              <a:t>?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FC528B5-F3E8-4FFA-8C38-E2B529A8B279}"/>
              </a:ext>
            </a:extLst>
          </p:cNvPr>
          <p:cNvSpPr txBox="1"/>
          <p:nvPr/>
        </p:nvSpPr>
        <p:spPr>
          <a:xfrm>
            <a:off x="299004" y="2713322"/>
            <a:ext cx="267286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solidFill>
                  <a:srgbClr val="00B0F0"/>
                </a:solidFill>
              </a:rPr>
              <a:t>(</a:t>
            </a:r>
            <a:r>
              <a:rPr lang="he-IL" sz="2400" dirty="0" err="1">
                <a:solidFill>
                  <a:srgbClr val="00B0F0"/>
                </a:solidFill>
              </a:rPr>
              <a:t>כא</a:t>
            </a:r>
            <a:r>
              <a:rPr lang="he-IL" sz="2400" dirty="0">
                <a:solidFill>
                  <a:srgbClr val="00B0F0"/>
                </a:solidFill>
              </a:rPr>
              <a:t>) וַיֹּאמְרוּ אִישׁ אֶל אָחִיו אֲבָל אֲשֵׁמִים אֲנַחְנוּ עַל אָחִינוּ אֲשֶׁר רָאִינוּ צָרַת נַפְשׁוֹ בְּהִתְחַנְנוֹ אֵלֵינוּ וְלֹא שָׁמָעְנוּ עַל כֵּן בָּאָה אֵלֵינוּ הַצָּרָה הַזֹּאת:</a:t>
            </a:r>
          </a:p>
        </p:txBody>
      </p:sp>
    </p:spTree>
    <p:extLst>
      <p:ext uri="{BB962C8B-B14F-4D97-AF65-F5344CB8AC3E}">
        <p14:creationId xmlns:p14="http://schemas.microsoft.com/office/powerpoint/2010/main" val="85742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3D61EB5C-E07E-44B2-9319-65AC152CD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988" y="255455"/>
            <a:ext cx="9308736" cy="637353"/>
          </a:xfrm>
        </p:spPr>
        <p:txBody>
          <a:bodyPr/>
          <a:lstStyle/>
          <a:p>
            <a:r>
              <a:rPr lang="he-IL" dirty="0"/>
              <a:t>מ"ב, </a:t>
            </a:r>
            <a:r>
              <a:rPr lang="he-IL" dirty="0" err="1"/>
              <a:t>כט</a:t>
            </a:r>
            <a:r>
              <a:rPr lang="he-IL" dirty="0"/>
              <a:t>-לד, דברי האחים ליעקב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D27DAE0-33B1-4A5C-A40F-9494A7BC5BC2}"/>
              </a:ext>
            </a:extLst>
          </p:cNvPr>
          <p:cNvSpPr/>
          <p:nvPr/>
        </p:nvSpPr>
        <p:spPr>
          <a:xfrm>
            <a:off x="731521" y="1133100"/>
            <a:ext cx="73902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err="1"/>
              <a:t>כט</a:t>
            </a:r>
            <a:r>
              <a:rPr lang="he-IL" sz="2800" dirty="0"/>
              <a:t> וַיָּבֹאוּ אֶל יַעֲקֹב אֲבִיהֶם אַרְצָה כְּנָעַן וַיַּגִּידוּ לוֹ אֵת כָּל הַקֹּרֹת אֹתָם </a:t>
            </a:r>
            <a:r>
              <a:rPr lang="he-IL" sz="2800" dirty="0" err="1"/>
              <a:t>לֵאמֹר</a:t>
            </a:r>
            <a:r>
              <a:rPr lang="he-IL" sz="2800" dirty="0"/>
              <a:t>:</a:t>
            </a:r>
          </a:p>
          <a:p>
            <a:r>
              <a:rPr lang="he-IL" sz="2800" dirty="0"/>
              <a:t>(ל) דִּבֶּר הָאִישׁ אֲדֹנֵי הָאָרֶץ אִתָּנוּ קָשׁוֹת </a:t>
            </a:r>
            <a:r>
              <a:rPr lang="he-IL" sz="2800" dirty="0" err="1"/>
              <a:t>וַיִּתֵּן</a:t>
            </a:r>
            <a:r>
              <a:rPr lang="he-IL" sz="2800" dirty="0"/>
              <a:t> אֹתָנוּ כִּמְרַגְּלִים אֶת הָאָרֶץ:</a:t>
            </a:r>
          </a:p>
          <a:p>
            <a:r>
              <a:rPr lang="he-IL" sz="2800" dirty="0"/>
              <a:t>(לא) וַנֹּאמֶר אֵלָיו כֵּנִים אֲנָחְנוּ לֹא הָיִינוּ מְרַגְּלִים:</a:t>
            </a:r>
          </a:p>
          <a:p>
            <a:r>
              <a:rPr lang="he-IL" sz="2800" dirty="0"/>
              <a:t>(לב) שְׁנֵים עָשָׂר אֲנַחְנוּ אַחִים בְּנֵי אָבִינוּ הָאֶחָד אֵינֶנּוּ וְהַקָּטֹן הַיּוֹם אֶת אָבִינוּ בְּאֶרֶץ כְּנָעַן:</a:t>
            </a:r>
          </a:p>
          <a:p>
            <a:r>
              <a:rPr lang="he-IL" sz="2800" dirty="0"/>
              <a:t>(לג) וַיֹּאמֶר אֵלֵינוּ הָאִישׁ אֲדֹנֵי הָאָרֶץ בְּזֹאת אֵדַע כִּי כֵנִים אַתֶּם אֲחִיכֶם הָאֶחָד הַנִּיחוּ אִתִּי וְאֶת רַעֲבוֹן בָּתֵּיכֶם קְחוּ וָלֵכוּ: (לד) וְהָבִיאוּ אֶת אֲחִיכֶם הַקָּטֹן אֵלַי וְאֵדְעָה כִּי לֹא מְרַגְּלִים אַתֶּם כִּי כֵנִים אַתֶּם אֶת אֲחִיכֶם אֶתֵּן לָכֶם וְאֶת הָאָרֶץ תִּסְחָרוּ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91795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78816DF9-EDD0-40BE-B5ED-7DB6153E5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3600" dirty="0"/>
              <a:t>מה ספרו האחים ליעקב אביהם, ומה לא ספרו לו?</a:t>
            </a:r>
            <a:endParaRPr lang="he-IL" dirty="0"/>
          </a:p>
        </p:txBody>
      </p:sp>
      <p:graphicFrame>
        <p:nvGraphicFramePr>
          <p:cNvPr id="4" name="טבלה 18">
            <a:extLst>
              <a:ext uri="{FF2B5EF4-FFF2-40B4-BE49-F238E27FC236}">
                <a16:creationId xmlns:a16="http://schemas.microsoft.com/office/drawing/2014/main" id="{6070573B-13C5-4C8B-AAE4-4D549F8BD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06887"/>
              </p:ext>
            </p:extLst>
          </p:nvPr>
        </p:nvGraphicFramePr>
        <p:xfrm>
          <a:off x="253213" y="1037489"/>
          <a:ext cx="9692644" cy="51102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846322">
                  <a:extLst>
                    <a:ext uri="{9D8B030D-6E8A-4147-A177-3AD203B41FA5}">
                      <a16:colId xmlns:a16="http://schemas.microsoft.com/office/drawing/2014/main" val="1456415834"/>
                    </a:ext>
                  </a:extLst>
                </a:gridCol>
                <a:gridCol w="4846322">
                  <a:extLst>
                    <a:ext uri="{9D8B030D-6E8A-4147-A177-3AD203B41FA5}">
                      <a16:colId xmlns:a16="http://schemas.microsoft.com/office/drawing/2014/main" val="3266944433"/>
                    </a:ext>
                  </a:extLst>
                </a:gridCol>
              </a:tblGrid>
              <a:tr h="72113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</a:rPr>
                        <a:t>פגישת</a:t>
                      </a:r>
                      <a:r>
                        <a:rPr lang="he-IL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האחים עם המשנה למלך (יוסף) </a:t>
                      </a:r>
                      <a:r>
                        <a:rPr lang="he-IL" sz="18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מב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, ז-כד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solidFill>
                            <a:schemeClr val="tx1"/>
                          </a:solidFill>
                          <a:latin typeface="+mn-lt"/>
                        </a:rPr>
                        <a:t>דיווחם של  האחים ליעקב על הפגישה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he-IL" sz="1800" dirty="0" err="1">
                          <a:solidFill>
                            <a:schemeClr val="tx1"/>
                          </a:solidFill>
                          <a:latin typeface="+mn-lt"/>
                        </a:rPr>
                        <a:t>מב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he-IL" sz="1800" dirty="0" err="1">
                          <a:solidFill>
                            <a:schemeClr val="tx1"/>
                          </a:solidFill>
                          <a:latin typeface="+mn-lt"/>
                        </a:rPr>
                        <a:t>כט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+mn-lt"/>
                        </a:rPr>
                        <a:t>-לד</a:t>
                      </a:r>
                      <a:r>
                        <a:rPr lang="he-IL" sz="18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he-IL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12B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21837"/>
                  </a:ext>
                </a:extLst>
              </a:tr>
              <a:tr h="4374888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cs typeface="Narkisim" pitchFamily="2" charset="-79"/>
                        </a:rPr>
                        <a:t>(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ז) וַיַּרְא יוֹסֵף אֶת אֶחָיו ...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cs typeface="+mn-cs"/>
                        </a:rPr>
                        <a:t>וַיְדַבֵּר אִתָּם קָשׁוֹת 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וַיֹּא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מֶר אֲלֵ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הֶם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מְרַגְּלִים אַתּ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ֶם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לִרְאוֹת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אֶ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ת עֶרְוַת הָאָרֶץ בָּאתֶם:</a:t>
                      </a:r>
                      <a:endParaRPr lang="en-US" sz="1800" b="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י) וַיֹּאמְרוּ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אֵלָ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יו לֹא אֲדֹנִי וַעֲבָדֶיךָ בָּאוּ לִשְׁבָּר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אֹכ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ֶל: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יא)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כֻּל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ָּנוּ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בְּ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נֵי אִישׁ אֶחָד נָחְנוּ</a:t>
                      </a:r>
                      <a:r>
                        <a:rPr lang="he-IL" sz="1800" b="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כֵּנִ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ים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אֲנַחְנוּ לֹא הָיוּ עֲבָדֶיךָ מְרַגְּלִים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:</a:t>
                      </a:r>
                      <a:endParaRPr lang="en-US" sz="1800" b="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יב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 וַיֹּא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מֶר אֲלֵ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הֶם לֹא כִּי עֶרְוַת הָאָרֶץ בָּאת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ֶם 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לִרְאוֹת: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יג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 וַיֹּאמְרוּ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שְׁנ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ֵים עָשָׂר עֲבָדֶיךָ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אַחִ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ים אֲנַחְנוּ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בְּ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נֵי אִישׁ אֶחָד בְּאֶרֶץ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כְּנָע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ַן וְהִנֵּה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הַקָּט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ֹן אֶת אָבִינוּ הַיּוֹם וְהָאֶ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חָד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אֵינֶנּוּ: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יד) וַיֹּאמֶר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אֲלֵהֶם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יוֹסֵף הוּא אֲשֶׁר דִּבַּרְתִּי אֲלֵכֶם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לֵאמֹר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מְרַגְּלִים אַתֶּם טו) בְּזֹאת תִּבָּחֵנוּ חֵי פַרְעֹה אִם תֵּצְאוּ מִזֶּה כִּי אִם בְּבוֹא אֲחִיכֶם הַקָּטֹן הֵנָּה: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טז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 שִׁלְחוּ מִכֶּם אֶחָד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וְיִקַּח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אֶת אֲחִיכֶם וְאַתֶּם </a:t>
                      </a: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הֵאָסְרו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ּ וְיִבָּחֲנוּ דִּבְרֵיכֶם הַאֱמֶת אִתְּכֶם וְאִם לֹא חֵי פַרְעֹה כִּי מְרַגְּלִים אַתֶּם: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יז</a:t>
                      </a: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 </a:t>
                      </a:r>
                      <a:r>
                        <a:rPr lang="he-IL" sz="1800" b="0" dirty="0" err="1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וַיֶּאֱסֹף</a:t>
                      </a:r>
                      <a:r>
                        <a:rPr lang="he-IL" sz="1800" b="0" dirty="0">
                          <a:solidFill>
                            <a:srgbClr val="12B4BC"/>
                          </a:solidFill>
                          <a:latin typeface="+mn-lt"/>
                          <a:ea typeface="Times New Roman"/>
                          <a:cs typeface="+mn-cs"/>
                        </a:rPr>
                        <a:t> אֹתָם אֶל מִשְׁמָר שְׁלֹשֶׁת יָמִים:</a:t>
                      </a:r>
                      <a:endParaRPr lang="en-US" sz="1800" b="0" dirty="0">
                        <a:solidFill>
                          <a:srgbClr val="12B4BC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ל)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דִּבֶּר הָאִישׁ אֲדֹנֵי הָאָרֶץ אִתָּנוּ קָשׁוֹת </a:t>
                      </a: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וַיּ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ִתּ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ֵן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אֹתָנוּ כִּמְרַגְּלִים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אֶת הָאָרֶץ:</a:t>
                      </a:r>
                      <a:endParaRPr lang="en-US" sz="1800" b="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לא) 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וַנֹּאמֶר </a:t>
                      </a:r>
                      <a:r>
                        <a:rPr lang="he-IL" sz="1800" b="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אֵלָ</a:t>
                      </a:r>
                      <a:r>
                        <a:rPr lang="he-IL" sz="1800" b="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יו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כֵּנִ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ים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אֲנָחְנוּ לֹא הָיִינ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וּ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מְרַגְּלִים: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8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לב)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שְׁנֵים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עָש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ָׂ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ר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אֲנַחְנוּ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אַחִ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ים בְּנֵי אָבִינוּ 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הָאֶח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ָד 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אֵינֶנּוּ וְהַקָּטֹן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הַיּוֹ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ם אֶת אָבִינוּ בְּאֶרֶץ </a:t>
                      </a:r>
                      <a:r>
                        <a:rPr lang="he-IL" sz="1800" b="0" kern="1200" dirty="0" err="1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כְּנָע</a:t>
                      </a:r>
                      <a:r>
                        <a:rPr lang="he-IL" sz="1800" b="0" kern="1200" dirty="0">
                          <a:solidFill>
                            <a:srgbClr val="92D050"/>
                          </a:solidFill>
                          <a:latin typeface="+mn-lt"/>
                          <a:ea typeface="Times New Roman"/>
                          <a:cs typeface="+mn-cs"/>
                        </a:rPr>
                        <a:t>ַן:</a:t>
                      </a:r>
                      <a:endParaRPr lang="en-US" sz="1800" b="0" kern="120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600" b="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600" b="0" dirty="0">
                        <a:solidFill>
                          <a:srgbClr val="92D05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6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6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endParaRPr lang="he-IL" sz="16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50800" marR="50800" marT="0" marB="0"/>
                </a:tc>
                <a:extLst>
                  <a:ext uri="{0D108BD9-81ED-4DB2-BD59-A6C34878D82A}">
                    <a16:rowId xmlns:a16="http://schemas.microsoft.com/office/drawing/2014/main" val="3278032429"/>
                  </a:ext>
                </a:extLst>
              </a:tr>
            </a:tbl>
          </a:graphicData>
        </a:graphic>
      </p:graphicFrame>
      <p:sp>
        <p:nvSpPr>
          <p:cNvPr id="6" name="תרשים זרימה: מסיים 5">
            <a:extLst>
              <a:ext uri="{FF2B5EF4-FFF2-40B4-BE49-F238E27FC236}">
                <a16:creationId xmlns:a16="http://schemas.microsoft.com/office/drawing/2014/main" id="{A12A21D6-18F4-4CD9-885C-020FE7D7B022}"/>
              </a:ext>
            </a:extLst>
          </p:cNvPr>
          <p:cNvSpPr/>
          <p:nvPr/>
        </p:nvSpPr>
        <p:spPr>
          <a:xfrm>
            <a:off x="956603" y="4797083"/>
            <a:ext cx="2644726" cy="1195754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מה האחים</a:t>
            </a:r>
          </a:p>
          <a:p>
            <a:pPr algn="ctr"/>
            <a:r>
              <a:rPr lang="he-IL" sz="20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r>
              <a:rPr lang="he-IL" sz="2800" b="1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לא</a:t>
            </a:r>
            <a:r>
              <a:rPr lang="he-IL" sz="20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מספרים ליעקב?</a:t>
            </a:r>
          </a:p>
          <a:p>
            <a:pPr algn="ctr"/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78518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3425</TotalTime>
  <Words>1982</Words>
  <Application>Microsoft Office PowerPoint</Application>
  <PresentationFormat>מסך רחב</PresentationFormat>
  <Paragraphs>198</Paragraphs>
  <Slides>35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35</vt:i4>
      </vt:variant>
    </vt:vector>
  </HeadingPairs>
  <TitlesOfParts>
    <vt:vector size="42" baseType="lpstr">
      <vt:lpstr>Arial</vt:lpstr>
      <vt:lpstr>Calibri</vt:lpstr>
      <vt:lpstr>ResponsaTTFA</vt:lpstr>
      <vt:lpstr>Times New Roman</vt:lpstr>
      <vt:lpstr>Varela Round</vt:lpstr>
      <vt:lpstr>Wingdings</vt:lpstr>
      <vt:lpstr>ערכת נושא Office</vt:lpstr>
      <vt:lpstr>מערכת שידורים לאומית</vt:lpstr>
      <vt:lpstr>שם השיעור</vt:lpstr>
      <vt:lpstr>פרקים מ"ב - מ"ג</vt:lpstr>
      <vt:lpstr>מה נלמד היום </vt:lpstr>
      <vt:lpstr>תקציר הפרקים הקודמים</vt:lpstr>
      <vt:lpstr>מ"ב, כו-כח, השיבה ארצה</vt:lpstr>
      <vt:lpstr>מ"ב, כו-כח, השיבה ארצה</vt:lpstr>
      <vt:lpstr>מ"ב, כט-לד, דברי האחים ליעקב</vt:lpstr>
      <vt:lpstr>מה ספרו האחים ליעקב אביהם, ומה לא ספרו לו?</vt:lpstr>
      <vt:lpstr>מה ספרו האחים ליעקב אביהם, ומה לא ספרו לו?</vt:lpstr>
      <vt:lpstr>השוואה בין האירועים לבין הדיווח של האחים</vt:lpstr>
      <vt:lpstr>כיצד מיישב רמב"ן את השינויים בדברי האחים?</vt:lpstr>
      <vt:lpstr>כיצד מיישב רמב"ן את השינויים בדברי האחים?</vt:lpstr>
      <vt:lpstr>מ"ב, לה-לו, סירוב יעקב לירידת בנימין מצרימה</vt:lpstr>
      <vt:lpstr>מ"ב, לה-לו, סירוב יעקב לירידת בנימין מצרימה</vt:lpstr>
      <vt:lpstr>מ"ב, לז-לח, הצעת ראובן</vt:lpstr>
      <vt:lpstr>מ"ב, לז-לח, הצעת ראובן</vt:lpstr>
      <vt:lpstr>מ"ג, א-י, הצעת יהודה</vt:lpstr>
      <vt:lpstr>מ"ג, א-י, טענת יעקב לבניו</vt:lpstr>
      <vt:lpstr>מ"ג, א-י, הצעת יהודה</vt:lpstr>
      <vt:lpstr>השוואה בין הצעת ראובן להצעת יהודה</vt:lpstr>
      <vt:lpstr>מ"ג, יא-יד, ההכנה לקראת הירידה השניה למצרים</vt:lpstr>
      <vt:lpstr>מ"ג, יא-יד, ההכנה לקראת הירידה השניה למצרים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מ"ג, טו-לד, מפגש האחים עם יוסף</vt:lpstr>
      <vt:lpstr>סיכום השיעור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טלי מנו</cp:lastModifiedBy>
  <cp:revision>105</cp:revision>
  <dcterms:created xsi:type="dcterms:W3CDTF">2020-03-15T19:13:03Z</dcterms:created>
  <dcterms:modified xsi:type="dcterms:W3CDTF">2020-04-06T12:33:04Z</dcterms:modified>
</cp:coreProperties>
</file>