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7"/>
  </p:notesMasterIdLst>
  <p:sldIdLst>
    <p:sldId id="257" r:id="rId2"/>
    <p:sldId id="262" r:id="rId3"/>
    <p:sldId id="288" r:id="rId4"/>
    <p:sldId id="263" r:id="rId5"/>
    <p:sldId id="289" r:id="rId6"/>
    <p:sldId id="326" r:id="rId7"/>
    <p:sldId id="293" r:id="rId8"/>
    <p:sldId id="303" r:id="rId9"/>
    <p:sldId id="304" r:id="rId10"/>
    <p:sldId id="305" r:id="rId11"/>
    <p:sldId id="306" r:id="rId12"/>
    <p:sldId id="307" r:id="rId13"/>
    <p:sldId id="327" r:id="rId14"/>
    <p:sldId id="333" r:id="rId15"/>
    <p:sldId id="308" r:id="rId16"/>
    <p:sldId id="309" r:id="rId17"/>
    <p:sldId id="329" r:id="rId18"/>
    <p:sldId id="310" r:id="rId19"/>
    <p:sldId id="321" r:id="rId20"/>
    <p:sldId id="311" r:id="rId21"/>
    <p:sldId id="312" r:id="rId22"/>
    <p:sldId id="313" r:id="rId23"/>
    <p:sldId id="330" r:id="rId24"/>
    <p:sldId id="314" r:id="rId25"/>
    <p:sldId id="323" r:id="rId26"/>
    <p:sldId id="315" r:id="rId27"/>
    <p:sldId id="324" r:id="rId28"/>
    <p:sldId id="316" r:id="rId29"/>
    <p:sldId id="325" r:id="rId30"/>
    <p:sldId id="332" r:id="rId31"/>
    <p:sldId id="331" r:id="rId32"/>
    <p:sldId id="317" r:id="rId33"/>
    <p:sldId id="319" r:id="rId34"/>
    <p:sldId id="320" r:id="rId35"/>
    <p:sldId id="291" r:id="rId36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D050"/>
    <a:srgbClr val="192A72"/>
    <a:srgbClr val="12B4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876" y="72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י"ב/ניסן/תש"פ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" y="2693989"/>
            <a:ext cx="12192000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1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70069" y="6569428"/>
            <a:ext cx="2623961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810" y="6304086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6482" y="-439221"/>
            <a:ext cx="4205647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9471" y="6565100"/>
            <a:ext cx="4434214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כותרת ושתי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מונה 2"/>
          <p:cNvSpPr>
            <a:spLocks noGrp="1"/>
          </p:cNvSpPr>
          <p:nvPr>
            <p:ph type="pic" idx="1" hasCustomPrompt="1"/>
          </p:nvPr>
        </p:nvSpPr>
        <p:spPr>
          <a:xfrm>
            <a:off x="6444696" y="978201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10" y="186258"/>
            <a:ext cx="10221024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3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-413012" y="764744"/>
            <a:ext cx="1159099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מציין מיקום של תמונה 2">
            <a:extLst>
              <a:ext uri="{FF2B5EF4-FFF2-40B4-BE49-F238E27FC236}">
                <a16:creationId xmlns:a16="http://schemas.microsoft.com/office/drawing/2014/main" id="{11DA6207-6C06-4DE8-8270-79FA6D2C27CC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843274" y="978201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62799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שלוש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מונה 2"/>
          <p:cNvSpPr>
            <a:spLocks noGrp="1"/>
          </p:cNvSpPr>
          <p:nvPr>
            <p:ph type="pic" idx="1" hasCustomPrompt="1"/>
          </p:nvPr>
        </p:nvSpPr>
        <p:spPr>
          <a:xfrm>
            <a:off x="5513040" y="1030562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3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-413012" y="764744"/>
            <a:ext cx="1159099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מציין מיקום של תמונה 2">
            <a:extLst>
              <a:ext uri="{FF2B5EF4-FFF2-40B4-BE49-F238E27FC236}">
                <a16:creationId xmlns:a16="http://schemas.microsoft.com/office/drawing/2014/main" id="{751DC1E2-ACE2-441B-8840-3A69561321B6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241442" y="1030562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7" name="מציין מיקום של תמונה 2">
            <a:extLst>
              <a:ext uri="{FF2B5EF4-FFF2-40B4-BE49-F238E27FC236}">
                <a16:creationId xmlns:a16="http://schemas.microsoft.com/office/drawing/2014/main" id="{FAA918BE-80CF-42F4-8DC4-2E8D539F1354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241442" y="3932962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805968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ארבע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3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10171544" y="938558"/>
            <a:ext cx="2190882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מציין מיקום של תמונה 2">
            <a:extLst>
              <a:ext uri="{FF2B5EF4-FFF2-40B4-BE49-F238E27FC236}">
                <a16:creationId xmlns:a16="http://schemas.microsoft.com/office/drawing/2014/main" id="{751DC1E2-ACE2-441B-8840-3A69561321B6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54519" y="10736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7" name="מציין מיקום של תמונה 2">
            <a:extLst>
              <a:ext uri="{FF2B5EF4-FFF2-40B4-BE49-F238E27FC236}">
                <a16:creationId xmlns:a16="http://schemas.microsoft.com/office/drawing/2014/main" id="{FAA918BE-80CF-42F4-8DC4-2E8D539F1354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54519" y="39760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3" name="מציין מיקום של תמונה 2">
            <a:extLst>
              <a:ext uri="{FF2B5EF4-FFF2-40B4-BE49-F238E27FC236}">
                <a16:creationId xmlns:a16="http://schemas.microsoft.com/office/drawing/2014/main" id="{8992FF61-2840-4655-842F-B373E28D9E01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414862" y="10736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4" name="מציין מיקום של תמונה 2">
            <a:extLst>
              <a:ext uri="{FF2B5EF4-FFF2-40B4-BE49-F238E27FC236}">
                <a16:creationId xmlns:a16="http://schemas.microsoft.com/office/drawing/2014/main" id="{8C91A369-DCD6-4CBC-93C6-3C5BB19BCC3E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4414862" y="39760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91129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השיעור שכבה ושם המור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3177381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" y="1640910"/>
            <a:ext cx="12192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1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9949" y="6155858"/>
            <a:ext cx="5333866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9501144" y="5870968"/>
            <a:ext cx="3049656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113" y="163632"/>
            <a:ext cx="1428110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" y="2895892"/>
            <a:ext cx="12192000" cy="7652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40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0" y="3734824"/>
            <a:ext cx="12191999" cy="720000"/>
          </a:xfrm>
        </p:spPr>
        <p:txBody>
          <a:bodyPr anchor="ctr">
            <a:noAutofit/>
          </a:bodyPr>
          <a:lstStyle>
            <a:lvl1pPr marL="0" indent="0" algn="ct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34" indent="-342934" algn="ct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14" name="מלבן מעוגל 8">
            <a:extLst>
              <a:ext uri="{FF2B5EF4-FFF2-40B4-BE49-F238E27FC236}">
                <a16:creationId xmlns:a16="http://schemas.microsoft.com/office/drawing/2014/main" id="{404057E2-9B3D-4075-99B3-75AE757986D1}"/>
              </a:ext>
            </a:extLst>
          </p:cNvPr>
          <p:cNvSpPr/>
          <p:nvPr userDrawn="1"/>
        </p:nvSpPr>
        <p:spPr>
          <a:xfrm>
            <a:off x="10059465" y="87232"/>
            <a:ext cx="276885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פרק חד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3177381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>
                <a:solidFill>
                  <a:srgbClr val="192A72"/>
                </a:solidFill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" y="1666940"/>
            <a:ext cx="12192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1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" y="2918493"/>
            <a:ext cx="12192000" cy="64209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200" b="1">
                <a:solidFill>
                  <a:srgbClr val="192A72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5" name="מלבן מעוגל 6">
            <a:extLst>
              <a:ext uri="{FF2B5EF4-FFF2-40B4-BE49-F238E27FC236}">
                <a16:creationId xmlns:a16="http://schemas.microsoft.com/office/drawing/2014/main" id="{B4A26894-BFC6-4CB2-9F98-6C0AB203AB11}"/>
              </a:ext>
            </a:extLst>
          </p:cNvPr>
          <p:cNvSpPr/>
          <p:nvPr userDrawn="1"/>
        </p:nvSpPr>
        <p:spPr>
          <a:xfrm>
            <a:off x="9664804" y="5699022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מלבן מעוגל 7">
            <a:extLst>
              <a:ext uri="{FF2B5EF4-FFF2-40B4-BE49-F238E27FC236}">
                <a16:creationId xmlns:a16="http://schemas.microsoft.com/office/drawing/2014/main" id="{93139C06-AB68-49E4-9F8F-F0E56072AD87}"/>
              </a:ext>
            </a:extLst>
          </p:cNvPr>
          <p:cNvSpPr/>
          <p:nvPr userDrawn="1"/>
        </p:nvSpPr>
        <p:spPr>
          <a:xfrm>
            <a:off x="-260562" y="181684"/>
            <a:ext cx="2598822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7" name="מלבן מעוגל 8">
            <a:extLst>
              <a:ext uri="{FF2B5EF4-FFF2-40B4-BE49-F238E27FC236}">
                <a16:creationId xmlns:a16="http://schemas.microsoft.com/office/drawing/2014/main" id="{92F44B1F-CB02-4BE0-9593-98D37356833A}"/>
              </a:ext>
            </a:extLst>
          </p:cNvPr>
          <p:cNvSpPr/>
          <p:nvPr userDrawn="1"/>
        </p:nvSpPr>
        <p:spPr>
          <a:xfrm>
            <a:off x="-488825" y="468418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8" name="מלבן מעוגל 10">
            <a:extLst>
              <a:ext uri="{FF2B5EF4-FFF2-40B4-BE49-F238E27FC236}">
                <a16:creationId xmlns:a16="http://schemas.microsoft.com/office/drawing/2014/main" id="{F91DCBDE-92CA-433E-83D5-3B5D0DD4B449}"/>
              </a:ext>
            </a:extLst>
          </p:cNvPr>
          <p:cNvSpPr/>
          <p:nvPr userDrawn="1"/>
        </p:nvSpPr>
        <p:spPr>
          <a:xfrm>
            <a:off x="9010091" y="6104087"/>
            <a:ext cx="3755593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  <p:extLst>
      <p:ext uri="{BB962C8B-B14F-4D97-AF65-F5344CB8AC3E}">
        <p14:creationId xmlns:p14="http://schemas.microsoft.com/office/powerpoint/2010/main" val="362890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" y="213094"/>
            <a:ext cx="12191999" cy="720000"/>
          </a:xfrm>
        </p:spPr>
        <p:txBody>
          <a:bodyPr lIns="36000" tIns="0" rIns="36000" bIns="0">
            <a:noAutofit/>
          </a:bodyPr>
          <a:lstStyle>
            <a:lvl1pPr marL="536629" indent="0">
              <a:tabLst>
                <a:tab pos="11659766" algn="l"/>
              </a:tabLst>
              <a:defRPr sz="44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5274" y="1195757"/>
            <a:ext cx="8031962" cy="4611559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7715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49769" y="213094"/>
            <a:ext cx="9642231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75" y="1185681"/>
            <a:ext cx="8306992" cy="540000"/>
          </a:xfrm>
        </p:spPr>
        <p:txBody>
          <a:bodyPr anchor="ctr">
            <a:noAutofit/>
          </a:bodyPr>
          <a:lstStyle>
            <a:lvl1pPr marL="185757" indent="0">
              <a:buNone/>
              <a:defRPr sz="2800" b="1">
                <a:solidFill>
                  <a:srgbClr val="12B4BC"/>
                </a:solidFill>
                <a:latin typeface="Varela Round" pitchFamily="2" charset="-79"/>
                <a:cs typeface="Varela Round" pitchFamily="2" charset="-79"/>
              </a:defRPr>
            </a:lvl1pPr>
            <a:lvl2pPr marL="457246" indent="0">
              <a:buNone/>
              <a:defRPr sz="2000" b="1"/>
            </a:lvl2pPr>
            <a:lvl3pPr marL="914491" indent="0">
              <a:buNone/>
              <a:defRPr sz="1800" b="1"/>
            </a:lvl3pPr>
            <a:lvl4pPr marL="1371737" indent="0">
              <a:buNone/>
              <a:defRPr sz="1600" b="1"/>
            </a:lvl4pPr>
            <a:lvl5pPr marL="1828983" indent="0">
              <a:buNone/>
              <a:defRPr sz="1600" b="1"/>
            </a:lvl5pPr>
            <a:lvl6pPr marL="2286229" indent="0">
              <a:buNone/>
              <a:defRPr sz="1600" b="1"/>
            </a:lvl6pPr>
            <a:lvl7pPr marL="2743474" indent="0">
              <a:buNone/>
              <a:defRPr sz="1600" b="1"/>
            </a:lvl7pPr>
            <a:lvl8pPr marL="3200720" indent="0">
              <a:buNone/>
              <a:defRPr sz="1600" b="1"/>
            </a:lvl8pPr>
            <a:lvl9pPr marL="3657966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1725682"/>
            <a:ext cx="8031963" cy="4152517"/>
          </a:xfrm>
        </p:spPr>
        <p:txBody>
          <a:bodyPr>
            <a:normAutofit/>
          </a:bodyPr>
          <a:lstStyle>
            <a:lvl1pPr marL="439782" indent="-34293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34" lvl="0" indent="-342934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3024" lvl="1" indent="-285779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8" name="מלבן מעוגל 6">
            <a:extLst>
              <a:ext uri="{FF2B5EF4-FFF2-40B4-BE49-F238E27FC236}">
                <a16:creationId xmlns:a16="http://schemas.microsoft.com/office/drawing/2014/main" id="{E6F50987-5C32-40D2-A5FB-79D9E0819C00}"/>
              </a:ext>
            </a:extLst>
          </p:cNvPr>
          <p:cNvSpPr/>
          <p:nvPr userDrawn="1"/>
        </p:nvSpPr>
        <p:spPr>
          <a:xfrm>
            <a:off x="9664804" y="5699022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260562" y="181684"/>
            <a:ext cx="2598822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488825" y="468418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10">
            <a:extLst>
              <a:ext uri="{FF2B5EF4-FFF2-40B4-BE49-F238E27FC236}">
                <a16:creationId xmlns:a16="http://schemas.microsoft.com/office/drawing/2014/main" id="{1C8AF664-98DE-433F-9B61-94366E98BCDF}"/>
              </a:ext>
            </a:extLst>
          </p:cNvPr>
          <p:cNvSpPr/>
          <p:nvPr userDrawn="1"/>
        </p:nvSpPr>
        <p:spPr>
          <a:xfrm>
            <a:off x="9010091" y="6104087"/>
            <a:ext cx="3755593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טקסט גדול-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 hasCustomPrompt="1"/>
          </p:nvPr>
        </p:nvSpPr>
        <p:spPr>
          <a:xfrm>
            <a:off x="234416" y="1312990"/>
            <a:ext cx="7910518" cy="5224442"/>
          </a:xfrm>
          <a:prstGeom prst="rect">
            <a:avLst/>
          </a:prstGeom>
        </p:spPr>
        <p:txBody>
          <a:bodyPr anchor="ctr">
            <a:noAutofit/>
          </a:bodyPr>
          <a:lstStyle>
            <a:lvl1pPr algn="r">
              <a:defRPr sz="28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פסקת טקסט קצרה של תבנית בסיס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910416" y="6189198"/>
            <a:ext cx="3068595" cy="1189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10082352" y="8172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2155687" y="6347804"/>
            <a:ext cx="5559136" cy="47051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9" name="מציין מיקום טקסט 3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92531"/>
            <a:ext cx="12192000" cy="100965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800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sz="4400" dirty="0"/>
              <a:t>לחץ כדי לערוך סגנון כותרת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3975921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וידאו על מסך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מעוגל 6"/>
          <p:cNvSpPr/>
          <p:nvPr userDrawn="1"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7715" y="66849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363416" y="639717"/>
            <a:ext cx="11465168" cy="612293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2A86C914-3EB6-4303-93FB-203A29FA2E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3416" y="95349"/>
            <a:ext cx="8074879" cy="400050"/>
          </a:xfr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24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36877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" y="213094"/>
            <a:ext cx="12191999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>
              <a:defRPr kumimoji="0" lang="he-IL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7715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מ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מונה 2"/>
          <p:cNvSpPr>
            <a:spLocks noGrp="1"/>
          </p:cNvSpPr>
          <p:nvPr>
            <p:ph type="pic" idx="1" hasCustomPrompt="1"/>
          </p:nvPr>
        </p:nvSpPr>
        <p:spPr>
          <a:xfrm>
            <a:off x="161147" y="964351"/>
            <a:ext cx="8483175" cy="57215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3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11032901" y="950191"/>
            <a:ext cx="1159099" cy="347376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  <p:extLst>
      <p:ext uri="{BB962C8B-B14F-4D97-AF65-F5344CB8AC3E}">
        <p14:creationId xmlns:p14="http://schemas.microsoft.com/office/powerpoint/2010/main" val="3233132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י"ב/ניסן/תש"פ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1" r:id="rId3"/>
    <p:sldLayoutId id="2147483650" r:id="rId4"/>
    <p:sldLayoutId id="2147483653" r:id="rId5"/>
    <p:sldLayoutId id="2147483665" r:id="rId6"/>
    <p:sldLayoutId id="2147483666" r:id="rId7"/>
    <p:sldLayoutId id="2147483663" r:id="rId8"/>
    <p:sldLayoutId id="2147483669" r:id="rId9"/>
    <p:sldLayoutId id="2147483671" r:id="rId10"/>
    <p:sldLayoutId id="2147483668" r:id="rId11"/>
    <p:sldLayoutId id="2147483670" r:id="rId12"/>
  </p:sldLayoutIdLst>
  <p:txStyles>
    <p:titleStyle>
      <a:lvl1pPr algn="ctr" defTabSz="914491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34" indent="-342934" algn="r" defTabSz="914491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3024" indent="-285779" algn="r" defTabSz="914491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114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360" indent="-228623" algn="r" defTabSz="914491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606" indent="-228623" algn="r" defTabSz="914491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51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97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43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89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91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7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83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9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74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2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6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>
          <a:xfrm>
            <a:off x="1" y="2693893"/>
            <a:ext cx="12192001" cy="1470216"/>
          </a:xfrm>
        </p:spPr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>
            <a:extLst>
              <a:ext uri="{FF2B5EF4-FFF2-40B4-BE49-F238E27FC236}">
                <a16:creationId xmlns:a16="http://schemas.microsoft.com/office/drawing/2014/main" id="{84F68BB1-750E-41D1-90BB-11602190E7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sz="3600" dirty="0"/>
              <a:t>מה ספרו האחים ליעקב אביהם, ומה לא ספרו לו?</a:t>
            </a:r>
          </a:p>
        </p:txBody>
      </p:sp>
      <p:graphicFrame>
        <p:nvGraphicFramePr>
          <p:cNvPr id="4" name="טבלה 3">
            <a:extLst>
              <a:ext uri="{FF2B5EF4-FFF2-40B4-BE49-F238E27FC236}">
                <a16:creationId xmlns:a16="http://schemas.microsoft.com/office/drawing/2014/main" id="{6173EBBC-70B7-4846-9670-2D11F94AB2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325614"/>
              </p:ext>
            </p:extLst>
          </p:nvPr>
        </p:nvGraphicFramePr>
        <p:xfrm>
          <a:off x="267285" y="1146517"/>
          <a:ext cx="9706708" cy="5096024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4853354">
                  <a:extLst>
                    <a:ext uri="{9D8B030D-6E8A-4147-A177-3AD203B41FA5}">
                      <a16:colId xmlns:a16="http://schemas.microsoft.com/office/drawing/2014/main" val="4007949648"/>
                    </a:ext>
                  </a:extLst>
                </a:gridCol>
                <a:gridCol w="4853354">
                  <a:extLst>
                    <a:ext uri="{9D8B030D-6E8A-4147-A177-3AD203B41FA5}">
                      <a16:colId xmlns:a16="http://schemas.microsoft.com/office/drawing/2014/main" val="4006841369"/>
                    </a:ext>
                  </a:extLst>
                </a:gridCol>
              </a:tblGrid>
              <a:tr h="721136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פגישת</a:t>
                      </a:r>
                      <a:r>
                        <a:rPr lang="he-IL" sz="2000" baseline="0" dirty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 האחים עם המשנה למלך (יוסף) </a:t>
                      </a:r>
                      <a:r>
                        <a:rPr lang="he-IL" sz="1800" baseline="0" dirty="0" err="1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מב</a:t>
                      </a:r>
                      <a:r>
                        <a:rPr lang="he-IL" sz="1800" baseline="0" dirty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, ז-כד</a:t>
                      </a:r>
                      <a:endParaRPr lang="he-IL" sz="1800" dirty="0">
                        <a:solidFill>
                          <a:schemeClr val="tx1"/>
                        </a:solidFill>
                        <a:latin typeface="+mn-lt"/>
                        <a:cs typeface="+mn-cs"/>
                      </a:endParaRPr>
                    </a:p>
                  </a:txBody>
                  <a:tcPr>
                    <a:solidFill>
                      <a:srgbClr val="12B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דיווחם של  האחים ליעקב על הפגישה</a:t>
                      </a:r>
                      <a:r>
                        <a:rPr lang="he-IL" sz="1800" dirty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 </a:t>
                      </a:r>
                      <a:r>
                        <a:rPr lang="he-IL" sz="1800" dirty="0" err="1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מב</a:t>
                      </a:r>
                      <a:r>
                        <a:rPr lang="he-IL" sz="1800" dirty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, </a:t>
                      </a:r>
                      <a:r>
                        <a:rPr lang="he-IL" sz="1800" dirty="0" err="1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כט</a:t>
                      </a:r>
                      <a:r>
                        <a:rPr lang="he-IL" sz="1800" dirty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-לד</a:t>
                      </a:r>
                      <a:r>
                        <a:rPr lang="he-IL" sz="1800" baseline="0" dirty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 </a:t>
                      </a:r>
                      <a:endParaRPr lang="he-IL" sz="1800" dirty="0">
                        <a:solidFill>
                          <a:schemeClr val="tx1"/>
                        </a:solidFill>
                        <a:latin typeface="+mn-lt"/>
                        <a:cs typeface="+mn-cs"/>
                      </a:endParaRPr>
                    </a:p>
                  </a:txBody>
                  <a:tcPr>
                    <a:solidFill>
                      <a:srgbClr val="12B4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113906"/>
                  </a:ext>
                </a:extLst>
              </a:tr>
              <a:tr h="4374888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800" b="0" dirty="0" err="1">
                          <a:solidFill>
                            <a:schemeClr val="tx1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יח</a:t>
                      </a:r>
                      <a:r>
                        <a:rPr lang="he-IL" sz="1800" b="0" dirty="0">
                          <a:solidFill>
                            <a:schemeClr val="tx1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) וַיֹּאמֶר </a:t>
                      </a:r>
                      <a:r>
                        <a:rPr lang="he-IL" sz="1800" b="0" dirty="0" err="1">
                          <a:solidFill>
                            <a:schemeClr val="tx1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אֲלֵהֶם</a:t>
                      </a:r>
                      <a:r>
                        <a:rPr lang="he-IL" sz="1800" b="0" dirty="0">
                          <a:solidFill>
                            <a:schemeClr val="tx1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 יוֹסֵף </a:t>
                      </a:r>
                    </a:p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800" b="0" dirty="0">
                          <a:solidFill>
                            <a:schemeClr val="tx1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בַּיּוֹם הַשְּׁלִישִׁי זֹאת עֲשׂוּ וִחְיוּ ...</a:t>
                      </a:r>
                    </a:p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800" b="0" dirty="0" err="1">
                          <a:solidFill>
                            <a:schemeClr val="tx1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יט</a:t>
                      </a:r>
                      <a:r>
                        <a:rPr lang="he-IL" sz="1800" b="0" dirty="0">
                          <a:solidFill>
                            <a:schemeClr val="tx1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) </a:t>
                      </a:r>
                      <a:r>
                        <a:rPr lang="he-IL" sz="1800" b="0" dirty="0">
                          <a:solidFill>
                            <a:srgbClr val="92D050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אִם כֵּנִים אַתֶּם</a:t>
                      </a:r>
                      <a:endParaRPr lang="en-US" sz="1800" b="0" dirty="0">
                        <a:solidFill>
                          <a:srgbClr val="92D050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800" b="0" kern="1200" dirty="0">
                          <a:solidFill>
                            <a:srgbClr val="92D050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אֲחִיכֶם </a:t>
                      </a:r>
                      <a:r>
                        <a:rPr lang="he-IL" sz="1800" b="0" kern="1200" dirty="0" err="1">
                          <a:solidFill>
                            <a:srgbClr val="92D050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אֶח</a:t>
                      </a:r>
                      <a:r>
                        <a:rPr lang="he-IL" sz="1800" b="0" kern="1200" dirty="0">
                          <a:solidFill>
                            <a:srgbClr val="92D050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ָד </a:t>
                      </a:r>
                      <a:r>
                        <a:rPr lang="he-IL" sz="1800" b="0" dirty="0" err="1">
                          <a:solidFill>
                            <a:srgbClr val="12B4BC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יֵאָ</a:t>
                      </a:r>
                      <a:r>
                        <a:rPr lang="he-IL" sz="1800" b="0" dirty="0">
                          <a:solidFill>
                            <a:srgbClr val="12B4BC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סֵר בְּבֵ</a:t>
                      </a:r>
                      <a:r>
                        <a:rPr lang="he-IL" sz="1800" b="0" dirty="0" err="1">
                          <a:solidFill>
                            <a:srgbClr val="12B4BC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ית </a:t>
                      </a:r>
                      <a:r>
                        <a:rPr lang="he-IL" sz="1800" b="0" dirty="0">
                          <a:solidFill>
                            <a:srgbClr val="12B4BC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מִשְׁמַרְכֶם </a:t>
                      </a:r>
                      <a:endParaRPr lang="en-US" sz="1800" b="0" dirty="0">
                        <a:solidFill>
                          <a:srgbClr val="12B4BC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800" b="0" dirty="0">
                          <a:solidFill>
                            <a:srgbClr val="92D050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וְאַתֶּם </a:t>
                      </a:r>
                      <a:r>
                        <a:rPr lang="he-IL" sz="1800" b="0" kern="1200" dirty="0" err="1">
                          <a:solidFill>
                            <a:srgbClr val="92D050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לְכ</a:t>
                      </a:r>
                      <a:r>
                        <a:rPr lang="he-IL" sz="1800" b="0" kern="1200" dirty="0">
                          <a:solidFill>
                            <a:srgbClr val="92D050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וּ הָבִיאוּ </a:t>
                      </a:r>
                      <a:r>
                        <a:rPr lang="he-IL" sz="1800" b="0" kern="1200" dirty="0" err="1">
                          <a:solidFill>
                            <a:srgbClr val="92D050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שֶׁ</a:t>
                      </a:r>
                      <a:r>
                        <a:rPr lang="he-IL" sz="1800" b="0" kern="1200" dirty="0">
                          <a:solidFill>
                            <a:srgbClr val="92D050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בֶר </a:t>
                      </a:r>
                      <a:r>
                        <a:rPr lang="he-IL" sz="1800" b="0" dirty="0">
                          <a:solidFill>
                            <a:srgbClr val="92D050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רַעֲבוֹן בָּתֵּיכֶם:</a:t>
                      </a:r>
                      <a:endParaRPr lang="en-US" sz="1800" b="0" dirty="0">
                        <a:solidFill>
                          <a:srgbClr val="92D050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800" b="0" dirty="0">
                          <a:solidFill>
                            <a:srgbClr val="92D050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כ) </a:t>
                      </a:r>
                      <a:r>
                        <a:rPr lang="he-IL" sz="1800" b="0" kern="1200" dirty="0">
                          <a:solidFill>
                            <a:srgbClr val="92D050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וְאֶת אֲחִיכֶם הַקָּטֹן תָּבִיאוּ </a:t>
                      </a:r>
                      <a:r>
                        <a:rPr lang="he-IL" sz="1800" b="0" kern="1200" dirty="0" err="1">
                          <a:solidFill>
                            <a:srgbClr val="92D050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אֵל</a:t>
                      </a:r>
                      <a:r>
                        <a:rPr lang="he-IL" sz="1800" b="0" kern="1200" dirty="0">
                          <a:solidFill>
                            <a:srgbClr val="92D050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ַי </a:t>
                      </a:r>
                      <a:endParaRPr lang="en-US" sz="1800" b="0" kern="1200" dirty="0">
                        <a:solidFill>
                          <a:srgbClr val="92D050"/>
                        </a:solidFill>
                        <a:latin typeface="ResponsaTTFA"/>
                        <a:ea typeface="Times New Roman"/>
                        <a:cs typeface="+mn-cs"/>
                      </a:endParaRPr>
                    </a:p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800" b="0" dirty="0">
                          <a:solidFill>
                            <a:srgbClr val="92D050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וְיֵאָמְנוּ דִבְרֵיכֶם </a:t>
                      </a:r>
                      <a:r>
                        <a:rPr lang="he-IL" sz="1800" b="0" dirty="0">
                          <a:solidFill>
                            <a:srgbClr val="12B4BC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וְלֹא תָמוּתוּ </a:t>
                      </a:r>
                      <a:r>
                        <a:rPr lang="he-IL" sz="1800" b="0" dirty="0">
                          <a:solidFill>
                            <a:schemeClr val="tx1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וַיַּעֲשׂוּ כֵן:</a:t>
                      </a:r>
                      <a:endParaRPr lang="he-IL" sz="18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800" b="0" dirty="0">
                          <a:solidFill>
                            <a:schemeClr val="tx1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כד)...</a:t>
                      </a:r>
                      <a:r>
                        <a:rPr lang="he-IL" sz="1800" b="0" dirty="0" err="1">
                          <a:solidFill>
                            <a:schemeClr val="tx1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וַיִּקַּח</a:t>
                      </a:r>
                      <a:r>
                        <a:rPr lang="he-IL" sz="1800" b="0" dirty="0">
                          <a:solidFill>
                            <a:schemeClr val="tx1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 מֵאִתָּם אֶת שִׁמְעוֹן</a:t>
                      </a:r>
                      <a:r>
                        <a:rPr lang="he-IL" sz="1800" b="0" baseline="0" dirty="0">
                          <a:solidFill>
                            <a:schemeClr val="tx1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 </a:t>
                      </a:r>
                      <a:r>
                        <a:rPr lang="he-IL" sz="1800" b="0" dirty="0">
                          <a:solidFill>
                            <a:schemeClr val="tx1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וַיֶּאֱסֹר אֹתוֹ לְעֵינֵיהֶם: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800" b="0" dirty="0">
                          <a:solidFill>
                            <a:schemeClr val="tx1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לג) וַיֹּאמֶר אֵלֵינוּ הָאִישׁ אֲדֹנֵי הָאָרֶץ </a:t>
                      </a:r>
                    </a:p>
                    <a:p>
                      <a:pPr algn="just" rtl="1">
                        <a:spcAft>
                          <a:spcPts val="0"/>
                        </a:spcAft>
                      </a:pPr>
                      <a:endParaRPr lang="he-IL" sz="1800" b="0" dirty="0">
                        <a:solidFill>
                          <a:schemeClr val="tx1"/>
                        </a:solidFill>
                        <a:latin typeface="ResponsaTTFA"/>
                        <a:ea typeface="Times New Roman"/>
                        <a:cs typeface="+mn-cs"/>
                      </a:endParaRPr>
                    </a:p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800" b="0" dirty="0">
                          <a:solidFill>
                            <a:srgbClr val="92D050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בְּזֹאת </a:t>
                      </a:r>
                      <a:r>
                        <a:rPr lang="he-IL" sz="1800" b="0" dirty="0" err="1">
                          <a:solidFill>
                            <a:srgbClr val="92D050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אֵד</a:t>
                      </a:r>
                      <a:r>
                        <a:rPr lang="he-IL" sz="1800" b="0" dirty="0">
                          <a:solidFill>
                            <a:srgbClr val="92D050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ַע </a:t>
                      </a:r>
                      <a:r>
                        <a:rPr lang="he-IL" sz="1800" b="0" kern="1200" dirty="0">
                          <a:solidFill>
                            <a:srgbClr val="92D050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כִּ</a:t>
                      </a:r>
                      <a:r>
                        <a:rPr lang="he-IL" sz="1800" b="0" kern="1200" dirty="0" err="1">
                          <a:solidFill>
                            <a:srgbClr val="92D050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י </a:t>
                      </a:r>
                      <a:r>
                        <a:rPr lang="he-IL" sz="1800" b="0" kern="1200" dirty="0">
                          <a:solidFill>
                            <a:srgbClr val="92D050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כֵנִים אַתֶּם </a:t>
                      </a:r>
                      <a:endParaRPr lang="en-US" sz="1800" b="0" kern="1200" dirty="0">
                        <a:solidFill>
                          <a:srgbClr val="92D050"/>
                        </a:solidFill>
                        <a:latin typeface="ResponsaTTFA"/>
                        <a:ea typeface="Times New Roman"/>
                        <a:cs typeface="+mn-cs"/>
                      </a:endParaRPr>
                    </a:p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800" b="0" dirty="0">
                          <a:solidFill>
                            <a:srgbClr val="92D050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אֲחִיכֶם הָאֶח</a:t>
                      </a:r>
                      <a:r>
                        <a:rPr lang="he-IL" sz="1800" b="0" dirty="0" err="1">
                          <a:solidFill>
                            <a:srgbClr val="92D050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ָד </a:t>
                      </a:r>
                      <a:r>
                        <a:rPr lang="he-IL" sz="1800" b="0" dirty="0">
                          <a:solidFill>
                            <a:srgbClr val="12B4BC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הַנִּיחוּ </a:t>
                      </a:r>
                      <a:r>
                        <a:rPr lang="he-IL" sz="1800" b="0" dirty="0" err="1">
                          <a:solidFill>
                            <a:srgbClr val="12B4BC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אִת</a:t>
                      </a:r>
                      <a:r>
                        <a:rPr lang="he-IL" sz="1800" b="0" dirty="0">
                          <a:solidFill>
                            <a:srgbClr val="12B4BC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ִּי </a:t>
                      </a:r>
                      <a:endParaRPr lang="en-US" sz="1800" b="0" dirty="0">
                        <a:solidFill>
                          <a:srgbClr val="12B4BC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800" b="0" dirty="0">
                          <a:solidFill>
                            <a:srgbClr val="92D050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וְאֶת </a:t>
                      </a:r>
                      <a:r>
                        <a:rPr lang="he-IL" sz="1800" b="0" kern="1200" dirty="0">
                          <a:solidFill>
                            <a:srgbClr val="92D050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רַעֲבוֹן בָּתֵּיכֶם קְחו</a:t>
                      </a:r>
                      <a:r>
                        <a:rPr lang="he-IL" sz="1800" b="0" kern="1200" dirty="0" err="1">
                          <a:solidFill>
                            <a:srgbClr val="92D050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ּ </a:t>
                      </a:r>
                      <a:r>
                        <a:rPr lang="he-IL" sz="1800" b="0" kern="1200" dirty="0">
                          <a:solidFill>
                            <a:srgbClr val="92D050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וָלֵכוּ: </a:t>
                      </a:r>
                      <a:endParaRPr lang="en-US" sz="1800" b="0" kern="1200" dirty="0">
                        <a:solidFill>
                          <a:srgbClr val="92D050"/>
                        </a:solidFill>
                        <a:latin typeface="ResponsaTTFA"/>
                        <a:ea typeface="Times New Roman"/>
                        <a:cs typeface="+mn-cs"/>
                      </a:endParaRPr>
                    </a:p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800" b="0" dirty="0">
                          <a:solidFill>
                            <a:srgbClr val="92D050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לד) </a:t>
                      </a:r>
                      <a:r>
                        <a:rPr lang="he-IL" sz="1800" b="0" kern="1200" dirty="0">
                          <a:solidFill>
                            <a:srgbClr val="92D050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וְהָבִיאוּ אֶת אֲחִיכֶם הַקָּטֹן </a:t>
                      </a:r>
                      <a:r>
                        <a:rPr lang="he-IL" sz="1800" b="0" kern="1200" dirty="0" err="1">
                          <a:solidFill>
                            <a:srgbClr val="92D050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אֵל</a:t>
                      </a:r>
                      <a:r>
                        <a:rPr lang="he-IL" sz="1800" b="0" kern="1200" dirty="0">
                          <a:solidFill>
                            <a:srgbClr val="92D050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ַי </a:t>
                      </a:r>
                      <a:endParaRPr lang="en-US" sz="1800" b="0" kern="1200" dirty="0">
                        <a:solidFill>
                          <a:srgbClr val="92D050"/>
                        </a:solidFill>
                        <a:latin typeface="ResponsaTTFA"/>
                        <a:ea typeface="Times New Roman"/>
                        <a:cs typeface="+mn-cs"/>
                      </a:endParaRPr>
                    </a:p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800" b="0" dirty="0">
                          <a:solidFill>
                            <a:srgbClr val="92D050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וְאֵדְעָה כִּי </a:t>
                      </a:r>
                      <a:r>
                        <a:rPr lang="he-IL" sz="1800" b="0" dirty="0" err="1">
                          <a:solidFill>
                            <a:srgbClr val="92D050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לֹ</a:t>
                      </a:r>
                      <a:r>
                        <a:rPr lang="he-IL" sz="1800" b="0" dirty="0">
                          <a:solidFill>
                            <a:srgbClr val="92D050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א מְרַגְּלִים אַתֶּם </a:t>
                      </a:r>
                      <a:r>
                        <a:rPr lang="he-IL" sz="1800" b="0" dirty="0" err="1">
                          <a:solidFill>
                            <a:srgbClr val="92D050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כּ</a:t>
                      </a:r>
                      <a:r>
                        <a:rPr lang="he-IL" sz="1800" b="0" dirty="0">
                          <a:solidFill>
                            <a:srgbClr val="92D050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ִי כֵנִים אַתֶּם</a:t>
                      </a:r>
                    </a:p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800" b="0" dirty="0">
                          <a:solidFill>
                            <a:srgbClr val="12B4BC"/>
                          </a:solidFill>
                          <a:latin typeface="ResponsaTTFA"/>
                          <a:ea typeface="Times New Roman"/>
                          <a:cs typeface="+mn-cs"/>
                        </a:rPr>
                        <a:t>אֶת אֲחִיכֶם אֶתֵּן לָכֶם וְאֶת הָאָרֶץ תִּסְחָרוּ:</a:t>
                      </a:r>
                      <a:endParaRPr lang="en-US" sz="1800" b="0" dirty="0">
                        <a:solidFill>
                          <a:srgbClr val="12B4BC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50800" marR="50800" marT="0" marB="0"/>
                </a:tc>
                <a:extLst>
                  <a:ext uri="{0D108BD9-81ED-4DB2-BD59-A6C34878D82A}">
                    <a16:rowId xmlns:a16="http://schemas.microsoft.com/office/drawing/2014/main" val="2770860269"/>
                  </a:ext>
                </a:extLst>
              </a:tr>
            </a:tbl>
          </a:graphicData>
        </a:graphic>
      </p:graphicFrame>
      <p:sp>
        <p:nvSpPr>
          <p:cNvPr id="5" name="תרשים זרימה: מסיים 4">
            <a:extLst>
              <a:ext uri="{FF2B5EF4-FFF2-40B4-BE49-F238E27FC236}">
                <a16:creationId xmlns:a16="http://schemas.microsoft.com/office/drawing/2014/main" id="{7B065321-519E-41E9-B663-F9691EAC4CF2}"/>
              </a:ext>
            </a:extLst>
          </p:cNvPr>
          <p:cNvSpPr/>
          <p:nvPr/>
        </p:nvSpPr>
        <p:spPr>
          <a:xfrm>
            <a:off x="848751" y="4783015"/>
            <a:ext cx="2644726" cy="1195754"/>
          </a:xfrm>
          <a:prstGeom prst="flowChartTerminator">
            <a:avLst/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מה מדברי האחים </a:t>
            </a:r>
            <a:r>
              <a:rPr lang="he-IL" sz="24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לא</a:t>
            </a:r>
            <a:r>
              <a:rPr lang="he-IL" sz="2000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מתואר בפרק הקודם?</a:t>
            </a:r>
          </a:p>
          <a:p>
            <a:pPr algn="ctr"/>
            <a:endParaRPr lang="he-IL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835264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>
            <a:extLst>
              <a:ext uri="{FF2B5EF4-FFF2-40B4-BE49-F238E27FC236}">
                <a16:creationId xmlns:a16="http://schemas.microsoft.com/office/drawing/2014/main" id="{E386DC2B-439A-4A2F-9076-A2DB9FEA4C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השוואה בין האירועים לבין הדיווח של האחים</a:t>
            </a: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E520F829-4131-4F55-B0D6-922D662037FC}"/>
              </a:ext>
            </a:extLst>
          </p:cNvPr>
          <p:cNvSpPr/>
          <p:nvPr/>
        </p:nvSpPr>
        <p:spPr>
          <a:xfrm>
            <a:off x="773723" y="1649730"/>
            <a:ext cx="691550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he-IL" sz="2800" dirty="0"/>
              <a:t>האחים לא סיפרו שנלקחו למאסר של 3 ימים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he-IL" sz="2800" dirty="0"/>
              <a:t>האחים לא סיפרו ששמעון במאסר ("הניחו איתי")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he-IL" sz="2800" dirty="0"/>
              <a:t>האחים השמיטו את האיום של יוסף: "וְיֵאָמְנוּ דִבְרֵיכֶם וְלֹא תָמוּתוּ"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he-IL" sz="2800" dirty="0"/>
              <a:t>האחים הוסיפו הבטחה של יוסף אליהם שלא הופיעה בפסוקים : "ואת הארץ תסחרו"</a:t>
            </a:r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BAF59868-AD35-4FF9-87B0-E0FC173327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1846" y="1403776"/>
            <a:ext cx="2543175" cy="180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0660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>
            <a:extLst>
              <a:ext uri="{FF2B5EF4-FFF2-40B4-BE49-F238E27FC236}">
                <a16:creationId xmlns:a16="http://schemas.microsoft.com/office/drawing/2014/main" id="{6FFA8CF8-1A18-4CF2-A9BA-33935E0DD6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sz="4000" dirty="0"/>
              <a:t>כיצד מיישב רמב"ן את השינויים בדברי האחים?</a:t>
            </a:r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A7A8FB11-C538-4767-B04C-0FC35474935A}"/>
              </a:ext>
            </a:extLst>
          </p:cNvPr>
          <p:cNvSpPr txBox="1"/>
          <p:nvPr/>
        </p:nvSpPr>
        <p:spPr>
          <a:xfrm>
            <a:off x="998807" y="1228397"/>
            <a:ext cx="7076049" cy="48320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dirty="0"/>
              <a:t>רמב"ן:</a:t>
            </a:r>
          </a:p>
          <a:p>
            <a:r>
              <a:rPr lang="he-IL" sz="2800" dirty="0"/>
              <a:t>וְאֶת-הָאָרֶץ תִּסְחָרוּ: שינו לו בדבר </a:t>
            </a:r>
            <a:r>
              <a:rPr lang="he-IL" sz="2800" b="1" dirty="0"/>
              <a:t>מפני השלום </a:t>
            </a:r>
            <a:r>
              <a:rPr lang="he-IL" sz="2800" dirty="0"/>
              <a:t>כדי </a:t>
            </a:r>
            <a:r>
              <a:rPr lang="he-IL" sz="2800" b="1" dirty="0"/>
              <a:t>שישמע אליהם לשלח אתם בנימין</a:t>
            </a:r>
            <a:r>
              <a:rPr lang="he-IL" sz="2800" dirty="0"/>
              <a:t>, כי ברצונם מיד היו חוזרים לולי שאמר לא ילך בני עמכם.</a:t>
            </a:r>
          </a:p>
          <a:p>
            <a:r>
              <a:rPr lang="he-IL" sz="2800" dirty="0"/>
              <a:t>וכן אמרו לו אחיכם האחד </a:t>
            </a:r>
            <a:r>
              <a:rPr lang="he-IL" sz="2800" b="1" dirty="0"/>
              <a:t>הניחו אתי</a:t>
            </a:r>
            <a:r>
              <a:rPr lang="he-IL" sz="2800" dirty="0"/>
              <a:t>, ו</a:t>
            </a:r>
            <a:r>
              <a:rPr lang="he-IL" sz="2800" b="1" dirty="0"/>
              <a:t>לא</a:t>
            </a:r>
            <a:r>
              <a:rPr lang="he-IL" sz="2800" dirty="0"/>
              <a:t> הגידו לו </a:t>
            </a:r>
            <a:r>
              <a:rPr lang="he-IL" sz="2800" b="1" dirty="0"/>
              <a:t>מאסרם</a:t>
            </a:r>
            <a:r>
              <a:rPr lang="he-IL" sz="2800" dirty="0"/>
              <a:t> </a:t>
            </a:r>
            <a:r>
              <a:rPr lang="he-IL" sz="2800" b="1" dirty="0"/>
              <a:t>ולא מאסר שמעון</a:t>
            </a:r>
            <a:r>
              <a:rPr lang="he-IL" sz="2800" dirty="0"/>
              <a:t>.</a:t>
            </a:r>
          </a:p>
          <a:p>
            <a:endParaRPr lang="he-IL" sz="2800" dirty="0"/>
          </a:p>
          <a:p>
            <a:r>
              <a:rPr lang="he-IL" sz="2800" b="1" dirty="0"/>
              <a:t>ויתכן</a:t>
            </a:r>
            <a:r>
              <a:rPr lang="he-IL" sz="2800" dirty="0"/>
              <a:t> שאמר להם יוסף ואת הארץ תסחרו, ולא סיפרו הכתוב, וטעמו שתביאו סחורה כרצונכם לקנות התבואה ולא אקח מכס סחורתכם כי איטיב לכם תחת </a:t>
            </a:r>
            <a:r>
              <a:rPr lang="he-IL" sz="2800" dirty="0" err="1"/>
              <a:t>בשתכם</a:t>
            </a:r>
            <a:r>
              <a:rPr lang="he-IL" sz="2800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4349457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>
            <a:extLst>
              <a:ext uri="{FF2B5EF4-FFF2-40B4-BE49-F238E27FC236}">
                <a16:creationId xmlns:a16="http://schemas.microsoft.com/office/drawing/2014/main" id="{6FFA8CF8-1A18-4CF2-A9BA-33935E0DD6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sz="4000" dirty="0"/>
              <a:t>כיצד מיישב רמב"ן את השינויים בדברי האחים?</a:t>
            </a:r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A7A8FB11-C538-4767-B04C-0FC35474935A}"/>
              </a:ext>
            </a:extLst>
          </p:cNvPr>
          <p:cNvSpPr txBox="1"/>
          <p:nvPr/>
        </p:nvSpPr>
        <p:spPr>
          <a:xfrm>
            <a:off x="998807" y="1228397"/>
            <a:ext cx="7076049" cy="48320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dirty="0"/>
              <a:t>רמב"ן:</a:t>
            </a:r>
          </a:p>
          <a:p>
            <a:r>
              <a:rPr lang="he-IL" sz="2800" dirty="0"/>
              <a:t>וְאֶת-הָאָרֶץ תִּסְחָרוּ: שינו לו בדבר </a:t>
            </a:r>
            <a:r>
              <a:rPr lang="he-IL" sz="2800" b="1" dirty="0"/>
              <a:t>מפני השלום </a:t>
            </a:r>
            <a:r>
              <a:rPr lang="he-IL" sz="2800" dirty="0"/>
              <a:t>כדי </a:t>
            </a:r>
            <a:r>
              <a:rPr lang="he-IL" sz="2800" b="1" dirty="0"/>
              <a:t>שישמע אליהם לשלח אתם בנימין</a:t>
            </a:r>
            <a:r>
              <a:rPr lang="he-IL" sz="2800" dirty="0"/>
              <a:t>, כי ברצונם מיד היו חוזרים לולי שאמר לא ילך בני עמכם.</a:t>
            </a:r>
          </a:p>
          <a:p>
            <a:r>
              <a:rPr lang="he-IL" sz="2800" dirty="0"/>
              <a:t>וכן אמרו לו אחיכם האחד </a:t>
            </a:r>
            <a:r>
              <a:rPr lang="he-IL" sz="2800" b="1" dirty="0"/>
              <a:t>הניחו אתי</a:t>
            </a:r>
            <a:r>
              <a:rPr lang="he-IL" sz="2800" dirty="0"/>
              <a:t>, ו</a:t>
            </a:r>
            <a:r>
              <a:rPr lang="he-IL" sz="2800" b="1" dirty="0"/>
              <a:t>לא</a:t>
            </a:r>
            <a:r>
              <a:rPr lang="he-IL" sz="2800" dirty="0"/>
              <a:t> הגידו לו </a:t>
            </a:r>
            <a:r>
              <a:rPr lang="he-IL" sz="2800" b="1" dirty="0"/>
              <a:t>מאסרם ולא מאסר שמעון</a:t>
            </a:r>
            <a:r>
              <a:rPr lang="he-IL" sz="2800" dirty="0"/>
              <a:t>.</a:t>
            </a:r>
          </a:p>
          <a:p>
            <a:endParaRPr lang="he-IL" sz="2800" dirty="0"/>
          </a:p>
          <a:p>
            <a:r>
              <a:rPr lang="he-IL" sz="2800" b="1" dirty="0"/>
              <a:t>ויתכן</a:t>
            </a:r>
            <a:r>
              <a:rPr lang="he-IL" sz="2800" dirty="0"/>
              <a:t> שאמר להם יוסף ואת הארץ תסחרו, ולא סיפרו הכתוב, וטעמו שתביאו סחורה כרצונכם לקנות התבואה ולא אקח מכס סחורתכם כי איטיב לכם תחת </a:t>
            </a:r>
            <a:r>
              <a:rPr lang="he-IL" sz="2800" dirty="0" err="1"/>
              <a:t>בשתכם</a:t>
            </a:r>
            <a:r>
              <a:rPr lang="he-IL" sz="2800" dirty="0"/>
              <a:t>. </a:t>
            </a:r>
          </a:p>
        </p:txBody>
      </p:sp>
      <p:sp>
        <p:nvSpPr>
          <p:cNvPr id="5" name="תרשים זרימה: מסיים 4">
            <a:extLst>
              <a:ext uri="{FF2B5EF4-FFF2-40B4-BE49-F238E27FC236}">
                <a16:creationId xmlns:a16="http://schemas.microsoft.com/office/drawing/2014/main" id="{8996A3F3-D3F5-4DCC-BA4A-CB5A2C9C69DD}"/>
              </a:ext>
            </a:extLst>
          </p:cNvPr>
          <p:cNvSpPr/>
          <p:nvPr/>
        </p:nvSpPr>
        <p:spPr>
          <a:xfrm>
            <a:off x="8651631" y="1905923"/>
            <a:ext cx="3066758" cy="1523077"/>
          </a:xfrm>
          <a:prstGeom prst="flowChartTerminator">
            <a:avLst/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/>
            <a:r>
              <a:rPr lang="he-IL" sz="2000" dirty="0">
                <a:solidFill>
                  <a:prstClr val="white"/>
                </a:solidFill>
                <a:cs typeface="Varela Round" panose="00000500000000000000" pitchFamily="2" charset="-79"/>
              </a:rPr>
              <a:t>פירוש אחד: יוסף לא אמר לאחים "ואת הארץ תסחרו"</a:t>
            </a: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192A72"/>
              </a:solidFill>
              <a:effectLst/>
              <a:uLnTx/>
              <a:uFillTx/>
              <a:latin typeface="Varela Round" panose="00000500000000000000" pitchFamily="2" charset="-79"/>
              <a:ea typeface="+mn-ea"/>
              <a:cs typeface="Varela Round" panose="00000500000000000000" pitchFamily="2" charset="-79"/>
            </a:endParaRPr>
          </a:p>
        </p:txBody>
      </p:sp>
      <p:sp>
        <p:nvSpPr>
          <p:cNvPr id="6" name="תרשים זרימה: מסיים 5">
            <a:extLst>
              <a:ext uri="{FF2B5EF4-FFF2-40B4-BE49-F238E27FC236}">
                <a16:creationId xmlns:a16="http://schemas.microsoft.com/office/drawing/2014/main" id="{6AC219BB-1E7F-4F3E-904B-066EB3145381}"/>
              </a:ext>
            </a:extLst>
          </p:cNvPr>
          <p:cNvSpPr/>
          <p:nvPr/>
        </p:nvSpPr>
        <p:spPr>
          <a:xfrm>
            <a:off x="8651631" y="4084071"/>
            <a:ext cx="3066758" cy="1523077"/>
          </a:xfrm>
          <a:prstGeom prst="flowChartTerminator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/>
            <a:r>
              <a:rPr lang="he-IL" sz="2000" dirty="0">
                <a:solidFill>
                  <a:prstClr val="white"/>
                </a:solidFill>
                <a:cs typeface="Varela Round" panose="00000500000000000000" pitchFamily="2" charset="-79"/>
              </a:rPr>
              <a:t>פירוש שני: יוסף אמר לאחים "ואת הארץ תסחרו"</a:t>
            </a: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192A72"/>
              </a:solidFill>
              <a:effectLst/>
              <a:uLnTx/>
              <a:uFillTx/>
              <a:latin typeface="Varela Round" panose="00000500000000000000" pitchFamily="2" charset="-79"/>
              <a:ea typeface="+mn-ea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657141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>
            <a:extLst>
              <a:ext uri="{FF2B5EF4-FFF2-40B4-BE49-F238E27FC236}">
                <a16:creationId xmlns:a16="http://schemas.microsoft.com/office/drawing/2014/main" id="{A55930B7-E64E-4799-B726-961A6BED01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sz="4000" dirty="0"/>
              <a:t>מ"ב, לה-לו, סירוב יעקב לירידת בנימין מצרימה</a:t>
            </a: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637F5EDB-AC42-4BA5-80F5-78E69900E80C}"/>
              </a:ext>
            </a:extLst>
          </p:cNvPr>
          <p:cNvSpPr txBox="1"/>
          <p:nvPr/>
        </p:nvSpPr>
        <p:spPr>
          <a:xfrm>
            <a:off x="1350498" y="1336431"/>
            <a:ext cx="5683348" cy="26776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/>
              <a:t>(לה) וַיְהִי הֵם מְרִיקִים שַׂקֵּיהֶם וְהִנֵּה אִישׁ צְרוֹר כַּסְפּוֹ בְּשַׂקּוֹ וַיִּרְאוּ אֶת </a:t>
            </a:r>
            <a:r>
              <a:rPr lang="he-IL" sz="2400" dirty="0" err="1"/>
              <a:t>צְרֹרוֹת</a:t>
            </a:r>
            <a:r>
              <a:rPr lang="he-IL" sz="2400" dirty="0"/>
              <a:t> כַּסְפֵּיהֶם הֵמָּה וַאֲבִיהֶם וַיִּירָאוּ:</a:t>
            </a:r>
          </a:p>
          <a:p>
            <a:r>
              <a:rPr lang="he-IL" sz="2400" dirty="0"/>
              <a:t>(לו) וַיֹּאמֶר </a:t>
            </a:r>
            <a:r>
              <a:rPr lang="he-IL" sz="2400" dirty="0" err="1"/>
              <a:t>אֲלֵהֶם</a:t>
            </a:r>
            <a:r>
              <a:rPr lang="he-IL" sz="2400" dirty="0"/>
              <a:t> יַעֲקֹב אֲבִיהֶם </a:t>
            </a:r>
            <a:r>
              <a:rPr lang="he-IL" sz="2400" b="1" dirty="0"/>
              <a:t>אֹתִי שִׁכַּלְתֶּם </a:t>
            </a:r>
            <a:r>
              <a:rPr lang="he-IL" sz="2400" dirty="0"/>
              <a:t>יוֹסֵף אֵינֶנּוּ וְשִׁמְעוֹן אֵינֶנּוּ וְאֶת בִּנְיָמִן </a:t>
            </a:r>
            <a:r>
              <a:rPr lang="he-IL" sz="2400" dirty="0" err="1"/>
              <a:t>תִּקָּחו</a:t>
            </a:r>
            <a:r>
              <a:rPr lang="he-IL" sz="2400" dirty="0"/>
              <a:t>ּ עָלַי הָיוּ כֻלָּנָה:</a:t>
            </a:r>
          </a:p>
          <a:p>
            <a:endParaRPr lang="he-IL" sz="2400" dirty="0"/>
          </a:p>
        </p:txBody>
      </p:sp>
      <p:pic>
        <p:nvPicPr>
          <p:cNvPr id="1026" name="Picture 2" descr="התיק של מטבעות זהב | וקטורים לשימוש ציבורי">
            <a:extLst>
              <a:ext uri="{FF2B5EF4-FFF2-40B4-BE49-F238E27FC236}">
                <a16:creationId xmlns:a16="http://schemas.microsoft.com/office/drawing/2014/main" id="{FAC8CCDB-2B6B-4E99-B1B1-4D341F31BC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6134" y="1471393"/>
            <a:ext cx="2324100" cy="1971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26789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>
            <a:extLst>
              <a:ext uri="{FF2B5EF4-FFF2-40B4-BE49-F238E27FC236}">
                <a16:creationId xmlns:a16="http://schemas.microsoft.com/office/drawing/2014/main" id="{A55930B7-E64E-4799-B726-961A6BED01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sz="4000" dirty="0"/>
              <a:t>מ"ב, לה-לו, סירוב יעקב לירידת בנימין מצרימה</a:t>
            </a: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637F5EDB-AC42-4BA5-80F5-78E69900E80C}"/>
              </a:ext>
            </a:extLst>
          </p:cNvPr>
          <p:cNvSpPr txBox="1"/>
          <p:nvPr/>
        </p:nvSpPr>
        <p:spPr>
          <a:xfrm>
            <a:off x="1350498" y="1336431"/>
            <a:ext cx="5683348" cy="26776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/>
              <a:t>(לה) וַיְהִי הֵם מְרִיקִים שַׂקֵּיהֶם וְהִנֵּה אִישׁ צְרוֹר כַּסְפּוֹ בְּשַׂקּוֹ וַיִּרְאוּ אֶת </a:t>
            </a:r>
            <a:r>
              <a:rPr lang="he-IL" sz="2400" dirty="0" err="1"/>
              <a:t>צְרֹרוֹת</a:t>
            </a:r>
            <a:r>
              <a:rPr lang="he-IL" sz="2400" dirty="0"/>
              <a:t> כַּסְפֵּיהֶם הֵמָּה וַאֲבִיהֶם וַיִּירָאוּ:</a:t>
            </a:r>
          </a:p>
          <a:p>
            <a:r>
              <a:rPr lang="he-IL" sz="2400" dirty="0"/>
              <a:t>(לו) וַיֹּאמֶר </a:t>
            </a:r>
            <a:r>
              <a:rPr lang="he-IL" sz="2400" dirty="0" err="1"/>
              <a:t>אֲלֵהֶם</a:t>
            </a:r>
            <a:r>
              <a:rPr lang="he-IL" sz="2400" dirty="0"/>
              <a:t> יַעֲקֹב אֲבִיהֶם </a:t>
            </a:r>
            <a:r>
              <a:rPr lang="he-IL" sz="2400" b="1" dirty="0"/>
              <a:t>אֹתִי שִׁכַּלְתֶּם </a:t>
            </a:r>
            <a:r>
              <a:rPr lang="he-IL" sz="2400" dirty="0"/>
              <a:t>יוֹסֵף אֵינֶנּוּ וְשִׁמְעוֹן אֵינֶנּוּ וְאֶת בִּנְיָמִן </a:t>
            </a:r>
            <a:r>
              <a:rPr lang="he-IL" sz="2400" dirty="0" err="1"/>
              <a:t>תִּקָּחו</a:t>
            </a:r>
            <a:r>
              <a:rPr lang="he-IL" sz="2400" dirty="0"/>
              <a:t>ּ עָלַי הָיוּ כֻלָּנָה:</a:t>
            </a:r>
          </a:p>
          <a:p>
            <a:endParaRPr lang="he-IL" sz="2400" dirty="0"/>
          </a:p>
        </p:txBody>
      </p:sp>
      <p:sp>
        <p:nvSpPr>
          <p:cNvPr id="7" name="תרשים זרימה: מסיים 6">
            <a:extLst>
              <a:ext uri="{FF2B5EF4-FFF2-40B4-BE49-F238E27FC236}">
                <a16:creationId xmlns:a16="http://schemas.microsoft.com/office/drawing/2014/main" id="{DDCED314-5D6E-42AE-9CF5-43D0B045881A}"/>
              </a:ext>
            </a:extLst>
          </p:cNvPr>
          <p:cNvSpPr/>
          <p:nvPr/>
        </p:nvSpPr>
        <p:spPr>
          <a:xfrm>
            <a:off x="2546252" y="4014087"/>
            <a:ext cx="2968285" cy="1540661"/>
          </a:xfrm>
          <a:prstGeom prst="flowChartTerminator">
            <a:avLst/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/>
            <a:r>
              <a:rPr lang="he-IL" sz="2000" dirty="0">
                <a:solidFill>
                  <a:prstClr val="white"/>
                </a:solidFill>
                <a:cs typeface="Varela Round" panose="00000500000000000000" pitchFamily="2" charset="-79"/>
              </a:rPr>
              <a:t>רש"י:  אתי שכלתם - מלמד שחשדן שמא הרגוהו או מכרוהו [את שמעון] כיוסף:</a:t>
            </a:r>
          </a:p>
          <a:p>
            <a:pPr lvl="0"/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192A72"/>
              </a:solidFill>
              <a:effectLst/>
              <a:uLnTx/>
              <a:uFillTx/>
              <a:latin typeface="Varela Round" panose="00000500000000000000" pitchFamily="2" charset="-79"/>
              <a:ea typeface="+mn-ea"/>
              <a:cs typeface="Varela Round" panose="00000500000000000000" pitchFamily="2" charset="-79"/>
            </a:endParaRPr>
          </a:p>
        </p:txBody>
      </p:sp>
      <p:pic>
        <p:nvPicPr>
          <p:cNvPr id="2050" name="Picture 2" descr="התיק של מטבעות זהב | וקטורים לשימוש ציבורי">
            <a:extLst>
              <a:ext uri="{FF2B5EF4-FFF2-40B4-BE49-F238E27FC236}">
                <a16:creationId xmlns:a16="http://schemas.microsoft.com/office/drawing/2014/main" id="{C38A2C05-734A-4DCD-8766-8AD33C50CE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067" y="1524146"/>
            <a:ext cx="2324100" cy="1971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90898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>
            <a:extLst>
              <a:ext uri="{FF2B5EF4-FFF2-40B4-BE49-F238E27FC236}">
                <a16:creationId xmlns:a16="http://schemas.microsoft.com/office/drawing/2014/main" id="{07B7338F-8594-4639-ACC5-B4F828CA1A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מ"ב, </a:t>
            </a:r>
            <a:r>
              <a:rPr lang="he-IL" dirty="0" err="1"/>
              <a:t>לז</a:t>
            </a:r>
            <a:r>
              <a:rPr lang="he-IL" dirty="0"/>
              <a:t>-לח, הצעת ראובן</a:t>
            </a: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61392C06-ACE0-49CF-9355-3489B8838628}"/>
              </a:ext>
            </a:extLst>
          </p:cNvPr>
          <p:cNvSpPr/>
          <p:nvPr/>
        </p:nvSpPr>
        <p:spPr>
          <a:xfrm>
            <a:off x="1359876" y="1329176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e-IL" sz="2800" dirty="0"/>
              <a:t>(</a:t>
            </a:r>
            <a:r>
              <a:rPr lang="he-IL" sz="2800" dirty="0" err="1"/>
              <a:t>לז</a:t>
            </a:r>
            <a:r>
              <a:rPr lang="he-IL" sz="2800" dirty="0"/>
              <a:t>) וַיֹּאמֶר רְאוּבֵן אֶל אָבִיו </a:t>
            </a:r>
            <a:r>
              <a:rPr lang="he-IL" sz="2800" dirty="0" err="1"/>
              <a:t>לֵאמֹר</a:t>
            </a:r>
            <a:r>
              <a:rPr lang="he-IL" sz="2800" dirty="0"/>
              <a:t> אֶת שְׁנֵי בָנַי תָּמִית אִם לֹא </a:t>
            </a:r>
            <a:r>
              <a:rPr lang="he-IL" sz="2800" dirty="0" err="1"/>
              <a:t>אֲבִיאֶנּו</a:t>
            </a:r>
            <a:r>
              <a:rPr lang="he-IL" sz="2800" dirty="0"/>
              <a:t>ּ אֵלֶיךָ תְּנָה אֹתוֹ עַל יָדִי וַאֲנִי </a:t>
            </a:r>
            <a:r>
              <a:rPr lang="he-IL" sz="2800" dirty="0" err="1"/>
              <a:t>אֲשִׁיבֶנּו</a:t>
            </a:r>
            <a:r>
              <a:rPr lang="he-IL" sz="2800" dirty="0"/>
              <a:t>ּ אֵלֶיךָ:</a:t>
            </a:r>
          </a:p>
          <a:p>
            <a:r>
              <a:rPr lang="he-IL" sz="2800" dirty="0"/>
              <a:t>(לח) וַיֹּאמֶר לֹא יֵרֵד בְּנִי עִמָּכֶם כִּי אָחִיו מֵת וְהוּא לְבַדּוֹ נִשְׁאָר וּקְרָאָהוּ אָסוֹן בַּדֶּרֶךְ אֲשֶׁר תֵּלְכוּ בָהּ וְהוֹרַדְתֶּם אֶת שֵׂיבָתִי בְּיָגוֹן שְׁאוֹלָה:</a:t>
            </a:r>
          </a:p>
        </p:txBody>
      </p:sp>
      <p:pic>
        <p:nvPicPr>
          <p:cNvPr id="4098" name="Picture 2" descr="שני בנים עם סירה">
            <a:extLst>
              <a:ext uri="{FF2B5EF4-FFF2-40B4-BE49-F238E27FC236}">
                <a16:creationId xmlns:a16="http://schemas.microsoft.com/office/drawing/2014/main" id="{D31E02DE-F5C4-4C61-B7D1-3162A0FD14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0817" y="1329176"/>
            <a:ext cx="1790700" cy="255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89484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>
            <a:extLst>
              <a:ext uri="{FF2B5EF4-FFF2-40B4-BE49-F238E27FC236}">
                <a16:creationId xmlns:a16="http://schemas.microsoft.com/office/drawing/2014/main" id="{07B7338F-8594-4639-ACC5-B4F828CA1A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מ"ב, </a:t>
            </a:r>
            <a:r>
              <a:rPr lang="he-IL" dirty="0" err="1"/>
              <a:t>לז</a:t>
            </a:r>
            <a:r>
              <a:rPr lang="he-IL" dirty="0"/>
              <a:t>-לח, הצעת ראובן</a:t>
            </a: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61392C06-ACE0-49CF-9355-3489B8838628}"/>
              </a:ext>
            </a:extLst>
          </p:cNvPr>
          <p:cNvSpPr/>
          <p:nvPr/>
        </p:nvSpPr>
        <p:spPr>
          <a:xfrm>
            <a:off x="1359876" y="1329176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e-IL" sz="2800" dirty="0"/>
              <a:t>(</a:t>
            </a:r>
            <a:r>
              <a:rPr lang="he-IL" sz="2800" dirty="0" err="1"/>
              <a:t>לז</a:t>
            </a:r>
            <a:r>
              <a:rPr lang="he-IL" sz="2800" dirty="0"/>
              <a:t>) וַיֹּאמֶר רְאוּבֵן אֶל אָבִיו </a:t>
            </a:r>
            <a:r>
              <a:rPr lang="he-IL" sz="2800" dirty="0" err="1"/>
              <a:t>לֵאמֹר</a:t>
            </a:r>
            <a:r>
              <a:rPr lang="he-IL" sz="2800" dirty="0"/>
              <a:t> אֶת שְׁנֵי בָנַי תָּמִית אִם לֹא </a:t>
            </a:r>
            <a:r>
              <a:rPr lang="he-IL" sz="2800" dirty="0" err="1"/>
              <a:t>אֲבִיאֶנּו</a:t>
            </a:r>
            <a:r>
              <a:rPr lang="he-IL" sz="2800" dirty="0"/>
              <a:t>ּ אֵלֶיךָ תְּנָה אֹתוֹ עַל יָדִי וַאֲנִי </a:t>
            </a:r>
            <a:r>
              <a:rPr lang="he-IL" sz="2800" dirty="0" err="1"/>
              <a:t>אֲשִׁיבֶנּו</a:t>
            </a:r>
            <a:r>
              <a:rPr lang="he-IL" sz="2800" dirty="0"/>
              <a:t>ּ אֵלֶיךָ:</a:t>
            </a:r>
          </a:p>
          <a:p>
            <a:r>
              <a:rPr lang="he-IL" sz="2800" dirty="0"/>
              <a:t>(לח) </a:t>
            </a:r>
            <a:r>
              <a:rPr lang="he-IL" sz="2800" b="1" dirty="0"/>
              <a:t>וַיֹּאמֶר לֹא יֵרֵד בְּנִי עִמָּכֶם </a:t>
            </a:r>
            <a:r>
              <a:rPr lang="he-IL" sz="2800" dirty="0"/>
              <a:t>כִּי אָחִיו מֵת וְהוּא לְבַדּוֹ נִשְׁאָר וּקְרָאָהוּ אָסוֹן בַּדֶּרֶךְ אֲשֶׁר תֵּלְכוּ בָהּ וְהוֹרַדְתֶּם אֶת שֵׂיבָתִי בְּיָגוֹן שְׁאוֹלָה:</a:t>
            </a:r>
          </a:p>
        </p:txBody>
      </p:sp>
      <p:sp>
        <p:nvSpPr>
          <p:cNvPr id="5" name="תרשים זרימה: מסיים 4">
            <a:extLst>
              <a:ext uri="{FF2B5EF4-FFF2-40B4-BE49-F238E27FC236}">
                <a16:creationId xmlns:a16="http://schemas.microsoft.com/office/drawing/2014/main" id="{03425910-4415-4EFF-8DED-9BE40479D320}"/>
              </a:ext>
            </a:extLst>
          </p:cNvPr>
          <p:cNvSpPr/>
          <p:nvPr/>
        </p:nvSpPr>
        <p:spPr>
          <a:xfrm>
            <a:off x="1733909" y="4512397"/>
            <a:ext cx="2715066" cy="1218028"/>
          </a:xfrm>
          <a:prstGeom prst="flowChartTerminator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/>
            <a:r>
              <a:rPr kumimoji="0" lang="he-IL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arela Round" panose="00000500000000000000" pitchFamily="2" charset="-79"/>
                <a:ea typeface="+mn-ea"/>
                <a:cs typeface="Varela Round" panose="00000500000000000000" pitchFamily="2" charset="-79"/>
              </a:rPr>
              <a:t>י</a:t>
            </a:r>
            <a:r>
              <a:rPr lang="he-IL" sz="3200" dirty="0">
                <a:solidFill>
                  <a:prstClr val="white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עקב: מסרב!</a:t>
            </a:r>
            <a:endParaRPr kumimoji="0" lang="he-IL" sz="2800" b="0" i="0" u="none" strike="noStrike" kern="1200" cap="none" spc="0" normalizeH="0" baseline="0" noProof="0" dirty="0">
              <a:ln>
                <a:noFill/>
              </a:ln>
              <a:solidFill>
                <a:srgbClr val="192A72"/>
              </a:solidFill>
              <a:effectLst/>
              <a:uLnTx/>
              <a:uFillTx/>
              <a:latin typeface="Varela Round" panose="00000500000000000000" pitchFamily="2" charset="-79"/>
              <a:ea typeface="+mn-ea"/>
              <a:cs typeface="Varela Round" panose="00000500000000000000" pitchFamily="2" charset="-79"/>
            </a:endParaRPr>
          </a:p>
        </p:txBody>
      </p:sp>
      <p:pic>
        <p:nvPicPr>
          <p:cNvPr id="3074" name="Picture 2" descr="שני בנים עם סירה">
            <a:extLst>
              <a:ext uri="{FF2B5EF4-FFF2-40B4-BE49-F238E27FC236}">
                <a16:creationId xmlns:a16="http://schemas.microsoft.com/office/drawing/2014/main" id="{69EC9138-AAD7-428B-8389-C85C5DAC00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5929" y="1329176"/>
            <a:ext cx="1790700" cy="255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64068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>
            <a:extLst>
              <a:ext uri="{FF2B5EF4-FFF2-40B4-BE49-F238E27FC236}">
                <a16:creationId xmlns:a16="http://schemas.microsoft.com/office/drawing/2014/main" id="{B11F17C5-3175-4E10-81E0-89EF133811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מ"ג, א-י, הצעת יהודה</a:t>
            </a: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F566CD36-6C93-402B-BAAF-D91D34650E50}"/>
              </a:ext>
            </a:extLst>
          </p:cNvPr>
          <p:cNvSpPr/>
          <p:nvPr/>
        </p:nvSpPr>
        <p:spPr>
          <a:xfrm>
            <a:off x="1388012" y="1210048"/>
            <a:ext cx="6096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e-IL" sz="2800" dirty="0"/>
              <a:t>(א) וְהָרָעָב כָּבֵד בָּאָרֶץ:</a:t>
            </a:r>
          </a:p>
          <a:p>
            <a:r>
              <a:rPr lang="he-IL" sz="2800" dirty="0"/>
              <a:t>(ב) וַיְהִי כַּאֲשֶׁר כִּלּוּ לֶאֱכֹל אֶת הַשֶּׁבֶר אֲשֶׁר הֵבִיאוּ מִמִּצְרָיִם וַיֹּאמֶר אֲלֵיהֶם אֲבִיהֶם שֻׁבוּ שִׁבְרוּ לָנוּ מְעַט אֹכֶל:</a:t>
            </a:r>
          </a:p>
          <a:p>
            <a:r>
              <a:rPr lang="he-IL" sz="2800" dirty="0"/>
              <a:t>(ג) וַיֹּאמֶר אֵלָיו יְהוּדָה </a:t>
            </a:r>
            <a:r>
              <a:rPr lang="he-IL" sz="2800" dirty="0" err="1"/>
              <a:t>לֵאמֹר</a:t>
            </a:r>
            <a:r>
              <a:rPr lang="he-IL" sz="2800" dirty="0"/>
              <a:t> הָעֵד </a:t>
            </a:r>
            <a:r>
              <a:rPr lang="he-IL" sz="2800" dirty="0" err="1"/>
              <a:t>הֵעִד</a:t>
            </a:r>
            <a:r>
              <a:rPr lang="he-IL" sz="2800" dirty="0"/>
              <a:t> בָּנוּ הָאִישׁ </a:t>
            </a:r>
            <a:r>
              <a:rPr lang="he-IL" sz="2800" dirty="0" err="1"/>
              <a:t>לֵאמֹר</a:t>
            </a:r>
            <a:r>
              <a:rPr lang="he-IL" sz="2800" dirty="0"/>
              <a:t> לֹא תִרְאוּ פָנַי בִּלְתִּי אֲחִיכֶם אִתְּכֶם: (ד) אִם </a:t>
            </a:r>
            <a:r>
              <a:rPr lang="he-IL" sz="2800" dirty="0" err="1"/>
              <a:t>יֶשְׁך</a:t>
            </a:r>
            <a:r>
              <a:rPr lang="he-IL" sz="2800" dirty="0"/>
              <a:t>ָ מְשַׁלֵּחַ אֶת אָחִינוּ אִתָּנוּ     נֵרְדָה וְנִשְׁבְּרָה לְךָ אֹכֶל: (ה) וְאִם אֵינְךָ מְשַׁלֵּחַ לֹא נֵרֵד כִּי הָאִישׁ אָמַר אֵלֵינוּ לֹא תִרְאוּ פָנַי בִּלְתִּי אֲחִיכֶם אִתְּכֶם:</a:t>
            </a:r>
          </a:p>
        </p:txBody>
      </p:sp>
    </p:spTree>
    <p:extLst>
      <p:ext uri="{BB962C8B-B14F-4D97-AF65-F5344CB8AC3E}">
        <p14:creationId xmlns:p14="http://schemas.microsoft.com/office/powerpoint/2010/main" val="33337609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>
            <a:extLst>
              <a:ext uri="{FF2B5EF4-FFF2-40B4-BE49-F238E27FC236}">
                <a16:creationId xmlns:a16="http://schemas.microsoft.com/office/drawing/2014/main" id="{6CA0DA8A-B36C-4B0D-96DE-B316BA4F87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מ"ג, א-י, טענת יעקב לבניו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82B5A2AD-F2C4-4ABD-A6ED-D09F908A6B7F}"/>
              </a:ext>
            </a:extLst>
          </p:cNvPr>
          <p:cNvSpPr/>
          <p:nvPr/>
        </p:nvSpPr>
        <p:spPr>
          <a:xfrm>
            <a:off x="1064454" y="1226294"/>
            <a:ext cx="746011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800" dirty="0"/>
              <a:t>(ז) וַיֹּאמֶר יִשְׂרָאֵל לָמָה הֲרֵעֹתֶם לִי לְהַגִּיד לָאִישׁ הַעוֹד לָכֶם אָח: וַיֹּאמְרוּ שָׁאוֹל שָׁאַל הָאִישׁ לָנוּ וּלְמוֹלַדְתֵּנוּ </a:t>
            </a:r>
            <a:r>
              <a:rPr lang="he-IL" sz="2800" dirty="0" err="1"/>
              <a:t>לֵאמֹר</a:t>
            </a:r>
            <a:r>
              <a:rPr lang="he-IL" sz="2800" dirty="0"/>
              <a:t> הַעוֹד אֲבִיכֶם חַי הֲיֵשׁ לָכֶם אָח וַנַּגֶּד לוֹ עַל פִּי הַדְּבָרִים הָאֵלֶּה הֲיָדוֹעַ נֵדַע כִּי יֹאמַר הוֹרִידוּ אֶת אֲחִיכֶם:</a:t>
            </a:r>
          </a:p>
        </p:txBody>
      </p:sp>
    </p:spTree>
    <p:extLst>
      <p:ext uri="{BB962C8B-B14F-4D97-AF65-F5344CB8AC3E}">
        <p14:creationId xmlns:p14="http://schemas.microsoft.com/office/powerpoint/2010/main" val="3921795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491800" y="2693535"/>
            <a:ext cx="9208400" cy="1924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4" tIns="121904" rIns="121904" bIns="121904" anchor="t" anchorCtr="0">
            <a:noAutofit/>
          </a:bodyPr>
          <a:lstStyle/>
          <a:p>
            <a:pPr marL="609600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1" y="1640677"/>
            <a:ext cx="12192001" cy="1260164"/>
          </a:xfrm>
        </p:spPr>
        <p:txBody>
          <a:bodyPr/>
          <a:lstStyle/>
          <a:p>
            <a:r>
              <a:rPr lang="he-IL" dirty="0">
                <a:solidFill>
                  <a:srgbClr val="192A72"/>
                </a:solidFill>
              </a:rPr>
              <a:t>שם השיעור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>
          <a:xfrm>
            <a:off x="1" y="2803497"/>
            <a:ext cx="12192001" cy="765200"/>
          </a:xfrm>
        </p:spPr>
        <p:txBody>
          <a:bodyPr/>
          <a:lstStyle/>
          <a:p>
            <a:r>
              <a:rPr lang="he-IL" sz="4000" dirty="0">
                <a:sym typeface="Varela Round"/>
              </a:rPr>
              <a:t>תנ"ך/ בראשית לכיתה י"א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>
          <a:xfrm>
            <a:off x="1" y="3655861"/>
            <a:ext cx="12192001" cy="720094"/>
          </a:xfrm>
        </p:spPr>
        <p:txBody>
          <a:bodyPr/>
          <a:lstStyle/>
          <a:p>
            <a:r>
              <a:rPr lang="he-IL" sz="3200" dirty="0">
                <a:sym typeface="Varela Round"/>
              </a:rPr>
              <a:t>שם המורה: שפרה אדלר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>
            <a:extLst>
              <a:ext uri="{FF2B5EF4-FFF2-40B4-BE49-F238E27FC236}">
                <a16:creationId xmlns:a16="http://schemas.microsoft.com/office/drawing/2014/main" id="{6CA0DA8A-B36C-4B0D-96DE-B316BA4F87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מ"ג, א-י, הצעת יהודה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82B5A2AD-F2C4-4ABD-A6ED-D09F908A6B7F}"/>
              </a:ext>
            </a:extLst>
          </p:cNvPr>
          <p:cNvSpPr/>
          <p:nvPr/>
        </p:nvSpPr>
        <p:spPr>
          <a:xfrm>
            <a:off x="1064455" y="1226294"/>
            <a:ext cx="640549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800" dirty="0"/>
              <a:t>(ח) וַיֹּאמֶר יְהוּדָה אֶל יִשְׂרָאֵל אָבִיו שִׁלְחָה הַנַּעַר אִתִּי </a:t>
            </a:r>
            <a:r>
              <a:rPr lang="he-IL" sz="2800" dirty="0" err="1"/>
              <a:t>וְנָקוּמָה</a:t>
            </a:r>
            <a:r>
              <a:rPr lang="he-IL" sz="2800" dirty="0"/>
              <a:t> וְנֵלֵכָה וְנִחְיֶה וְלֹא נָמוּת גַּם אֲנַחְנוּ גַם אַתָּה גַּם </a:t>
            </a:r>
            <a:r>
              <a:rPr lang="he-IL" sz="2800" dirty="0" err="1"/>
              <a:t>טַפֵּנו</a:t>
            </a:r>
            <a:r>
              <a:rPr lang="he-IL" sz="2800" dirty="0"/>
              <a:t>ּ:</a:t>
            </a:r>
          </a:p>
          <a:p>
            <a:r>
              <a:rPr lang="he-IL" sz="2800" dirty="0"/>
              <a:t>(ט) אָנֹכִי </a:t>
            </a:r>
            <a:r>
              <a:rPr lang="he-IL" sz="2800" dirty="0" err="1"/>
              <a:t>אֶעֶרְבֶנּו</a:t>
            </a:r>
            <a:r>
              <a:rPr lang="he-IL" sz="2800" dirty="0"/>
              <a:t>ּ מִיָּדִי תְּבַקְשֶׁנּוּ אִם לֹא </a:t>
            </a:r>
            <a:r>
              <a:rPr lang="he-IL" sz="2800" dirty="0" err="1"/>
              <a:t>הֲבִיאֹתִיו</a:t>
            </a:r>
            <a:r>
              <a:rPr lang="he-IL" sz="2800" dirty="0"/>
              <a:t> אֵלֶיךָ וְהִצַּגְתִּיו לְפָנֶיךָ - וְחָטָאתִי לְךָ כָּל הַיָּמִים: (י) כִּי לוּלֵא הִתְמַהְמָהְנוּ כִּי עַתָּה שַׁבְנוּ זֶה פַעֲמָיִם:</a:t>
            </a:r>
          </a:p>
        </p:txBody>
      </p:sp>
    </p:spTree>
    <p:extLst>
      <p:ext uri="{BB962C8B-B14F-4D97-AF65-F5344CB8AC3E}">
        <p14:creationId xmlns:p14="http://schemas.microsoft.com/office/powerpoint/2010/main" val="42034743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>
            <a:extLst>
              <a:ext uri="{FF2B5EF4-FFF2-40B4-BE49-F238E27FC236}">
                <a16:creationId xmlns:a16="http://schemas.microsoft.com/office/drawing/2014/main" id="{E71520BC-7F5F-42EF-B716-F58D12FA0C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השוואה בין הצעת ראובן להצעת יהודה</a:t>
            </a:r>
          </a:p>
        </p:txBody>
      </p:sp>
      <p:graphicFrame>
        <p:nvGraphicFramePr>
          <p:cNvPr id="4" name="טבלה 3">
            <a:extLst>
              <a:ext uri="{FF2B5EF4-FFF2-40B4-BE49-F238E27FC236}">
                <a16:creationId xmlns:a16="http://schemas.microsoft.com/office/drawing/2014/main" id="{A0849A69-9D4D-43A8-92A8-2732C26F82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037834"/>
              </p:ext>
            </p:extLst>
          </p:nvPr>
        </p:nvGraphicFramePr>
        <p:xfrm>
          <a:off x="454852" y="1121899"/>
          <a:ext cx="9509763" cy="4891958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439594">
                  <a:extLst>
                    <a:ext uri="{9D8B030D-6E8A-4147-A177-3AD203B41FA5}">
                      <a16:colId xmlns:a16="http://schemas.microsoft.com/office/drawing/2014/main" val="1703724977"/>
                    </a:ext>
                  </a:extLst>
                </a:gridCol>
                <a:gridCol w="4290646">
                  <a:extLst>
                    <a:ext uri="{9D8B030D-6E8A-4147-A177-3AD203B41FA5}">
                      <a16:colId xmlns:a16="http://schemas.microsoft.com/office/drawing/2014/main" val="259645883"/>
                    </a:ext>
                  </a:extLst>
                </a:gridCol>
                <a:gridCol w="3779523">
                  <a:extLst>
                    <a:ext uri="{9D8B030D-6E8A-4147-A177-3AD203B41FA5}">
                      <a16:colId xmlns:a16="http://schemas.microsoft.com/office/drawing/2014/main" val="585739488"/>
                    </a:ext>
                  </a:extLst>
                </a:gridCol>
              </a:tblGrid>
              <a:tr h="509954">
                <a:tc>
                  <a:txBody>
                    <a:bodyPr/>
                    <a:lstStyle/>
                    <a:p>
                      <a:pPr algn="ctr" rtl="1"/>
                      <a:endParaRPr lang="he-IL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12B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solidFill>
                            <a:schemeClr val="tx1"/>
                          </a:solidFill>
                          <a:latin typeface="+mn-lt"/>
                        </a:rPr>
                        <a:t>ראובן</a:t>
                      </a:r>
                    </a:p>
                  </a:txBody>
                  <a:tcPr>
                    <a:solidFill>
                      <a:srgbClr val="12B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solidFill>
                            <a:schemeClr val="tx1"/>
                          </a:solidFill>
                          <a:latin typeface="+mn-lt"/>
                        </a:rPr>
                        <a:t>יהודה</a:t>
                      </a:r>
                    </a:p>
                  </a:txBody>
                  <a:tcPr>
                    <a:solidFill>
                      <a:srgbClr val="12B4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520804"/>
                  </a:ext>
                </a:extLst>
              </a:tr>
              <a:tr h="1093722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0" dirty="0">
                          <a:solidFill>
                            <a:srgbClr val="12B4BC"/>
                          </a:solidFill>
                          <a:latin typeface="+mn-lt"/>
                          <a:ea typeface="Times New Roman"/>
                          <a:cs typeface="+mn-cs"/>
                        </a:rPr>
                        <a:t>נסיבות השעה</a:t>
                      </a:r>
                      <a:endParaRPr lang="en-US" sz="2000" b="0" dirty="0">
                        <a:solidFill>
                          <a:srgbClr val="12B4BC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dirty="0">
                          <a:solidFill>
                            <a:srgbClr val="192A72"/>
                          </a:solidFill>
                          <a:latin typeface="+mn-lt"/>
                          <a:ea typeface="Times New Roman"/>
                          <a:cs typeface="+mn-cs"/>
                        </a:rPr>
                        <a:t>מיד כששבו ממצרים, כשיעקב נבהל לשמע הדרישה   לקחת את בנימין, והבית מלא באוכל שהובא ממצרים</a:t>
                      </a:r>
                      <a:endParaRPr lang="en-US" sz="1800" b="0" dirty="0">
                        <a:solidFill>
                          <a:srgbClr val="192A72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800" b="0" dirty="0">
                          <a:solidFill>
                            <a:srgbClr val="192A72"/>
                          </a:solidFill>
                          <a:latin typeface="+mn-lt"/>
                          <a:ea typeface="Times New Roman"/>
                          <a:cs typeface="+mn-cs"/>
                        </a:rPr>
                        <a:t>לאחר זמן, כאשר נגמר האוכל, הרעב כבד</a:t>
                      </a:r>
                    </a:p>
                  </a:txBody>
                  <a:tcPr marL="50800" marR="50800" marT="0" marB="0"/>
                </a:tc>
                <a:extLst>
                  <a:ext uri="{0D108BD9-81ED-4DB2-BD59-A6C34878D82A}">
                    <a16:rowId xmlns:a16="http://schemas.microsoft.com/office/drawing/2014/main" val="3332587695"/>
                  </a:ext>
                </a:extLst>
              </a:tr>
              <a:tr h="1093722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0" dirty="0">
                          <a:solidFill>
                            <a:srgbClr val="12B4BC"/>
                          </a:solidFill>
                          <a:latin typeface="+mn-lt"/>
                          <a:ea typeface="Times New Roman"/>
                          <a:cs typeface="+mn-cs"/>
                        </a:rPr>
                        <a:t>דרכי שכנוע</a:t>
                      </a:r>
                      <a:endParaRPr lang="en-US" sz="2000" b="0" dirty="0">
                        <a:solidFill>
                          <a:srgbClr val="12B4BC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dirty="0">
                          <a:solidFill>
                            <a:srgbClr val="192A72"/>
                          </a:solidFill>
                          <a:latin typeface="+mn-lt"/>
                          <a:ea typeface="Times New Roman"/>
                          <a:cs typeface="+mn-cs"/>
                        </a:rPr>
                        <a:t>אינו מנסה לשכנע, רק מקבל על עצמו עונש אם לא ישיב את בנימין</a:t>
                      </a:r>
                      <a:endParaRPr lang="en-US" sz="1800" b="0" dirty="0">
                        <a:solidFill>
                          <a:srgbClr val="192A72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800" b="0" dirty="0">
                          <a:solidFill>
                            <a:srgbClr val="192A72"/>
                          </a:solidFill>
                          <a:latin typeface="+mn-lt"/>
                          <a:ea typeface="Times New Roman"/>
                          <a:cs typeface="+mn-cs"/>
                        </a:rPr>
                        <a:t>מנסה לשכנע: הברירה היא מוות וודאי לכולם ברעב  -אם לא ירדו למצרים, או סכנה לבנימין – אם ירדו</a:t>
                      </a:r>
                    </a:p>
                  </a:txBody>
                  <a:tcPr marL="50800" marR="50800" marT="0" marB="0"/>
                </a:tc>
                <a:extLst>
                  <a:ext uri="{0D108BD9-81ED-4DB2-BD59-A6C34878D82A}">
                    <a16:rowId xmlns:a16="http://schemas.microsoft.com/office/drawing/2014/main" val="2147598561"/>
                  </a:ext>
                </a:extLst>
              </a:tr>
              <a:tr h="1093722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0" dirty="0">
                          <a:solidFill>
                            <a:srgbClr val="12B4BC"/>
                          </a:solidFill>
                          <a:latin typeface="+mn-lt"/>
                          <a:ea typeface="Times New Roman"/>
                          <a:cs typeface="+mn-cs"/>
                        </a:rPr>
                        <a:t>הערבות להשבת בנימין</a:t>
                      </a:r>
                      <a:endParaRPr lang="en-US" sz="2000" b="0" dirty="0">
                        <a:solidFill>
                          <a:srgbClr val="12B4BC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dirty="0">
                          <a:solidFill>
                            <a:srgbClr val="192A72"/>
                          </a:solidFill>
                          <a:latin typeface="+mn-lt"/>
                          <a:ea typeface="Times New Roman"/>
                          <a:cs typeface="+mn-cs"/>
                        </a:rPr>
                        <a:t>את שני בני תמית" – מה שעלול לצער את יעקב להמית את נכדיו שהם כבניו</a:t>
                      </a:r>
                    </a:p>
                    <a:p>
                      <a:pPr marL="0" marR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dirty="0">
                          <a:solidFill>
                            <a:srgbClr val="192A72"/>
                          </a:solidFill>
                          <a:latin typeface="+mn-lt"/>
                          <a:ea typeface="Times New Roman"/>
                          <a:cs typeface="+mn-cs"/>
                        </a:rPr>
                        <a:t>כמו כן – לאחר ביצוע העונש תסתיים אחריותו של ראובן</a:t>
                      </a:r>
                      <a:endParaRPr lang="en-US" sz="1800" b="0" dirty="0">
                        <a:solidFill>
                          <a:srgbClr val="192A72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800" b="0" dirty="0">
                          <a:solidFill>
                            <a:srgbClr val="192A72"/>
                          </a:solidFill>
                          <a:latin typeface="+mn-lt"/>
                          <a:ea typeface="Times New Roman"/>
                          <a:cs typeface="+mn-cs"/>
                        </a:rPr>
                        <a:t>אנוכי </a:t>
                      </a:r>
                      <a:r>
                        <a:rPr lang="he-IL" sz="1800" b="0" dirty="0" err="1">
                          <a:solidFill>
                            <a:srgbClr val="192A72"/>
                          </a:solidFill>
                          <a:latin typeface="+mn-lt"/>
                          <a:ea typeface="Times New Roman"/>
                          <a:cs typeface="+mn-cs"/>
                        </a:rPr>
                        <a:t>אערבנו</a:t>
                      </a:r>
                      <a:r>
                        <a:rPr lang="he-IL" sz="1800" b="0" dirty="0">
                          <a:solidFill>
                            <a:srgbClr val="192A72"/>
                          </a:solidFill>
                          <a:latin typeface="+mn-lt"/>
                          <a:ea typeface="Times New Roman"/>
                          <a:cs typeface="+mn-cs"/>
                        </a:rPr>
                        <a:t>, מידי תבקשנו...וחטאתי לך כל הימים"– קבלת אחריות ומחויבות נצחית</a:t>
                      </a:r>
                    </a:p>
                  </a:txBody>
                  <a:tcPr marL="50800" marR="50800" marT="0" marB="0"/>
                </a:tc>
                <a:extLst>
                  <a:ext uri="{0D108BD9-81ED-4DB2-BD59-A6C34878D82A}">
                    <a16:rowId xmlns:a16="http://schemas.microsoft.com/office/drawing/2014/main" val="1520310211"/>
                  </a:ext>
                </a:extLst>
              </a:tr>
              <a:tr h="1093722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0" dirty="0">
                          <a:solidFill>
                            <a:srgbClr val="12B4BC"/>
                          </a:solidFill>
                          <a:latin typeface="+mn-lt"/>
                          <a:ea typeface="Times New Roman"/>
                          <a:cs typeface="+mn-cs"/>
                        </a:rPr>
                        <a:t>אופי המציע ויחס יעקב אליו</a:t>
                      </a:r>
                      <a:endParaRPr lang="en-US" sz="2000" b="0" dirty="0">
                        <a:solidFill>
                          <a:srgbClr val="12B4BC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rgbClr val="192A72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800" b="0" dirty="0">
                          <a:solidFill>
                            <a:srgbClr val="192A72"/>
                          </a:solidFill>
                          <a:latin typeface="+mn-lt"/>
                          <a:ea typeface="Times New Roman"/>
                          <a:cs typeface="+mn-cs"/>
                        </a:rPr>
                        <a:t>גבר באחיו" (</a:t>
                      </a:r>
                      <a:r>
                        <a:rPr lang="he-IL" sz="1800" b="0" dirty="0" err="1">
                          <a:solidFill>
                            <a:srgbClr val="192A72"/>
                          </a:solidFill>
                          <a:latin typeface="+mn-lt"/>
                          <a:ea typeface="Times New Roman"/>
                          <a:cs typeface="+mn-cs"/>
                        </a:rPr>
                        <a:t>דבהי"א</a:t>
                      </a:r>
                      <a:r>
                        <a:rPr lang="he-IL" sz="1800" b="0" dirty="0">
                          <a:solidFill>
                            <a:srgbClr val="192A72"/>
                          </a:solidFill>
                          <a:latin typeface="+mn-lt"/>
                          <a:ea typeface="Times New Roman"/>
                          <a:cs typeface="+mn-cs"/>
                        </a:rPr>
                        <a:t> ה, ב) – בעל אופי מנהיגותי ואחראי.</a:t>
                      </a:r>
                    </a:p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800" b="0" dirty="0">
                          <a:solidFill>
                            <a:srgbClr val="192A72"/>
                          </a:solidFill>
                          <a:latin typeface="+mn-lt"/>
                          <a:ea typeface="Times New Roman"/>
                          <a:cs typeface="+mn-cs"/>
                        </a:rPr>
                        <a:t>קיבל אחריות על מעשיו (בסיפור תמר בפרק לח)</a:t>
                      </a:r>
                    </a:p>
                  </a:txBody>
                  <a:tcPr marL="50800" marR="50800" marT="0" marB="0"/>
                </a:tc>
                <a:extLst>
                  <a:ext uri="{0D108BD9-81ED-4DB2-BD59-A6C34878D82A}">
                    <a16:rowId xmlns:a16="http://schemas.microsoft.com/office/drawing/2014/main" val="31879451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32987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>
            <a:extLst>
              <a:ext uri="{FF2B5EF4-FFF2-40B4-BE49-F238E27FC236}">
                <a16:creationId xmlns:a16="http://schemas.microsoft.com/office/drawing/2014/main" id="{697A132B-EEB5-46FF-B4E6-B9B99858ED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sz="3600" dirty="0"/>
              <a:t>מ"ג, יא-יד, ההכנה לקראת הירידה </a:t>
            </a:r>
            <a:r>
              <a:rPr lang="he-IL" sz="3600" dirty="0" err="1"/>
              <a:t>השניה</a:t>
            </a:r>
            <a:r>
              <a:rPr lang="he-IL" sz="3600" dirty="0"/>
              <a:t> למצרים</a:t>
            </a: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B2CA4CD7-02C4-4708-8908-F2A807BD7A0E}"/>
              </a:ext>
            </a:extLst>
          </p:cNvPr>
          <p:cNvSpPr/>
          <p:nvPr/>
        </p:nvSpPr>
        <p:spPr>
          <a:xfrm>
            <a:off x="1106659" y="1341012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e-IL" sz="2800" dirty="0"/>
              <a:t>יא וַיֹּאמֶר </a:t>
            </a:r>
            <a:r>
              <a:rPr lang="he-IL" sz="2800" dirty="0" err="1"/>
              <a:t>אֲלֵהֶם</a:t>
            </a:r>
            <a:r>
              <a:rPr lang="he-IL" sz="2800" dirty="0"/>
              <a:t> יִשְׂרָאֵל אֲבִיהֶם אִם כֵּן אֵפוֹא זֹאת עֲשׂוּ קְחוּ מִזִּמְרַת הָאָרֶץ בִּכְלֵיכֶם וְהוֹרִידוּ לָאִישׁ מִנְחָה מְעַט צֳרִי וּמְעַט דְּבַשׁ נְכֹאת וָלֹט בָּטְנִים וּשְׁקֵדִים: (</a:t>
            </a:r>
            <a:r>
              <a:rPr lang="he-IL" sz="2800" dirty="0" err="1"/>
              <a:t>יב</a:t>
            </a:r>
            <a:r>
              <a:rPr lang="he-IL" sz="2800" dirty="0"/>
              <a:t>) וְכֶסֶף מִשְׁנֶה קְחוּ בְיֶדְכֶם וְאֶת הַכֶּסֶף הַמּוּשָׁב בְּפִי </a:t>
            </a:r>
            <a:r>
              <a:rPr lang="he-IL" sz="2800" dirty="0" err="1"/>
              <a:t>אַמְתְּחֹתֵיכֶם</a:t>
            </a:r>
            <a:r>
              <a:rPr lang="he-IL" sz="2800" dirty="0"/>
              <a:t> תָּשִׁיבוּ בְיֶדְכֶם אוּלַי מִשְׁגֶּה הוּא: (</a:t>
            </a:r>
            <a:r>
              <a:rPr lang="he-IL" sz="2800" dirty="0" err="1"/>
              <a:t>יג</a:t>
            </a:r>
            <a:r>
              <a:rPr lang="he-IL" sz="2800" dirty="0"/>
              <a:t>) וְאֶת אֲחִיכֶם קָחוּ וְקוּמוּ שׁוּבוּ אֶל הָאִישׁ: (יד) וְאֵל שַׁדַּי </a:t>
            </a:r>
            <a:r>
              <a:rPr lang="he-IL" sz="2800" dirty="0" err="1"/>
              <a:t>יִתֵּן</a:t>
            </a:r>
            <a:r>
              <a:rPr lang="he-IL" sz="2800" dirty="0"/>
              <a:t> לָכֶם רַחֲמִים לִפְנֵי הָאִישׁ וְשִׁלַּח לָכֶם אֶת אֲחִיכֶם אַחֵר וְאֶת בִּנְיָמִין וַאֲנִי כַּאֲשֶׁר שָׁכֹלְתִּי </a:t>
            </a:r>
            <a:r>
              <a:rPr lang="he-IL" sz="2800" dirty="0" err="1"/>
              <a:t>שָׁכָלְתִּי</a:t>
            </a:r>
            <a:r>
              <a:rPr lang="he-IL" sz="2800" dirty="0"/>
              <a:t>:</a:t>
            </a:r>
          </a:p>
        </p:txBody>
      </p:sp>
      <p:pic>
        <p:nvPicPr>
          <p:cNvPr id="1026" name="Picture 2" descr="ונתן העץ פריו - מתנה לט&quot;ו בשבט- נופך משלכם">
            <a:extLst>
              <a:ext uri="{FF2B5EF4-FFF2-40B4-BE49-F238E27FC236}">
                <a16:creationId xmlns:a16="http://schemas.microsoft.com/office/drawing/2014/main" id="{D367BF3A-06BB-433D-984D-C6B4365748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528" y="1341012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46135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>
            <a:extLst>
              <a:ext uri="{FF2B5EF4-FFF2-40B4-BE49-F238E27FC236}">
                <a16:creationId xmlns:a16="http://schemas.microsoft.com/office/drawing/2014/main" id="{697A132B-EEB5-46FF-B4E6-B9B99858ED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sz="3600" dirty="0"/>
              <a:t>מ"ג, יא-יד, ההכנה לקראת הירידה </a:t>
            </a:r>
            <a:r>
              <a:rPr lang="he-IL" sz="3600" dirty="0" err="1"/>
              <a:t>השניה</a:t>
            </a:r>
            <a:r>
              <a:rPr lang="he-IL" sz="3600" dirty="0"/>
              <a:t> למצרים</a:t>
            </a: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B2CA4CD7-02C4-4708-8908-F2A807BD7A0E}"/>
              </a:ext>
            </a:extLst>
          </p:cNvPr>
          <p:cNvSpPr/>
          <p:nvPr/>
        </p:nvSpPr>
        <p:spPr>
          <a:xfrm>
            <a:off x="1106659" y="1341012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e-IL" sz="2800" dirty="0"/>
              <a:t>יא וַיֹּאמֶר </a:t>
            </a:r>
            <a:r>
              <a:rPr lang="he-IL" sz="2800" dirty="0" err="1"/>
              <a:t>אֲלֵהֶם</a:t>
            </a:r>
            <a:r>
              <a:rPr lang="he-IL" sz="2800" dirty="0"/>
              <a:t> יִשְׂרָאֵל אֲבִיהֶם אִם כֵּן אֵפוֹא זֹאת עֲשׂוּ </a:t>
            </a:r>
            <a:r>
              <a:rPr lang="he-IL" sz="2800" dirty="0">
                <a:solidFill>
                  <a:srgbClr val="92D050"/>
                </a:solidFill>
              </a:rPr>
              <a:t>קְחוּ מִזִּמְרַת הָאָרֶץ בִּכְלֵיכֶם וְהוֹרִידוּ לָאִישׁ מִנְחָה מְעַט צֳרִי וּמְעַט דְּבַשׁ נְכֹאת וָלֹט בָּטְנִים וּשְׁקֵדִים: </a:t>
            </a:r>
            <a:r>
              <a:rPr lang="he-IL" sz="2800" dirty="0"/>
              <a:t>(</a:t>
            </a:r>
            <a:r>
              <a:rPr lang="he-IL" sz="2800" dirty="0" err="1"/>
              <a:t>יב</a:t>
            </a:r>
            <a:r>
              <a:rPr lang="he-IL" sz="2800" dirty="0"/>
              <a:t>) וְכֶסֶף מִשְׁנֶה קְחוּ בְיֶדְכֶם וְאֶת הַכֶּסֶף הַמּוּשָׁב בְּפִי </a:t>
            </a:r>
            <a:r>
              <a:rPr lang="he-IL" sz="2800" dirty="0" err="1"/>
              <a:t>אַמְתְּחֹתֵיכֶם</a:t>
            </a:r>
            <a:r>
              <a:rPr lang="he-IL" sz="2800" dirty="0"/>
              <a:t> תָּשִׁיבוּ בְיֶדְכֶם אוּלַי מִשְׁגֶּה הוּא: (</a:t>
            </a:r>
            <a:r>
              <a:rPr lang="he-IL" sz="2800" dirty="0" err="1"/>
              <a:t>יג</a:t>
            </a:r>
            <a:r>
              <a:rPr lang="he-IL" sz="2800" dirty="0"/>
              <a:t>) וְאֶת אֲחִיכֶם קָחוּ וְקוּמוּ שׁוּבוּ אֶל הָאִישׁ: (יד) </a:t>
            </a:r>
            <a:r>
              <a:rPr lang="he-IL" sz="2800" dirty="0">
                <a:solidFill>
                  <a:srgbClr val="12B4BC"/>
                </a:solidFill>
              </a:rPr>
              <a:t>וְאֵל שַׁדַּי </a:t>
            </a:r>
            <a:r>
              <a:rPr lang="he-IL" sz="2800" dirty="0" err="1">
                <a:solidFill>
                  <a:srgbClr val="12B4BC"/>
                </a:solidFill>
              </a:rPr>
              <a:t>יִתֵּן</a:t>
            </a:r>
            <a:r>
              <a:rPr lang="he-IL" sz="2800" dirty="0">
                <a:solidFill>
                  <a:srgbClr val="12B4BC"/>
                </a:solidFill>
              </a:rPr>
              <a:t> לָכֶם רַחֲמִים לִפְנֵי הָאִישׁ וְשִׁלַּח לָכֶם אֶת אֲחִיכֶם אַחֵר וְאֶת בִּנְיָמִין</a:t>
            </a:r>
            <a:r>
              <a:rPr lang="he-IL" sz="2800" dirty="0"/>
              <a:t> וַאֲנִי כַּאֲשֶׁר שָׁכֹלְתִּי </a:t>
            </a:r>
            <a:r>
              <a:rPr lang="he-IL" sz="2800" dirty="0" err="1"/>
              <a:t>שָׁכָלְתִּי</a:t>
            </a:r>
            <a:r>
              <a:rPr lang="he-IL" sz="2800" dirty="0"/>
              <a:t>:</a:t>
            </a:r>
          </a:p>
        </p:txBody>
      </p:sp>
      <p:sp>
        <p:nvSpPr>
          <p:cNvPr id="5" name="תרשים זרימה: מסיים 4">
            <a:extLst>
              <a:ext uri="{FF2B5EF4-FFF2-40B4-BE49-F238E27FC236}">
                <a16:creationId xmlns:a16="http://schemas.microsoft.com/office/drawing/2014/main" id="{118AF883-2B13-434F-93A1-7CBCE530643F}"/>
              </a:ext>
            </a:extLst>
          </p:cNvPr>
          <p:cNvSpPr/>
          <p:nvPr/>
        </p:nvSpPr>
        <p:spPr>
          <a:xfrm>
            <a:off x="7835705" y="1628519"/>
            <a:ext cx="3249636" cy="1424169"/>
          </a:xfrm>
          <a:prstGeom prst="flowChartTerminator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/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arela Round" panose="00000500000000000000" pitchFamily="2" charset="-79"/>
                <a:ea typeface="+mn-ea"/>
                <a:cs typeface="Varela Round" panose="00000500000000000000" pitchFamily="2" charset="-79"/>
              </a:rPr>
              <a:t>הכנה למפגש השני עם יוסף:</a:t>
            </a:r>
          </a:p>
          <a:p>
            <a:pPr lvl="0"/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arela Round" panose="00000500000000000000" pitchFamily="2" charset="-79"/>
                <a:ea typeface="+mn-ea"/>
                <a:cs typeface="Varela Round" panose="00000500000000000000" pitchFamily="2" charset="-79"/>
              </a:rPr>
              <a:t>דורון ותפילה</a:t>
            </a:r>
            <a:endParaRPr kumimoji="0" lang="he-IL" b="0" i="0" u="none" strike="noStrike" kern="1200" cap="none" spc="0" normalizeH="0" baseline="0" noProof="0" dirty="0">
              <a:ln>
                <a:noFill/>
              </a:ln>
              <a:solidFill>
                <a:srgbClr val="192A72"/>
              </a:solidFill>
              <a:effectLst/>
              <a:uLnTx/>
              <a:uFillTx/>
              <a:latin typeface="Varela Round" panose="00000500000000000000" pitchFamily="2" charset="-79"/>
              <a:ea typeface="+mn-ea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486347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>
            <a:extLst>
              <a:ext uri="{FF2B5EF4-FFF2-40B4-BE49-F238E27FC236}">
                <a16:creationId xmlns:a16="http://schemas.microsoft.com/office/drawing/2014/main" id="{2DB19E26-0852-4E64-83C4-A251C09A25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מ"ג, טו-לד, מפגש האחים עם יוסף</a:t>
            </a: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DBD62361-B54C-45A7-B298-B96516144043}"/>
              </a:ext>
            </a:extLst>
          </p:cNvPr>
          <p:cNvSpPr/>
          <p:nvPr/>
        </p:nvSpPr>
        <p:spPr>
          <a:xfrm>
            <a:off x="984740" y="1155624"/>
            <a:ext cx="638673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800" dirty="0"/>
              <a:t>(טו) </a:t>
            </a:r>
            <a:r>
              <a:rPr lang="he-IL" sz="2800" dirty="0" err="1"/>
              <a:t>וַיִּקְחו</a:t>
            </a:r>
            <a:r>
              <a:rPr lang="he-IL" sz="2800" dirty="0"/>
              <a:t>ּ הָאֲנָשִׁים אֶת הַמִּנְחָה הַזֹּאת וּמִשְׁנֶה כֶּסֶף לָקְחוּ בְיָדָם וְאֶת בִּנְיָמִן </a:t>
            </a:r>
            <a:r>
              <a:rPr lang="he-IL" sz="2800" dirty="0" err="1"/>
              <a:t>וַיָּקֻמו</a:t>
            </a:r>
            <a:r>
              <a:rPr lang="he-IL" sz="2800" dirty="0"/>
              <a:t>ּ וַיֵּרְדוּ מִצְרַיִם וַיַּעַמְדוּ לִפְנֵי יוֹסֵף:</a:t>
            </a:r>
          </a:p>
          <a:p>
            <a:r>
              <a:rPr lang="he-IL" sz="2800" dirty="0"/>
              <a:t>(</a:t>
            </a:r>
            <a:r>
              <a:rPr lang="he-IL" sz="2800" dirty="0" err="1"/>
              <a:t>טז</a:t>
            </a:r>
            <a:r>
              <a:rPr lang="he-IL" sz="2800" dirty="0"/>
              <a:t>) וַיַּרְא יוֹסֵף אִתָּם אֶת בִּנְיָמִין וַיֹּאמֶר לַאֲשֶׁר עַל בֵּיתוֹ הָבֵא אֶת הָאֲנָשִׁים הַבָּיְתָה וּטְבֹחַ טֶבַח וְהָכֵן כִּי אִתִּי יֹאכְלוּ הָאֲנָשִׁים בַּצָּהֳרָיִם:</a:t>
            </a:r>
          </a:p>
          <a:p>
            <a:r>
              <a:rPr lang="he-IL" sz="2800" dirty="0"/>
              <a:t>(</a:t>
            </a:r>
            <a:r>
              <a:rPr lang="he-IL" sz="2800" dirty="0" err="1"/>
              <a:t>יז</a:t>
            </a:r>
            <a:r>
              <a:rPr lang="he-IL" sz="2800" dirty="0"/>
              <a:t>) וַיַּעַשׂ הָאִישׁ כַּאֲשֶׁר אָמַר יוֹסֵף וַיָּבֵא הָאִישׁ אֶת הָאֲנָשִׁים בֵּיתָה יוֹסֵף:</a:t>
            </a:r>
          </a:p>
        </p:txBody>
      </p:sp>
    </p:spTree>
    <p:extLst>
      <p:ext uri="{BB962C8B-B14F-4D97-AF65-F5344CB8AC3E}">
        <p14:creationId xmlns:p14="http://schemas.microsoft.com/office/powerpoint/2010/main" val="10470715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>
            <a:extLst>
              <a:ext uri="{FF2B5EF4-FFF2-40B4-BE49-F238E27FC236}">
                <a16:creationId xmlns:a16="http://schemas.microsoft.com/office/drawing/2014/main" id="{2DB19E26-0852-4E64-83C4-A251C09A25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מ"ג, טו-לד, מפגש האחים עם יוסף</a:t>
            </a: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DBD62361-B54C-45A7-B298-B96516144043}"/>
              </a:ext>
            </a:extLst>
          </p:cNvPr>
          <p:cNvSpPr/>
          <p:nvPr/>
        </p:nvSpPr>
        <p:spPr>
          <a:xfrm>
            <a:off x="1547446" y="1591722"/>
            <a:ext cx="621792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800" dirty="0"/>
              <a:t>(</a:t>
            </a:r>
            <a:r>
              <a:rPr lang="he-IL" sz="2800" dirty="0" err="1"/>
              <a:t>יח</a:t>
            </a:r>
            <a:r>
              <a:rPr lang="he-IL" sz="2800" dirty="0"/>
              <a:t>) וַיִּירְאוּ הָאֲנָשִׁים כִּי הוּבְאוּ בֵּית יוֹסֵף וַיֹּאמְרוּ עַל דְּבַר הַכֶּסֶף הַשָּׁב </a:t>
            </a:r>
            <a:r>
              <a:rPr lang="he-IL" sz="2800" dirty="0" err="1"/>
              <a:t>בְּאַמְתְּחֹתֵינו</a:t>
            </a:r>
            <a:r>
              <a:rPr lang="he-IL" sz="2800" dirty="0"/>
              <a:t>ּ </a:t>
            </a:r>
            <a:r>
              <a:rPr lang="he-IL" sz="2800" dirty="0" err="1"/>
              <a:t>בַּתְּחִלָּה</a:t>
            </a:r>
            <a:r>
              <a:rPr lang="he-IL" sz="2800" dirty="0"/>
              <a:t> אֲנַחְנוּ מוּבָאִים </a:t>
            </a:r>
            <a:r>
              <a:rPr lang="he-IL" sz="2800" dirty="0" err="1"/>
              <a:t>לְהִתְגֹּלֵל</a:t>
            </a:r>
            <a:r>
              <a:rPr lang="he-IL" sz="2800" dirty="0"/>
              <a:t> עָלֵינוּ וּלְהִתְנַפֵּל עָלֵינוּ וְלָקַחַת אֹתָנוּ לַעֲבָדִים וְאֶת </a:t>
            </a:r>
            <a:r>
              <a:rPr lang="he-IL" sz="2800" dirty="0" err="1"/>
              <a:t>חֲמֹרֵינו</a:t>
            </a:r>
            <a:r>
              <a:rPr lang="he-IL" sz="2800" dirty="0"/>
              <a:t>ּ: </a:t>
            </a:r>
          </a:p>
          <a:p>
            <a:endParaRPr lang="he-IL" sz="2800" dirty="0"/>
          </a:p>
        </p:txBody>
      </p:sp>
      <p:pic>
        <p:nvPicPr>
          <p:cNvPr id="2050" name="Picture 2" descr="ישראל נגלית לעין | יד בן צבי | מסעות פרנק שולטן בארץ הקודש | אנשים ...">
            <a:extLst>
              <a:ext uri="{FF2B5EF4-FFF2-40B4-BE49-F238E27FC236}">
                <a16:creationId xmlns:a16="http://schemas.microsoft.com/office/drawing/2014/main" id="{D1722678-1218-4892-B97F-60DE464BDB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909" y="3429000"/>
            <a:ext cx="3511008" cy="2677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05930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>
            <a:extLst>
              <a:ext uri="{FF2B5EF4-FFF2-40B4-BE49-F238E27FC236}">
                <a16:creationId xmlns:a16="http://schemas.microsoft.com/office/drawing/2014/main" id="{BC8349F6-B4EF-4BEB-98D4-03990D10FB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מ"ג, טו-לד, מפגש האחים עם יוסף</a:t>
            </a: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1B260AB4-111F-4C32-BB03-A7294C53312D}"/>
              </a:ext>
            </a:extLst>
          </p:cNvPr>
          <p:cNvSpPr/>
          <p:nvPr/>
        </p:nvSpPr>
        <p:spPr>
          <a:xfrm>
            <a:off x="309489" y="1327116"/>
            <a:ext cx="807742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800" dirty="0"/>
              <a:t>(</a:t>
            </a:r>
            <a:r>
              <a:rPr lang="he-IL" sz="2800" dirty="0" err="1"/>
              <a:t>יט</a:t>
            </a:r>
            <a:r>
              <a:rPr lang="he-IL" sz="2800" dirty="0"/>
              <a:t>) </a:t>
            </a:r>
            <a:r>
              <a:rPr lang="he-IL" sz="2800" dirty="0" err="1"/>
              <a:t>וַיִּגְּשׁו</a:t>
            </a:r>
            <a:r>
              <a:rPr lang="he-IL" sz="2800" dirty="0"/>
              <a:t>ּ אֶל הָאִישׁ אֲשֶׁר עַל בֵּית יוֹסֵף וַיְדַבְּרוּ אֵלָיו פֶּתַח הַבָּיִת: (כ) וַיֹּאמְרוּ בִּי אֲדֹנִי יָרֹד יָרַדְנוּ </a:t>
            </a:r>
            <a:r>
              <a:rPr lang="he-IL" sz="2800" dirty="0" err="1"/>
              <a:t>בַּתְּחִלָּה</a:t>
            </a:r>
            <a:r>
              <a:rPr lang="he-IL" sz="2800" dirty="0"/>
              <a:t> לִשְׁבָּר אֹכֶל: (</a:t>
            </a:r>
            <a:r>
              <a:rPr lang="he-IL" sz="2800" dirty="0" err="1"/>
              <a:t>כא</a:t>
            </a:r>
            <a:r>
              <a:rPr lang="he-IL" sz="2800" dirty="0"/>
              <a:t>) וַיְהִי כִּי בָאנוּ אֶל הַמָּלוֹן וַנִּפְתְּחָה אֶת </a:t>
            </a:r>
            <a:r>
              <a:rPr lang="he-IL" sz="2800" dirty="0" err="1"/>
              <a:t>אַמְתְּחֹתֵינו</a:t>
            </a:r>
            <a:r>
              <a:rPr lang="he-IL" sz="2800" dirty="0"/>
              <a:t>ּ וְהִנֵּה כֶסֶף אִישׁ בְּפִי אַמְתַּחְתּוֹ כַּסְפֵּנוּ בְּמִשְׁקָלוֹ וַנָּשֶׁב אֹתוֹ בְּיָדֵנוּ: (</a:t>
            </a:r>
            <a:r>
              <a:rPr lang="he-IL" sz="2800" dirty="0" err="1"/>
              <a:t>כב</a:t>
            </a:r>
            <a:r>
              <a:rPr lang="he-IL" sz="2800" dirty="0"/>
              <a:t>)  וְכֶסֶף אַחֵר הוֹרַדְנוּ בְיָדֵנוּ לִשְׁבָּר אֹכֶל לֹא יָדַעְנוּ מִי שָׂם כַּסְפֵּנוּ </a:t>
            </a:r>
            <a:r>
              <a:rPr lang="he-IL" sz="2800" dirty="0" err="1"/>
              <a:t>בְּאַמְתְּחֹתֵינו</a:t>
            </a:r>
            <a:r>
              <a:rPr lang="he-IL" sz="2800" dirty="0"/>
              <a:t>ּ:</a:t>
            </a:r>
          </a:p>
          <a:p>
            <a:r>
              <a:rPr lang="he-IL" sz="2800" dirty="0"/>
              <a:t>(</a:t>
            </a:r>
            <a:r>
              <a:rPr lang="he-IL" sz="2800" dirty="0" err="1"/>
              <a:t>כג</a:t>
            </a:r>
            <a:r>
              <a:rPr lang="he-IL" sz="2800" dirty="0"/>
              <a:t>) וַיֹּאמֶר שָׁלוֹם לָכֶם אַל תִּירָאוּ </a:t>
            </a:r>
            <a:r>
              <a:rPr lang="he-IL" sz="2800" dirty="0" err="1"/>
              <a:t>אֱלֹהֵיכֶם</a:t>
            </a:r>
            <a:r>
              <a:rPr lang="he-IL" sz="2800" dirty="0"/>
              <a:t> </a:t>
            </a:r>
            <a:r>
              <a:rPr lang="he-IL" sz="2800" dirty="0" err="1"/>
              <a:t>וֵאלֹהֵי</a:t>
            </a:r>
            <a:r>
              <a:rPr lang="he-IL" sz="2800" dirty="0"/>
              <a:t> אֲבִיכֶם נָתַן לָכֶם מַטְמוֹן </a:t>
            </a:r>
            <a:r>
              <a:rPr lang="he-IL" sz="2800" dirty="0" err="1"/>
              <a:t>בְּאַמְתְּחֹתֵיכֶם</a:t>
            </a:r>
            <a:r>
              <a:rPr lang="he-IL" sz="2800" dirty="0"/>
              <a:t> כַּסְפְּכֶם בָּא אֵלָי וַיּוֹצֵא </a:t>
            </a:r>
            <a:r>
              <a:rPr lang="he-IL" sz="2800" dirty="0" err="1"/>
              <a:t>אֲלֵהֶם</a:t>
            </a:r>
            <a:r>
              <a:rPr lang="he-IL" sz="2800" dirty="0"/>
              <a:t> אֶת שִׁמְעוֹן:</a:t>
            </a:r>
          </a:p>
        </p:txBody>
      </p:sp>
      <p:pic>
        <p:nvPicPr>
          <p:cNvPr id="5122" name="Picture 2" descr="התיק של מטבעות זהב | וקטורים לשימוש ציבורי">
            <a:extLst>
              <a:ext uri="{FF2B5EF4-FFF2-40B4-BE49-F238E27FC236}">
                <a16:creationId xmlns:a16="http://schemas.microsoft.com/office/drawing/2014/main" id="{7EBEB1C3-05B5-4ABC-AD43-B8273271BA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0079" y="5017108"/>
            <a:ext cx="1847872" cy="1567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16913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>
            <a:extLst>
              <a:ext uri="{FF2B5EF4-FFF2-40B4-BE49-F238E27FC236}">
                <a16:creationId xmlns:a16="http://schemas.microsoft.com/office/drawing/2014/main" id="{BC8349F6-B4EF-4BEB-98D4-03990D10FB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מ"ג, טו-לד, מפגש האחים עם יוסף</a:t>
            </a: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1B260AB4-111F-4C32-BB03-A7294C53312D}"/>
              </a:ext>
            </a:extLst>
          </p:cNvPr>
          <p:cNvSpPr/>
          <p:nvPr/>
        </p:nvSpPr>
        <p:spPr>
          <a:xfrm>
            <a:off x="1213404" y="1721011"/>
            <a:ext cx="632687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800" dirty="0"/>
              <a:t>(כד) וַיָּבֵא הָאִישׁ אֶת הָאֲנָשִׁים בֵּיתָה יוֹסֵף </a:t>
            </a:r>
            <a:r>
              <a:rPr lang="he-IL" sz="2800" dirty="0" err="1"/>
              <a:t>וַיִּתֶּן</a:t>
            </a:r>
            <a:r>
              <a:rPr lang="he-IL" sz="2800" dirty="0"/>
              <a:t> מַיִם וַיִּרְחֲצוּ רַגְלֵיהֶם </a:t>
            </a:r>
            <a:r>
              <a:rPr lang="he-IL" sz="2800" dirty="0" err="1"/>
              <a:t>וַיִּתֵּן</a:t>
            </a:r>
            <a:r>
              <a:rPr lang="he-IL" sz="2800" dirty="0"/>
              <a:t> מִסְפּוֹא </a:t>
            </a:r>
            <a:r>
              <a:rPr lang="he-IL" sz="2800" dirty="0" err="1"/>
              <a:t>לַחֲמֹרֵיהֶם</a:t>
            </a:r>
            <a:r>
              <a:rPr lang="he-IL" sz="2800" dirty="0"/>
              <a:t>: (כה) וַיָּכִינוּ אֶת הַמִּנְחָה עַד בּוֹא יוֹסֵף בַּצָּהֳרָיִם כִּי שָׁמְעוּ כִּי שָׁם יֹאכְלוּ לָחֶם: </a:t>
            </a:r>
          </a:p>
        </p:txBody>
      </p:sp>
    </p:spTree>
    <p:extLst>
      <p:ext uri="{BB962C8B-B14F-4D97-AF65-F5344CB8AC3E}">
        <p14:creationId xmlns:p14="http://schemas.microsoft.com/office/powerpoint/2010/main" val="4388566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>
            <a:extLst>
              <a:ext uri="{FF2B5EF4-FFF2-40B4-BE49-F238E27FC236}">
                <a16:creationId xmlns:a16="http://schemas.microsoft.com/office/drawing/2014/main" id="{7B79C81D-4FF8-4249-9600-13AB0F35B5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מ"ג, טו-לד, מפגש האחים עם יוסף</a:t>
            </a: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D382003F-7D2F-48D1-A405-71698A99996B}"/>
              </a:ext>
            </a:extLst>
          </p:cNvPr>
          <p:cNvSpPr/>
          <p:nvPr/>
        </p:nvSpPr>
        <p:spPr>
          <a:xfrm>
            <a:off x="422031" y="1106217"/>
            <a:ext cx="769502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800" dirty="0"/>
              <a:t>(</a:t>
            </a:r>
            <a:r>
              <a:rPr lang="he-IL" sz="2800" dirty="0" err="1"/>
              <a:t>כו</a:t>
            </a:r>
            <a:r>
              <a:rPr lang="he-IL" sz="2800" dirty="0"/>
              <a:t>) וַיָּבֹא יוֹסֵף הַבַּיְתָה וַיָּבִיאּוּ לוֹ אֶת הַמִּנְחָה אֲשֶׁר בְּיָדָם הַבָּיְתָה וַיִּשְׁתַּחֲווּ לוֹ אָרְצָה: </a:t>
            </a:r>
          </a:p>
          <a:p>
            <a:r>
              <a:rPr lang="he-IL" sz="2800" dirty="0"/>
              <a:t>(</a:t>
            </a:r>
            <a:r>
              <a:rPr lang="he-IL" sz="2800" dirty="0" err="1"/>
              <a:t>כז</a:t>
            </a:r>
            <a:r>
              <a:rPr lang="he-IL" sz="2800" dirty="0"/>
              <a:t>) וַיִּשְׁאַל לָהֶם לְשָׁלוֹם וַיֹּאמֶר הֲשָׁלוֹם אֲבִיכֶם הַזָּקֵן אֲשֶׁר אֲמַרְתֶּם הַעוֹדֶנּוּ חָי:</a:t>
            </a:r>
          </a:p>
          <a:p>
            <a:r>
              <a:rPr lang="he-IL" sz="2800" dirty="0"/>
              <a:t>(</a:t>
            </a:r>
            <a:r>
              <a:rPr lang="he-IL" sz="2800" dirty="0" err="1"/>
              <a:t>כח</a:t>
            </a:r>
            <a:r>
              <a:rPr lang="he-IL" sz="2800" dirty="0"/>
              <a:t>) וַיֹּאמְרוּ שָׁלוֹם לְעַבְדְּךָ לְאָבִינוּ עוֹדֶנּוּ חָי וַיִּקְּדוּ וַיִּשְׁתַּחֲווּ:</a:t>
            </a:r>
          </a:p>
          <a:p>
            <a:r>
              <a:rPr lang="he-IL" sz="2800" dirty="0"/>
              <a:t>(</a:t>
            </a:r>
            <a:r>
              <a:rPr lang="he-IL" sz="2800" dirty="0" err="1"/>
              <a:t>כט</a:t>
            </a:r>
            <a:r>
              <a:rPr lang="he-IL" sz="2800" dirty="0"/>
              <a:t>) </a:t>
            </a:r>
            <a:r>
              <a:rPr lang="he-IL" sz="2800" dirty="0" err="1"/>
              <a:t>וַיִּשָּׂא</a:t>
            </a:r>
            <a:r>
              <a:rPr lang="he-IL" sz="2800" dirty="0"/>
              <a:t> עֵינָיו וַיַּרְא אֶת בִּנְיָמִין אָחִיו בֶּן אִמּוֹ וַיֹּאמֶר הֲזֶה אֲחִיכֶם הַקָּטֹן אֲשֶׁר אֲמַרְתֶּם אֵלָי  וַיֹּאמַר </a:t>
            </a:r>
            <a:r>
              <a:rPr lang="he-IL" sz="2800" dirty="0" err="1"/>
              <a:t>אֱלֹהִים</a:t>
            </a:r>
            <a:r>
              <a:rPr lang="he-IL" sz="2800" dirty="0"/>
              <a:t> יָחְנְךָ בְּנִי: (ל) וַיְמַהֵר יוֹסֵף כִּי נִכְמְרוּ רַחֲמָיו אֶל אָחִיו וַיְבַקֵּשׁ לִבְכּוֹת וַיָּבֹא הַחַדְרָה </a:t>
            </a:r>
            <a:r>
              <a:rPr lang="he-IL" sz="2800" dirty="0" err="1"/>
              <a:t>וַיֵּבְך</a:t>
            </a:r>
            <a:r>
              <a:rPr lang="he-IL" sz="2800" dirty="0"/>
              <a:t>ְּ שָׁמָּה:</a:t>
            </a:r>
          </a:p>
        </p:txBody>
      </p:sp>
      <p:pic>
        <p:nvPicPr>
          <p:cNvPr id="3074" name="Picture 2" descr="מבט לפרשת השבוע &quot;ויגש&quot;">
            <a:extLst>
              <a:ext uri="{FF2B5EF4-FFF2-40B4-BE49-F238E27FC236}">
                <a16:creationId xmlns:a16="http://schemas.microsoft.com/office/drawing/2014/main" id="{FAD58C48-326A-40CE-AD60-D6C99B5932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8662" y="1571625"/>
            <a:ext cx="2946032" cy="2226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79381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>
            <a:extLst>
              <a:ext uri="{FF2B5EF4-FFF2-40B4-BE49-F238E27FC236}">
                <a16:creationId xmlns:a16="http://schemas.microsoft.com/office/drawing/2014/main" id="{7B79C81D-4FF8-4249-9600-13AB0F35B5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מ"ג, טו-לד, מפגש האחים עם יוסף</a:t>
            </a: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D382003F-7D2F-48D1-A405-71698A99996B}"/>
              </a:ext>
            </a:extLst>
          </p:cNvPr>
          <p:cNvSpPr/>
          <p:nvPr/>
        </p:nvSpPr>
        <p:spPr>
          <a:xfrm>
            <a:off x="1733909" y="1331300"/>
            <a:ext cx="675173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800" dirty="0"/>
              <a:t>(לא) וַיִּרְחַץ פָּנָיו וַיֵּצֵא וַיִּתְאַפַּק וַיֹּאמֶר שִׂימוּ לָחֶם: </a:t>
            </a:r>
          </a:p>
          <a:p>
            <a:r>
              <a:rPr lang="he-IL" sz="2800" dirty="0"/>
              <a:t>(לב) וַיָּשִׂימוּ לוֹ לְבַדּוֹ וְלָהֶם לְבַדָּם וְלַמִּצְרִים הָאֹכְלִים אִתּוֹ לְבַדָּם כִּי לֹא </a:t>
            </a:r>
            <a:r>
              <a:rPr lang="he-IL" sz="2800" dirty="0" err="1"/>
              <a:t>יוּכְלוּן</a:t>
            </a:r>
            <a:r>
              <a:rPr lang="he-IL" sz="2800" dirty="0"/>
              <a:t> הַמִּצְרִים לֶאֱכֹל אֶת הָעִבְרִים לֶחֶם כִּי תוֹעֵבָה הִוא לְמִצְרָיִם:</a:t>
            </a:r>
          </a:p>
        </p:txBody>
      </p:sp>
    </p:spTree>
    <p:extLst>
      <p:ext uri="{BB962C8B-B14F-4D97-AF65-F5344CB8AC3E}">
        <p14:creationId xmlns:p14="http://schemas.microsoft.com/office/powerpoint/2010/main" val="2244315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1" y="1640677"/>
            <a:ext cx="12192001" cy="1260164"/>
          </a:xfrm>
        </p:spPr>
        <p:txBody>
          <a:bodyPr/>
          <a:lstStyle/>
          <a:p>
            <a:r>
              <a:rPr lang="he-IL" dirty="0">
                <a:solidFill>
                  <a:srgbClr val="192A72"/>
                </a:solidFill>
              </a:rPr>
              <a:t>פרקים מ"ב - מ"ג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>
          <a:xfrm>
            <a:off x="-2" y="2919680"/>
            <a:ext cx="12192001" cy="1211476"/>
          </a:xfrm>
        </p:spPr>
        <p:txBody>
          <a:bodyPr/>
          <a:lstStyle/>
          <a:p>
            <a:r>
              <a:rPr lang="he-IL" dirty="0">
                <a:sym typeface="Varela Round"/>
              </a:rPr>
              <a:t>שיבתם של הבנים ארצה ללא שמעון</a:t>
            </a:r>
          </a:p>
          <a:p>
            <a:r>
              <a:rPr lang="he-IL" dirty="0">
                <a:sym typeface="Varela Round"/>
              </a:rPr>
              <a:t>ושיבתם המחודשת למצרים</a:t>
            </a:r>
            <a:endParaRPr lang="he-IL" dirty="0">
              <a:solidFill>
                <a:srgbClr val="192A72"/>
              </a:solidFill>
              <a:sym typeface="Varela Round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>
            <a:extLst>
              <a:ext uri="{FF2B5EF4-FFF2-40B4-BE49-F238E27FC236}">
                <a16:creationId xmlns:a16="http://schemas.microsoft.com/office/drawing/2014/main" id="{DFAE2065-02BC-412A-A7D7-85BBB2B6F8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מ"ג, טו-לד, מפגש האחים עם יוסף</a:t>
            </a: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18C7B771-E610-45DD-9780-7661B83FBBC1}"/>
              </a:ext>
            </a:extLst>
          </p:cNvPr>
          <p:cNvSpPr/>
          <p:nvPr/>
        </p:nvSpPr>
        <p:spPr>
          <a:xfrm>
            <a:off x="858129" y="1359598"/>
            <a:ext cx="687330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800" dirty="0"/>
              <a:t>(לג) וַיֵּשְׁבוּ לְפָנָיו הַבְּכֹר </a:t>
            </a:r>
            <a:r>
              <a:rPr lang="he-IL" sz="2800" dirty="0" err="1"/>
              <a:t>כִּבְכֹרָתו</a:t>
            </a:r>
            <a:r>
              <a:rPr lang="he-IL" sz="2800" dirty="0"/>
              <a:t>ֹ וְהַצָּעִיר </a:t>
            </a:r>
            <a:r>
              <a:rPr lang="he-IL" sz="2800" dirty="0" err="1"/>
              <a:t>כִּצְעִרָתו</a:t>
            </a:r>
            <a:r>
              <a:rPr lang="he-IL" sz="2800" dirty="0"/>
              <a:t>ֹ וַיִּתְמְהוּ הֲָאנָשִׁים אִישׁ אֶל רֵעֵהוּ:</a:t>
            </a:r>
          </a:p>
          <a:p>
            <a:r>
              <a:rPr lang="he-IL" sz="2800" dirty="0"/>
              <a:t>(לד) </a:t>
            </a:r>
            <a:r>
              <a:rPr lang="he-IL" sz="2800" dirty="0" err="1"/>
              <a:t>וַיִּשָּׂא</a:t>
            </a:r>
            <a:r>
              <a:rPr lang="he-IL" sz="2800" dirty="0"/>
              <a:t> מַשְׂאֹת מֵאֵת פָּנָיו </a:t>
            </a:r>
            <a:r>
              <a:rPr lang="he-IL" sz="2800" dirty="0" err="1"/>
              <a:t>אֲלֵהֶם</a:t>
            </a:r>
            <a:r>
              <a:rPr lang="he-IL" sz="2800" dirty="0"/>
              <a:t> </a:t>
            </a:r>
            <a:r>
              <a:rPr lang="he-IL" sz="2800" dirty="0" err="1"/>
              <a:t>וַתֵּרֶב</a:t>
            </a:r>
            <a:r>
              <a:rPr lang="he-IL" sz="2800" dirty="0"/>
              <a:t> מַשְׂאַת בִּנְיָמִן מִמַּשְׂאֹת כֻּלָּם חָמֵשׁ יָדוֹת וַיִּשְׁתּוּ וַיִּשְׁכְּרוּ עִמּוֹ: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7E20C20A-D226-4996-BA25-BD9A1BE4F883}"/>
              </a:ext>
            </a:extLst>
          </p:cNvPr>
          <p:cNvSpPr/>
          <p:nvPr/>
        </p:nvSpPr>
        <p:spPr>
          <a:xfrm>
            <a:off x="5885598" y="226753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he-IL" dirty="0"/>
          </a:p>
          <a:p>
            <a:endParaRPr lang="he-IL" dirty="0"/>
          </a:p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583515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>
            <a:extLst>
              <a:ext uri="{FF2B5EF4-FFF2-40B4-BE49-F238E27FC236}">
                <a16:creationId xmlns:a16="http://schemas.microsoft.com/office/drawing/2014/main" id="{DFAE2065-02BC-412A-A7D7-85BBB2B6F8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מ"ג, טו-לד, מפגש האחים עם יוסף</a:t>
            </a: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18C7B771-E610-45DD-9780-7661B83FBBC1}"/>
              </a:ext>
            </a:extLst>
          </p:cNvPr>
          <p:cNvSpPr/>
          <p:nvPr/>
        </p:nvSpPr>
        <p:spPr>
          <a:xfrm>
            <a:off x="858129" y="1359598"/>
            <a:ext cx="687330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800" dirty="0"/>
              <a:t>(לג) וַיֵּשְׁבוּ לְפָנָיו הַבְּכֹר </a:t>
            </a:r>
            <a:r>
              <a:rPr lang="he-IL" sz="2800" dirty="0" err="1"/>
              <a:t>כִּבְכֹרָתו</a:t>
            </a:r>
            <a:r>
              <a:rPr lang="he-IL" sz="2800" dirty="0"/>
              <a:t>ֹ וְהַצָּעִיר </a:t>
            </a:r>
            <a:r>
              <a:rPr lang="he-IL" sz="2800" dirty="0" err="1"/>
              <a:t>כִּצְעִרָתו</a:t>
            </a:r>
            <a:r>
              <a:rPr lang="he-IL" sz="2800" dirty="0"/>
              <a:t>ֹ ו</a:t>
            </a:r>
            <a:r>
              <a:rPr lang="he-IL" sz="2800" b="1" dirty="0"/>
              <a:t>ַיִּתְמְהוּ</a:t>
            </a:r>
            <a:r>
              <a:rPr lang="he-IL" sz="2800" dirty="0"/>
              <a:t> הָאֲנָשִׁים אִישׁ אֶל רֵעֵהוּ:</a:t>
            </a:r>
          </a:p>
          <a:p>
            <a:r>
              <a:rPr lang="he-IL" sz="2800" dirty="0"/>
              <a:t>(לד) </a:t>
            </a:r>
            <a:r>
              <a:rPr lang="he-IL" sz="2800" dirty="0" err="1"/>
              <a:t>וַיִּשָּׂא</a:t>
            </a:r>
            <a:r>
              <a:rPr lang="he-IL" sz="2800" dirty="0"/>
              <a:t> מַשְׂאֹת מֵאֵת פָּנָיו </a:t>
            </a:r>
            <a:r>
              <a:rPr lang="he-IL" sz="2800" dirty="0" err="1"/>
              <a:t>אֲלֵהֶם</a:t>
            </a:r>
            <a:r>
              <a:rPr lang="he-IL" sz="2800" dirty="0"/>
              <a:t> </a:t>
            </a:r>
            <a:r>
              <a:rPr lang="he-IL" sz="2800" dirty="0" err="1"/>
              <a:t>וַתֵּרֶב</a:t>
            </a:r>
            <a:r>
              <a:rPr lang="he-IL" sz="2800" dirty="0"/>
              <a:t> מַשְׂאַת בִּנְיָמִן מִמַּשְׂאֹת כֻּלָּם חָמֵשׁ יָדוֹת וַיִּשְׁתּוּ וַיִּשְׁכְּרוּ עִמּוֹ: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7E20C20A-D226-4996-BA25-BD9A1BE4F883}"/>
              </a:ext>
            </a:extLst>
          </p:cNvPr>
          <p:cNvSpPr/>
          <p:nvPr/>
        </p:nvSpPr>
        <p:spPr>
          <a:xfrm>
            <a:off x="5885598" y="226753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he-IL" dirty="0"/>
          </a:p>
          <a:p>
            <a:endParaRPr lang="he-IL" dirty="0"/>
          </a:p>
          <a:p>
            <a:r>
              <a:rPr lang="he-IL" dirty="0"/>
              <a:t> </a:t>
            </a:r>
          </a:p>
        </p:txBody>
      </p:sp>
      <p:sp>
        <p:nvSpPr>
          <p:cNvPr id="7" name="תרשים זרימה: מסיים 6">
            <a:extLst>
              <a:ext uri="{FF2B5EF4-FFF2-40B4-BE49-F238E27FC236}">
                <a16:creationId xmlns:a16="http://schemas.microsoft.com/office/drawing/2014/main" id="{0E6370F0-15C7-4612-8F30-2E313E000125}"/>
              </a:ext>
            </a:extLst>
          </p:cNvPr>
          <p:cNvSpPr/>
          <p:nvPr/>
        </p:nvSpPr>
        <p:spPr>
          <a:xfrm>
            <a:off x="5721823" y="3383234"/>
            <a:ext cx="4019224" cy="2503126"/>
          </a:xfrm>
          <a:prstGeom prst="flowChartTerminator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 err="1"/>
              <a:t>רשב"ם</a:t>
            </a:r>
            <a:r>
              <a:rPr lang="he-IL" sz="2000" dirty="0"/>
              <a:t>: ויתמהו  - שהרי כולם נולדו בשבע שנים, ואין להבחין איזה קודם לזה</a:t>
            </a:r>
            <a:r>
              <a:rPr lang="he-I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979654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תמונה 7">
            <a:extLst>
              <a:ext uri="{FF2B5EF4-FFF2-40B4-BE49-F238E27FC236}">
                <a16:creationId xmlns:a16="http://schemas.microsoft.com/office/drawing/2014/main" id="{F0056426-F4B9-4D5F-8660-EE66902C38F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531" t="15316" r="31879" b="8965"/>
          <a:stretch/>
        </p:blipFill>
        <p:spPr>
          <a:xfrm>
            <a:off x="493388" y="3682521"/>
            <a:ext cx="1451012" cy="2176620"/>
          </a:xfrm>
          <a:prstGeom prst="rect">
            <a:avLst/>
          </a:prstGeom>
        </p:spPr>
      </p:pic>
      <p:sp>
        <p:nvSpPr>
          <p:cNvPr id="3" name="כותרת 2">
            <a:extLst>
              <a:ext uri="{FF2B5EF4-FFF2-40B4-BE49-F238E27FC236}">
                <a16:creationId xmlns:a16="http://schemas.microsoft.com/office/drawing/2014/main" id="{DFAE2065-02BC-412A-A7D7-85BBB2B6F8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מ"ג, טו-לד, מפגש האחים עם יוסף</a:t>
            </a: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18C7B771-E610-45DD-9780-7661B83FBBC1}"/>
              </a:ext>
            </a:extLst>
          </p:cNvPr>
          <p:cNvSpPr/>
          <p:nvPr/>
        </p:nvSpPr>
        <p:spPr>
          <a:xfrm>
            <a:off x="858129" y="1359598"/>
            <a:ext cx="687330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800" dirty="0"/>
              <a:t>(לג) וַיֵּשְׁבוּ לְפָנָיו </a:t>
            </a:r>
            <a:r>
              <a:rPr lang="he-IL" sz="2800" b="1" dirty="0"/>
              <a:t>הַבְּכֹר </a:t>
            </a:r>
            <a:r>
              <a:rPr lang="he-IL" sz="2800" b="1" dirty="0" err="1"/>
              <a:t>כִּבְכֹרָתו</a:t>
            </a:r>
            <a:r>
              <a:rPr lang="he-IL" sz="2800" b="1" dirty="0"/>
              <a:t>ֹ וְהַצָּעִיר </a:t>
            </a:r>
            <a:r>
              <a:rPr lang="he-IL" sz="2800" b="1" dirty="0" err="1"/>
              <a:t>כִּצְעִרָתו</a:t>
            </a:r>
            <a:r>
              <a:rPr lang="he-IL" sz="2800" b="1" dirty="0"/>
              <a:t>ֹ </a:t>
            </a:r>
            <a:r>
              <a:rPr lang="he-IL" sz="2800" dirty="0"/>
              <a:t>ו</a:t>
            </a:r>
            <a:r>
              <a:rPr lang="he-IL" sz="2800" b="1" dirty="0"/>
              <a:t>ַיִּתְמְהוּ</a:t>
            </a:r>
            <a:r>
              <a:rPr lang="he-IL" sz="2800" dirty="0"/>
              <a:t> הָאֲנָשִׁים אִישׁ אֶל רֵעֵהוּ:</a:t>
            </a:r>
          </a:p>
          <a:p>
            <a:r>
              <a:rPr lang="he-IL" sz="2800" dirty="0"/>
              <a:t>(לד) </a:t>
            </a:r>
            <a:r>
              <a:rPr lang="he-IL" sz="2800" dirty="0" err="1"/>
              <a:t>וַיִּשָּׂא</a:t>
            </a:r>
            <a:r>
              <a:rPr lang="he-IL" sz="2800" dirty="0"/>
              <a:t> מַשְׂאֹת מֵאֵת פָּנָיו </a:t>
            </a:r>
            <a:r>
              <a:rPr lang="he-IL" sz="2800" dirty="0" err="1"/>
              <a:t>אֲלֵהֶם</a:t>
            </a:r>
            <a:r>
              <a:rPr lang="he-IL" sz="2800" dirty="0"/>
              <a:t> </a:t>
            </a:r>
            <a:r>
              <a:rPr lang="he-IL" sz="2800" dirty="0" err="1"/>
              <a:t>וַתֵּרֶב</a:t>
            </a:r>
            <a:r>
              <a:rPr lang="he-IL" sz="2800" dirty="0"/>
              <a:t> מַשְׂאַת בִּנְיָמִן מִמַּשְׂאֹת כֻּלָּם חָמֵשׁ יָדוֹת וַיִּשְׁתּוּ וַיִּשְׁכְּרוּ עִמּוֹ: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7E20C20A-D226-4996-BA25-BD9A1BE4F883}"/>
              </a:ext>
            </a:extLst>
          </p:cNvPr>
          <p:cNvSpPr/>
          <p:nvPr/>
        </p:nvSpPr>
        <p:spPr>
          <a:xfrm>
            <a:off x="5885598" y="226753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he-IL" dirty="0"/>
          </a:p>
          <a:p>
            <a:endParaRPr lang="he-IL" dirty="0"/>
          </a:p>
          <a:p>
            <a:r>
              <a:rPr lang="he-IL" dirty="0"/>
              <a:t> </a:t>
            </a:r>
          </a:p>
        </p:txBody>
      </p:sp>
      <p:sp>
        <p:nvSpPr>
          <p:cNvPr id="6" name="תרשים זרימה: מסיים 5">
            <a:extLst>
              <a:ext uri="{FF2B5EF4-FFF2-40B4-BE49-F238E27FC236}">
                <a16:creationId xmlns:a16="http://schemas.microsoft.com/office/drawing/2014/main" id="{EDCD8C94-A07C-42B0-B42A-B720002345D1}"/>
              </a:ext>
            </a:extLst>
          </p:cNvPr>
          <p:cNvSpPr/>
          <p:nvPr/>
        </p:nvSpPr>
        <p:spPr>
          <a:xfrm>
            <a:off x="1580884" y="3367845"/>
            <a:ext cx="4304714" cy="2503126"/>
          </a:xfrm>
          <a:prstGeom prst="flowChartTerminator">
            <a:avLst/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000" dirty="0">
              <a:solidFill>
                <a:schemeClr val="bg1"/>
              </a:solidFill>
              <a:cs typeface="Varela Round" panose="00000500000000000000" pitchFamily="2" charset="-79"/>
            </a:endParaRPr>
          </a:p>
          <a:p>
            <a:pPr algn="ctr"/>
            <a:r>
              <a:rPr lang="he-IL" sz="2000" dirty="0">
                <a:solidFill>
                  <a:schemeClr val="bg1"/>
                </a:solidFill>
                <a:cs typeface="Varela Round" panose="00000500000000000000" pitchFamily="2" charset="-79"/>
              </a:rPr>
              <a:t>רשי: </a:t>
            </a:r>
            <a:r>
              <a:rPr lang="he-IL" sz="2000" dirty="0"/>
              <a:t>הבכור כבכורתו - מכה בגביע וקורא: ראובן, שמעון, לוי ויהודה ויששכר וזבולון, בני אֵם אחת, </a:t>
            </a:r>
            <a:r>
              <a:rPr lang="he-IL" sz="2000" dirty="0" err="1"/>
              <a:t>הַסֵבוּ</a:t>
            </a:r>
            <a:r>
              <a:rPr lang="he-IL" sz="2000" dirty="0"/>
              <a:t> כסדר הזה שהיא תולדותיכם, וכן כולם; כיון שהגיע לבנימין אמר: זה אין לו אֵם ואני אין לי אֵם, יֵשֵב לו אצלי</a:t>
            </a:r>
            <a:endParaRPr lang="he-IL" sz="2000" dirty="0">
              <a:solidFill>
                <a:schemeClr val="tx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 algn="ctr"/>
            <a:endParaRPr lang="he-IL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7" name="תרשים זרימה: מסיים 6">
            <a:extLst>
              <a:ext uri="{FF2B5EF4-FFF2-40B4-BE49-F238E27FC236}">
                <a16:creationId xmlns:a16="http://schemas.microsoft.com/office/drawing/2014/main" id="{0E6370F0-15C7-4612-8F30-2E313E000125}"/>
              </a:ext>
            </a:extLst>
          </p:cNvPr>
          <p:cNvSpPr/>
          <p:nvPr/>
        </p:nvSpPr>
        <p:spPr>
          <a:xfrm>
            <a:off x="5721823" y="3383234"/>
            <a:ext cx="4019224" cy="2503126"/>
          </a:xfrm>
          <a:prstGeom prst="flowChartTerminator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 err="1"/>
              <a:t>רשב"ם</a:t>
            </a:r>
            <a:r>
              <a:rPr lang="he-IL" sz="2000" dirty="0"/>
              <a:t>: ויתמהו  - שהרי כולם נולדו בשבע שנים, ואין להבחין איזה קודם לזה</a:t>
            </a:r>
            <a:r>
              <a:rPr lang="he-I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44950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>
            <a:extLst>
              <a:ext uri="{FF2B5EF4-FFF2-40B4-BE49-F238E27FC236}">
                <a16:creationId xmlns:a16="http://schemas.microsoft.com/office/drawing/2014/main" id="{DFAE2065-02BC-412A-A7D7-85BBB2B6F8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מ"ג, טו-לד, מפגש האחים עם יוסף</a:t>
            </a: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18C7B771-E610-45DD-9780-7661B83FBBC1}"/>
              </a:ext>
            </a:extLst>
          </p:cNvPr>
          <p:cNvSpPr/>
          <p:nvPr/>
        </p:nvSpPr>
        <p:spPr>
          <a:xfrm>
            <a:off x="675249" y="1359598"/>
            <a:ext cx="705618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(לג) וַיֵּשְׁבוּ לְפָנָיו הַבְּכֹר </a:t>
            </a:r>
            <a:r>
              <a:rPr kumimoji="0" lang="he-IL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כִּבְכֹרָתו</a:t>
            </a:r>
            <a:r>
              <a:rPr kumimoji="0" lang="he-IL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ֹ וְהַצָּעִיר </a:t>
            </a:r>
            <a:r>
              <a:rPr kumimoji="0" lang="he-IL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כִּצְעִרָתו</a:t>
            </a:r>
            <a:r>
              <a:rPr kumimoji="0" lang="he-IL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ֹ וַיִּתְמְהוּ הָאֲנָשִׁים אִישׁ אֶל רֵעֵהוּ: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(לד) </a:t>
            </a:r>
            <a:r>
              <a:rPr kumimoji="0" lang="he-IL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וַיִּשָּׂא</a:t>
            </a:r>
            <a:r>
              <a:rPr kumimoji="0" lang="he-IL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 מַשְׂאֹת מֵאֵת פָּנָיו </a:t>
            </a:r>
            <a:r>
              <a:rPr kumimoji="0" lang="he-IL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אֲלֵהֶם</a:t>
            </a:r>
            <a:r>
              <a:rPr kumimoji="0" lang="he-IL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 </a:t>
            </a:r>
            <a:r>
              <a:rPr kumimoji="0" lang="he-IL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וַתֵּרֶב</a:t>
            </a:r>
            <a:r>
              <a:rPr kumimoji="0" lang="he-IL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 מַשְׂאַת בִּנְיָמִן מִמַּשְׂאֹת כֻּלָּם </a:t>
            </a:r>
            <a:r>
              <a:rPr kumimoji="0" lang="he-IL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חָמֵשׁ יָדוֹת וַיִּשְׁתּוּ וַיִּשְׁכְּרוּ עִמּוֹ: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7E20C20A-D226-4996-BA25-BD9A1BE4F883}"/>
              </a:ext>
            </a:extLst>
          </p:cNvPr>
          <p:cNvSpPr/>
          <p:nvPr/>
        </p:nvSpPr>
        <p:spPr>
          <a:xfrm>
            <a:off x="5885598" y="226753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 </a:t>
            </a:r>
          </a:p>
        </p:txBody>
      </p:sp>
      <p:sp>
        <p:nvSpPr>
          <p:cNvPr id="6" name="תרשים זרימה: מסיים 5">
            <a:extLst>
              <a:ext uri="{FF2B5EF4-FFF2-40B4-BE49-F238E27FC236}">
                <a16:creationId xmlns:a16="http://schemas.microsoft.com/office/drawing/2014/main" id="{EDCD8C94-A07C-42B0-B42A-B720002345D1}"/>
              </a:ext>
            </a:extLst>
          </p:cNvPr>
          <p:cNvSpPr/>
          <p:nvPr/>
        </p:nvSpPr>
        <p:spPr>
          <a:xfrm>
            <a:off x="1941341" y="3711467"/>
            <a:ext cx="3756075" cy="1523077"/>
          </a:xfrm>
          <a:prstGeom prst="flowChartTerminator">
            <a:avLst/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/>
            <a:r>
              <a:rPr lang="he-IL" sz="2000" dirty="0">
                <a:solidFill>
                  <a:prstClr val="white"/>
                </a:solidFill>
                <a:cs typeface="Varela Round" panose="00000500000000000000" pitchFamily="2" charset="-79"/>
              </a:rPr>
              <a:t>ר"ע </a:t>
            </a:r>
            <a:r>
              <a:rPr lang="he-IL" sz="2000" dirty="0" err="1">
                <a:solidFill>
                  <a:prstClr val="white"/>
                </a:solidFill>
                <a:cs typeface="Varela Round" panose="00000500000000000000" pitchFamily="2" charset="-79"/>
              </a:rPr>
              <a:t>ספורנו</a:t>
            </a:r>
            <a:r>
              <a:rPr lang="he-IL" sz="2000" dirty="0">
                <a:solidFill>
                  <a:prstClr val="white"/>
                </a:solidFill>
                <a:cs typeface="Varela Round" panose="00000500000000000000" pitchFamily="2" charset="-79"/>
              </a:rPr>
              <a:t>: </a:t>
            </a:r>
            <a:r>
              <a:rPr lang="he-IL" sz="2000" dirty="0" err="1">
                <a:solidFill>
                  <a:prstClr val="white"/>
                </a:solidFill>
                <a:cs typeface="Varela Round" panose="00000500000000000000" pitchFamily="2" charset="-79"/>
              </a:rPr>
              <a:t>ותרב</a:t>
            </a:r>
            <a:r>
              <a:rPr lang="he-IL" sz="2000" dirty="0">
                <a:solidFill>
                  <a:prstClr val="white"/>
                </a:solidFill>
                <a:cs typeface="Varela Round" panose="00000500000000000000" pitchFamily="2" charset="-79"/>
              </a:rPr>
              <a:t> משאת בנימין. לראות אם יקנאו בו</a:t>
            </a: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192A72"/>
              </a:solidFill>
              <a:effectLst/>
              <a:uLnTx/>
              <a:uFillTx/>
              <a:latin typeface="Varela Round" panose="00000500000000000000" pitchFamily="2" charset="-79"/>
              <a:ea typeface="+mn-ea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882105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>
            <a:extLst>
              <a:ext uri="{FF2B5EF4-FFF2-40B4-BE49-F238E27FC236}">
                <a16:creationId xmlns:a16="http://schemas.microsoft.com/office/drawing/2014/main" id="{260B8F77-DA01-4D6E-A3CC-7C56FF6044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סיכום השיעור</a:t>
            </a:r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7617D8E9-0DE7-4D9E-8C6A-503311845CCB}"/>
              </a:ext>
            </a:extLst>
          </p:cNvPr>
          <p:cNvSpPr txBox="1"/>
          <p:nvPr/>
        </p:nvSpPr>
        <p:spPr>
          <a:xfrm>
            <a:off x="1392702" y="1561513"/>
            <a:ext cx="6344529" cy="510909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he-IL" sz="2800" dirty="0"/>
              <a:t>למדנו את מהלך האירועים בפרק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he-IL" sz="2800" dirty="0"/>
              <a:t>ערכנו השוואה בין תיאור האירועים שחוו אחי יוסף לבין אופן סיפור הדברים ליעקב.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he-IL" sz="2800" dirty="0"/>
              <a:t>עיינו בדברי פרשנים שונים המציעים ביאור לקשיים שונים בפרק.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he-IL" sz="2800" dirty="0"/>
              <a:t>ערכנו השוואה בין הצעותיהם של ראובן ויהודה לאביהם, בכדי שיאפשר להם להוריד את בנימין למצרים, וראינו מדוע התקבלה הצעתו של יהודה.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he-IL" sz="2800" dirty="0"/>
          </a:p>
          <a:p>
            <a:endParaRPr lang="he-IL" sz="2800" dirty="0"/>
          </a:p>
          <a:p>
            <a:endParaRPr lang="he-IL" dirty="0"/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D7702562-5D66-4732-9740-07D49A54CE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0586" y="1581752"/>
            <a:ext cx="2481287" cy="1847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2492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23F6F61-4567-462B-A618-70CBC508D8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1385454" y="3016112"/>
            <a:ext cx="10436297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350" algn="just"/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rights@education.gov.il</a:t>
            </a:r>
            <a:endParaRPr lang="he-IL" sz="2800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795" y="1838476"/>
            <a:ext cx="12190412" cy="763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שימוש ביצירות מוגנות בזכויות יוצרים ואיתור בעלי זכויות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solidFill>
                  <a:srgbClr val="192A72"/>
                </a:solidFill>
              </a:rPr>
              <a:t>מה נלמד היום 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>
          <a:xfrm>
            <a:off x="515273" y="1143187"/>
            <a:ext cx="8537543" cy="4863718"/>
          </a:xfrm>
        </p:spPr>
        <p:txBody>
          <a:bodyPr/>
          <a:lstStyle/>
          <a:p>
            <a:pPr marL="642957" indent="-457200">
              <a:buFont typeface="Wingdings" panose="05000000000000000000" pitchFamily="2" charset="2"/>
              <a:buChar char="§"/>
            </a:pPr>
            <a:r>
              <a:rPr lang="he-IL" dirty="0">
                <a:sym typeface="Varela Round"/>
              </a:rPr>
              <a:t>נסקור בקצרה את מאורעות הפרקים הקודמים</a:t>
            </a:r>
          </a:p>
          <a:p>
            <a:pPr marL="642957" indent="-457200">
              <a:buFont typeface="Wingdings" panose="05000000000000000000" pitchFamily="2" charset="2"/>
              <a:buChar char="§"/>
            </a:pPr>
            <a:r>
              <a:rPr lang="he-IL" dirty="0">
                <a:sym typeface="Varela Round"/>
              </a:rPr>
              <a:t>מה מגלים האחים בדרכם הביתה חזרה ממצרים?</a:t>
            </a:r>
          </a:p>
          <a:p>
            <a:pPr marL="642957" indent="-457200">
              <a:buFont typeface="Wingdings" panose="05000000000000000000" pitchFamily="2" charset="2"/>
              <a:buChar char="§"/>
            </a:pPr>
            <a:r>
              <a:rPr lang="he-IL" dirty="0"/>
              <a:t>מה סיפרו האחים ליעקב אודות הקורות אותם במצרים?</a:t>
            </a:r>
          </a:p>
          <a:p>
            <a:pPr marL="642957" indent="-457200">
              <a:buFont typeface="Wingdings" panose="05000000000000000000" pitchFamily="2" charset="2"/>
              <a:buChar char="§"/>
            </a:pPr>
            <a:r>
              <a:rPr lang="he-IL" dirty="0">
                <a:sym typeface="Varela Round"/>
              </a:rPr>
              <a:t>כיצד מנסים האחים לשכנע את יעקב לשלוח את בנימין למצרים?</a:t>
            </a:r>
          </a:p>
          <a:p>
            <a:pPr marL="642957" indent="-457200">
              <a:buFont typeface="Wingdings" panose="05000000000000000000" pitchFamily="2" charset="2"/>
              <a:buChar char="§"/>
            </a:pPr>
            <a:r>
              <a:rPr lang="he-IL" dirty="0"/>
              <a:t>מדוע התקבלה עצת יהודה ואילו עצת ראובן נדחתה?</a:t>
            </a:r>
          </a:p>
          <a:p>
            <a:pPr marL="642957" indent="-457200">
              <a:buFont typeface="Wingdings" panose="05000000000000000000" pitchFamily="2" charset="2"/>
              <a:buChar char="§"/>
            </a:pPr>
            <a:r>
              <a:rPr lang="he-IL" dirty="0"/>
              <a:t>איך היה המפגש המחודש עם יוסף?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r>
              <a:rPr lang="he-IL" dirty="0"/>
              <a:t>תקציר הפרקים הקודמים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515273" y="1417043"/>
            <a:ext cx="7629921" cy="447174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he-IL" dirty="0"/>
              <a:t>יוסף שנמכר לעבד במצרים הפך למשנה למלך</a:t>
            </a:r>
          </a:p>
          <a:p>
            <a:pPr>
              <a:lnSpc>
                <a:spcPct val="150000"/>
              </a:lnSpc>
            </a:pPr>
            <a:r>
              <a:rPr lang="he-IL" dirty="0"/>
              <a:t>בארץ כנען יש רעב ואחי יוסף (מלבד בנימין) יורדים למצרים לקנות אוכל ("שבר")</a:t>
            </a:r>
          </a:p>
          <a:p>
            <a:pPr>
              <a:lnSpc>
                <a:spcPct val="150000"/>
              </a:lnSpc>
            </a:pPr>
            <a:r>
              <a:rPr lang="he-IL" dirty="0"/>
              <a:t>יוסף מזהה את אחיו, מאשים אותם בריגול ושם אותם במעצר.</a:t>
            </a:r>
          </a:p>
          <a:p>
            <a:pPr>
              <a:lnSpc>
                <a:spcPct val="150000"/>
              </a:lnSpc>
            </a:pPr>
            <a:r>
              <a:rPr lang="he-IL" dirty="0"/>
              <a:t>לאחר שלושה ימים, יוסף משחרר את האחים ומשאיר את שמעון במאסר במצרים כבן ערובה, עד שיביאו האחים את בנימין.</a:t>
            </a:r>
          </a:p>
          <a:p>
            <a:pPr>
              <a:lnSpc>
                <a:spcPct val="150000"/>
              </a:lnSpc>
            </a:pPr>
            <a:r>
              <a:rPr lang="he-IL" dirty="0"/>
              <a:t>יוסף מצווה את אנשיו לשים את הכסף ששילמו האחים בחזרה באמתחתם.</a:t>
            </a:r>
          </a:p>
          <a:p>
            <a:pPr>
              <a:lnSpc>
                <a:spcPct val="150000"/>
              </a:lnSpc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51067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>
            <a:extLst>
              <a:ext uri="{FF2B5EF4-FFF2-40B4-BE49-F238E27FC236}">
                <a16:creationId xmlns:a16="http://schemas.microsoft.com/office/drawing/2014/main" id="{D6C7B008-63A1-4A34-A457-D6A0B6D540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sz="4400" b="1" dirty="0"/>
              <a:t>מ"ב, </a:t>
            </a:r>
            <a:r>
              <a:rPr lang="he-IL" sz="4400" b="1" dirty="0" err="1"/>
              <a:t>כו-כח</a:t>
            </a:r>
            <a:r>
              <a:rPr lang="he-IL" sz="4400" b="1" dirty="0"/>
              <a:t>, השיבה ארצה</a:t>
            </a: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59AE68CA-C2A1-45F8-8B86-8A92C5F5D98E}"/>
              </a:ext>
            </a:extLst>
          </p:cNvPr>
          <p:cNvSpPr/>
          <p:nvPr/>
        </p:nvSpPr>
        <p:spPr>
          <a:xfrm>
            <a:off x="3125372" y="1480912"/>
            <a:ext cx="650396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800" dirty="0"/>
              <a:t>(</a:t>
            </a:r>
            <a:r>
              <a:rPr lang="he-IL" sz="2800" dirty="0" err="1"/>
              <a:t>כו</a:t>
            </a:r>
            <a:r>
              <a:rPr lang="he-IL" sz="2800" dirty="0"/>
              <a:t>) </a:t>
            </a:r>
            <a:r>
              <a:rPr lang="he-IL" sz="2800" dirty="0" err="1"/>
              <a:t>וַיִּשְׂאו</a:t>
            </a:r>
            <a:r>
              <a:rPr lang="he-IL" sz="2800" dirty="0"/>
              <a:t>ּ אֶת שִׁבְרָם עַל </a:t>
            </a:r>
            <a:r>
              <a:rPr lang="he-IL" sz="2800" dirty="0" err="1"/>
              <a:t>חֲמֹרֵיהֶם</a:t>
            </a:r>
            <a:r>
              <a:rPr lang="he-IL" sz="2800" dirty="0"/>
              <a:t> וַיֵּלְכוּ מִשָּׁם:</a:t>
            </a:r>
          </a:p>
          <a:p>
            <a:r>
              <a:rPr lang="he-IL" sz="2800" dirty="0"/>
              <a:t>(</a:t>
            </a:r>
            <a:r>
              <a:rPr lang="he-IL" sz="2800" dirty="0" err="1"/>
              <a:t>כז</a:t>
            </a:r>
            <a:r>
              <a:rPr lang="he-IL" sz="2800" dirty="0"/>
              <a:t>) וַיִּפְתַּח הָאֶחָד אֶת שַׂקּוֹ לָתֵת מִסְפּוֹא </a:t>
            </a:r>
            <a:r>
              <a:rPr lang="he-IL" sz="2800" dirty="0" err="1"/>
              <a:t>לַחֲמֹרו</a:t>
            </a:r>
            <a:r>
              <a:rPr lang="he-IL" sz="2800" dirty="0"/>
              <a:t>ֹ בַּמָּלוֹן וַיַּרְא אֶת כַּסְפּוֹ וְהִנֵּה הוּא בְּפִי אַמְתַּחְתּוֹ: (</a:t>
            </a:r>
            <a:r>
              <a:rPr lang="he-IL" sz="2800" dirty="0" err="1"/>
              <a:t>כח</a:t>
            </a:r>
            <a:r>
              <a:rPr lang="he-IL" sz="2800" dirty="0"/>
              <a:t>) וַיֹּאמֶר אֶל אֶחָיו הוּשַׁב כַּסְפִּי וְגַם הִנֵּה בְאַמְתַּחְתִּי וַיֵּצֵא לִבָּם וַיֶּחֶרְדוּ אִישׁ אֶל אָחִיו </a:t>
            </a:r>
            <a:r>
              <a:rPr lang="he-IL" sz="2800" dirty="0" err="1"/>
              <a:t>לֵאמֹר</a:t>
            </a:r>
            <a:r>
              <a:rPr lang="he-IL" sz="2800" dirty="0"/>
              <a:t> מַה זֹּאת עָשָׂה </a:t>
            </a:r>
            <a:r>
              <a:rPr lang="he-IL" sz="2800" dirty="0" err="1"/>
              <a:t>אֱלֹהִים</a:t>
            </a:r>
            <a:r>
              <a:rPr lang="he-IL" sz="2800" dirty="0"/>
              <a:t> לָנוּ?</a:t>
            </a:r>
          </a:p>
        </p:txBody>
      </p:sp>
    </p:spTree>
    <p:extLst>
      <p:ext uri="{BB962C8B-B14F-4D97-AF65-F5344CB8AC3E}">
        <p14:creationId xmlns:p14="http://schemas.microsoft.com/office/powerpoint/2010/main" val="1093599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>
            <a:extLst>
              <a:ext uri="{FF2B5EF4-FFF2-40B4-BE49-F238E27FC236}">
                <a16:creationId xmlns:a16="http://schemas.microsoft.com/office/drawing/2014/main" id="{D6C7B008-63A1-4A34-A457-D6A0B6D540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sz="4400" b="1" dirty="0"/>
              <a:t>מ"ב, </a:t>
            </a:r>
            <a:r>
              <a:rPr lang="he-IL" sz="4400" b="1" dirty="0" err="1"/>
              <a:t>כו-כח</a:t>
            </a:r>
            <a:r>
              <a:rPr lang="he-IL" sz="4400" b="1" dirty="0"/>
              <a:t>, השיבה ארצה</a:t>
            </a: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59AE68CA-C2A1-45F8-8B86-8A92C5F5D98E}"/>
              </a:ext>
            </a:extLst>
          </p:cNvPr>
          <p:cNvSpPr/>
          <p:nvPr/>
        </p:nvSpPr>
        <p:spPr>
          <a:xfrm>
            <a:off x="3080824" y="1471976"/>
            <a:ext cx="654147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800" dirty="0"/>
              <a:t>(</a:t>
            </a:r>
            <a:r>
              <a:rPr lang="he-IL" sz="2800" dirty="0" err="1"/>
              <a:t>כו</a:t>
            </a:r>
            <a:r>
              <a:rPr lang="he-IL" sz="2800" dirty="0"/>
              <a:t>) </a:t>
            </a:r>
            <a:r>
              <a:rPr lang="he-IL" sz="2800" dirty="0" err="1"/>
              <a:t>וַיִּשְׂאו</a:t>
            </a:r>
            <a:r>
              <a:rPr lang="he-IL" sz="2800" dirty="0"/>
              <a:t>ּ אֶת שִׁבְרָם עַל </a:t>
            </a:r>
            <a:r>
              <a:rPr lang="he-IL" sz="2800" dirty="0" err="1"/>
              <a:t>חֲמֹרֵיהֶם</a:t>
            </a:r>
            <a:r>
              <a:rPr lang="he-IL" sz="2800" dirty="0"/>
              <a:t> וַיֵּלְכוּ מִשָּׁם:</a:t>
            </a:r>
          </a:p>
          <a:p>
            <a:r>
              <a:rPr lang="he-IL" sz="2800" dirty="0"/>
              <a:t>(</a:t>
            </a:r>
            <a:r>
              <a:rPr lang="he-IL" sz="2800" dirty="0" err="1"/>
              <a:t>כז</a:t>
            </a:r>
            <a:r>
              <a:rPr lang="he-IL" sz="2800" dirty="0"/>
              <a:t>) וַיִּפְתַּח הָאֶחָד אֶת שַׂקּוֹ לָתֵת מִסְפּוֹא </a:t>
            </a:r>
            <a:r>
              <a:rPr lang="he-IL" sz="2800" dirty="0" err="1"/>
              <a:t>לַחֲמֹרו</a:t>
            </a:r>
            <a:r>
              <a:rPr lang="he-IL" sz="2800" dirty="0"/>
              <a:t>ֹ בַּמָּלוֹן וַיַּרְא אֶת כַּסְפּוֹ וְהִנֵּה הוּא בְּפִי אַמְתַּחְתּוֹ:</a:t>
            </a:r>
          </a:p>
          <a:p>
            <a:r>
              <a:rPr lang="he-IL" sz="2800" dirty="0"/>
              <a:t>(</a:t>
            </a:r>
            <a:r>
              <a:rPr lang="he-IL" sz="2800" dirty="0" err="1"/>
              <a:t>כח</a:t>
            </a:r>
            <a:r>
              <a:rPr lang="he-IL" sz="2800" dirty="0"/>
              <a:t>) וַיֹּאמֶר אֶל אֶחָיו הוּשַׁב כַּסְפִּי וְגַם הִנֵּה בְאַמְתַּחְתִּי וַיֵּצֵא לִבָּם וַיֶּחֶרְדוּ </a:t>
            </a:r>
            <a:r>
              <a:rPr lang="he-IL" sz="2800" b="1" dirty="0">
                <a:solidFill>
                  <a:srgbClr val="00B0F0"/>
                </a:solidFill>
              </a:rPr>
              <a:t>אִישׁ אֶל אָחִיו </a:t>
            </a:r>
            <a:r>
              <a:rPr lang="he-IL" sz="2800" dirty="0" err="1"/>
              <a:t>לֵאמֹר</a:t>
            </a:r>
            <a:r>
              <a:rPr lang="he-IL" sz="2800" dirty="0"/>
              <a:t> מַה זֹּאת עָשָׂה </a:t>
            </a:r>
            <a:r>
              <a:rPr lang="he-IL" sz="2800" b="1" dirty="0" err="1">
                <a:solidFill>
                  <a:srgbClr val="00B050"/>
                </a:solidFill>
              </a:rPr>
              <a:t>אֱלֹהִים</a:t>
            </a:r>
            <a:r>
              <a:rPr lang="he-IL" sz="2800" b="1" dirty="0">
                <a:solidFill>
                  <a:srgbClr val="00B050"/>
                </a:solidFill>
              </a:rPr>
              <a:t> לָנוּ</a:t>
            </a:r>
            <a:r>
              <a:rPr lang="he-IL" sz="2800" dirty="0"/>
              <a:t>?</a:t>
            </a: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8FC528B5-F3E8-4FFA-8C38-E2B529A8B279}"/>
              </a:ext>
            </a:extLst>
          </p:cNvPr>
          <p:cNvSpPr txBox="1"/>
          <p:nvPr/>
        </p:nvSpPr>
        <p:spPr>
          <a:xfrm>
            <a:off x="299004" y="2713322"/>
            <a:ext cx="2672862" cy="26776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>
                <a:solidFill>
                  <a:srgbClr val="00B0F0"/>
                </a:solidFill>
              </a:rPr>
              <a:t>(</a:t>
            </a:r>
            <a:r>
              <a:rPr lang="he-IL" sz="2400" dirty="0" err="1">
                <a:solidFill>
                  <a:srgbClr val="00B0F0"/>
                </a:solidFill>
              </a:rPr>
              <a:t>כא</a:t>
            </a:r>
            <a:r>
              <a:rPr lang="he-IL" sz="2400" dirty="0">
                <a:solidFill>
                  <a:srgbClr val="00B0F0"/>
                </a:solidFill>
              </a:rPr>
              <a:t>) וַיֹּאמְרוּ אִישׁ אֶל אָחִיו אֲבָל אֲשֵׁמִים אֲנַחְנוּ עַל אָחִינוּ אֲשֶׁר רָאִינוּ צָרַת נַפְשׁוֹ בְּהִתְחַנְנוֹ אֵלֵינוּ וְלֹא שָׁמָעְנוּ עַל כֵּן בָּאָה אֵלֵינוּ הַצָּרָה הַזֹּאת:</a:t>
            </a:r>
          </a:p>
        </p:txBody>
      </p:sp>
    </p:spTree>
    <p:extLst>
      <p:ext uri="{BB962C8B-B14F-4D97-AF65-F5344CB8AC3E}">
        <p14:creationId xmlns:p14="http://schemas.microsoft.com/office/powerpoint/2010/main" val="857420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>
            <a:extLst>
              <a:ext uri="{FF2B5EF4-FFF2-40B4-BE49-F238E27FC236}">
                <a16:creationId xmlns:a16="http://schemas.microsoft.com/office/drawing/2014/main" id="{3D61EB5C-E07E-44B2-9319-65AC152CDC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9988" y="255455"/>
            <a:ext cx="9308736" cy="637353"/>
          </a:xfrm>
        </p:spPr>
        <p:txBody>
          <a:bodyPr/>
          <a:lstStyle/>
          <a:p>
            <a:r>
              <a:rPr lang="he-IL" dirty="0"/>
              <a:t>מ"ב, </a:t>
            </a:r>
            <a:r>
              <a:rPr lang="he-IL" dirty="0" err="1"/>
              <a:t>כט</a:t>
            </a:r>
            <a:r>
              <a:rPr lang="he-IL" dirty="0"/>
              <a:t>-לד, דברי האחים ליעקב</a:t>
            </a: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4D27DAE0-33B1-4A5C-A40F-9494A7BC5BC2}"/>
              </a:ext>
            </a:extLst>
          </p:cNvPr>
          <p:cNvSpPr/>
          <p:nvPr/>
        </p:nvSpPr>
        <p:spPr>
          <a:xfrm>
            <a:off x="731521" y="1133100"/>
            <a:ext cx="739022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800" dirty="0" err="1"/>
              <a:t>כט</a:t>
            </a:r>
            <a:r>
              <a:rPr lang="he-IL" sz="2800" dirty="0"/>
              <a:t> וַיָּבֹאוּ אֶל יַעֲקֹב אֲבִיהֶם אַרְצָה כְּנָעַן וַיַּגִּידוּ לוֹ אֵת כָּל הַקֹּרֹת אֹתָם </a:t>
            </a:r>
            <a:r>
              <a:rPr lang="he-IL" sz="2800" dirty="0" err="1"/>
              <a:t>לֵאמֹר</a:t>
            </a:r>
            <a:r>
              <a:rPr lang="he-IL" sz="2800" dirty="0"/>
              <a:t>:</a:t>
            </a:r>
          </a:p>
          <a:p>
            <a:r>
              <a:rPr lang="he-IL" sz="2800" dirty="0"/>
              <a:t>(ל) דִּבֶּר הָאִישׁ אֲדֹנֵי הָאָרֶץ אִתָּנוּ קָשׁוֹת </a:t>
            </a:r>
            <a:r>
              <a:rPr lang="he-IL" sz="2800" dirty="0" err="1"/>
              <a:t>וַיִּתֵּן</a:t>
            </a:r>
            <a:r>
              <a:rPr lang="he-IL" sz="2800" dirty="0"/>
              <a:t> אֹתָנוּ כִּמְרַגְּלִים אֶת הָאָרֶץ:</a:t>
            </a:r>
          </a:p>
          <a:p>
            <a:r>
              <a:rPr lang="he-IL" sz="2800" dirty="0"/>
              <a:t>(לא) וַנֹּאמֶר אֵלָיו כֵּנִים אֲנָחְנוּ לֹא הָיִינוּ מְרַגְּלִים:</a:t>
            </a:r>
          </a:p>
          <a:p>
            <a:r>
              <a:rPr lang="he-IL" sz="2800" dirty="0"/>
              <a:t>(לב) שְׁנֵים עָשָׂר אֲנַחְנוּ אַחִים בְּנֵי אָבִינוּ הָאֶחָד אֵינֶנּוּ וְהַקָּטֹן הַיּוֹם אֶת אָבִינוּ בְּאֶרֶץ כְּנָעַן:</a:t>
            </a:r>
          </a:p>
          <a:p>
            <a:r>
              <a:rPr lang="he-IL" sz="2800" dirty="0"/>
              <a:t>(לג) וַיֹּאמֶר אֵלֵינוּ הָאִישׁ אֲדֹנֵי הָאָרֶץ בְּזֹאת אֵדַע כִּי כֵנִים אַתֶּם אֲחִיכֶם הָאֶחָד הַנִּיחוּ אִתִּי וְאֶת רַעֲבוֹן בָּתֵּיכֶם קְחוּ וָלֵכוּ: (לד) וְהָבִיאוּ אֶת אֲחִיכֶם הַקָּטֹן אֵלַי וְאֵדְעָה כִּי לֹא מְרַגְּלִים אַתֶּם כִּי כֵנִים אַתֶּם אֶת אֲחִיכֶם אֶתֵּן לָכֶם וְאֶת הָאָרֶץ תִּסְחָרוּ</a:t>
            </a:r>
          </a:p>
          <a:p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3917955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>
            <a:extLst>
              <a:ext uri="{FF2B5EF4-FFF2-40B4-BE49-F238E27FC236}">
                <a16:creationId xmlns:a16="http://schemas.microsoft.com/office/drawing/2014/main" id="{78816DF9-EDD0-40BE-B5ED-7DB6153E5B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sz="3600" dirty="0"/>
              <a:t>מה ספרו האחים ליעקב אביהם, ומה לא ספרו לו?</a:t>
            </a:r>
            <a:endParaRPr lang="he-IL" dirty="0"/>
          </a:p>
        </p:txBody>
      </p:sp>
      <p:graphicFrame>
        <p:nvGraphicFramePr>
          <p:cNvPr id="4" name="טבלה 18">
            <a:extLst>
              <a:ext uri="{FF2B5EF4-FFF2-40B4-BE49-F238E27FC236}">
                <a16:creationId xmlns:a16="http://schemas.microsoft.com/office/drawing/2014/main" id="{6070573B-13C5-4C8B-AAE4-4D549F8BD7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206887"/>
              </p:ext>
            </p:extLst>
          </p:nvPr>
        </p:nvGraphicFramePr>
        <p:xfrm>
          <a:off x="253213" y="1037489"/>
          <a:ext cx="9692644" cy="5110256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4846322">
                  <a:extLst>
                    <a:ext uri="{9D8B030D-6E8A-4147-A177-3AD203B41FA5}">
                      <a16:colId xmlns:a16="http://schemas.microsoft.com/office/drawing/2014/main" val="1456415834"/>
                    </a:ext>
                  </a:extLst>
                </a:gridCol>
                <a:gridCol w="4846322">
                  <a:extLst>
                    <a:ext uri="{9D8B030D-6E8A-4147-A177-3AD203B41FA5}">
                      <a16:colId xmlns:a16="http://schemas.microsoft.com/office/drawing/2014/main" val="3266944433"/>
                    </a:ext>
                  </a:extLst>
                </a:gridCol>
              </a:tblGrid>
              <a:tr h="721136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solidFill>
                            <a:schemeClr val="tx1"/>
                          </a:solidFill>
                          <a:latin typeface="+mn-lt"/>
                        </a:rPr>
                        <a:t>פגישת</a:t>
                      </a:r>
                      <a:r>
                        <a:rPr lang="he-IL" sz="2000" baseline="0" dirty="0">
                          <a:solidFill>
                            <a:schemeClr val="tx1"/>
                          </a:solidFill>
                          <a:latin typeface="+mn-lt"/>
                        </a:rPr>
                        <a:t> האחים עם המשנה למלך (יוסף) </a:t>
                      </a:r>
                      <a:r>
                        <a:rPr lang="he-IL" sz="1800" baseline="0" dirty="0" err="1">
                          <a:solidFill>
                            <a:schemeClr val="tx1"/>
                          </a:solidFill>
                          <a:latin typeface="+mn-lt"/>
                        </a:rPr>
                        <a:t>מב</a:t>
                      </a:r>
                      <a:r>
                        <a:rPr lang="he-IL" sz="1800" baseline="0" dirty="0">
                          <a:solidFill>
                            <a:schemeClr val="tx1"/>
                          </a:solidFill>
                          <a:latin typeface="+mn-lt"/>
                        </a:rPr>
                        <a:t>, ז-כד</a:t>
                      </a:r>
                      <a:endParaRPr lang="he-IL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12B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solidFill>
                            <a:schemeClr val="tx1"/>
                          </a:solidFill>
                          <a:latin typeface="+mn-lt"/>
                        </a:rPr>
                        <a:t>דיווחם של  האחים ליעקב על הפגישה</a:t>
                      </a:r>
                      <a:r>
                        <a:rPr lang="he-IL" sz="180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he-IL" sz="1800" dirty="0" err="1">
                          <a:solidFill>
                            <a:schemeClr val="tx1"/>
                          </a:solidFill>
                          <a:latin typeface="+mn-lt"/>
                        </a:rPr>
                        <a:t>מב</a:t>
                      </a:r>
                      <a:r>
                        <a:rPr lang="he-IL" sz="1800" dirty="0">
                          <a:solidFill>
                            <a:schemeClr val="tx1"/>
                          </a:solidFill>
                          <a:latin typeface="+mn-lt"/>
                        </a:rPr>
                        <a:t>, </a:t>
                      </a:r>
                      <a:r>
                        <a:rPr lang="he-IL" sz="1800" dirty="0" err="1">
                          <a:solidFill>
                            <a:schemeClr val="tx1"/>
                          </a:solidFill>
                          <a:latin typeface="+mn-lt"/>
                        </a:rPr>
                        <a:t>כט</a:t>
                      </a:r>
                      <a:r>
                        <a:rPr lang="he-IL" sz="1800" dirty="0">
                          <a:solidFill>
                            <a:schemeClr val="tx1"/>
                          </a:solidFill>
                          <a:latin typeface="+mn-lt"/>
                        </a:rPr>
                        <a:t>-לד</a:t>
                      </a:r>
                      <a:r>
                        <a:rPr lang="he-IL" sz="1800" baseline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endParaRPr lang="he-IL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12B4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4121837"/>
                  </a:ext>
                </a:extLst>
              </a:tr>
              <a:tr h="4374888"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dirty="0">
                          <a:solidFill>
                            <a:schemeClr val="tx1"/>
                          </a:solidFill>
                          <a:latin typeface="+mn-lt"/>
                          <a:cs typeface="Narkisim" pitchFamily="2" charset="-79"/>
                        </a:rPr>
                        <a:t>(</a:t>
                      </a:r>
                      <a:r>
                        <a:rPr lang="he-IL" sz="1800" b="0" dirty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ז) וַיַּרְא יוֹסֵף אֶת אֶחָיו ...</a:t>
                      </a:r>
                      <a:r>
                        <a:rPr lang="he-IL" sz="1800" b="0" dirty="0">
                          <a:solidFill>
                            <a:srgbClr val="92D050"/>
                          </a:solidFill>
                          <a:latin typeface="+mn-lt"/>
                          <a:cs typeface="+mn-cs"/>
                        </a:rPr>
                        <a:t>וַיְדַבֵּר אִתָּם קָשׁוֹת </a:t>
                      </a:r>
                    </a:p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8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וַיֹּא</a:t>
                      </a:r>
                      <a:r>
                        <a:rPr lang="he-IL" sz="1800" b="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מֶר אֲלֵ</a:t>
                      </a:r>
                      <a:r>
                        <a:rPr lang="he-IL" sz="18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הֶם </a:t>
                      </a:r>
                      <a:r>
                        <a:rPr lang="he-IL" sz="1800" b="0" kern="1200" dirty="0">
                          <a:solidFill>
                            <a:srgbClr val="92D050"/>
                          </a:solidFill>
                          <a:latin typeface="+mn-lt"/>
                          <a:ea typeface="+mn-ea"/>
                          <a:cs typeface="+mn-cs"/>
                        </a:rPr>
                        <a:t>מְרַגְּלִים אַתּ</a:t>
                      </a:r>
                      <a:r>
                        <a:rPr lang="he-IL" sz="1800" b="0" kern="1200" dirty="0" err="1">
                          <a:solidFill>
                            <a:srgbClr val="92D050"/>
                          </a:solidFill>
                          <a:latin typeface="+mn-lt"/>
                          <a:ea typeface="+mn-ea"/>
                          <a:cs typeface="+mn-cs"/>
                        </a:rPr>
                        <a:t>ֶם </a:t>
                      </a:r>
                      <a:r>
                        <a:rPr lang="he-IL" sz="1800" b="0" dirty="0">
                          <a:solidFill>
                            <a:srgbClr val="92D050"/>
                          </a:solidFill>
                          <a:latin typeface="+mn-lt"/>
                          <a:ea typeface="Times New Roman"/>
                          <a:cs typeface="+mn-cs"/>
                        </a:rPr>
                        <a:t>לִרְאוֹת </a:t>
                      </a:r>
                      <a:r>
                        <a:rPr lang="he-IL" sz="1800" b="0" dirty="0" err="1">
                          <a:solidFill>
                            <a:srgbClr val="92D050"/>
                          </a:solidFill>
                          <a:latin typeface="+mn-lt"/>
                          <a:ea typeface="Times New Roman"/>
                          <a:cs typeface="+mn-cs"/>
                        </a:rPr>
                        <a:t>אֶ</a:t>
                      </a:r>
                      <a:r>
                        <a:rPr lang="he-IL" sz="1800" b="0" dirty="0">
                          <a:solidFill>
                            <a:srgbClr val="92D050"/>
                          </a:solidFill>
                          <a:latin typeface="+mn-lt"/>
                          <a:ea typeface="Times New Roman"/>
                          <a:cs typeface="+mn-cs"/>
                        </a:rPr>
                        <a:t>ת עֶרְוַת הָאָרֶץ בָּאתֶם:</a:t>
                      </a:r>
                      <a:endParaRPr lang="en-US" sz="1800" b="0" dirty="0">
                        <a:solidFill>
                          <a:srgbClr val="92D050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8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י) וַיֹּאמְרוּ </a:t>
                      </a:r>
                      <a:r>
                        <a:rPr lang="he-IL" sz="1800" b="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אֵלָ</a:t>
                      </a:r>
                      <a:r>
                        <a:rPr lang="he-IL" sz="18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יו לֹא אֲדֹנִי וַעֲבָדֶיךָ בָּאוּ לִשְׁבָּר </a:t>
                      </a:r>
                      <a:r>
                        <a:rPr lang="he-IL" sz="1800" b="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אֹכ</a:t>
                      </a:r>
                      <a:r>
                        <a:rPr lang="he-IL" sz="18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ֶל: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8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יא) </a:t>
                      </a:r>
                      <a:r>
                        <a:rPr lang="he-IL" sz="1800" b="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כֻּל</a:t>
                      </a:r>
                      <a:r>
                        <a:rPr lang="he-IL" sz="18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ָּנוּ </a:t>
                      </a:r>
                      <a:r>
                        <a:rPr lang="he-IL" sz="1800" b="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בְּ</a:t>
                      </a:r>
                      <a:r>
                        <a:rPr lang="he-IL" sz="18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נֵי אִישׁ אֶחָד נָחְנוּ</a:t>
                      </a:r>
                      <a:r>
                        <a:rPr lang="he-IL" sz="1800" b="0" dirty="0">
                          <a:solidFill>
                            <a:srgbClr val="C00000"/>
                          </a:solidFill>
                          <a:latin typeface="+mn-lt"/>
                          <a:ea typeface="Times New Roman"/>
                          <a:cs typeface="+mn-cs"/>
                        </a:rPr>
                        <a:t> </a:t>
                      </a:r>
                      <a:r>
                        <a:rPr lang="he-IL" sz="1800" b="0" kern="1200" dirty="0">
                          <a:solidFill>
                            <a:srgbClr val="92D050"/>
                          </a:solidFill>
                          <a:latin typeface="+mn-lt"/>
                          <a:ea typeface="+mn-ea"/>
                          <a:cs typeface="+mn-cs"/>
                        </a:rPr>
                        <a:t>כֵּנִ</a:t>
                      </a:r>
                      <a:r>
                        <a:rPr lang="he-IL" sz="1800" b="0" kern="1200" dirty="0" err="1">
                          <a:solidFill>
                            <a:srgbClr val="92D050"/>
                          </a:solidFill>
                          <a:latin typeface="+mn-lt"/>
                          <a:ea typeface="+mn-ea"/>
                          <a:cs typeface="+mn-cs"/>
                        </a:rPr>
                        <a:t>ים </a:t>
                      </a:r>
                      <a:r>
                        <a:rPr lang="he-IL" sz="1800" b="0" kern="1200" dirty="0">
                          <a:solidFill>
                            <a:srgbClr val="92D050"/>
                          </a:solidFill>
                          <a:latin typeface="+mn-lt"/>
                          <a:ea typeface="+mn-ea"/>
                          <a:cs typeface="+mn-cs"/>
                        </a:rPr>
                        <a:t>אֲנַחְנוּ לֹא הָיוּ עֲבָדֶיךָ מְרַגְּלִים</a:t>
                      </a:r>
                      <a:r>
                        <a:rPr lang="he-IL" sz="1800" b="0" dirty="0">
                          <a:solidFill>
                            <a:srgbClr val="92D050"/>
                          </a:solidFill>
                          <a:latin typeface="+mn-lt"/>
                          <a:ea typeface="Times New Roman"/>
                          <a:cs typeface="+mn-cs"/>
                        </a:rPr>
                        <a:t>:</a:t>
                      </a:r>
                      <a:endParaRPr lang="en-US" sz="1800" b="0" dirty="0">
                        <a:solidFill>
                          <a:srgbClr val="92D050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800" b="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יב</a:t>
                      </a:r>
                      <a:r>
                        <a:rPr lang="he-IL" sz="18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) וַיֹּא</a:t>
                      </a:r>
                      <a:r>
                        <a:rPr lang="he-IL" sz="1800" b="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מֶר אֲלֵ</a:t>
                      </a:r>
                      <a:r>
                        <a:rPr lang="he-IL" sz="18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הֶם לֹא כִּי עֶרְוַת הָאָרֶץ בָּאת</a:t>
                      </a:r>
                      <a:r>
                        <a:rPr lang="he-IL" sz="1800" b="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ֶם </a:t>
                      </a:r>
                      <a:r>
                        <a:rPr lang="he-IL" sz="18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לִרְאוֹת: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800" b="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יג</a:t>
                      </a:r>
                      <a:r>
                        <a:rPr lang="he-IL" sz="18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) וַיֹּאמְרוּ </a:t>
                      </a:r>
                      <a:r>
                        <a:rPr lang="he-IL" sz="1800" b="0" dirty="0" err="1">
                          <a:solidFill>
                            <a:srgbClr val="92D050"/>
                          </a:solidFill>
                          <a:latin typeface="+mn-lt"/>
                          <a:ea typeface="Times New Roman"/>
                          <a:cs typeface="+mn-cs"/>
                        </a:rPr>
                        <a:t>שְׁנ</a:t>
                      </a:r>
                      <a:r>
                        <a:rPr lang="he-IL" sz="1800" b="0" dirty="0">
                          <a:solidFill>
                            <a:srgbClr val="92D050"/>
                          </a:solidFill>
                          <a:latin typeface="+mn-lt"/>
                          <a:ea typeface="Times New Roman"/>
                          <a:cs typeface="+mn-cs"/>
                        </a:rPr>
                        <a:t>ֵים עָשָׂר עֲבָדֶיךָ </a:t>
                      </a:r>
                      <a:r>
                        <a:rPr lang="he-IL" sz="1800" b="0" dirty="0" err="1">
                          <a:solidFill>
                            <a:srgbClr val="92D050"/>
                          </a:solidFill>
                          <a:latin typeface="+mn-lt"/>
                          <a:ea typeface="Times New Roman"/>
                          <a:cs typeface="+mn-cs"/>
                        </a:rPr>
                        <a:t>אַחִ</a:t>
                      </a:r>
                      <a:r>
                        <a:rPr lang="he-IL" sz="1800" b="0" dirty="0">
                          <a:solidFill>
                            <a:srgbClr val="92D050"/>
                          </a:solidFill>
                          <a:latin typeface="+mn-lt"/>
                          <a:ea typeface="Times New Roman"/>
                          <a:cs typeface="+mn-cs"/>
                        </a:rPr>
                        <a:t>ים אֲנַחְנוּ </a:t>
                      </a:r>
                      <a:r>
                        <a:rPr lang="he-IL" sz="1800" b="0" dirty="0" err="1">
                          <a:solidFill>
                            <a:srgbClr val="92D050"/>
                          </a:solidFill>
                          <a:latin typeface="+mn-lt"/>
                          <a:ea typeface="Times New Roman"/>
                          <a:cs typeface="+mn-cs"/>
                        </a:rPr>
                        <a:t>בְּ</a:t>
                      </a:r>
                      <a:r>
                        <a:rPr lang="he-IL" sz="1800" b="0" dirty="0">
                          <a:solidFill>
                            <a:srgbClr val="92D050"/>
                          </a:solidFill>
                          <a:latin typeface="+mn-lt"/>
                          <a:ea typeface="Times New Roman"/>
                          <a:cs typeface="+mn-cs"/>
                        </a:rPr>
                        <a:t>נֵי אִישׁ אֶחָד בְּאֶרֶץ </a:t>
                      </a:r>
                      <a:r>
                        <a:rPr lang="he-IL" sz="1800" b="0" dirty="0" err="1">
                          <a:solidFill>
                            <a:srgbClr val="92D050"/>
                          </a:solidFill>
                          <a:latin typeface="+mn-lt"/>
                          <a:ea typeface="Times New Roman"/>
                          <a:cs typeface="+mn-cs"/>
                        </a:rPr>
                        <a:t>כְּנָע</a:t>
                      </a:r>
                      <a:r>
                        <a:rPr lang="he-IL" sz="1800" b="0" dirty="0">
                          <a:solidFill>
                            <a:srgbClr val="92D050"/>
                          </a:solidFill>
                          <a:latin typeface="+mn-lt"/>
                          <a:ea typeface="Times New Roman"/>
                          <a:cs typeface="+mn-cs"/>
                        </a:rPr>
                        <a:t>ַן וְהִנֵּה </a:t>
                      </a:r>
                      <a:r>
                        <a:rPr lang="he-IL" sz="1800" b="0" dirty="0" err="1">
                          <a:solidFill>
                            <a:srgbClr val="92D050"/>
                          </a:solidFill>
                          <a:latin typeface="+mn-lt"/>
                          <a:ea typeface="Times New Roman"/>
                          <a:cs typeface="+mn-cs"/>
                        </a:rPr>
                        <a:t>הַקָּט</a:t>
                      </a:r>
                      <a:r>
                        <a:rPr lang="he-IL" sz="1800" b="0" dirty="0">
                          <a:solidFill>
                            <a:srgbClr val="92D050"/>
                          </a:solidFill>
                          <a:latin typeface="+mn-lt"/>
                          <a:ea typeface="Times New Roman"/>
                          <a:cs typeface="+mn-cs"/>
                        </a:rPr>
                        <a:t>ֹן אֶת אָבִינוּ הַיּוֹם וְהָאֶ</a:t>
                      </a:r>
                      <a:r>
                        <a:rPr lang="he-IL" sz="1800" b="0" dirty="0" err="1">
                          <a:solidFill>
                            <a:srgbClr val="92D050"/>
                          </a:solidFill>
                          <a:latin typeface="+mn-lt"/>
                          <a:ea typeface="Times New Roman"/>
                          <a:cs typeface="+mn-cs"/>
                        </a:rPr>
                        <a:t>חָד </a:t>
                      </a:r>
                      <a:r>
                        <a:rPr lang="he-IL" sz="1800" b="0" dirty="0">
                          <a:solidFill>
                            <a:srgbClr val="92D050"/>
                          </a:solidFill>
                          <a:latin typeface="+mn-lt"/>
                          <a:ea typeface="Times New Roman"/>
                          <a:cs typeface="+mn-cs"/>
                        </a:rPr>
                        <a:t>אֵינֶנּוּ:</a:t>
                      </a:r>
                    </a:p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8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יד) וַיֹּאמֶר </a:t>
                      </a:r>
                      <a:r>
                        <a:rPr lang="he-IL" sz="1800" b="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אֲלֵהֶם</a:t>
                      </a:r>
                      <a:r>
                        <a:rPr lang="he-IL" sz="18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 יוֹסֵף הוּא אֲשֶׁר דִּבַּרְתִּי אֲלֵכֶם </a:t>
                      </a:r>
                      <a:r>
                        <a:rPr lang="he-IL" sz="1800" b="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לֵאמֹר</a:t>
                      </a:r>
                      <a:r>
                        <a:rPr lang="he-IL" sz="18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 מְרַגְּלִים אַתֶּם טו) בְּזֹאת תִּבָּחֵנוּ חֵי פַרְעֹה אִם תֵּצְאוּ מִזֶּה כִּי אִם בְּבוֹא אֲחִיכֶם הַקָּטֹן הֵנָּה:</a:t>
                      </a:r>
                    </a:p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800" b="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טז</a:t>
                      </a:r>
                      <a:r>
                        <a:rPr lang="he-IL" sz="18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) שִׁלְחוּ מִכֶּם אֶחָד </a:t>
                      </a:r>
                      <a:r>
                        <a:rPr lang="he-IL" sz="1800" b="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וְיִקַּח</a:t>
                      </a:r>
                      <a:r>
                        <a:rPr lang="he-IL" sz="18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 אֶת אֲחִיכֶם וְאַתֶּם </a:t>
                      </a:r>
                      <a:r>
                        <a:rPr lang="he-IL" sz="1800" b="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הֵאָסְרו</a:t>
                      </a:r>
                      <a:r>
                        <a:rPr lang="he-IL" sz="18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ּ וְיִבָּחֲנוּ דִּבְרֵיכֶם הַאֱמֶת אִתְּכֶם וְאִם לֹא חֵי פַרְעֹה כִּי מְרַגְּלִים אַתֶּם: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800" b="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יז</a:t>
                      </a:r>
                      <a:r>
                        <a:rPr lang="he-IL" sz="18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) </a:t>
                      </a:r>
                      <a:r>
                        <a:rPr lang="he-IL" sz="1800" b="0" dirty="0" err="1">
                          <a:solidFill>
                            <a:srgbClr val="12B4BC"/>
                          </a:solidFill>
                          <a:latin typeface="+mn-lt"/>
                          <a:ea typeface="Times New Roman"/>
                          <a:cs typeface="+mn-cs"/>
                        </a:rPr>
                        <a:t>וַיֶּאֱסֹף</a:t>
                      </a:r>
                      <a:r>
                        <a:rPr lang="he-IL" sz="1800" b="0" dirty="0">
                          <a:solidFill>
                            <a:srgbClr val="12B4BC"/>
                          </a:solidFill>
                          <a:latin typeface="+mn-lt"/>
                          <a:ea typeface="Times New Roman"/>
                          <a:cs typeface="+mn-cs"/>
                        </a:rPr>
                        <a:t> אֹתָם אֶל מִשְׁמָר שְׁלֹשֶׁת יָמִים:</a:t>
                      </a:r>
                      <a:endParaRPr lang="en-US" sz="1800" b="0" dirty="0">
                        <a:solidFill>
                          <a:srgbClr val="12B4BC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8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ל) </a:t>
                      </a:r>
                      <a:r>
                        <a:rPr lang="he-IL" sz="1800" b="0" kern="1200" dirty="0">
                          <a:solidFill>
                            <a:srgbClr val="92D050"/>
                          </a:solidFill>
                          <a:latin typeface="+mn-lt"/>
                          <a:ea typeface="+mn-ea"/>
                          <a:cs typeface="+mn-cs"/>
                        </a:rPr>
                        <a:t>דִּבֶּר הָאִישׁ אֲדֹנֵי הָאָרֶץ אִתָּנוּ קָשׁוֹת </a:t>
                      </a:r>
                    </a:p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800" b="0" kern="1200" dirty="0" err="1">
                          <a:solidFill>
                            <a:srgbClr val="92D050"/>
                          </a:solidFill>
                          <a:latin typeface="+mn-lt"/>
                          <a:ea typeface="+mn-ea"/>
                          <a:cs typeface="+mn-cs"/>
                        </a:rPr>
                        <a:t>וַיּ</a:t>
                      </a:r>
                      <a:r>
                        <a:rPr lang="he-IL" sz="1800" b="0" kern="1200" dirty="0">
                          <a:solidFill>
                            <a:srgbClr val="92D050"/>
                          </a:solidFill>
                          <a:latin typeface="+mn-lt"/>
                          <a:ea typeface="+mn-ea"/>
                          <a:cs typeface="+mn-cs"/>
                        </a:rPr>
                        <a:t>ִתּ</a:t>
                      </a:r>
                      <a:r>
                        <a:rPr lang="he-IL" sz="1800" b="0" kern="1200" dirty="0" err="1">
                          <a:solidFill>
                            <a:srgbClr val="92D050"/>
                          </a:solidFill>
                          <a:latin typeface="+mn-lt"/>
                          <a:ea typeface="+mn-ea"/>
                          <a:cs typeface="+mn-cs"/>
                        </a:rPr>
                        <a:t>ֵן </a:t>
                      </a:r>
                      <a:r>
                        <a:rPr lang="he-IL" sz="1800" b="0" kern="1200" dirty="0">
                          <a:solidFill>
                            <a:srgbClr val="92D050"/>
                          </a:solidFill>
                          <a:latin typeface="+mn-lt"/>
                          <a:ea typeface="+mn-ea"/>
                          <a:cs typeface="+mn-cs"/>
                        </a:rPr>
                        <a:t>אֹתָנוּ כִּמְרַגְּלִים </a:t>
                      </a:r>
                      <a:r>
                        <a:rPr lang="he-IL" sz="1800" b="0" dirty="0">
                          <a:solidFill>
                            <a:srgbClr val="92D050"/>
                          </a:solidFill>
                          <a:latin typeface="+mn-lt"/>
                          <a:ea typeface="Times New Roman"/>
                          <a:cs typeface="+mn-cs"/>
                        </a:rPr>
                        <a:t>אֶת הָאָרֶץ:</a:t>
                      </a:r>
                      <a:endParaRPr lang="en-US" sz="1800" b="0" dirty="0">
                        <a:solidFill>
                          <a:srgbClr val="92D050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  <a:p>
                      <a:pPr algn="just" rtl="1">
                        <a:spcAft>
                          <a:spcPts val="0"/>
                        </a:spcAft>
                      </a:pPr>
                      <a:endParaRPr lang="he-IL" sz="18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8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לא) </a:t>
                      </a:r>
                      <a:r>
                        <a:rPr lang="he-IL" sz="1800" b="0" dirty="0">
                          <a:solidFill>
                            <a:srgbClr val="92D050"/>
                          </a:solidFill>
                          <a:latin typeface="+mn-lt"/>
                          <a:ea typeface="Times New Roman"/>
                          <a:cs typeface="+mn-cs"/>
                        </a:rPr>
                        <a:t>וַנֹּאמֶר </a:t>
                      </a:r>
                      <a:r>
                        <a:rPr lang="he-IL" sz="1800" b="0" dirty="0" err="1">
                          <a:solidFill>
                            <a:srgbClr val="92D050"/>
                          </a:solidFill>
                          <a:latin typeface="+mn-lt"/>
                          <a:ea typeface="Times New Roman"/>
                          <a:cs typeface="+mn-cs"/>
                        </a:rPr>
                        <a:t>אֵלָ</a:t>
                      </a:r>
                      <a:r>
                        <a:rPr lang="he-IL" sz="1800" b="0" dirty="0">
                          <a:solidFill>
                            <a:srgbClr val="92D050"/>
                          </a:solidFill>
                          <a:latin typeface="+mn-lt"/>
                          <a:ea typeface="Times New Roman"/>
                          <a:cs typeface="+mn-cs"/>
                        </a:rPr>
                        <a:t>יו </a:t>
                      </a:r>
                      <a:r>
                        <a:rPr lang="he-IL" sz="1800" b="0" kern="1200" dirty="0">
                          <a:solidFill>
                            <a:srgbClr val="92D050"/>
                          </a:solidFill>
                          <a:latin typeface="+mn-lt"/>
                          <a:ea typeface="+mn-ea"/>
                          <a:cs typeface="+mn-cs"/>
                        </a:rPr>
                        <a:t>כֵּנִ</a:t>
                      </a:r>
                      <a:r>
                        <a:rPr lang="he-IL" sz="1800" b="0" kern="1200" dirty="0" err="1">
                          <a:solidFill>
                            <a:srgbClr val="92D050"/>
                          </a:solidFill>
                          <a:latin typeface="+mn-lt"/>
                          <a:ea typeface="+mn-ea"/>
                          <a:cs typeface="+mn-cs"/>
                        </a:rPr>
                        <a:t>ים </a:t>
                      </a:r>
                      <a:r>
                        <a:rPr lang="he-IL" sz="1800" b="0" kern="1200" dirty="0">
                          <a:solidFill>
                            <a:srgbClr val="92D050"/>
                          </a:solidFill>
                          <a:latin typeface="+mn-lt"/>
                          <a:ea typeface="+mn-ea"/>
                          <a:cs typeface="+mn-cs"/>
                        </a:rPr>
                        <a:t>אֲנָחְנוּ לֹא הָיִינ</a:t>
                      </a:r>
                      <a:r>
                        <a:rPr lang="he-IL" sz="1800" b="0" kern="1200" dirty="0" err="1">
                          <a:solidFill>
                            <a:srgbClr val="92D050"/>
                          </a:solidFill>
                          <a:latin typeface="+mn-lt"/>
                          <a:ea typeface="+mn-ea"/>
                          <a:cs typeface="+mn-cs"/>
                        </a:rPr>
                        <a:t>וּ </a:t>
                      </a:r>
                      <a:r>
                        <a:rPr lang="he-IL" sz="1800" b="0" kern="1200" dirty="0">
                          <a:solidFill>
                            <a:srgbClr val="92D050"/>
                          </a:solidFill>
                          <a:latin typeface="+mn-lt"/>
                          <a:ea typeface="+mn-ea"/>
                          <a:cs typeface="+mn-cs"/>
                        </a:rPr>
                        <a:t>מְרַגְּלִים:</a:t>
                      </a:r>
                      <a:endParaRPr lang="en-US" sz="1800" b="0" kern="1200" dirty="0">
                        <a:solidFill>
                          <a:srgbClr val="92D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1">
                        <a:spcAft>
                          <a:spcPts val="0"/>
                        </a:spcAft>
                      </a:pPr>
                      <a:endParaRPr lang="he-IL" sz="1800" b="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800" b="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לב) </a:t>
                      </a:r>
                      <a:r>
                        <a:rPr lang="he-IL" sz="1800" b="0" kern="1200" dirty="0">
                          <a:solidFill>
                            <a:srgbClr val="92D050"/>
                          </a:solidFill>
                          <a:latin typeface="+mn-lt"/>
                          <a:ea typeface="Times New Roman"/>
                          <a:cs typeface="+mn-cs"/>
                        </a:rPr>
                        <a:t>שְׁנֵים </a:t>
                      </a:r>
                      <a:r>
                        <a:rPr lang="he-IL" sz="1800" b="0" kern="1200" dirty="0" err="1">
                          <a:solidFill>
                            <a:srgbClr val="92D050"/>
                          </a:solidFill>
                          <a:latin typeface="+mn-lt"/>
                          <a:ea typeface="Times New Roman"/>
                          <a:cs typeface="+mn-cs"/>
                        </a:rPr>
                        <a:t>עָש</a:t>
                      </a:r>
                      <a:r>
                        <a:rPr lang="he-IL" sz="1800" b="0" kern="1200" dirty="0">
                          <a:solidFill>
                            <a:srgbClr val="92D050"/>
                          </a:solidFill>
                          <a:latin typeface="+mn-lt"/>
                          <a:ea typeface="Times New Roman"/>
                          <a:cs typeface="+mn-cs"/>
                        </a:rPr>
                        <a:t>ָׂ</a:t>
                      </a:r>
                      <a:r>
                        <a:rPr lang="he-IL" sz="1800" b="0" kern="1200" dirty="0" err="1">
                          <a:solidFill>
                            <a:srgbClr val="92D050"/>
                          </a:solidFill>
                          <a:latin typeface="+mn-lt"/>
                          <a:ea typeface="Times New Roman"/>
                          <a:cs typeface="+mn-cs"/>
                        </a:rPr>
                        <a:t>ר </a:t>
                      </a:r>
                      <a:r>
                        <a:rPr lang="he-IL" sz="1800" b="0" kern="1200" dirty="0">
                          <a:solidFill>
                            <a:srgbClr val="92D050"/>
                          </a:solidFill>
                          <a:latin typeface="+mn-lt"/>
                          <a:ea typeface="Times New Roman"/>
                          <a:cs typeface="+mn-cs"/>
                        </a:rPr>
                        <a:t>אֲנַחְנוּ </a:t>
                      </a:r>
                      <a:r>
                        <a:rPr lang="he-IL" sz="1800" b="0" kern="1200" dirty="0" err="1">
                          <a:solidFill>
                            <a:srgbClr val="92D050"/>
                          </a:solidFill>
                          <a:latin typeface="+mn-lt"/>
                          <a:ea typeface="Times New Roman"/>
                          <a:cs typeface="+mn-cs"/>
                        </a:rPr>
                        <a:t>אַחִ</a:t>
                      </a:r>
                      <a:r>
                        <a:rPr lang="he-IL" sz="1800" b="0" kern="1200" dirty="0">
                          <a:solidFill>
                            <a:srgbClr val="92D050"/>
                          </a:solidFill>
                          <a:latin typeface="+mn-lt"/>
                          <a:ea typeface="Times New Roman"/>
                          <a:cs typeface="+mn-cs"/>
                        </a:rPr>
                        <a:t>ים בְּנֵי אָבִינוּ </a:t>
                      </a:r>
                      <a:endParaRPr lang="en-US" sz="1800" b="0" kern="1200" dirty="0">
                        <a:solidFill>
                          <a:srgbClr val="92D050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800" b="0" kern="1200" dirty="0">
                          <a:solidFill>
                            <a:srgbClr val="92D050"/>
                          </a:solidFill>
                          <a:latin typeface="+mn-lt"/>
                          <a:ea typeface="Times New Roman"/>
                          <a:cs typeface="+mn-cs"/>
                        </a:rPr>
                        <a:t>הָאֶח</a:t>
                      </a:r>
                      <a:r>
                        <a:rPr lang="he-IL" sz="1800" b="0" kern="1200" dirty="0" err="1">
                          <a:solidFill>
                            <a:srgbClr val="92D050"/>
                          </a:solidFill>
                          <a:latin typeface="+mn-lt"/>
                          <a:ea typeface="Times New Roman"/>
                          <a:cs typeface="+mn-cs"/>
                        </a:rPr>
                        <a:t>ָד </a:t>
                      </a:r>
                      <a:r>
                        <a:rPr lang="he-IL" sz="1800" b="0" kern="1200" dirty="0">
                          <a:solidFill>
                            <a:srgbClr val="92D050"/>
                          </a:solidFill>
                          <a:latin typeface="+mn-lt"/>
                          <a:ea typeface="Times New Roman"/>
                          <a:cs typeface="+mn-cs"/>
                        </a:rPr>
                        <a:t>אֵינֶנּוּ וְהַקָּטֹן </a:t>
                      </a:r>
                      <a:r>
                        <a:rPr lang="he-IL" sz="1800" b="0" kern="1200" dirty="0" err="1">
                          <a:solidFill>
                            <a:srgbClr val="92D050"/>
                          </a:solidFill>
                          <a:latin typeface="+mn-lt"/>
                          <a:ea typeface="Times New Roman"/>
                          <a:cs typeface="+mn-cs"/>
                        </a:rPr>
                        <a:t>הַיּוֹ</a:t>
                      </a:r>
                      <a:r>
                        <a:rPr lang="he-IL" sz="1800" b="0" kern="1200" dirty="0">
                          <a:solidFill>
                            <a:srgbClr val="92D050"/>
                          </a:solidFill>
                          <a:latin typeface="+mn-lt"/>
                          <a:ea typeface="Times New Roman"/>
                          <a:cs typeface="+mn-cs"/>
                        </a:rPr>
                        <a:t>ם אֶת אָבִינוּ בְּאֶרֶץ </a:t>
                      </a:r>
                      <a:r>
                        <a:rPr lang="he-IL" sz="1800" b="0" kern="1200" dirty="0" err="1">
                          <a:solidFill>
                            <a:srgbClr val="92D050"/>
                          </a:solidFill>
                          <a:latin typeface="+mn-lt"/>
                          <a:ea typeface="Times New Roman"/>
                          <a:cs typeface="+mn-cs"/>
                        </a:rPr>
                        <a:t>כְּנָע</a:t>
                      </a:r>
                      <a:r>
                        <a:rPr lang="he-IL" sz="1800" b="0" kern="1200" dirty="0">
                          <a:solidFill>
                            <a:srgbClr val="92D050"/>
                          </a:solidFill>
                          <a:latin typeface="+mn-lt"/>
                          <a:ea typeface="Times New Roman"/>
                          <a:cs typeface="+mn-cs"/>
                        </a:rPr>
                        <a:t>ַן:</a:t>
                      </a:r>
                      <a:endParaRPr lang="en-US" sz="1800" b="0" kern="1200" dirty="0">
                        <a:solidFill>
                          <a:srgbClr val="92D050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  <a:p>
                      <a:pPr algn="just" rtl="1">
                        <a:spcAft>
                          <a:spcPts val="0"/>
                        </a:spcAft>
                      </a:pPr>
                      <a:endParaRPr lang="he-IL" sz="1600" b="0" dirty="0">
                        <a:solidFill>
                          <a:srgbClr val="92D050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  <a:p>
                      <a:pPr algn="just" rtl="1">
                        <a:spcAft>
                          <a:spcPts val="0"/>
                        </a:spcAft>
                      </a:pPr>
                      <a:endParaRPr lang="he-IL" sz="1600" b="0" dirty="0">
                        <a:solidFill>
                          <a:srgbClr val="92D050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  <a:p>
                      <a:pPr algn="just" rtl="1">
                        <a:spcAft>
                          <a:spcPts val="0"/>
                        </a:spcAft>
                      </a:pPr>
                      <a:endParaRPr lang="he-IL" sz="16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  <a:p>
                      <a:pPr algn="just" rtl="1">
                        <a:spcAft>
                          <a:spcPts val="0"/>
                        </a:spcAft>
                      </a:pPr>
                      <a:endParaRPr lang="he-IL" sz="16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  <a:p>
                      <a:pPr algn="just" rtl="1">
                        <a:spcAft>
                          <a:spcPts val="0"/>
                        </a:spcAft>
                      </a:pPr>
                      <a:endParaRPr lang="he-IL" sz="16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50800" marR="50800" marT="0" marB="0"/>
                </a:tc>
                <a:extLst>
                  <a:ext uri="{0D108BD9-81ED-4DB2-BD59-A6C34878D82A}">
                    <a16:rowId xmlns:a16="http://schemas.microsoft.com/office/drawing/2014/main" val="3278032429"/>
                  </a:ext>
                </a:extLst>
              </a:tr>
            </a:tbl>
          </a:graphicData>
        </a:graphic>
      </p:graphicFrame>
      <p:sp>
        <p:nvSpPr>
          <p:cNvPr id="6" name="תרשים זרימה: מסיים 5">
            <a:extLst>
              <a:ext uri="{FF2B5EF4-FFF2-40B4-BE49-F238E27FC236}">
                <a16:creationId xmlns:a16="http://schemas.microsoft.com/office/drawing/2014/main" id="{A12A21D6-18F4-4CD9-885C-020FE7D7B022}"/>
              </a:ext>
            </a:extLst>
          </p:cNvPr>
          <p:cNvSpPr/>
          <p:nvPr/>
        </p:nvSpPr>
        <p:spPr>
          <a:xfrm>
            <a:off x="956603" y="4797083"/>
            <a:ext cx="2644726" cy="1195754"/>
          </a:xfrm>
          <a:prstGeom prst="flowChartTerminator">
            <a:avLst/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מה האחים</a:t>
            </a:r>
          </a:p>
          <a:p>
            <a:pPr algn="ctr"/>
            <a:r>
              <a:rPr lang="he-IL" sz="2000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</a:t>
            </a:r>
            <a:r>
              <a:rPr lang="he-IL" sz="28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לא</a:t>
            </a:r>
            <a:r>
              <a:rPr lang="he-IL" sz="2000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מספרים ליעקב?</a:t>
            </a:r>
          </a:p>
          <a:p>
            <a:pPr algn="ctr"/>
            <a:endParaRPr lang="he-IL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7785184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מערכת שידורים">
      <a:dk1>
        <a:srgbClr val="002060"/>
      </a:dk1>
      <a:lt1>
        <a:sysClr val="window" lastClr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התאמה אישית 3">
      <a:majorFont>
        <a:latin typeface="Varela Round"/>
        <a:ea typeface=""/>
        <a:cs typeface="Varela Round"/>
      </a:majorFont>
      <a:minorFont>
        <a:latin typeface="Varela Round"/>
        <a:ea typeface=""/>
        <a:cs typeface="Varela Round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3425</TotalTime>
  <Words>1982</Words>
  <Application>Microsoft Office PowerPoint</Application>
  <PresentationFormat>מסך רחב</PresentationFormat>
  <Paragraphs>198</Paragraphs>
  <Slides>35</Slides>
  <Notes>4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35</vt:i4>
      </vt:variant>
    </vt:vector>
  </HeadingPairs>
  <TitlesOfParts>
    <vt:vector size="42" baseType="lpstr">
      <vt:lpstr>Arial</vt:lpstr>
      <vt:lpstr>Calibri</vt:lpstr>
      <vt:lpstr>ResponsaTTFA</vt:lpstr>
      <vt:lpstr>Times New Roman</vt:lpstr>
      <vt:lpstr>Varela Round</vt:lpstr>
      <vt:lpstr>Wingdings</vt:lpstr>
      <vt:lpstr>ערכת נושא Office</vt:lpstr>
      <vt:lpstr>מערכת שידורים לאומית</vt:lpstr>
      <vt:lpstr>שם השיעור</vt:lpstr>
      <vt:lpstr>פרקים מ"ב - מ"ג</vt:lpstr>
      <vt:lpstr>מה נלמד היום </vt:lpstr>
      <vt:lpstr>תקציר הפרקים הקודמים</vt:lpstr>
      <vt:lpstr>מ"ב, כו-כח, השיבה ארצה</vt:lpstr>
      <vt:lpstr>מ"ב, כו-כח, השיבה ארצה</vt:lpstr>
      <vt:lpstr>מ"ב, כט-לד, דברי האחים ליעקב</vt:lpstr>
      <vt:lpstr>מה ספרו האחים ליעקב אביהם, ומה לא ספרו לו?</vt:lpstr>
      <vt:lpstr>מה ספרו האחים ליעקב אביהם, ומה לא ספרו לו?</vt:lpstr>
      <vt:lpstr>השוואה בין האירועים לבין הדיווח של האחים</vt:lpstr>
      <vt:lpstr>כיצד מיישב רמב"ן את השינויים בדברי האחים?</vt:lpstr>
      <vt:lpstr>כיצד מיישב רמב"ן את השינויים בדברי האחים?</vt:lpstr>
      <vt:lpstr>מ"ב, לה-לו, סירוב יעקב לירידת בנימין מצרימה</vt:lpstr>
      <vt:lpstr>מ"ב, לה-לו, סירוב יעקב לירידת בנימין מצרימה</vt:lpstr>
      <vt:lpstr>מ"ב, לז-לח, הצעת ראובן</vt:lpstr>
      <vt:lpstr>מ"ב, לז-לח, הצעת ראובן</vt:lpstr>
      <vt:lpstr>מ"ג, א-י, הצעת יהודה</vt:lpstr>
      <vt:lpstr>מ"ג, א-י, טענת יעקב לבניו</vt:lpstr>
      <vt:lpstr>מ"ג, א-י, הצעת יהודה</vt:lpstr>
      <vt:lpstr>השוואה בין הצעת ראובן להצעת יהודה</vt:lpstr>
      <vt:lpstr>מ"ג, יא-יד, ההכנה לקראת הירידה השניה למצרים</vt:lpstr>
      <vt:lpstr>מ"ג, יא-יד, ההכנה לקראת הירידה השניה למצרים</vt:lpstr>
      <vt:lpstr>מ"ג, טו-לד, מפגש האחים עם יוסף</vt:lpstr>
      <vt:lpstr>מ"ג, טו-לד, מפגש האחים עם יוסף</vt:lpstr>
      <vt:lpstr>מ"ג, טו-לד, מפגש האחים עם יוסף</vt:lpstr>
      <vt:lpstr>מ"ג, טו-לד, מפגש האחים עם יוסף</vt:lpstr>
      <vt:lpstr>מ"ג, טו-לד, מפגש האחים עם יוסף</vt:lpstr>
      <vt:lpstr>מ"ג, טו-לד, מפגש האחים עם יוסף</vt:lpstr>
      <vt:lpstr>מ"ג, טו-לד, מפגש האחים עם יוסף</vt:lpstr>
      <vt:lpstr>מ"ג, טו-לד, מפגש האחים עם יוסף</vt:lpstr>
      <vt:lpstr>מ"ג, טו-לד, מפגש האחים עם יוסף</vt:lpstr>
      <vt:lpstr>מ"ג, טו-לד, מפגש האחים עם יוסף</vt:lpstr>
      <vt:lpstr>סיכום השיעור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טלי מנו</cp:lastModifiedBy>
  <cp:revision>105</cp:revision>
  <dcterms:created xsi:type="dcterms:W3CDTF">2020-03-15T19:13:03Z</dcterms:created>
  <dcterms:modified xsi:type="dcterms:W3CDTF">2020-04-06T12:33:04Z</dcterms:modified>
</cp:coreProperties>
</file>