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7" r:id="rId2"/>
    <p:sldId id="262" r:id="rId3"/>
    <p:sldId id="263" r:id="rId4"/>
    <p:sldId id="306" r:id="rId5"/>
    <p:sldId id="288" r:id="rId6"/>
    <p:sldId id="317" r:id="rId7"/>
    <p:sldId id="318" r:id="rId8"/>
    <p:sldId id="315" r:id="rId9"/>
    <p:sldId id="325" r:id="rId10"/>
    <p:sldId id="316" r:id="rId11"/>
    <p:sldId id="307" r:id="rId12"/>
    <p:sldId id="319" r:id="rId13"/>
    <p:sldId id="326" r:id="rId14"/>
    <p:sldId id="330" r:id="rId15"/>
    <p:sldId id="329" r:id="rId16"/>
    <p:sldId id="320" r:id="rId17"/>
    <p:sldId id="308" r:id="rId18"/>
    <p:sldId id="311" r:id="rId19"/>
    <p:sldId id="321" r:id="rId20"/>
    <p:sldId id="323" r:id="rId21"/>
    <p:sldId id="322" r:id="rId22"/>
    <p:sldId id="328" r:id="rId23"/>
    <p:sldId id="324" r:id="rId24"/>
    <p:sldId id="313" r:id="rId25"/>
    <p:sldId id="309" r:id="rId26"/>
    <p:sldId id="301" r:id="rId27"/>
    <p:sldId id="281" r:id="rId28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כ"ו/ניסן/תש"ף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44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12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רט על פורמט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3675" y="228600"/>
            <a:ext cx="11780838" cy="6470650"/>
          </a:xfrm>
        </p:spPr>
        <p:txBody>
          <a:bodyPr/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485228-0E29-4D12-A6E9-299A5C76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88C8B4-22B8-402C-8100-ED5EA1F7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552B-607E-4869-A917-C44959BDCB12}" type="datetimeFigureOut">
              <a:rPr lang="he-IL" smtClean="0"/>
              <a:pPr/>
              <a:t>כ"ו/ניסן/תש"ף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3864E2F-0B6E-4A5C-BFAA-2247207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645161E-6299-41F9-9211-72210EFA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623800" y="1288473"/>
            <a:ext cx="10871177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טקסט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298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1039" y="81721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406" y="6347803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623807" y="192531"/>
            <a:ext cx="10871170" cy="1009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כ"ו/ניסן/תש"ף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  <p:sldLayoutId id="2147483666" r:id="rId7"/>
    <p:sldLayoutId id="2147483667" r:id="rId8"/>
    <p:sldLayoutId id="2147483665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4608945" y="1611703"/>
            <a:ext cx="5560291" cy="4152517"/>
          </a:xfrm>
        </p:spPr>
        <p:txBody>
          <a:bodyPr/>
          <a:lstStyle/>
          <a:p>
            <a:pPr marL="0" indent="0">
              <a:buNone/>
            </a:pPr>
            <a:endParaRPr lang="he-IL" b="1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" </a:t>
            </a:r>
            <a:r>
              <a:rPr lang="he-IL" dirty="0" err="1"/>
              <a:t>וַאֲדֹנִיָּהו</a:t>
            </a:r>
            <a:r>
              <a:rPr lang="he-IL" dirty="0"/>
              <a:t>ּ, יָרֵא מִפְּנֵי שְׁלֹמֹה; </a:t>
            </a:r>
            <a:r>
              <a:rPr lang="he-IL" dirty="0" err="1"/>
              <a:t>וַיָּקָם</a:t>
            </a:r>
            <a:r>
              <a:rPr lang="he-IL" dirty="0"/>
              <a:t> וַיֵּלֶךְ, </a:t>
            </a:r>
            <a:r>
              <a:rPr lang="he-IL" b="1" dirty="0"/>
              <a:t>וַיַּחֲזֵק בְּקַרְנוֹת הַמִּזְבֵּחַ</a:t>
            </a:r>
            <a:r>
              <a:rPr lang="he-IL" dirty="0"/>
              <a:t>"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     </a:t>
            </a:r>
            <a:r>
              <a:rPr lang="he-IL" sz="1800" dirty="0"/>
              <a:t>              (פסוק נ')</a:t>
            </a:r>
            <a:r>
              <a:rPr lang="he-IL" dirty="0"/>
              <a:t> 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 descr="מזבח עתיק: קרנות המזבח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6" y="1611703"/>
            <a:ext cx="3587706" cy="2783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6"/>
          <p:cNvSpPr/>
          <p:nvPr/>
        </p:nvSpPr>
        <p:spPr>
          <a:xfrm>
            <a:off x="212436" y="4395283"/>
            <a:ext cx="5464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e-IL" sz="2000" dirty="0">
              <a:cs typeface="Varela Round" panose="00000500000000000000" pitchFamily="2" charset="-79"/>
            </a:endParaRPr>
          </a:p>
          <a:p>
            <a:pPr algn="ctr"/>
            <a:r>
              <a:rPr lang="he-IL" sz="2000" dirty="0">
                <a:cs typeface="Varela Round" panose="00000500000000000000" pitchFamily="2" charset="-79"/>
              </a:rPr>
              <a:t>בימינו</a:t>
            </a:r>
          </a:p>
          <a:p>
            <a:pPr algn="ctr"/>
            <a:r>
              <a:rPr lang="he-IL" sz="2000" dirty="0">
                <a:cs typeface="Varela Round" panose="00000500000000000000" pitchFamily="2" charset="-79"/>
              </a:rPr>
              <a:t> "אָחַז בְּקַרְנוֹת הַמִּזְבֵּחַ" = לא קיבל עליו את הדין. </a:t>
            </a:r>
          </a:p>
          <a:p>
            <a:pPr algn="ctr"/>
            <a:r>
              <a:rPr lang="he-IL" sz="2000" dirty="0">
                <a:cs typeface="Varela Round" panose="00000500000000000000" pitchFamily="2" charset="-79"/>
              </a:rPr>
              <a:t>סרב להכיר בעונש</a:t>
            </a:r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15206" y="649547"/>
            <a:ext cx="11160000" cy="720000"/>
          </a:xfrm>
        </p:spPr>
        <p:txBody>
          <a:bodyPr/>
          <a:lstStyle/>
          <a:p>
            <a:r>
              <a:rPr lang="he-IL" sz="5400" dirty="0"/>
              <a:t>ואיך אדוניה הגיב?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69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46770" y="1421102"/>
            <a:ext cx="10928436" cy="4056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"נב וַיֹּאמֶר שְׁלֹמֹה--אִם יִהְיֶה לְבֶן-חַיִל, </a:t>
            </a:r>
            <a:r>
              <a:rPr lang="he-IL" dirty="0" err="1"/>
              <a:t>לֹא-יִפֹּל</a:t>
            </a:r>
            <a:r>
              <a:rPr lang="he-IL" dirty="0"/>
              <a:t> מִשַּׂעֲרָתוֹ אָרְצָה; וְאִם-רָעָה תִמָּצֵא-בוֹ, וָמֵת.  </a:t>
            </a:r>
            <a:r>
              <a:rPr lang="he-IL" dirty="0" err="1"/>
              <a:t>נג</a:t>
            </a:r>
            <a:r>
              <a:rPr lang="he-IL" dirty="0"/>
              <a:t> וַיִּשְׁלַח הַמֶּלֶךְ שְׁלֹמֹה, </a:t>
            </a:r>
            <a:r>
              <a:rPr lang="he-IL" dirty="0" err="1"/>
              <a:t>וַיּוֹרִדֻהו</a:t>
            </a:r>
            <a:r>
              <a:rPr lang="he-IL" dirty="0"/>
              <a:t>ּ מֵעַל הַמִּזְבֵּחַ, וַיָּבֹא, </a:t>
            </a:r>
            <a:r>
              <a:rPr lang="he-IL" dirty="0" err="1"/>
              <a:t>וַיִּשְׁתַּחו</a:t>
            </a:r>
            <a:r>
              <a:rPr lang="he-IL" dirty="0"/>
              <a:t>ּ לַמֶּלֶךְ שְׁלֹמֹה; וַיֹּאמֶר-לוֹ שְׁלֹמֹה, לֵךְ לְבֵיתֶךָ"                </a:t>
            </a:r>
            <a:r>
              <a:rPr lang="he-IL" sz="1500" dirty="0"/>
              <a:t>(פרק א פסוקים נ"ב-נ"ג)</a:t>
            </a:r>
            <a:endParaRPr lang="he-IL" dirty="0"/>
          </a:p>
          <a:p>
            <a:pPr marL="0" indent="0">
              <a:buNone/>
            </a:pPr>
            <a:r>
              <a:rPr lang="he-IL" b="1" dirty="0"/>
              <a:t>שלמה אומר לאדוניה שאם יהיה נאמן לו, יישאר בחיים, אך אם יימצא שחטא, יומת</a:t>
            </a:r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826769" y="1189107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b="1" dirty="0">
              <a:cs typeface="Varela Round" panose="0000050000000000000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15206" y="701101"/>
            <a:ext cx="11160000" cy="720000"/>
          </a:xfrm>
        </p:spPr>
        <p:txBody>
          <a:bodyPr/>
          <a:lstStyle/>
          <a:p>
            <a:r>
              <a:rPr lang="he-IL" sz="4000" dirty="0"/>
              <a:t>האם שלמה התכוון להרוג את אדוניה?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03" y="4003515"/>
            <a:ext cx="2236206" cy="21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6327" y="1652611"/>
            <a:ext cx="11481737" cy="403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"</a:t>
            </a:r>
            <a:r>
              <a:rPr lang="he-IL" sz="2300" b="1" dirty="0" err="1"/>
              <a:t>יג</a:t>
            </a:r>
            <a:r>
              <a:rPr lang="he-IL" sz="2300" dirty="0"/>
              <a:t> וַיָּבֹא </a:t>
            </a:r>
            <a:r>
              <a:rPr lang="he-IL" sz="2300" dirty="0" err="1"/>
              <a:t>אֲדֹנִיָּהו</a:t>
            </a:r>
            <a:r>
              <a:rPr lang="he-IL" sz="2300" dirty="0"/>
              <a:t>ּ בֶן-חַגִּית, אֶל-בַּת-שֶׁבַע אֵם-שְׁלֹמֹה ...</a:t>
            </a:r>
            <a:r>
              <a:rPr lang="he-IL" sz="2300" b="1" dirty="0" err="1"/>
              <a:t>יז</a:t>
            </a:r>
            <a:r>
              <a:rPr lang="he-IL" sz="2300" dirty="0"/>
              <a:t> וַיֹּאמֶר, אִמְרִי-נָא לִשְׁלֹמֹה הַמֶּלֶךְ </a:t>
            </a:r>
            <a:r>
              <a:rPr lang="he-IL" sz="2300" b="1" dirty="0" err="1"/>
              <a:t>וְיִתֶּן-לִי</a:t>
            </a:r>
            <a:r>
              <a:rPr lang="he-IL" sz="2300" b="1" dirty="0"/>
              <a:t> אֶת-אֲבִישַׁג </a:t>
            </a:r>
            <a:r>
              <a:rPr lang="he-IL" sz="2300" b="1" dirty="0" err="1"/>
              <a:t>הַשּׁוּנַמִּית</a:t>
            </a:r>
            <a:r>
              <a:rPr lang="he-IL" sz="2300" b="1" dirty="0"/>
              <a:t>, לְאִשָּׁה</a:t>
            </a:r>
            <a:r>
              <a:rPr lang="en-US" sz="2300" b="1" dirty="0"/>
              <a:t>.  </a:t>
            </a:r>
            <a:r>
              <a:rPr lang="he-IL" sz="2300" b="1" dirty="0" err="1"/>
              <a:t>יח</a:t>
            </a:r>
            <a:r>
              <a:rPr lang="he-IL" sz="2300" dirty="0"/>
              <a:t> וַתֹּאמֶר בַּת-שֶׁבַע, טוֹב; אָנֹכִי, אֲדַבֵּר עָלֶיךָ אֶל-הַמֶּלֶךְ</a:t>
            </a:r>
            <a:r>
              <a:rPr lang="en-US" sz="2300" dirty="0"/>
              <a:t>.  </a:t>
            </a:r>
            <a:r>
              <a:rPr lang="he-IL" sz="2300" b="1" dirty="0" err="1"/>
              <a:t>יט</a:t>
            </a:r>
            <a:r>
              <a:rPr lang="he-IL" sz="2300" dirty="0"/>
              <a:t> </a:t>
            </a:r>
            <a:r>
              <a:rPr lang="he-IL" sz="2300" dirty="0" err="1"/>
              <a:t>וַתָּבֹא</a:t>
            </a:r>
            <a:r>
              <a:rPr lang="he-IL" sz="2300" dirty="0"/>
              <a:t> בַת-שֶׁבַע אֶל-הַמֶּלֶךְ שְׁלֹמֹה...</a:t>
            </a:r>
            <a:r>
              <a:rPr lang="he-IL" sz="2300" b="1" dirty="0" err="1"/>
              <a:t>כא</a:t>
            </a:r>
            <a:r>
              <a:rPr lang="he-IL" sz="2300" dirty="0"/>
              <a:t> וַתֹּאמֶר, </a:t>
            </a:r>
            <a:r>
              <a:rPr lang="he-IL" sz="2300" dirty="0" err="1"/>
              <a:t>יֻתַּן</a:t>
            </a:r>
            <a:r>
              <a:rPr lang="he-IL" sz="2300" dirty="0"/>
              <a:t> אֶת-אֲבִישַׁג </a:t>
            </a:r>
            <a:r>
              <a:rPr lang="he-IL" sz="2300" dirty="0" err="1"/>
              <a:t>הַשֻּׁנַמִּית</a:t>
            </a:r>
            <a:r>
              <a:rPr lang="he-IL" sz="2300" dirty="0"/>
              <a:t>, </a:t>
            </a:r>
            <a:r>
              <a:rPr lang="he-IL" sz="2300" dirty="0" err="1"/>
              <a:t>לַאֲדֹנִיָּהו</a:t>
            </a:r>
            <a:r>
              <a:rPr lang="he-IL" sz="2300" dirty="0"/>
              <a:t>ּ אָחִיךָ, לְאִשָּׁה?...</a:t>
            </a:r>
            <a:endParaRPr lang="en-US" sz="2300" dirty="0"/>
          </a:p>
          <a:p>
            <a:pPr marL="0" indent="0">
              <a:buNone/>
            </a:pPr>
            <a:r>
              <a:rPr lang="he-IL" sz="2300" b="1" dirty="0" err="1"/>
              <a:t>כג</a:t>
            </a:r>
            <a:r>
              <a:rPr lang="he-IL" sz="2300" dirty="0"/>
              <a:t> וַיִּשָּׁבַע הַמֶּלֶךְ שְׁלֹמֹה בַּיהוָה </a:t>
            </a:r>
            <a:r>
              <a:rPr lang="he-IL" sz="2300" dirty="0" err="1"/>
              <a:t>לֵאמֹר</a:t>
            </a:r>
            <a:r>
              <a:rPr lang="he-IL" sz="2300" dirty="0"/>
              <a:t>:... </a:t>
            </a:r>
            <a:r>
              <a:rPr lang="he-IL" sz="2300" b="1" dirty="0"/>
              <a:t>כִּי הַיּוֹם, יוּמַת </a:t>
            </a:r>
            <a:r>
              <a:rPr lang="he-IL" sz="2300" b="1" dirty="0" err="1"/>
              <a:t>אֲדֹנִיָּהו</a:t>
            </a:r>
            <a:r>
              <a:rPr lang="he-IL" sz="2300" b="1" dirty="0"/>
              <a:t>ּ</a:t>
            </a:r>
            <a:endParaRPr lang="en-US" sz="2300" b="1" dirty="0"/>
          </a:p>
          <a:p>
            <a:pPr marL="0" indent="0">
              <a:buNone/>
            </a:pPr>
            <a:r>
              <a:rPr lang="en-US" sz="2300" dirty="0"/>
              <a:t> </a:t>
            </a:r>
            <a:r>
              <a:rPr lang="he-IL" sz="2300" b="1" dirty="0"/>
              <a:t>כה</a:t>
            </a:r>
            <a:r>
              <a:rPr lang="he-IL" sz="2300" dirty="0"/>
              <a:t> וַיִּשְׁלַח הַמֶּלֶךְ שְׁלֹמֹה, בְּיַד בְּנָיָהוּ בֶן-יְהוֹיָדָע; </a:t>
            </a:r>
            <a:r>
              <a:rPr lang="he-IL" sz="2300" b="1" dirty="0"/>
              <a:t>וַיִּפְגַּע-בּוֹ, וַיָּמֹת.</a:t>
            </a:r>
            <a:r>
              <a:rPr lang="he-IL" dirty="0"/>
              <a:t> " </a:t>
            </a:r>
          </a:p>
          <a:p>
            <a:pPr marL="0" indent="0">
              <a:buNone/>
            </a:pPr>
            <a:r>
              <a:rPr lang="he-IL" sz="1700" dirty="0"/>
              <a:t>                                                    (פרק ב פסוקים י"ג-כ"ה)</a:t>
            </a:r>
            <a:endParaRPr lang="en-US" sz="1700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826769" y="1189107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b="1" dirty="0">
              <a:cs typeface="Varela Round" panose="00000500000000000000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15206" y="295564"/>
            <a:ext cx="11160000" cy="1125537"/>
          </a:xfrm>
        </p:spPr>
        <p:txBody>
          <a:bodyPr/>
          <a:lstStyle/>
          <a:p>
            <a:r>
              <a:rPr lang="he-IL" sz="4000" dirty="0"/>
              <a:t>מדוע בסופו של דבר הורג שלמה את אדוניה?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5" y="3878193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4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826769" y="1189107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b="1" dirty="0">
              <a:cs typeface="Varela Round" panose="0000050000000000000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6327" y="573094"/>
            <a:ext cx="11776363" cy="1468142"/>
          </a:xfrm>
        </p:spPr>
        <p:txBody>
          <a:bodyPr/>
          <a:lstStyle/>
          <a:p>
            <a:r>
              <a:rPr lang="he-IL" sz="4000" dirty="0"/>
              <a:t>לדעתכם, האם אדוניה עבר גבול או שלמה חיפש אותו?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9DB1C83-FBA4-4126-BE92-397CD173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86" y="4502438"/>
            <a:ext cx="1127883" cy="16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65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738940" y="2270910"/>
            <a:ext cx="10871177" cy="1260000"/>
          </a:xfrm>
        </p:spPr>
        <p:txBody>
          <a:bodyPr>
            <a:normAutofit/>
          </a:bodyPr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45513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6327" y="1652611"/>
            <a:ext cx="11104383" cy="4036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שלמה ראה בבקשת אדוניה להינשא לאבישג, לפילגשו של אביו דויד, חוצפה ויוהרה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ייתכן ועבור שלמה זו הייתה הזדמנות להרוג את אדוניה ולהעיפו מהבמה המלכותית כי היווה איום עבורו.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826769" y="1189107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e-IL" b="1" dirty="0">
              <a:cs typeface="Varela Round" panose="0000050000000000000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6327" y="573094"/>
            <a:ext cx="11776363" cy="720000"/>
          </a:xfrm>
        </p:spPr>
        <p:txBody>
          <a:bodyPr/>
          <a:lstStyle/>
          <a:p>
            <a:r>
              <a:rPr lang="he-IL" sz="4000" dirty="0"/>
              <a:t>האם אדוניה עבר גבול או שלמה חיפש אותו?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86" y="4502438"/>
            <a:ext cx="1127883" cy="16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38765" y="1281111"/>
            <a:ext cx="7841672" cy="45549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2800" b="1" dirty="0"/>
              <a:t>מהי צוואה?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b="1" dirty="0"/>
              <a:t>למה צריך צוואה?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b="1" dirty="0"/>
              <a:t>מה אנשים נוהגים לכתוב בצוואה שלהם?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b="1" dirty="0"/>
              <a:t>מה אנחנו מצפים שדויד יצווה את שלמה בצוואתו?</a:t>
            </a:r>
          </a:p>
        </p:txBody>
      </p:sp>
      <p:sp>
        <p:nvSpPr>
          <p:cNvPr id="2" name="AutoShape 2" descr="עורך דין ונוטריון מומחה צוואות וירושות בחיפה – עו&quot;ד ספיר בן-צו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493547"/>
            <a:ext cx="2494900" cy="333082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09169" y="360725"/>
            <a:ext cx="11160000" cy="720000"/>
          </a:xfrm>
        </p:spPr>
        <p:txBody>
          <a:bodyPr/>
          <a:lstStyle/>
          <a:p>
            <a:r>
              <a:rPr lang="he-IL" sz="4000" dirty="0"/>
              <a:t>צוואת דויד לשלמה</a:t>
            </a:r>
          </a:p>
        </p:txBody>
      </p:sp>
    </p:spTree>
    <p:extLst>
      <p:ext uri="{BB962C8B-B14F-4D97-AF65-F5344CB8AC3E}">
        <p14:creationId xmlns:p14="http://schemas.microsoft.com/office/powerpoint/2010/main" val="321965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60375" y="771236"/>
            <a:ext cx="11708534" cy="1191492"/>
          </a:xfrm>
        </p:spPr>
        <p:txBody>
          <a:bodyPr/>
          <a:lstStyle/>
          <a:p>
            <a:br>
              <a:rPr lang="he-IL" dirty="0"/>
            </a:br>
            <a:r>
              <a:rPr lang="he-IL" dirty="0"/>
              <a:t>צוואת דויד</a:t>
            </a:r>
            <a:br>
              <a:rPr lang="he-IL" dirty="0"/>
            </a:br>
            <a:r>
              <a:rPr lang="he-IL" dirty="0"/>
              <a:t> חיסול חשבונות או ירושה?</a:t>
            </a:r>
          </a:p>
        </p:txBody>
      </p:sp>
      <p:sp>
        <p:nvSpPr>
          <p:cNvPr id="2" name="AutoShape 2" descr="עורך דין ונוטריון מומחה צוואות וירושות בחיפה – עו&quot;ד ספיר בן-צו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8" name="תמונה 7" descr="צוואת דוד – ויקיפדיה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7" y="3528291"/>
            <a:ext cx="2933599" cy="2071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65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7090" y="1182255"/>
            <a:ext cx="11591059" cy="462741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8000" b="1" dirty="0"/>
              <a:t>" א</a:t>
            </a:r>
            <a:r>
              <a:rPr lang="he-IL" sz="8000" dirty="0"/>
              <a:t> וַיִּקְרְבוּ יְמֵי-דָוִד, לָמוּת; וַיְצַו אֶת-שְׁלֹמֹה בְנוֹ, </a:t>
            </a:r>
            <a:r>
              <a:rPr lang="he-IL" sz="8000" dirty="0" err="1"/>
              <a:t>לֵאמֹר</a:t>
            </a:r>
            <a:r>
              <a:rPr lang="en-US" sz="8000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sz="8000" b="1" dirty="0"/>
              <a:t>ב</a:t>
            </a:r>
            <a:r>
              <a:rPr lang="he-IL" sz="8000" dirty="0"/>
              <a:t> אָנֹכִי הֹלֵךְ, בְּדֶרֶךְ כָּל-הָאָרֶץ; </a:t>
            </a:r>
            <a:r>
              <a:rPr lang="he-IL" sz="8000" b="1" dirty="0"/>
              <a:t>וְחָזַקְתָּ, </a:t>
            </a:r>
            <a:r>
              <a:rPr lang="he-IL" sz="8000" dirty="0"/>
              <a:t>וְהָיִיתָ לְאִישׁ</a:t>
            </a:r>
            <a:r>
              <a:rPr lang="en-US" sz="8000" dirty="0"/>
              <a:t>.  </a:t>
            </a:r>
            <a:r>
              <a:rPr lang="he-IL" sz="8000" b="1" dirty="0"/>
              <a:t>ג</a:t>
            </a:r>
            <a:r>
              <a:rPr lang="he-IL" sz="8000" dirty="0"/>
              <a:t> </a:t>
            </a:r>
            <a:r>
              <a:rPr lang="he-IL" sz="8000" b="1" dirty="0"/>
              <a:t>וְשָׁמַרְתָּ אֶת-מִשְׁמֶרֶת יְהוָה </a:t>
            </a:r>
            <a:r>
              <a:rPr lang="he-IL" sz="8000" b="1" dirty="0" err="1"/>
              <a:t>אֱלֹהֶיך</a:t>
            </a:r>
            <a:r>
              <a:rPr lang="he-IL" sz="8000" b="1" dirty="0"/>
              <a:t>ָ, לָלֶכֶת בִּדְרָכָיו לִשְׁמֹר </a:t>
            </a:r>
            <a:r>
              <a:rPr lang="he-IL" sz="8000" b="1" dirty="0" err="1"/>
              <a:t>חֻקֹּתָיו</a:t>
            </a:r>
            <a:r>
              <a:rPr lang="he-IL" sz="8000" b="1" dirty="0"/>
              <a:t> </a:t>
            </a:r>
            <a:r>
              <a:rPr lang="he-IL" sz="8000" b="1" dirty="0" err="1"/>
              <a:t>מִצְו‍ֹתָיו</a:t>
            </a:r>
            <a:r>
              <a:rPr lang="he-IL" sz="8000" b="1" dirty="0"/>
              <a:t> וּמִשְׁפָּטָיו </a:t>
            </a:r>
            <a:r>
              <a:rPr lang="he-IL" sz="8000" b="1" dirty="0" err="1"/>
              <a:t>וְעֵדְו‍ֹתָיו</a:t>
            </a:r>
            <a:r>
              <a:rPr lang="he-IL" sz="8000" dirty="0"/>
              <a:t>, כַּכָּתוּב, בְּתוֹרַת מֹשֶׁה--לְמַעַן תַּשְׂכִּיל, אֵת כָּל-אֲשֶׁר תַּעֲשֶׂה, וְאֵת כָּל-אֲשֶׁר תִּפְנֶה, שָׁם</a:t>
            </a:r>
            <a:r>
              <a:rPr lang="en-US" sz="8000" dirty="0"/>
              <a:t>.  </a:t>
            </a:r>
            <a:r>
              <a:rPr lang="he-IL" sz="8000" b="1" dirty="0"/>
              <a:t>ד</a:t>
            </a:r>
            <a:r>
              <a:rPr lang="he-IL" sz="8000" dirty="0"/>
              <a:t> לְמַעַן יָקִים יְהוָה אֶת-דְּבָרוֹ, אֲשֶׁר דִּבֶּר עָלַי </a:t>
            </a:r>
            <a:r>
              <a:rPr lang="he-IL" sz="8000" dirty="0" err="1"/>
              <a:t>לֵאמֹר</a:t>
            </a:r>
            <a:r>
              <a:rPr lang="he-IL" sz="8000" dirty="0"/>
              <a:t>, אִם-יִשְׁמְרוּ בָנֶיךָ אֶת-דַּרְכָּם לָלֶכֶת לְפָנַי בֶּאֱמֶת, בְּכָל-לְבָבָם וּבְכָל-נַפְשָׁם:  </a:t>
            </a:r>
            <a:r>
              <a:rPr lang="he-IL" sz="8000" dirty="0" err="1"/>
              <a:t>לֵאמֹר</a:t>
            </a:r>
            <a:r>
              <a:rPr lang="he-IL" sz="8000" dirty="0"/>
              <a:t>--</a:t>
            </a:r>
            <a:r>
              <a:rPr lang="he-IL" sz="8000" dirty="0" err="1"/>
              <a:t>לֹא-יִכָּרֵת</a:t>
            </a:r>
            <a:r>
              <a:rPr lang="he-IL" sz="8000" dirty="0"/>
              <a:t> לְךָ אִישׁ, מֵעַל </a:t>
            </a:r>
            <a:r>
              <a:rPr lang="he-IL" sz="8000" dirty="0" err="1"/>
              <a:t>כִּסֵּא</a:t>
            </a:r>
            <a:r>
              <a:rPr lang="he-IL" sz="8000" dirty="0"/>
              <a:t> יִשְׂרָאֵל</a:t>
            </a:r>
            <a:r>
              <a:rPr lang="en-US" sz="8000" dirty="0"/>
              <a:t>"</a:t>
            </a:r>
            <a:r>
              <a:rPr lang="he-IL" sz="8000" dirty="0"/>
              <a:t>                        </a:t>
            </a:r>
            <a:r>
              <a:rPr lang="he-IL" sz="5600" dirty="0"/>
              <a:t>(פסוקים א-ד)</a:t>
            </a:r>
            <a:endParaRPr lang="en-US" sz="5600" dirty="0"/>
          </a:p>
          <a:p>
            <a:pPr marL="0" indent="0" algn="ctr">
              <a:buNone/>
            </a:pPr>
            <a:endParaRPr lang="he-IL" sz="3600" b="1" dirty="0"/>
          </a:p>
          <a:p>
            <a:pPr marL="0" indent="0">
              <a:buNone/>
            </a:pPr>
            <a:r>
              <a:rPr lang="he-IL" sz="9600" b="1" dirty="0"/>
              <a:t>דוד מבהיר לשלמה את חובותיו הדתיים כמלך - </a:t>
            </a:r>
            <a:br>
              <a:rPr lang="en-US" sz="9600" b="1" dirty="0"/>
            </a:br>
            <a:r>
              <a:rPr lang="he-IL" sz="9600" b="1" dirty="0"/>
              <a:t>לשמור את מצוות האלוהים, כדי שאלוהים ימשיך להיטיב עמו.</a:t>
            </a:r>
            <a:endParaRPr lang="en-US" sz="9600" b="1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  </a:t>
            </a:r>
            <a:endParaRPr lang="he-IL" sz="9600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263351" y="456634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cs typeface="Varela Round" panose="00000500000000000000"/>
              </a:rPr>
              <a:t>סעיף ראשון: צווי דתי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52" y="3958797"/>
            <a:ext cx="1716948" cy="17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5278" y="1209964"/>
            <a:ext cx="10554338" cy="446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חיסול ראשון - יואב בן צרויה</a:t>
            </a:r>
          </a:p>
          <a:p>
            <a:pPr marL="0" indent="0">
              <a:buNone/>
            </a:pPr>
            <a:r>
              <a:rPr lang="he-IL" sz="2000" b="1" dirty="0"/>
              <a:t>" </a:t>
            </a:r>
            <a:r>
              <a:rPr lang="he-IL" sz="2100" b="1" dirty="0"/>
              <a:t>ה</a:t>
            </a:r>
            <a:r>
              <a:rPr lang="he-IL" sz="2100" dirty="0"/>
              <a:t> וְגַם אַתָּה יָדַעְתָּ אֵת אֲשֶׁר-עָשָׂה לִי </a:t>
            </a:r>
            <a:r>
              <a:rPr lang="he-IL" sz="2100" b="1" dirty="0">
                <a:solidFill>
                  <a:srgbClr val="00B050"/>
                </a:solidFill>
              </a:rPr>
              <a:t>יוֹאָב בֶּן-צְרוּיָה</a:t>
            </a:r>
            <a:r>
              <a:rPr lang="he-IL" sz="2100" dirty="0"/>
              <a:t>, אֲשֶׁר עָשָׂה לִשְׁנֵי-שָׂרֵי צִבְאוֹת יִשְׂרָאֵל לְאַבְנֵר בֶּן-נֵר </a:t>
            </a:r>
            <a:r>
              <a:rPr lang="he-IL" sz="2100" dirty="0" err="1"/>
              <a:t>וְלַעֲמָשָׂא</a:t>
            </a:r>
            <a:r>
              <a:rPr lang="he-IL" sz="2100" dirty="0"/>
              <a:t> בֶן-יֶתֶר וַיַּהַרְגֵם, וַיָּשֶׂם דְּמֵי-מִלְחָמָה, בְּשָׁלֹם; </a:t>
            </a:r>
            <a:r>
              <a:rPr lang="he-IL" sz="2100" dirty="0" err="1"/>
              <a:t>וַיִּתֵּן</a:t>
            </a:r>
            <a:r>
              <a:rPr lang="he-IL" sz="2100" dirty="0"/>
              <a:t> דְּמֵי מִלְחָמָה, </a:t>
            </a:r>
            <a:r>
              <a:rPr lang="he-IL" sz="2100" dirty="0" err="1"/>
              <a:t>בַּחֲגֹרָתו</a:t>
            </a:r>
            <a:r>
              <a:rPr lang="he-IL" sz="2100" dirty="0"/>
              <a:t>ֹ אֲשֶׁר בְּמָתְנָיו, וּבְנַעֲלוֹ, אֲשֶׁר בְּרַגְלָיו</a:t>
            </a:r>
            <a:r>
              <a:rPr lang="en-US" sz="2100" dirty="0"/>
              <a:t>. </a:t>
            </a:r>
            <a:r>
              <a:rPr lang="he-IL" sz="2100" b="1" dirty="0"/>
              <a:t>ו</a:t>
            </a:r>
            <a:r>
              <a:rPr lang="he-IL" sz="2100" dirty="0"/>
              <a:t> וְעָשִׂיתָ, כְּחָכְמָתֶךָ; </a:t>
            </a:r>
            <a:r>
              <a:rPr lang="he-IL" sz="2100" b="1" dirty="0">
                <a:solidFill>
                  <a:srgbClr val="00B050"/>
                </a:solidFill>
              </a:rPr>
              <a:t>וְלֹא-תוֹרֵד שֵׂיבָתוֹ בְּשָׁלֹם, שְׁאֹל</a:t>
            </a:r>
            <a:r>
              <a:rPr lang="he-IL" sz="2100" dirty="0">
                <a:solidFill>
                  <a:srgbClr val="00B050"/>
                </a:solidFill>
              </a:rPr>
              <a:t> </a:t>
            </a:r>
            <a:r>
              <a:rPr lang="he-IL" sz="1600" b="1" dirty="0"/>
              <a:t>"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                                  </a:t>
            </a:r>
            <a:r>
              <a:rPr lang="he-IL" sz="1700" dirty="0"/>
              <a:t>(פסוקים ה-ו)</a:t>
            </a:r>
            <a:r>
              <a:rPr lang="he-IL" sz="1700" b="1" dirty="0">
                <a:solidFill>
                  <a:schemeClr val="tx1"/>
                </a:solidFill>
              </a:rPr>
              <a:t>  </a:t>
            </a:r>
            <a:endParaRPr lang="he-I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tx1"/>
                </a:solidFill>
              </a:rPr>
              <a:t>יואב רצח לשווא את אבנר ואת </a:t>
            </a:r>
            <a:r>
              <a:rPr lang="he-IL" b="1" dirty="0" err="1">
                <a:solidFill>
                  <a:schemeClr val="tx1"/>
                </a:solidFill>
              </a:rPr>
              <a:t>עמשא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ובכך הכתים את השלום ואת עצמו בדם נקי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272588" y="401216"/>
            <a:ext cx="9917028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cs typeface="Varela Round" panose="00000500000000000000"/>
              </a:rPr>
              <a:t>סעיף שני: חיסול חשבונות- את מי ולמה?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97" y="3913004"/>
            <a:ext cx="1743099" cy="26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065767"/>
            <a:ext cx="12182733" cy="1260000"/>
          </a:xfrm>
        </p:spPr>
        <p:txBody>
          <a:bodyPr/>
          <a:lstStyle/>
          <a:p>
            <a:br>
              <a:rPr lang="he-IL" dirty="0">
                <a:solidFill>
                  <a:srgbClr val="192A72"/>
                </a:solidFill>
              </a:rPr>
            </a:br>
            <a:br>
              <a:rPr lang="he-IL" dirty="0">
                <a:solidFill>
                  <a:srgbClr val="192A72"/>
                </a:solidFill>
              </a:rPr>
            </a:br>
            <a:r>
              <a:rPr lang="he-IL" sz="4400" dirty="0">
                <a:solidFill>
                  <a:srgbClr val="192A72"/>
                </a:solidFill>
              </a:rPr>
              <a:t>מלכים א פרק א פסוק כ"ח-סוף פרק ב </a:t>
            </a:r>
            <a:br>
              <a:rPr lang="he-IL" sz="4400" dirty="0">
                <a:solidFill>
                  <a:srgbClr val="192A72"/>
                </a:solidFill>
              </a:rPr>
            </a:br>
            <a:br>
              <a:rPr lang="he-IL" sz="6000" dirty="0">
                <a:solidFill>
                  <a:srgbClr val="192A72"/>
                </a:solidFill>
              </a:rPr>
            </a:br>
            <a:br>
              <a:rPr lang="he-IL" sz="6000" dirty="0">
                <a:solidFill>
                  <a:srgbClr val="192A72"/>
                </a:solidFill>
              </a:rPr>
            </a:br>
            <a:br>
              <a:rPr lang="he-IL" dirty="0">
                <a:solidFill>
                  <a:srgbClr val="192A72"/>
                </a:solidFill>
              </a:rPr>
            </a:b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96921" y="3071348"/>
            <a:ext cx="10872000" cy="703645"/>
          </a:xfrm>
        </p:spPr>
        <p:txBody>
          <a:bodyPr/>
          <a:lstStyle/>
          <a:p>
            <a:r>
              <a:rPr lang="he-IL" dirty="0">
                <a:sym typeface="Varela Round"/>
              </a:rPr>
              <a:t>תנ"ך ממלכתי, שכבה ח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הלנה ממן</a:t>
            </a:r>
          </a:p>
        </p:txBody>
      </p:sp>
      <p:sp>
        <p:nvSpPr>
          <p:cNvPr id="2" name="מלבן 1"/>
          <p:cNvSpPr/>
          <p:nvPr/>
        </p:nvSpPr>
        <p:spPr>
          <a:xfrm>
            <a:off x="3244913" y="2183837"/>
            <a:ext cx="55964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>
                <a:solidFill>
                  <a:srgbClr val="192A72"/>
                </a:solidFill>
                <a:cs typeface="Varela Round" panose="00000500000000000000"/>
              </a:rPr>
              <a:t>צוואות וגורלות?!</a:t>
            </a:r>
            <a:endParaRPr lang="he-IL" sz="4400" b="1" dirty="0">
              <a:cs typeface="Varela Round" panose="0000050000000000000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399" y="655782"/>
            <a:ext cx="11223625" cy="479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חיסול שני- שמעי בן גרא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chemeClr val="tx1"/>
                </a:solidFill>
              </a:rPr>
              <a:t>" </a:t>
            </a:r>
            <a:r>
              <a:rPr lang="he-IL" sz="2300" b="1" dirty="0">
                <a:solidFill>
                  <a:schemeClr val="tx1"/>
                </a:solidFill>
              </a:rPr>
              <a:t>ח</a:t>
            </a:r>
            <a:r>
              <a:rPr lang="he-IL" sz="2300" dirty="0">
                <a:solidFill>
                  <a:schemeClr val="tx1"/>
                </a:solidFill>
              </a:rPr>
              <a:t> וְהִנֵּה עִמְּךָ </a:t>
            </a:r>
            <a:r>
              <a:rPr lang="he-IL" sz="2300" b="1" dirty="0">
                <a:solidFill>
                  <a:schemeClr val="tx1"/>
                </a:solidFill>
              </a:rPr>
              <a:t>שִמְעִי בֶן-גֵּרָא בֶן-הַיְמִינִי</a:t>
            </a:r>
            <a:r>
              <a:rPr lang="he-IL" sz="2300" dirty="0">
                <a:solidFill>
                  <a:schemeClr val="tx1"/>
                </a:solidFill>
              </a:rPr>
              <a:t>, מִבַּחֻרִים, וְהוּא קִלְלַנִי קְלָלָה נִמְרֶצֶת, בְּיוֹם לֶכְתִּי מַחֲנָיִם; וְהוּא-יָרַד לִקְרָאתִי, הַיַּרְדֵּן, וָאֶשָּׁבַע לוֹ בַיהוָה </a:t>
            </a:r>
            <a:r>
              <a:rPr lang="he-IL" sz="2300" dirty="0" err="1">
                <a:solidFill>
                  <a:schemeClr val="tx1"/>
                </a:solidFill>
              </a:rPr>
              <a:t>לֵאמֹר</a:t>
            </a:r>
            <a:r>
              <a:rPr lang="he-IL" sz="2300" dirty="0">
                <a:solidFill>
                  <a:schemeClr val="tx1"/>
                </a:solidFill>
              </a:rPr>
              <a:t>, אִם-אֲמִיתְךָ בֶּחָרֶב</a:t>
            </a:r>
            <a:r>
              <a:rPr lang="en-US" sz="2300" dirty="0">
                <a:solidFill>
                  <a:schemeClr val="tx1"/>
                </a:solidFill>
              </a:rPr>
              <a:t> </a:t>
            </a:r>
            <a:r>
              <a:rPr lang="he-IL" sz="2300" b="1" dirty="0">
                <a:solidFill>
                  <a:schemeClr val="tx1"/>
                </a:solidFill>
              </a:rPr>
              <a:t>ט</a:t>
            </a:r>
            <a:r>
              <a:rPr lang="he-IL" sz="2300" dirty="0">
                <a:solidFill>
                  <a:schemeClr val="tx1"/>
                </a:solidFill>
              </a:rPr>
              <a:t> וְעַתָּה, אַל-תְּנַקֵּהוּ, כִּי אִישׁ חָכָם, אָתָּה; וְיָדַעְתָּ אֵת אֲשֶׁר תַּעֲשֶׂה-לּוֹ, </a:t>
            </a:r>
            <a:r>
              <a:rPr lang="he-IL" sz="2300" b="1" dirty="0">
                <a:solidFill>
                  <a:schemeClr val="tx1"/>
                </a:solidFill>
              </a:rPr>
              <a:t>וְהוֹרַדְתָּ אֶת-שֵׂיבָתוֹ בְּדָם שְׁאוֹל</a:t>
            </a:r>
            <a:r>
              <a:rPr lang="en-US" b="1" dirty="0">
                <a:solidFill>
                  <a:schemeClr val="tx1"/>
                </a:solidFill>
              </a:rPr>
              <a:t>" 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he-IL" sz="1500" dirty="0"/>
              <a:t>(פסוקים ח-ט)</a:t>
            </a:r>
            <a:endParaRPr lang="he-I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tx1"/>
                </a:solidFill>
              </a:rPr>
              <a:t>שמעי בן גרא קילל את דויד בעברו ועל כך דויד רוצה לנקום בו ומצווה להרוג אותו</a:t>
            </a:r>
            <a:endParaRPr lang="en-US" b="1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/>
              <a:t> </a:t>
            </a:r>
            <a:endParaRPr lang="he-IL" sz="16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699" y="4229100"/>
            <a:ext cx="2655702" cy="17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3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5278" y="1209964"/>
            <a:ext cx="10499447" cy="446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tx1"/>
                </a:solidFill>
              </a:rPr>
              <a:t>"</a:t>
            </a:r>
            <a:r>
              <a:rPr lang="he-IL" sz="2100" b="1" dirty="0">
                <a:solidFill>
                  <a:schemeClr val="tx1"/>
                </a:solidFill>
              </a:rPr>
              <a:t>ז</a:t>
            </a:r>
            <a:r>
              <a:rPr lang="he-IL" sz="2100" dirty="0"/>
              <a:t> </a:t>
            </a:r>
            <a:r>
              <a:rPr lang="he-IL" sz="2100" b="1" dirty="0">
                <a:solidFill>
                  <a:srgbClr val="FF0000"/>
                </a:solidFill>
              </a:rPr>
              <a:t>וְלִבְנֵי בַרְזִלַּי הַגִּלְעָדִי תַּעֲשֶׂה-חֶסֶד</a:t>
            </a:r>
            <a:r>
              <a:rPr lang="he-IL" sz="2100" dirty="0">
                <a:solidFill>
                  <a:schemeClr val="tx1"/>
                </a:solidFill>
              </a:rPr>
              <a:t>, וְהָיוּ בְּאֹכְלֵי שֻׁלְחָנֶךָ: כִּי-כֵן, קָרְבוּ אֵלַי, בְּבָרְחִי, מִפְּנֵי אַבְשָׁלוֹם אָחִיךָ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he-IL" dirty="0">
                <a:solidFill>
                  <a:schemeClr val="tx1"/>
                </a:solidFill>
              </a:rPr>
              <a:t>"                          </a:t>
            </a:r>
            <a:r>
              <a:rPr lang="he-IL" sz="1600" dirty="0">
                <a:solidFill>
                  <a:schemeClr val="tx1"/>
                </a:solidFill>
              </a:rPr>
              <a:t>(פסוק ז)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b="1" dirty="0">
                <a:solidFill>
                  <a:schemeClr val="tx1"/>
                </a:solidFill>
              </a:rPr>
              <a:t>דויד מצווה על שלמה לעשות חסד עם בני ברזלי הגלעדי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he-IL" b="1" dirty="0">
                <a:solidFill>
                  <a:schemeClr val="tx1"/>
                </a:solidFill>
              </a:rPr>
              <a:t>על תמיכת אביהם בו בימים קשים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e-IL" dirty="0"/>
              <a:t> </a:t>
            </a:r>
            <a:endParaRPr lang="he-IL" sz="1600" dirty="0"/>
          </a:p>
        </p:txBody>
      </p:sp>
      <p:sp>
        <p:nvSpPr>
          <p:cNvPr id="4" name="מציין מיקום טקסט 13"/>
          <p:cNvSpPr txBox="1">
            <a:spLocks/>
          </p:cNvSpPr>
          <p:nvPr/>
        </p:nvSpPr>
        <p:spPr>
          <a:xfrm>
            <a:off x="1272588" y="401216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cs typeface="Varela Round" panose="00000500000000000000"/>
              </a:rPr>
              <a:t>סעיף שלישי – הכרת תודה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78" y="3516548"/>
            <a:ext cx="2887580" cy="21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0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38765" y="1281111"/>
            <a:ext cx="8210260" cy="45549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e-IL" sz="2800" b="1" dirty="0"/>
              <a:t>כיצד ייתכן, שאבא בצוואתו לבנו מבקש ממנו לנקום עבורו ולרצוח?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b="1" dirty="0"/>
              <a:t>לדעתכם, האם שלמה אכן יקיים את צו אביו וירצח?</a:t>
            </a:r>
          </a:p>
        </p:txBody>
      </p:sp>
      <p:sp>
        <p:nvSpPr>
          <p:cNvPr id="2" name="AutoShape 2" descr="עורך דין ונוטריון מומחה צוואות וירושות בחיפה – עו&quot;ד ספיר בן-צו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>
              <a:cs typeface="Varela Round" panose="00000500000000000000" pitchFamily="2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493547"/>
            <a:ext cx="2494900" cy="3330820"/>
          </a:xfrm>
          <a:prstGeom prst="rect">
            <a:avLst/>
          </a:prstGeom>
        </p:spPr>
      </p:pic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09169" y="360725"/>
            <a:ext cx="11160000" cy="720000"/>
          </a:xfrm>
        </p:spPr>
        <p:txBody>
          <a:bodyPr/>
          <a:lstStyle/>
          <a:p>
            <a:r>
              <a:rPr lang="he-IL" sz="4000" dirty="0"/>
              <a:t>קחו רגע למחשבה</a:t>
            </a:r>
          </a:p>
        </p:txBody>
      </p:sp>
    </p:spTree>
    <p:extLst>
      <p:ext uri="{BB962C8B-B14F-4D97-AF65-F5344CB8AC3E}">
        <p14:creationId xmlns:p14="http://schemas.microsoft.com/office/powerpoint/2010/main" val="377961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15637" y="637309"/>
            <a:ext cx="11249892" cy="2687782"/>
          </a:xfrm>
        </p:spPr>
        <p:txBody>
          <a:bodyPr/>
          <a:lstStyle/>
          <a:p>
            <a:r>
              <a:rPr lang="he-IL" dirty="0"/>
              <a:t>"וַיִּשְׁכַּב </a:t>
            </a:r>
            <a:r>
              <a:rPr lang="he-IL" dirty="0" err="1"/>
              <a:t>דָּוִד,עִם</a:t>
            </a:r>
            <a:r>
              <a:rPr lang="he-IL" dirty="0"/>
              <a:t> </a:t>
            </a:r>
            <a:r>
              <a:rPr lang="he-IL" dirty="0" err="1"/>
              <a:t>אֲבֹתָיו</a:t>
            </a:r>
            <a:r>
              <a:rPr lang="he-IL" dirty="0"/>
              <a:t> </a:t>
            </a:r>
            <a:r>
              <a:rPr lang="he-IL" dirty="0" err="1"/>
              <a:t>וַיִּקָּבֵר,בְּעִיר</a:t>
            </a:r>
            <a:r>
              <a:rPr lang="he-IL" dirty="0"/>
              <a:t> דָּוִד"  </a:t>
            </a:r>
            <a:r>
              <a:rPr lang="he-IL" sz="2000" dirty="0"/>
              <a:t>(פסוק ז)</a:t>
            </a:r>
            <a:r>
              <a:rPr lang="he-IL" dirty="0"/>
              <a:t> </a:t>
            </a:r>
            <a:br>
              <a:rPr lang="he-IL" dirty="0"/>
            </a:br>
            <a:br>
              <a:rPr lang="he-IL" dirty="0"/>
            </a:br>
            <a:r>
              <a:rPr lang="he-IL" sz="2400" dirty="0"/>
              <a:t>דויד מלך ישראל כבר לא חי וכבר לא קיים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98" y="3325091"/>
            <a:ext cx="4010015" cy="19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6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193964"/>
            <a:ext cx="11160000" cy="1099130"/>
          </a:xfrm>
        </p:spPr>
        <p:txBody>
          <a:bodyPr/>
          <a:lstStyle/>
          <a:p>
            <a:r>
              <a:rPr lang="he-IL" sz="4400" dirty="0"/>
              <a:t>האם שלמה ביצע את </a:t>
            </a:r>
            <a:r>
              <a:rPr lang="he-IL" sz="4400"/>
              <a:t>הצוואה במלואה?</a:t>
            </a:r>
            <a:endParaRPr lang="he-IL" sz="4400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783990"/>
              </p:ext>
            </p:extLst>
          </p:nvPr>
        </p:nvGraphicFramePr>
        <p:xfrm>
          <a:off x="515206" y="1453601"/>
          <a:ext cx="11362757" cy="396984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742178">
                  <a:extLst>
                    <a:ext uri="{9D8B030D-6E8A-4147-A177-3AD203B41FA5}">
                      <a16:colId xmlns:a16="http://schemas.microsoft.com/office/drawing/2014/main" val="1412780500"/>
                    </a:ext>
                  </a:extLst>
                </a:gridCol>
                <a:gridCol w="2826328">
                  <a:extLst>
                    <a:ext uri="{9D8B030D-6E8A-4147-A177-3AD203B41FA5}">
                      <a16:colId xmlns:a16="http://schemas.microsoft.com/office/drawing/2014/main" val="2427742221"/>
                    </a:ext>
                  </a:extLst>
                </a:gridCol>
                <a:gridCol w="5794251">
                  <a:extLst>
                    <a:ext uri="{9D8B030D-6E8A-4147-A177-3AD203B41FA5}">
                      <a16:colId xmlns:a16="http://schemas.microsoft.com/office/drawing/2014/main" val="783224017"/>
                    </a:ext>
                  </a:extLst>
                </a:gridCol>
              </a:tblGrid>
              <a:tr h="479974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שם הדמות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הציווי</a:t>
                      </a:r>
                      <a:r>
                        <a:rPr lang="he-IL" sz="2000" baseline="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 בצוואת דויד</a:t>
                      </a:r>
                      <a:endParaRPr lang="he-IL" sz="2000" dirty="0">
                        <a:solidFill>
                          <a:srgbClr val="0070C0"/>
                        </a:solidFill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rgbClr val="0070C0"/>
                          </a:solidFill>
                          <a:cs typeface="Varela Round" panose="00000500000000000000"/>
                        </a:rPr>
                        <a:t>האם שלמה קיים את הצוואה?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93773"/>
                  </a:ext>
                </a:extLst>
              </a:tr>
              <a:tr h="1057538"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יואב בן צרויה</a:t>
                      </a:r>
                      <a:endParaRPr lang="he-IL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>
                          <a:cs typeface="Varela Round" panose="00000500000000000000"/>
                        </a:rPr>
                        <a:t>להרוג</a:t>
                      </a:r>
                      <a:r>
                        <a:rPr lang="he-IL" sz="1800" b="0" baseline="0" dirty="0">
                          <a:cs typeface="Varela Round" panose="00000500000000000000"/>
                        </a:rPr>
                        <a:t> את יואב</a:t>
                      </a:r>
                      <a:endParaRPr lang="he-IL" b="0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"וַיִּשְׁלַח שְׁלֹמֹה אֶת-בְּנָיָהוּ בֶן-יְהוֹיָדָע, </a:t>
                      </a:r>
                      <a:r>
                        <a:rPr lang="he-IL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לֵאמֹר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--לֵךְ פְּגַע-בּוֹ..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 .  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וַיַּעַל, בְּנָיָהוּ בֶּן-יְהוֹיָדָע, 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וַיִּפְגַּע-בּוֹ, </a:t>
                      </a:r>
                      <a:r>
                        <a:rPr lang="he-IL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וַיְמִתֵהו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ּ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; וַיִּקָּבֵר בְּבֵיתוֹ, בַּמִּדְבָּר"</a:t>
                      </a:r>
                      <a:endParaRPr lang="he-IL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32058"/>
                  </a:ext>
                </a:extLst>
              </a:tr>
              <a:tr h="1692060">
                <a:tc>
                  <a:txBody>
                    <a:bodyPr/>
                    <a:lstStyle/>
                    <a:p>
                      <a:pPr rtl="1"/>
                      <a:endParaRPr lang="he-IL" dirty="0">
                        <a:cs typeface="Varela Round" panose="00000500000000000000"/>
                      </a:endParaRPr>
                    </a:p>
                    <a:p>
                      <a:pPr rtl="1"/>
                      <a:r>
                        <a:rPr lang="he-IL" baseline="0" dirty="0">
                          <a:cs typeface="Varela Round" panose="00000500000000000000"/>
                        </a:rPr>
                        <a:t>שמעי בן גרא</a:t>
                      </a:r>
                      <a:endParaRPr lang="he-IL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להרוג </a:t>
                      </a:r>
                      <a:r>
                        <a:rPr lang="he-I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את שמעי</a:t>
                      </a:r>
                      <a:endParaRPr lang="he-IL" b="0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.  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לו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וַיִּשְׁלַח הַמֶּלֶךְ, וַיִּקְרָא לְשִׁמְעִי, וַיֹּאמֶר לוֹ בְּנֵה-לְךָ בַיִת בִּירוּשָׁלִַם.. וְלֹא-תֵצֵא מִשָּׁם, אָנֶה וָאָנָה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.  </a:t>
                      </a:r>
                      <a:r>
                        <a:rPr lang="he-IL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לז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וְהָיָה בְּיוֹם צֵאתְךָ, ...יָדֹעַ תֵּדַע, כִּי מוֹת תָּמוּת</a:t>
                      </a:r>
                      <a:r>
                        <a:rPr lang="he-I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לט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וַיְהִי, מִקֵּץ שָׁלֹשׁ שָׁנִים... </a:t>
                      </a:r>
                      <a:r>
                        <a:rPr lang="he-IL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מא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</a:t>
                      </a:r>
                      <a:r>
                        <a:rPr lang="he-IL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וַיֻּגַּד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, לִשְׁלֹמֹה:  כִּי-הָלַךְ שִׁמְעִי מִירוּשָׁלִַם ...</a:t>
                      </a:r>
                      <a:r>
                        <a:rPr lang="he-I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 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מו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 וַיְצַו הַמֶּלֶךְ, אֶת-בְּנָיָהוּ בֶּן-יְהוֹיָדָע, וַיֵּצֵא, </a:t>
                      </a:r>
                      <a:r>
                        <a:rPr lang="he-I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וַיִּפְגַּע-בּוֹ וַיָּמֹת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"</a:t>
                      </a:r>
                      <a:endParaRPr lang="he-IL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749878"/>
                  </a:ext>
                </a:extLst>
              </a:tr>
              <a:tr h="740276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cs typeface="Varela Round" panose="00000500000000000000"/>
                        </a:rPr>
                        <a:t>בני ברזילי הגלעדי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Varela Round" panose="00000500000000000000"/>
                        </a:rPr>
                        <a:t>לעשות עימם חסד</a:t>
                      </a:r>
                      <a:endParaRPr lang="he-IL" b="1" dirty="0">
                        <a:cs typeface="Varela Round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aseline="0" dirty="0">
                          <a:cs typeface="Varela Round" panose="00000500000000000000"/>
                        </a:rPr>
                        <a:t>             -</a:t>
                      </a:r>
                      <a:endParaRPr lang="he-IL" dirty="0">
                        <a:cs typeface="Varela Round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37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52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3752" y="1099127"/>
            <a:ext cx="11160000" cy="822043"/>
          </a:xfrm>
        </p:spPr>
        <p:txBody>
          <a:bodyPr/>
          <a:lstStyle/>
          <a:p>
            <a:r>
              <a:rPr lang="he-IL" sz="5400" dirty="0"/>
              <a:t>"וְהַמַּמְלָכָה נָכוֹנָה, בְּיַד-שְׁלֹמֹה" </a:t>
            </a:r>
            <a:r>
              <a:rPr lang="he-IL" sz="2400" dirty="0"/>
              <a:t>(פסוק מ"ו)</a:t>
            </a:r>
          </a:p>
        </p:txBody>
      </p:sp>
      <p:pic>
        <p:nvPicPr>
          <p:cNvPr id="4098" name="Picture 2" descr="שלמה המלך . עיבוד לתחריט של גוסטב דורה . מבצע לא ידוע | סלט מחשבו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6" y="2816632"/>
            <a:ext cx="2475345" cy="31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6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למדנו?</a:t>
            </a:r>
            <a:endParaRPr lang="en-US" dirty="0"/>
          </a:p>
        </p:txBody>
      </p:sp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515206" y="1419225"/>
            <a:ext cx="11160000" cy="445897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e-IL" dirty="0"/>
              <a:t>תגובת הקרואים ואדוניה לבשורה על המלכת שלמה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גורלו של אדוניה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צוואת דויד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קיום הצוואה על ידי שלמה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he-IL" b="1" dirty="0"/>
              <a:t> 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25077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37D3E99-F113-4BB4-9097-B1002DE0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318" y="3743867"/>
            <a:ext cx="9613777" cy="1415378"/>
          </a:xfrm>
        </p:spPr>
        <p:txBody>
          <a:bodyPr wrap="none" lIns="36000" tIns="36000" rIns="36000" bIns="3600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השימוש ביצירות במהלך שידור זה נעשה לפי סעיף 27א לחוק זכות יוצרים, תשס"ח-2007. </a:t>
            </a:r>
            <a:br>
              <a:rPr lang="en-US" sz="2000" dirty="0"/>
            </a:br>
            <a:r>
              <a:rPr lang="he-IL" sz="2000" dirty="0"/>
              <a:t>אם הינך בעל הזכויות באחת היצירות, באפשרותך לבקש מאיתנו לחדול מהשימוש ביצירה, </a:t>
            </a:r>
            <a:br>
              <a:rPr lang="en-US" sz="2000" dirty="0"/>
            </a:br>
            <a:r>
              <a:rPr lang="he-IL" sz="2000" dirty="0"/>
              <a:t>זאת באמצעות פנייה לדוא"ל </a:t>
            </a:r>
            <a:r>
              <a:rPr lang="en-US" sz="2000" dirty="0"/>
              <a:t>rights@education.gov.il</a:t>
            </a:r>
            <a:endParaRPr lang="he-IL" sz="20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FF735AD-340B-4FCF-969A-F904F6012CB9}"/>
              </a:ext>
            </a:extLst>
          </p:cNvPr>
          <p:cNvSpPr/>
          <p:nvPr/>
        </p:nvSpPr>
        <p:spPr>
          <a:xfrm>
            <a:off x="1272288" y="2661336"/>
            <a:ext cx="9645837" cy="743656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2730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573094"/>
            <a:ext cx="11160000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למדנו?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0876694" cy="415251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e-IL" sz="2800" dirty="0"/>
              <a:t>תכניתם של נתן ובת שבע כדי להשיג את מטרתם, ששלמה ימלוך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בחירת דויד בשלמה כמלך ולא באדוניה</a:t>
            </a:r>
          </a:p>
          <a:p>
            <a:pPr lvl="0">
              <a:lnSpc>
                <a:spcPct val="150000"/>
              </a:lnSpc>
            </a:pPr>
            <a:r>
              <a:rPr lang="he-IL" sz="2800" dirty="0"/>
              <a:t>המלכת שלמה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515206" y="573094"/>
            <a:ext cx="11160000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05" y="1725681"/>
            <a:ext cx="9305069" cy="415251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e-IL" sz="2800" dirty="0"/>
              <a:t>נשיב על השאלה, ששאלנו בשיעור הקודם</a:t>
            </a:r>
          </a:p>
          <a:p>
            <a:pPr lvl="0">
              <a:lnSpc>
                <a:spcPct val="150000"/>
              </a:lnSpc>
            </a:pPr>
            <a:r>
              <a:rPr lang="he-IL" sz="2800" dirty="0"/>
              <a:t>מהי תגובת מחנה אדוניה להמלכת שלמה?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מהו גורלו של אדוניה?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מה ציווה דויד את שלמה בצוואתו?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האם שלמה קיים את צוואת דויד במלואה?</a:t>
            </a:r>
            <a:endParaRPr lang="en-US" sz="2800" dirty="0"/>
          </a:p>
          <a:p>
            <a:pPr lvl="0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9001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443346" y="1640910"/>
            <a:ext cx="12469090" cy="1260000"/>
          </a:xfrm>
        </p:spPr>
        <p:txBody>
          <a:bodyPr/>
          <a:lstStyle/>
          <a:p>
            <a:r>
              <a:rPr lang="he-IL" sz="4400" dirty="0">
                <a:solidFill>
                  <a:srgbClr val="192A72"/>
                </a:solidFill>
              </a:rPr>
              <a:t>צוואת דויד לשלמה וחיסול חשבונות,</a:t>
            </a:r>
            <a:br>
              <a:rPr lang="he-IL" sz="4400" dirty="0">
                <a:solidFill>
                  <a:srgbClr val="192A72"/>
                </a:solidFill>
              </a:rPr>
            </a:br>
            <a:r>
              <a:rPr lang="he-IL" sz="4400" dirty="0">
                <a:solidFill>
                  <a:srgbClr val="192A72"/>
                </a:solidFill>
              </a:rPr>
              <a:t>על שום מה?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56982" y="2917007"/>
            <a:ext cx="11952254" cy="1134532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צוואת דויד , מלכים א פרק א פסוק כ"ח-סוף פרק 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2006" y="1691349"/>
            <a:ext cx="11160000" cy="720000"/>
          </a:xfrm>
        </p:spPr>
        <p:txBody>
          <a:bodyPr/>
          <a:lstStyle/>
          <a:p>
            <a:r>
              <a:rPr lang="he-IL" dirty="0"/>
              <a:t>כיצד הגיבו במחנה אדוניה על הבשורה בנוגע להמלכת שלמה?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47" y="3233593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9097" y="734375"/>
            <a:ext cx="11160000" cy="720000"/>
          </a:xfrm>
        </p:spPr>
        <p:txBody>
          <a:bodyPr/>
          <a:lstStyle/>
          <a:p>
            <a:r>
              <a:rPr lang="he-IL" sz="4400" dirty="0"/>
              <a:t>איך הגיבו הקרואים(= האורחים)?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9097" y="1676048"/>
            <a:ext cx="11040928" cy="41151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he-IL" dirty="0"/>
              <a:t>"</a:t>
            </a:r>
            <a:r>
              <a:rPr lang="he-IL" dirty="0" err="1"/>
              <a:t>מא</a:t>
            </a:r>
            <a:r>
              <a:rPr lang="he-IL" dirty="0"/>
              <a:t> ו</a:t>
            </a:r>
            <a:r>
              <a:rPr lang="he-IL" b="1" dirty="0"/>
              <a:t>ַיִּשְׁמַע </a:t>
            </a:r>
            <a:r>
              <a:rPr lang="he-IL" b="1" dirty="0" err="1"/>
              <a:t>אֲדֹנִיָּהו</a:t>
            </a:r>
            <a:r>
              <a:rPr lang="he-IL" b="1" dirty="0"/>
              <a:t>ּ, וְכָל-הַקְּרֻאִים אֲשֶׁר אִתּוֹ, וְהֵם, כִּלּוּ לֶאֱכֹל</a:t>
            </a:r>
            <a:r>
              <a:rPr lang="he-IL" dirty="0"/>
              <a:t>; וַיִּשְׁמַע יוֹאָב, אֶת-קוֹל הַשּׁוֹפָר, וַיֹּאמֶר, מַדּוּעַ קוֹל-הַקִּרְיָה הוֹמָה...  מג וַיַּעַן, יוֹנָתָן, וַיֹּאמֶר, </a:t>
            </a:r>
            <a:r>
              <a:rPr lang="he-IL" dirty="0" err="1"/>
              <a:t>לַאֲדֹנִיָּהו</a:t>
            </a:r>
            <a:r>
              <a:rPr lang="he-IL" dirty="0"/>
              <a:t>ּ:  אֲבָל, </a:t>
            </a:r>
            <a:r>
              <a:rPr lang="he-IL" dirty="0" err="1"/>
              <a:t>אֲדֹנֵינו</a:t>
            </a:r>
            <a:r>
              <a:rPr lang="he-IL" dirty="0"/>
              <a:t>ּ הַמֶּלֶךְ-דָּוִד הִמְלִיךְ אֶת-שְׁלֹמֹה.  ... מו וְגַם יָשַׁב שְׁלֹמֹה, עַל </a:t>
            </a:r>
            <a:r>
              <a:rPr lang="he-IL" dirty="0" err="1"/>
              <a:t>כִּסֵּא</a:t>
            </a:r>
            <a:r>
              <a:rPr lang="he-IL" dirty="0"/>
              <a:t> הַמְּלוּכָה....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dirty="0"/>
              <a:t> מט </a:t>
            </a:r>
            <a:r>
              <a:rPr lang="he-IL" b="1" dirty="0"/>
              <a:t>וַיֶּחֶרְדוּ, </a:t>
            </a:r>
            <a:r>
              <a:rPr lang="he-IL" b="1" dirty="0" err="1"/>
              <a:t>וַיָּקֻמו</a:t>
            </a:r>
            <a:r>
              <a:rPr lang="he-IL" b="1" dirty="0"/>
              <a:t>ּ, כָּל-הַקְּרֻאִים אֲשֶׁר </a:t>
            </a:r>
            <a:r>
              <a:rPr lang="he-IL" b="1" dirty="0" err="1"/>
              <a:t>לַאֲדֹנִיָּהו</a:t>
            </a:r>
            <a:r>
              <a:rPr lang="he-IL" b="1" dirty="0"/>
              <a:t>ּ; וַיֵּלְכוּ, אִישׁ לְדַרְכּוֹ</a:t>
            </a:r>
            <a:r>
              <a:rPr lang="he-IL" dirty="0"/>
              <a:t>"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e-IL" sz="1800" dirty="0"/>
              <a:t>(פרק א פסוקים מ"א-מ"ט)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7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214722" y="1378790"/>
            <a:ext cx="11253377" cy="447432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</a:pPr>
            <a:r>
              <a:rPr lang="he-IL" sz="8400" b="1" dirty="0"/>
              <a:t>נטשו את אדוניה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8400" dirty="0"/>
              <a:t> "מט וַיֶּחֶרְדוּ, </a:t>
            </a:r>
            <a:r>
              <a:rPr lang="he-IL" sz="8400" dirty="0" err="1"/>
              <a:t>וַיָּקֻמו</a:t>
            </a:r>
            <a:r>
              <a:rPr lang="he-IL" sz="8400" dirty="0"/>
              <a:t>ּ, כָּל-הַקְּרֻאִים אֲשֶׁר </a:t>
            </a:r>
            <a:r>
              <a:rPr lang="he-IL" sz="8400" dirty="0" err="1"/>
              <a:t>לַאֲדֹנִיָּהו</a:t>
            </a:r>
            <a:r>
              <a:rPr lang="he-IL" sz="8400" dirty="0"/>
              <a:t>ּ; </a:t>
            </a:r>
            <a:r>
              <a:rPr lang="he-IL" sz="8400" b="1" dirty="0"/>
              <a:t>וַיֵּלְכוּ, אִישׁ לְדַרְכּוֹ</a:t>
            </a:r>
            <a:r>
              <a:rPr lang="he-IL" sz="8400" dirty="0"/>
              <a:t>"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8800" dirty="0"/>
              <a:t>                                             </a:t>
            </a:r>
            <a:r>
              <a:rPr lang="he-IL" sz="5600" dirty="0"/>
              <a:t>(פסוק מ"ט)</a:t>
            </a:r>
            <a:endParaRPr lang="he-IL" sz="8400" b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8400" b="1" u="sng" dirty="0"/>
              <a:t>השינוי ביחסם של הקרואים לאדוניה</a:t>
            </a:r>
            <a:endParaRPr lang="he-IL" sz="8400" b="1" dirty="0"/>
          </a:p>
          <a:p>
            <a:pPr>
              <a:lnSpc>
                <a:spcPct val="150000"/>
              </a:lnSpc>
            </a:pPr>
            <a:r>
              <a:rPr lang="he-IL" sz="8400" b="1" dirty="0"/>
              <a:t>בפרק א פסוק ט ובפסוק מ"א- הגיעו לסעודת ההמלכה והביעו תמיכה באדוניה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8400" dirty="0"/>
              <a:t>- " וַיִּזְבַּח אֲדֹנִיָּהוּ, צֹאן וּבָקָר וּמְרִיא, עִם אֶבֶן הַזֹּחֶלֶת, אֲשֶׁר-אֵצֶל עֵין רֹגֵל; וַיִּקְרָא, אֶת-כָּל-אֶחָיו בְּנֵי הַמֶּלֶךְ, וּלְכָל-אַנְשֵׁי יְהוּדָה, עַבְדֵי הַמֶּלֶךְ" - " וַיִּשְׁמַע אֲדֹנִיָּהוּ, </a:t>
            </a:r>
            <a:r>
              <a:rPr lang="he-IL" sz="8400" b="1" dirty="0"/>
              <a:t>וְכָל-הַקְּרֻאִים אֲשֶׁר אִתּוֹ</a:t>
            </a:r>
            <a:r>
              <a:rPr lang="he-IL" sz="8400" dirty="0"/>
              <a:t>... "  </a:t>
            </a:r>
            <a:br>
              <a:rPr lang="en-US" sz="8400" dirty="0"/>
            </a:br>
            <a:r>
              <a:rPr lang="he-IL" sz="5600" dirty="0"/>
              <a:t>(פרק א פסוק מ"א)</a:t>
            </a:r>
            <a:r>
              <a:rPr lang="he-IL" sz="8400" dirty="0"/>
              <a:t> </a:t>
            </a:r>
          </a:p>
          <a:p>
            <a:pPr marL="0" indent="0">
              <a:lnSpc>
                <a:spcPct val="150000"/>
              </a:lnSpc>
              <a:buNone/>
            </a:pPr>
            <a:endParaRPr lang="he-IL" sz="6500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6500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10" name="מציין מיקום טקסט 13"/>
          <p:cNvSpPr txBox="1">
            <a:spLocks/>
          </p:cNvSpPr>
          <p:nvPr/>
        </p:nvSpPr>
        <p:spPr>
          <a:xfrm>
            <a:off x="1486179" y="320537"/>
            <a:ext cx="9000000" cy="540000"/>
          </a:xfrm>
          <a:prstGeom prst="rect">
            <a:avLst/>
          </a:prstGeom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solidFill>
                  <a:srgbClr val="002060"/>
                </a:solidFill>
                <a:cs typeface="Varela Round" panose="00000500000000000000" pitchFamily="2" charset="-79"/>
              </a:rPr>
              <a:t>הקרואים - חברות שאינה תלויה בדבר או אינטרס?</a:t>
            </a:r>
            <a:endParaRPr lang="he-IL" b="1" dirty="0">
              <a:solidFill>
                <a:srgbClr val="002060"/>
              </a:solidFill>
              <a:cs typeface="Varela Round" panose="0000050000000000000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2" y="1471465"/>
            <a:ext cx="2046868" cy="18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9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214723" y="378692"/>
            <a:ext cx="11651530" cy="53552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e-IL" sz="1800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  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cxnSp>
        <p:nvCxnSpPr>
          <p:cNvPr id="6" name="מחבר חץ ישר 5"/>
          <p:cNvCxnSpPr>
            <a:cxnSpLocks/>
          </p:cNvCxnSpPr>
          <p:nvPr/>
        </p:nvCxnSpPr>
        <p:spPr>
          <a:xfrm>
            <a:off x="6909372" y="1653309"/>
            <a:ext cx="17329" cy="368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4257964" y="4426224"/>
            <a:ext cx="5320144" cy="13318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cs typeface="Varela Round" panose="00000500000000000000"/>
              </a:rPr>
              <a:t>אחרי (פסוק מ"ט):</a:t>
            </a:r>
          </a:p>
          <a:p>
            <a:pPr algn="ctr"/>
            <a:r>
              <a:rPr lang="he-IL" sz="2000" b="1" dirty="0">
                <a:cs typeface="Varela Round" panose="00000500000000000000"/>
              </a:rPr>
              <a:t>נטישת אדוניה באמצע הסעודה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4294909" y="360219"/>
            <a:ext cx="5246254" cy="129309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cs typeface="Varela Round" panose="00000500000000000000"/>
              </a:rPr>
              <a:t>לפני (פסוקים ט, מ"א):</a:t>
            </a:r>
          </a:p>
          <a:p>
            <a:pPr algn="ctr"/>
            <a:r>
              <a:rPr lang="he-IL" sz="2000" b="1" dirty="0">
                <a:cs typeface="Varela Round" panose="00000500000000000000"/>
              </a:rPr>
              <a:t> יחסם של הקרואים לאדוניה</a:t>
            </a:r>
          </a:p>
          <a:p>
            <a:pPr algn="ctr"/>
            <a:r>
              <a:rPr lang="he-IL" sz="2000" b="1" dirty="0">
                <a:cs typeface="Varela Round" panose="00000500000000000000"/>
              </a:rPr>
              <a:t>קבלת ההזמנה לסעודה והבעת תמיכה</a:t>
            </a:r>
            <a:r>
              <a:rPr lang="he-IL" sz="2000" dirty="0">
                <a:cs typeface="Varela Round" panose="00000500000000000000"/>
              </a:rPr>
              <a:t> </a:t>
            </a:r>
          </a:p>
        </p:txBody>
      </p:sp>
      <p:sp>
        <p:nvSpPr>
          <p:cNvPr id="11" name="אליפסה 10"/>
          <p:cNvSpPr/>
          <p:nvPr/>
        </p:nvSpPr>
        <p:spPr>
          <a:xfrm>
            <a:off x="4312239" y="2021859"/>
            <a:ext cx="5211595" cy="200609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cs typeface="Varela Round" panose="00000500000000000000"/>
              </a:rPr>
              <a:t>האירוע שהוביל לשינוי (פסוקים מ"ג-מ"ו):</a:t>
            </a:r>
          </a:p>
          <a:p>
            <a:pPr algn="ctr"/>
            <a:r>
              <a:rPr lang="he-IL" sz="2000" b="1" dirty="0">
                <a:cs typeface="Varela Round" panose="00000500000000000000"/>
              </a:rPr>
              <a:t>הבשורה על המלכת שלמה</a:t>
            </a:r>
          </a:p>
        </p:txBody>
      </p:sp>
      <p:cxnSp>
        <p:nvCxnSpPr>
          <p:cNvPr id="12" name="מחבר חץ ישר 11"/>
          <p:cNvCxnSpPr>
            <a:cxnSpLocks/>
          </p:cNvCxnSpPr>
          <p:nvPr/>
        </p:nvCxnSpPr>
        <p:spPr>
          <a:xfrm flipH="1">
            <a:off x="6890899" y="4027957"/>
            <a:ext cx="1" cy="3982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הסבר ענן 13"/>
          <p:cNvSpPr/>
          <p:nvPr/>
        </p:nvSpPr>
        <p:spPr>
          <a:xfrm>
            <a:off x="314036" y="2348946"/>
            <a:ext cx="3223491" cy="274320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cs typeface="Varela Round" panose="00000500000000000000"/>
              </a:rPr>
              <a:t>למחשבה ולדיון:</a:t>
            </a:r>
          </a:p>
          <a:p>
            <a:pPr algn="ctr"/>
            <a:r>
              <a:rPr lang="he-IL" sz="2000" b="1" dirty="0">
                <a:cs typeface="Varela Round" panose="00000500000000000000"/>
              </a:rPr>
              <a:t>מהי חברות אמתית? והאם הקרואים התנהגו בנאמנות וחברות?</a:t>
            </a:r>
          </a:p>
        </p:txBody>
      </p:sp>
    </p:spTree>
    <p:extLst>
      <p:ext uri="{BB962C8B-B14F-4D97-AF65-F5344CB8AC3E}">
        <p14:creationId xmlns:p14="http://schemas.microsoft.com/office/powerpoint/2010/main" val="18762346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1233</Words>
  <Application>Microsoft Office PowerPoint</Application>
  <PresentationFormat>מותאם אישית</PresentationFormat>
  <Paragraphs>119</Paragraphs>
  <Slides>27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2" baseType="lpstr">
      <vt:lpstr>Arial</vt:lpstr>
      <vt:lpstr>Calibri</vt:lpstr>
      <vt:lpstr>Varela Round</vt:lpstr>
      <vt:lpstr>Wingdings</vt:lpstr>
      <vt:lpstr>ערכת נושא Office</vt:lpstr>
      <vt:lpstr>מערכת שידורים לאומית</vt:lpstr>
      <vt:lpstr>  מלכים א פרק א פסוק כ"ח-סוף פרק ב     </vt:lpstr>
      <vt:lpstr>מה למדנו?</vt:lpstr>
      <vt:lpstr>מה נלמד היום? </vt:lpstr>
      <vt:lpstr>צוואת דויד לשלמה וחיסול חשבונות, על שום מה? </vt:lpstr>
      <vt:lpstr>כיצד הגיבו במחנה אדוניה על הבשורה בנוגע להמלכת שלמה?</vt:lpstr>
      <vt:lpstr>איך הגיבו הקרואים(= האורחים)?</vt:lpstr>
      <vt:lpstr>מצגת של PowerPoint‏</vt:lpstr>
      <vt:lpstr>מצגת של PowerPoint‏</vt:lpstr>
      <vt:lpstr>ואיך אדוניה הגיב?</vt:lpstr>
      <vt:lpstr>האם שלמה התכוון להרוג את אדוניה?</vt:lpstr>
      <vt:lpstr>מדוע בסופו של דבר הורג שלמה את אדוניה?</vt:lpstr>
      <vt:lpstr>לדעתכם, האם אדוניה עבר גבול או שלמה חיפש אותו?</vt:lpstr>
      <vt:lpstr>הפסקה</vt:lpstr>
      <vt:lpstr>האם אדוניה עבר גבול או שלמה חיפש אותו?</vt:lpstr>
      <vt:lpstr>צוואת דויד לשלמה</vt:lpstr>
      <vt:lpstr> צוואת דויד  חיסול חשבונות או ירושה?</vt:lpstr>
      <vt:lpstr>מצגת של PowerPoint‏</vt:lpstr>
      <vt:lpstr>מצגת של PowerPoint‏</vt:lpstr>
      <vt:lpstr>מצגת של PowerPoint‏</vt:lpstr>
      <vt:lpstr>מצגת של PowerPoint‏</vt:lpstr>
      <vt:lpstr>קחו רגע למחשבה</vt:lpstr>
      <vt:lpstr>"וַיִּשְׁכַּב דָּוִד,עִם אֲבֹתָיו וַיִּקָּבֵר,בְּעִיר דָּוִד"  (פסוק ז)   דויד מלך ישראל כבר לא חי וכבר לא קיים</vt:lpstr>
      <vt:lpstr>האם שלמה ביצע את הצוואה במלואה?</vt:lpstr>
      <vt:lpstr>"וְהַמַּמְלָכָה נָכוֹנָה, בְּיַד-שְׁלֹמֹה" (פסוק מ"ו)</vt:lpstr>
      <vt:lpstr>מה למדנו?</vt:lpstr>
      <vt:lpstr>השימוש ביצירות במהלך שידור זה נעשה לפי סעיף 27א לחוק זכות יוצרים, תשס"ח-2007.  אם הינך בעל הזכויות באחת היצירות, באפשרותך לבקש מאיתנו לחדול מהשימוש ביצירה,  זאת באמצעות פנייה לדוא"ל rights@education.gov.il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נעמה כהן-לוז</cp:lastModifiedBy>
  <cp:revision>310</cp:revision>
  <dcterms:created xsi:type="dcterms:W3CDTF">2020-03-15T19:13:03Z</dcterms:created>
  <dcterms:modified xsi:type="dcterms:W3CDTF">2020-04-20T18:29:22Z</dcterms:modified>
</cp:coreProperties>
</file>