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7" r:id="rId2"/>
    <p:sldId id="263" r:id="rId3"/>
    <p:sldId id="259" r:id="rId4"/>
    <p:sldId id="260" r:id="rId5"/>
    <p:sldId id="264" r:id="rId6"/>
    <p:sldId id="261" r:id="rId7"/>
    <p:sldId id="262" r:id="rId8"/>
    <p:sldId id="265" r:id="rId9"/>
    <p:sldId id="266" r:id="rId10"/>
    <p:sldId id="271" r:id="rId11"/>
    <p:sldId id="272" r:id="rId12"/>
    <p:sldId id="273" r:id="rId13"/>
    <p:sldId id="274" r:id="rId14"/>
    <p:sldId id="279" r:id="rId15"/>
    <p:sldId id="275" r:id="rId16"/>
    <p:sldId id="276" r:id="rId17"/>
    <p:sldId id="280" r:id="rId18"/>
    <p:sldId id="277" r:id="rId19"/>
    <p:sldId id="281" r:id="rId20"/>
    <p:sldId id="278" r:id="rId21"/>
    <p:sldId id="270" r:id="rId22"/>
    <p:sldId id="268" r:id="rId23"/>
    <p:sldId id="267" r:id="rId24"/>
    <p:sldId id="292" r:id="rId25"/>
  </p:sldIdLst>
  <p:sldSz cx="12192000" cy="6858000"/>
  <p:notesSz cx="6858000" cy="9144000"/>
  <p:defaultTextStyle>
    <a:defPPr>
      <a:defRPr lang="ar-LB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10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4C547C5-0C2A-45C6-8E4C-D0CCCB4238A2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LB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402F47-02E8-4051-9A1F-9DEAA6F322BE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1645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714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70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58432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416176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41095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9004" y="6304087"/>
            <a:ext cx="3246823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4268616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70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25076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4"/>
            <a:ext cx="8031963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5" y="5699024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6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4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2" y="6104089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4049938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43" y="3655832"/>
            <a:ext cx="11979057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106416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909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2897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54100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7209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09279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9340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77921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646364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LB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95933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3AD1-61B6-46B4-AD9F-25F11DC67AEE}" type="datetimeFigureOut">
              <a:rPr lang="ar-LB" smtClean="0"/>
              <a:t>13/08/1441</a:t>
            </a:fld>
            <a:endParaRPr lang="ar-LB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LB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0D68-DB92-4DFD-9367-1DC5DBB37825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08030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LB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-1926335" y="2255521"/>
            <a:ext cx="11862815" cy="1567118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489903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كيفية رسم منحنى الطلب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5328" y="1029594"/>
            <a:ext cx="11420565" cy="5497975"/>
          </a:xfrm>
        </p:spPr>
        <p:txBody>
          <a:bodyPr/>
          <a:lstStyle/>
          <a:p>
            <a:pPr marL="96838" indent="0">
              <a:buNone/>
            </a:pPr>
            <a:r>
              <a:rPr lang="ar-SA" sz="3600" dirty="0">
                <a:solidFill>
                  <a:schemeClr val="tx1"/>
                </a:solidFill>
              </a:rPr>
              <a:t>في الجدول التالي معطى عدد الحواسيب التي سيطلبها المستهلكون في اليوم من مصنع "عالم الحاسوب" في </a:t>
            </a:r>
            <a:r>
              <a:rPr lang="ar-LB" sz="3600" dirty="0">
                <a:solidFill>
                  <a:schemeClr val="tx1"/>
                </a:solidFill>
              </a:rPr>
              <a:t>أسعار مختلفة</a:t>
            </a:r>
            <a:r>
              <a:rPr lang="ar-SA" sz="3600" dirty="0">
                <a:solidFill>
                  <a:schemeClr val="tx1"/>
                </a:solidFill>
              </a:rPr>
              <a:t>:</a:t>
            </a:r>
            <a:endParaRPr lang="en-US" sz="3600" dirty="0">
              <a:solidFill>
                <a:schemeClr val="tx1"/>
              </a:solidFill>
            </a:endParaRPr>
          </a:p>
          <a:p>
            <a:pPr marL="96838" indent="0">
              <a:buNone/>
            </a:pPr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22311"/>
              </p:ext>
            </p:extLst>
          </p:nvPr>
        </p:nvGraphicFramePr>
        <p:xfrm>
          <a:off x="1383038" y="2287278"/>
          <a:ext cx="9572261" cy="114478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4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1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1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485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سعر الحاسوب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2200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1870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1750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1650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1580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1550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chemeClr val="tx1"/>
                          </a:solidFill>
                          <a:effectLst/>
                        </a:rPr>
                        <a:t>الكميّة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94" y="3484054"/>
            <a:ext cx="8538315" cy="2558005"/>
          </a:xfrm>
          <a:prstGeom prst="rect">
            <a:avLst/>
          </a:prstGeom>
        </p:spPr>
      </p:pic>
      <p:sp>
        <p:nvSpPr>
          <p:cNvPr id="6" name="مربع نص 2"/>
          <p:cNvSpPr txBox="1"/>
          <p:nvPr/>
        </p:nvSpPr>
        <p:spPr>
          <a:xfrm>
            <a:off x="2459484" y="3734211"/>
            <a:ext cx="617357" cy="324759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السعر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ربع نص 3"/>
          <p:cNvSpPr txBox="1"/>
          <p:nvPr/>
        </p:nvSpPr>
        <p:spPr>
          <a:xfrm>
            <a:off x="442241" y="5736621"/>
            <a:ext cx="920820" cy="673759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ar-SA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الكميّة بالشيكل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كيفية حساب مصروفات المستهلك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971" y="1193494"/>
            <a:ext cx="11070771" cy="5451412"/>
          </a:xfrm>
        </p:spPr>
        <p:txBody>
          <a:bodyPr>
            <a:normAutofit/>
          </a:bodyPr>
          <a:lstStyle/>
          <a:p>
            <a:r>
              <a:rPr lang="ar-S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مجموع المصروفات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لشراء كلّ السلع يساوي حاصل ضرب السعر في الكميّة التي تمّ شراؤُها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P.Q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وتساوي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مساحة المستطيل بأكمله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كان سعر الحاسوب 2000 شيكل,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الكمية المطلوبة تساوي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حواسيب والمصروفات الكليّة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P.Q=2000.2=4000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شيكل.</a:t>
            </a:r>
            <a:endParaRPr lang="ar-L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ارتفع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سعر الحاسوب 2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شيكل,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الكمية المطلوبة تساوي 1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حواسيب والمصروفات الكليّة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P.Q=2200.1=2200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شيكل.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ar-L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ar-L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9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اعتبارات </a:t>
            </a:r>
            <a:r>
              <a:rPr lang="ar-LB" sz="4000" u="sng" dirty="0">
                <a:solidFill>
                  <a:schemeClr val="tx1"/>
                </a:solidFill>
              </a:rPr>
              <a:t>المستهلك</a:t>
            </a:r>
            <a:r>
              <a:rPr lang="ar-LB" u="sng" dirty="0">
                <a:solidFill>
                  <a:schemeClr val="tx1"/>
                </a:solidFill>
              </a:rPr>
              <a:t> عند شراء السلع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90057" y="1182468"/>
            <a:ext cx="9380224" cy="5462438"/>
          </a:xfrm>
        </p:spPr>
        <p:txBody>
          <a:bodyPr>
            <a:normAutofit/>
          </a:bodyPr>
          <a:lstStyle/>
          <a:p>
            <a:pPr lvl="0"/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الفائدة الحدية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يظهر من الجدول انه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كلّما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اشترى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المستهلك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كميات اكبر،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فإنّه يوافق أن يدفع سعراً أقلّ.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 يكون سعر الحاسوب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2200 ش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الكمية المطلوبة تساوي 1.</a:t>
            </a:r>
          </a:p>
          <a:p>
            <a:pPr lvl="0"/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 يكون سعر الحاسوب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ش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الكمية المطلوبة تساوي 2.</a:t>
            </a:r>
          </a:p>
          <a:p>
            <a:pPr lvl="0"/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يمكن تفسير ذلك حسب نظرية المنفعة الحدية للسلعة. </a:t>
            </a:r>
          </a:p>
          <a:p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هذا ما يفسر الثمن الباهظ لكوب ماء في الصحراء.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6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89" y="97347"/>
            <a:ext cx="9640976" cy="720000"/>
          </a:xfrm>
        </p:spPr>
        <p:txBody>
          <a:bodyPr/>
          <a:lstStyle/>
          <a:p>
            <a:r>
              <a:rPr lang="ar-SA" sz="4000" u="sng" dirty="0">
                <a:solidFill>
                  <a:schemeClr val="tx1"/>
                </a:solidFill>
              </a:rPr>
              <a:t>6.2.2.3 إزاحة على منحنى الطلب </a:t>
            </a:r>
            <a:endParaRPr lang="he-IL" sz="4000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3557" y="957255"/>
            <a:ext cx="11420565" cy="5798917"/>
          </a:xfrm>
        </p:spPr>
        <p:txBody>
          <a:bodyPr>
            <a:normAutofit/>
          </a:bodyPr>
          <a:lstStyle/>
          <a:p>
            <a:r>
              <a:rPr lang="ar-LB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الإزاحة على منحنى الطلب</a:t>
            </a:r>
            <a:r>
              <a:rPr lang="ar-L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الانتقال من نقطة معيّنة إلى نقطة أخرى على نفس المنحنى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نتيجة للتغير في سعر السلعة.</a:t>
            </a:r>
          </a:p>
          <a:p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يظهر ان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ارتفاع سعر الحواسيب من 2000 شيكل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الى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2200 شيكل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أدى الى انخفاض ال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كميّة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المطلوبة.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الانتقال من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النقطة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نقطة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46" y="4155311"/>
            <a:ext cx="7141579" cy="254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86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6.2.2.4 </a:t>
            </a:r>
            <a:r>
              <a:rPr lang="ar-SA" sz="4000" u="sng" dirty="0">
                <a:solidFill>
                  <a:schemeClr val="tx1"/>
                </a:solidFill>
              </a:rPr>
              <a:t>إزاحة منحنى الطلب </a:t>
            </a:r>
            <a:endParaRPr lang="he-IL" sz="4000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814527" y="1004959"/>
            <a:ext cx="8323992" cy="540000"/>
          </a:xfrm>
        </p:spPr>
        <p:txBody>
          <a:bodyPr/>
          <a:lstStyle/>
          <a:p>
            <a:r>
              <a:rPr lang="ar-LB" sz="3600" dirty="0">
                <a:solidFill>
                  <a:schemeClr val="tx1"/>
                </a:solidFill>
              </a:rPr>
              <a:t>6.2.2.4.1 الزيادة او الانخفاض في الطلب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0743" y="1576805"/>
            <a:ext cx="11582400" cy="5045517"/>
          </a:xfrm>
        </p:spPr>
        <p:txBody>
          <a:bodyPr>
            <a:normAutofit/>
          </a:bodyPr>
          <a:lstStyle/>
          <a:p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إزاحة في منحنى الطلب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انتقال منحني الطلب الى اليمين او الى اليسار، </a:t>
            </a:r>
            <a:r>
              <a:rPr lang="ar-JO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هذه الازاحة </a:t>
            </a:r>
            <a:r>
              <a:rPr lang="ar-JO" sz="3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غير </a:t>
            </a:r>
            <a:r>
              <a:rPr lang="ar-SA" sz="3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ناتجة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 تغير في السعر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العوامل المؤثرة على إزاحة منحنى الطلب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تغير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دخل المستهلك، تغير في أسعار السلع البديلة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وغيرها... سنتحدث عنها لاحقًا.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 المهمّ 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 نميّز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بين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إزاحة على المنحنى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والتي تعني تغير في الكمية المطلوبة وازاحة كل المنحنى والتي تعني تغير في الطلب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1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رسمة توضح الازاحة في منحنى الطلب</a:t>
            </a:r>
            <a:endParaRPr lang="he-IL" sz="4000" u="sng" dirty="0">
              <a:solidFill>
                <a:schemeClr val="tx1"/>
              </a:solidFill>
            </a:endParaRPr>
          </a:p>
        </p:txBody>
      </p:sp>
      <p:pic>
        <p:nvPicPr>
          <p:cNvPr id="5" name="מציין מיקום תוכן 4"/>
          <p:cNvPicPr>
            <a:picLocks noGr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91" y="1037267"/>
            <a:ext cx="6307124" cy="350001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-203272" y="4358354"/>
            <a:ext cx="781238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/>
              <a:t>إزاحة منحنى الطلب الى اليمين تعني زيادة في الطلب. (منحنى </a:t>
            </a:r>
            <a:r>
              <a:rPr lang="en-US" sz="3600" dirty="0"/>
              <a:t>D2</a:t>
            </a:r>
            <a:r>
              <a:rPr lang="ar-SA" sz="3600" dirty="0"/>
              <a:t>)</a:t>
            </a:r>
            <a:endParaRPr lang="en-US" sz="3600" dirty="0"/>
          </a:p>
          <a:p>
            <a:r>
              <a:rPr lang="ar-SA" sz="3600" dirty="0"/>
              <a:t>إزاحة منحنى الطلب الى اليسار تعني انخفاض في الطلب. (</a:t>
            </a:r>
            <a:r>
              <a:rPr lang="ar-JO" sz="3600" dirty="0"/>
              <a:t>منحنى </a:t>
            </a:r>
            <a:r>
              <a:rPr lang="en-US" sz="3600" dirty="0"/>
              <a:t>D1</a:t>
            </a:r>
            <a:r>
              <a:rPr lang="ar-JO" sz="3600" dirty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776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6.2.2.4.2</a:t>
            </a:r>
            <a:r>
              <a:rPr lang="ar-LB" sz="4000" u="sng" dirty="0"/>
              <a:t> </a:t>
            </a:r>
            <a:r>
              <a:rPr lang="ar-LB" sz="4000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sz="4000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9744" y="990674"/>
            <a:ext cx="11277600" cy="5654232"/>
          </a:xfrm>
        </p:spPr>
        <p:txBody>
          <a:bodyPr>
            <a:normAutofit/>
          </a:bodyPr>
          <a:lstStyle/>
          <a:p>
            <a:pPr marL="839788" lvl="0" indent="-742950">
              <a:buAutoNum type="arabicPeriod"/>
            </a:pP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التعداد السكّاني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زيادة عدد السكان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يزيد من الطلب، هذا يتمثل بإزاحة المنحنى الطلب الى اليمين، 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الهجرة الى إسرائيل. زيادة نسبة الولادة.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انخفاض عدد السكان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يقلل من الطلب. وهذا يتمثل بإزاحة المنحنى الطلب الى اليسار.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نشوب حرب، الهجرة الى الخارج، مرض الكورونا.</a:t>
            </a:r>
          </a:p>
          <a:p>
            <a:pPr marL="96838" indent="0">
              <a:buNone/>
            </a:pPr>
            <a:endParaRPr lang="ar-L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lvl="0" indent="0">
              <a:buNone/>
            </a:pPr>
            <a:endParaRPr lang="ar-L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Font typeface="Arial" panose="020B0604020202020204" pitchFamily="34" charset="0"/>
              <a:buAutoNum type="arabicPeriod"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AutoNum type="arabicPeriod"/>
            </a:pPr>
            <a:endParaRPr lang="ar-L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AutoNum type="arabicPeriod"/>
            </a:pPr>
            <a:endParaRPr lang="ar-L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lvl="0" indent="0">
              <a:buNone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6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6.2.2.4.2</a:t>
            </a:r>
            <a:r>
              <a:rPr lang="ar-LB" u="sng" dirty="0"/>
              <a:t> </a:t>
            </a:r>
            <a:r>
              <a:rPr lang="ar-LB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9229" y="1203767"/>
            <a:ext cx="11255828" cy="5351145"/>
          </a:xfrm>
        </p:spPr>
        <p:txBody>
          <a:bodyPr>
            <a:normAutofit/>
          </a:bodyPr>
          <a:lstStyle/>
          <a:p>
            <a:pPr marL="96838" lvl="0" indent="0">
              <a:buNone/>
            </a:pP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توقّعات 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المستهلك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لتغيُّر ال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سع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في المستقبل</a:t>
            </a:r>
            <a:r>
              <a:rPr lang="ar-S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توقّع المستهلك ارتفاع السعر في المستقبل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S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سيفضّل شراء السلعة قبل ارتفاع سعرها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سيزداد الطلب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هذا ما يؤدي الى إزاحة المنحنى الى اليمين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L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مثال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هذا ما حدث للطلب على أوراق التنظيف في ازمة الكورونا.</a:t>
            </a:r>
          </a:p>
          <a:p>
            <a:endParaRPr lang="ar-LB" sz="32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ملاحظة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(الرجوع الى رسمة الازاحة للتوضيح).</a:t>
            </a:r>
          </a:p>
          <a:p>
            <a:pPr marL="96838" lvl="0" indent="0">
              <a:buNone/>
            </a:pPr>
            <a:endParaRPr lang="ar-LB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Font typeface="Arial" panose="020B0604020202020204" pitchFamily="34" charset="0"/>
              <a:buAutoNum type="arabicPeriod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AutoNum type="arabicPeriod"/>
            </a:pPr>
            <a:endParaRPr lang="ar-LB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>
              <a:buAutoNum type="arabicPeriod"/>
            </a:pPr>
            <a:endParaRPr lang="ar-LB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lvl="0" indent="0">
              <a:buNone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sz="4000" u="sng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607" y="1203768"/>
            <a:ext cx="11094786" cy="5197032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تغير في ذوق الزبائن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ارتفاع الطلب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على السلع الموسمية، تأثير ال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دعاي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 التجارية، تغيير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الموضة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زيادة الطلب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يؤدي الى إزاحة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منحنى الطلب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الى ا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ليمين.</a:t>
            </a:r>
            <a:endParaRPr lang="ar-L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امثلة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يزداد الطلب على ملابس الاستجمام والفنادق في فصل الصيف. يزداد الطلب على الكمامات واوراق التنظيف منذ بداية ازمة الكرونا.</a:t>
            </a:r>
          </a:p>
          <a:p>
            <a:pPr marL="96838" indent="0">
              <a:buNone/>
            </a:pPr>
            <a:endParaRPr lang="he-I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sz="4000" u="sng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12372" y="975168"/>
            <a:ext cx="10591800" cy="5654232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ar-SA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التغيير في دخل المستهلكين</a:t>
            </a:r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زيادة دخل المستهلك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يؤدي الى زيادة الطلب على السلعة العادية ويقل الطلب على السلعة ال</a:t>
            </a:r>
            <a:r>
              <a:rPr lang="ar-S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رديئة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زيادة الطلب على الفنادق الفخمة ويقل على الفنادق العادية.</a:t>
            </a:r>
          </a:p>
          <a:p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انخفاض </a:t>
            </a:r>
            <a:r>
              <a:rPr lang="ar-SA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دخل </a:t>
            </a:r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المستهلك</a:t>
            </a:r>
            <a:r>
              <a:rPr lang="ar-LB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ar-S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يزداد الطلب 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على السلعة الرديئة ويقل الطلب على السلعة العادية. </a:t>
            </a:r>
          </a:p>
          <a:p>
            <a:r>
              <a:rPr lang="ar-LB" sz="3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</a:t>
            </a:r>
            <a:r>
              <a:rPr lang="ar-LB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يزداد الطلب على الوجبات السريعة ويقل على المطاعم.</a:t>
            </a:r>
          </a:p>
        </p:txBody>
      </p:sp>
    </p:spTree>
    <p:extLst>
      <p:ext uri="{BB962C8B-B14F-4D97-AF65-F5344CB8AC3E}">
        <p14:creationId xmlns:p14="http://schemas.microsoft.com/office/powerpoint/2010/main" val="176706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30116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solidFill>
                  <a:schemeClr val="tx1"/>
                </a:solidFill>
              </a:rPr>
              <a:t>اسم الدرس</a:t>
            </a:r>
            <a:r>
              <a:rPr lang="ar-LB" dirty="0">
                <a:solidFill>
                  <a:schemeClr val="tx1"/>
                </a:solidFill>
              </a:rPr>
              <a:t>: 6.2 الطلب والعرض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u="sng" dirty="0">
                <a:solidFill>
                  <a:schemeClr val="tx1"/>
                </a:solidFill>
                <a:sym typeface="Varela Round"/>
              </a:rPr>
              <a:t>إدارة واقتصاد</a:t>
            </a:r>
            <a:r>
              <a:rPr lang="ar-LB" u="sng" dirty="0">
                <a:solidFill>
                  <a:schemeClr val="tx1"/>
                </a:solidFill>
                <a:sym typeface="Varela Round"/>
              </a:rPr>
              <a:t>:</a:t>
            </a:r>
            <a:r>
              <a:rPr lang="ar-AE" dirty="0">
                <a:solidFill>
                  <a:schemeClr val="tx1"/>
                </a:solidFill>
                <a:sym typeface="Varela Round"/>
              </a:rPr>
              <a:t> لطلاب </a:t>
            </a:r>
            <a:r>
              <a:rPr lang="ar-LB" dirty="0">
                <a:solidFill>
                  <a:schemeClr val="tx1"/>
                </a:solidFill>
                <a:sym typeface="Varela Round"/>
              </a:rPr>
              <a:t>فرع </a:t>
            </a:r>
            <a:r>
              <a:rPr lang="ar-AE" dirty="0">
                <a:solidFill>
                  <a:schemeClr val="tx1"/>
                </a:solidFill>
                <a:sym typeface="Varela Round"/>
              </a:rPr>
              <a:t>الادارة</a:t>
            </a:r>
            <a:r>
              <a:rPr lang="he-IL" dirty="0">
                <a:solidFill>
                  <a:schemeClr val="tx1"/>
                </a:solidFill>
                <a:sym typeface="Varela Round"/>
              </a:rPr>
              <a:t> </a:t>
            </a:r>
            <a:r>
              <a:rPr lang="ar-LB" dirty="0">
                <a:solidFill>
                  <a:schemeClr val="tx1"/>
                </a:solidFill>
                <a:sym typeface="Varela Round"/>
              </a:rPr>
              <a:t>والاقتصاد</a:t>
            </a:r>
            <a:endParaRPr lang="he-IL" dirty="0">
              <a:solidFill>
                <a:schemeClr val="tx1"/>
              </a:solidFill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sz="3600" b="1" dirty="0">
                <a:solidFill>
                  <a:schemeClr val="tx1"/>
                </a:solidFill>
                <a:sym typeface="Varela Round"/>
              </a:rPr>
              <a:t>مع المعلم/ة :</a:t>
            </a:r>
            <a:r>
              <a:rPr lang="ar-LB" sz="3600" b="1" dirty="0">
                <a:solidFill>
                  <a:schemeClr val="tx1"/>
                </a:solidFill>
                <a:sym typeface="Varela Round"/>
              </a:rPr>
              <a:t> موريس صباغ</a:t>
            </a:r>
            <a:endParaRPr lang="he-IL" sz="3600" b="1" dirty="0">
              <a:solidFill>
                <a:schemeClr val="tx1"/>
              </a:solidFill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3772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u="sng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7100" y="1073139"/>
            <a:ext cx="11073013" cy="5441138"/>
          </a:xfrm>
        </p:spPr>
        <p:txBody>
          <a:bodyPr>
            <a:normAutofit/>
          </a:bodyPr>
          <a:lstStyle/>
          <a:p>
            <a:r>
              <a:rPr lang="ar-LB" sz="3200" b="1" u="sng" dirty="0">
                <a:solidFill>
                  <a:schemeClr val="tx1"/>
                </a:solidFill>
              </a:rPr>
              <a:t>تابع للتغير في </a:t>
            </a:r>
            <a:r>
              <a:rPr lang="ar-SA" sz="3200" b="1" u="sng" dirty="0">
                <a:solidFill>
                  <a:schemeClr val="tx1"/>
                </a:solidFill>
              </a:rPr>
              <a:t>دخل </a:t>
            </a:r>
            <a:r>
              <a:rPr lang="ar-LB" sz="3200" b="1" u="sng" dirty="0">
                <a:solidFill>
                  <a:schemeClr val="tx1"/>
                </a:solidFill>
              </a:rPr>
              <a:t>المستهلك</a:t>
            </a:r>
            <a:r>
              <a:rPr lang="ar-LB" sz="3200" dirty="0">
                <a:solidFill>
                  <a:schemeClr val="tx1"/>
                </a:solidFill>
              </a:rPr>
              <a:t>: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تغير في دخل المستهلك لا يؤثر على الطلب:</a:t>
            </a:r>
            <a:r>
              <a:rPr lang="ar-LB" sz="3200" dirty="0">
                <a:solidFill>
                  <a:schemeClr val="tx1"/>
                </a:solidFill>
              </a:rPr>
              <a:t> لا يوجد تأثير لدخل المستهلك على الطلب لسلعة حيادية.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مرونة الطلب على السلع الحيادية</a:t>
            </a:r>
            <a:r>
              <a:rPr lang="ar-LB" sz="3200" dirty="0">
                <a:solidFill>
                  <a:schemeClr val="tx1"/>
                </a:solidFill>
              </a:rPr>
              <a:t>: المرونة تكون صلبة، أي لا يوجد تأثير للسعر على الكمية المطلوبة.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امثلة</a:t>
            </a:r>
            <a:r>
              <a:rPr lang="ar-LB" sz="3200" dirty="0">
                <a:solidFill>
                  <a:schemeClr val="tx1"/>
                </a:solidFill>
              </a:rPr>
              <a:t>: </a:t>
            </a:r>
            <a:r>
              <a:rPr lang="ar-SA" sz="3200" dirty="0">
                <a:solidFill>
                  <a:schemeClr val="tx1"/>
                </a:solidFill>
              </a:rPr>
              <a:t>ملح الطعام</a:t>
            </a:r>
            <a:r>
              <a:rPr lang="ar-LB" sz="3200" dirty="0">
                <a:solidFill>
                  <a:schemeClr val="tx1"/>
                </a:solidFill>
              </a:rPr>
              <a:t>،</a:t>
            </a:r>
            <a:r>
              <a:rPr lang="ar-SA" sz="3200" dirty="0">
                <a:solidFill>
                  <a:schemeClr val="tx1"/>
                </a:solidFill>
              </a:rPr>
              <a:t> أدوية</a:t>
            </a:r>
            <a:r>
              <a:rPr lang="ar-LB" sz="3200" dirty="0">
                <a:solidFill>
                  <a:schemeClr val="tx1"/>
                </a:solidFill>
              </a:rPr>
              <a:t>،</a:t>
            </a:r>
            <a:r>
              <a:rPr lang="ar-SA" sz="3200" dirty="0">
                <a:solidFill>
                  <a:schemeClr val="tx1"/>
                </a:solidFill>
              </a:rPr>
              <a:t> </a:t>
            </a:r>
            <a:r>
              <a:rPr lang="ar-LB" sz="3200" dirty="0">
                <a:solidFill>
                  <a:schemeClr val="tx1"/>
                </a:solidFill>
              </a:rPr>
              <a:t>زيت، طحين، </a:t>
            </a:r>
            <a:r>
              <a:rPr lang="ar-SA" sz="3200" dirty="0">
                <a:solidFill>
                  <a:schemeClr val="tx1"/>
                </a:solidFill>
              </a:rPr>
              <a:t>طعام</a:t>
            </a:r>
            <a:r>
              <a:rPr lang="ar-LB" sz="3200" dirty="0">
                <a:solidFill>
                  <a:schemeClr val="tx1"/>
                </a:solidFill>
              </a:rPr>
              <a:t> ل</a:t>
            </a:r>
            <a:r>
              <a:rPr lang="ar-SA" sz="3200" dirty="0">
                <a:solidFill>
                  <a:schemeClr val="tx1"/>
                </a:solidFill>
              </a:rPr>
              <a:t>لأطفال وغيرها.</a:t>
            </a:r>
            <a:endParaRPr lang="ar-L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</a:rPr>
              <a:t>العوامل التي تؤدي الى تغير الطلب</a:t>
            </a:r>
            <a:endParaRPr lang="he-IL" sz="4000" u="sng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7458" y="933094"/>
            <a:ext cx="11440886" cy="5441139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تغير سعر السلعة البديلة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السلعة البديلة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هي سلعة تسد حاجة سلعة أخرى. مثال: القهوة والشاي.</a:t>
            </a:r>
          </a:p>
          <a:p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اذا ارتفع سعر القهوة يقل الطلب على القهوة ويرتفع الطلب على الشاي. والعكس صحيح.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تغيير سعر السلعة المكمّلة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هي سلعة مكملة لسلعة أخرى، مثال: السيارة والبنزين، الحاسوب والطابعة، السفر بالباص او بالقطار.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اذا انخفض الطلب على السيارات فسيقل ايضًا الطلب على البنزين والعكس صحيح.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ورقة عمل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0643" y="1203767"/>
            <a:ext cx="11420565" cy="5497975"/>
          </a:xfrm>
        </p:spPr>
        <p:txBody>
          <a:bodyPr>
            <a:normAutofit/>
          </a:bodyPr>
          <a:lstStyle/>
          <a:p>
            <a:pPr lvl="0"/>
            <a:r>
              <a:rPr lang="ar-JO" sz="4000" b="1" dirty="0">
                <a:solidFill>
                  <a:schemeClr val="tx1"/>
                </a:solidFill>
              </a:rPr>
              <a:t>اكتب بجانب كل جملة أحد الكلمات التالية: الطلب، قانون الطلب، منحنى الطلب. </a:t>
            </a:r>
            <a:endParaRPr lang="ar-LB" sz="4000" b="1" dirty="0">
              <a:solidFill>
                <a:schemeClr val="tx1"/>
              </a:solidFill>
            </a:endParaRPr>
          </a:p>
          <a:p>
            <a:pPr lvl="0"/>
            <a:endParaRPr lang="en-US" sz="40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642876"/>
              </p:ext>
            </p:extLst>
          </p:nvPr>
        </p:nvGraphicFramePr>
        <p:xfrm>
          <a:off x="1318411" y="2670308"/>
          <a:ext cx="10023676" cy="179600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31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00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</a:rPr>
                        <a:t>الجملة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</a:rPr>
                        <a:t>الاجابة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00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</a:rPr>
                        <a:t>وصف بياني يُبيّن العلاقة بين السعر والكمية المطلوبة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00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</a:rPr>
                        <a:t>نتيجة الدخل المحدود توجد علاقة </a:t>
                      </a:r>
                      <a:r>
                        <a:rPr lang="ar-SA" sz="2800" dirty="0">
                          <a:effectLst/>
                        </a:rPr>
                        <a:t>عكسية </a:t>
                      </a:r>
                      <a:r>
                        <a:rPr lang="ar-JO" sz="2800" dirty="0">
                          <a:effectLst/>
                        </a:rPr>
                        <a:t>بين السعر والكمية المطلوبة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00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</a:rPr>
                        <a:t>الكمية القصوى التي يستطيع المستهلك شرائها من كل سلعة بسعر محدد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4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النهاية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0643" y="1203767"/>
            <a:ext cx="11420565" cy="5497975"/>
          </a:xfrm>
        </p:spPr>
        <p:txBody>
          <a:bodyPr/>
          <a:lstStyle/>
          <a:p>
            <a:pPr marL="96838" indent="0" algn="ctr">
              <a:buNone/>
            </a:pPr>
            <a:endParaRPr lang="ar-LB" sz="5400" b="1" u="sng" dirty="0">
              <a:solidFill>
                <a:schemeClr val="tx1"/>
              </a:solidFill>
            </a:endParaRPr>
          </a:p>
          <a:p>
            <a:pPr marL="96838" indent="0" algn="ctr">
              <a:buNone/>
            </a:pPr>
            <a:endParaRPr lang="ar-LB" sz="5400" b="1" u="sng" dirty="0">
              <a:solidFill>
                <a:schemeClr val="tx1"/>
              </a:solidFill>
            </a:endParaRPr>
          </a:p>
          <a:p>
            <a:pPr marL="96838" indent="0" algn="ctr">
              <a:buNone/>
            </a:pPr>
            <a:r>
              <a:rPr lang="ar-LB" sz="5400" b="1" u="sng" dirty="0">
                <a:solidFill>
                  <a:schemeClr val="tx1"/>
                </a:solidFill>
              </a:rPr>
              <a:t>بالنجاح</a:t>
            </a:r>
          </a:p>
        </p:txBody>
      </p:sp>
    </p:spTree>
    <p:extLst>
      <p:ext uri="{BB962C8B-B14F-4D97-AF65-F5344CB8AC3E}">
        <p14:creationId xmlns:p14="http://schemas.microsoft.com/office/powerpoint/2010/main" val="240595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>
            <a:extLst>
              <a:ext uri="{FF2B5EF4-FFF2-40B4-BE49-F238E27FC236}">
                <a16:creationId xmlns:a16="http://schemas.microsoft.com/office/drawing/2014/main" id="{CB238150-F540-499D-B9BC-0C1F3FE8EA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F11DBFE-4BCD-43F3-8E7F-BAC080C37B90}"/>
              </a:ext>
            </a:extLst>
          </p:cNvPr>
          <p:cNvSpPr txBox="1"/>
          <p:nvPr/>
        </p:nvSpPr>
        <p:spPr>
          <a:xfrm>
            <a:off x="647340" y="3016112"/>
            <a:ext cx="11174412" cy="1699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4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4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4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C2BA4547-0A97-4083-9BB6-A761EF95B62A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17125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996" y="213094"/>
            <a:ext cx="9642231" cy="720000"/>
          </a:xfrm>
        </p:spPr>
        <p:txBody>
          <a:bodyPr/>
          <a:lstStyle/>
          <a:p>
            <a:r>
              <a:rPr lang="ar-AE" dirty="0">
                <a:solidFill>
                  <a:schemeClr val="tx1"/>
                </a:solidFill>
              </a:rPr>
              <a:t>اسم الفصل الدراسي</a:t>
            </a:r>
            <a:r>
              <a:rPr lang="ar-LB" dirty="0">
                <a:solidFill>
                  <a:schemeClr val="tx1"/>
                </a:solidFill>
              </a:rPr>
              <a:t>: 6.2 الطلب والعرض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6774" y="1185683"/>
            <a:ext cx="8323992" cy="540000"/>
          </a:xfrm>
        </p:spPr>
        <p:txBody>
          <a:bodyPr/>
          <a:lstStyle/>
          <a:p>
            <a:r>
              <a:rPr lang="ar-LB" sz="3600" dirty="0"/>
              <a:t>المواضيع التي سوف نتعلمها</a:t>
            </a:r>
            <a:endParaRPr lang="he-IL" sz="36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2717313" y="1725684"/>
            <a:ext cx="11675207" cy="4767714"/>
          </a:xfrm>
        </p:spPr>
        <p:txBody>
          <a:bodyPr>
            <a:normAutofit/>
          </a:bodyPr>
          <a:lstStyle/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6.2.2 الطلب على السلعة (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6.2.2.1 طلب المستهلكين على السلعة.</a:t>
            </a: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6.2.2.2 منحنى الطلب.</a:t>
            </a:r>
            <a:endParaRPr lang="ar-LB" sz="3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6.2.2.3 إزاحة 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على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منحنى الطلب.</a:t>
            </a: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6.2.2.4 إزاحة 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منحنى الطلب.</a:t>
            </a: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31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تابع المواضيع التي سوف نتعلمها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8421" y="1045723"/>
            <a:ext cx="11420565" cy="5497975"/>
          </a:xfrm>
        </p:spPr>
        <p:txBody>
          <a:bodyPr/>
          <a:lstStyle/>
          <a:p>
            <a:r>
              <a:rPr lang="ar-LB" sz="4000" b="1" dirty="0">
                <a:solidFill>
                  <a:schemeClr val="tx1"/>
                </a:solidFill>
              </a:rPr>
              <a:t>6.2.2.4.1 ارتفاع او انخفاض الطلب.</a:t>
            </a:r>
          </a:p>
          <a:p>
            <a:r>
              <a:rPr lang="ar-LB" sz="4000" b="1" dirty="0">
                <a:solidFill>
                  <a:schemeClr val="tx1"/>
                </a:solidFill>
              </a:rPr>
              <a:t>6.2.2.4.2 العوامل التي تؤدي الى إزاحة منحنى الطلب</a:t>
            </a:r>
            <a:r>
              <a:rPr lang="ar-LB" sz="4000" b="1" dirty="0"/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067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37716" y="2169000"/>
            <a:ext cx="12192000" cy="126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6.2.1 الطلب على السلعة (</a:t>
            </a:r>
            <a:r>
              <a:rPr lang="en-US" dirty="0">
                <a:solidFill>
                  <a:schemeClr val="tx1"/>
                </a:solidFill>
              </a:rPr>
              <a:t>Demand</a:t>
            </a:r>
            <a:r>
              <a:rPr lang="ar-LB" dirty="0">
                <a:solidFill>
                  <a:schemeClr val="tx1"/>
                </a:solidFill>
              </a:rPr>
              <a:t>)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7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842" y="65316"/>
            <a:ext cx="9640976" cy="71763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6.2.2 الطلب على السلعة (</a:t>
            </a:r>
            <a:r>
              <a:rPr lang="en-US" u="sng" dirty="0">
                <a:solidFill>
                  <a:schemeClr val="tx1"/>
                </a:solidFill>
              </a:rPr>
              <a:t>Demand</a:t>
            </a:r>
            <a:r>
              <a:rPr lang="ar-LB" u="sng" dirty="0">
                <a:solidFill>
                  <a:schemeClr val="tx1"/>
                </a:solidFill>
              </a:rPr>
              <a:t>)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32885" y="911770"/>
            <a:ext cx="10520651" cy="4710763"/>
          </a:xfrm>
        </p:spPr>
        <p:txBody>
          <a:bodyPr>
            <a:normAutofit/>
          </a:bodyPr>
          <a:lstStyle/>
          <a:p>
            <a:r>
              <a:rPr lang="ar-LB" sz="3200" b="1" u="sng" dirty="0">
                <a:solidFill>
                  <a:schemeClr val="tx1"/>
                </a:solidFill>
              </a:rPr>
              <a:t>6.2.2.1 طلب المستهلكين على السلعة: </a:t>
            </a:r>
          </a:p>
          <a:p>
            <a:pPr>
              <a:lnSpc>
                <a:spcPct val="150000"/>
              </a:lnSpc>
            </a:pPr>
            <a:r>
              <a:rPr lang="ar-LB" sz="3200" b="1" u="sng" dirty="0">
                <a:solidFill>
                  <a:schemeClr val="tx1"/>
                </a:solidFill>
              </a:rPr>
              <a:t>الطلب</a:t>
            </a:r>
            <a:r>
              <a:rPr lang="ar-LB" sz="3200" dirty="0">
                <a:solidFill>
                  <a:schemeClr val="tx1"/>
                </a:solidFill>
              </a:rPr>
              <a:t>: هو كمية السلع والخدمات التي يستطيع المستهلك شرائها بأسعار معينة خلال فترة زمنية محدودة.</a:t>
            </a:r>
          </a:p>
          <a:p>
            <a:pPr>
              <a:lnSpc>
                <a:spcPct val="150000"/>
              </a:lnSpc>
            </a:pPr>
            <a:r>
              <a:rPr lang="ar-LB" sz="3200" b="1" u="sng" dirty="0">
                <a:solidFill>
                  <a:schemeClr val="tx1"/>
                </a:solidFill>
              </a:rPr>
              <a:t>اعتبارات المستهلك عند شراء السلعة</a:t>
            </a:r>
            <a:r>
              <a:rPr lang="ar-LB" sz="3200" dirty="0">
                <a:solidFill>
                  <a:schemeClr val="tx1"/>
                </a:solidFill>
              </a:rPr>
              <a:t>: ذوق المستهلك، دخل المستهلك، الفائدة الحدية، سلم الأولويات.</a:t>
            </a:r>
            <a:endParaRPr lang="en-US" sz="3200" dirty="0">
              <a:solidFill>
                <a:schemeClr val="tx1"/>
              </a:solidFill>
            </a:endParaRPr>
          </a:p>
          <a:p>
            <a:endParaRPr lang="ar-LB" sz="3200" b="1" dirty="0"/>
          </a:p>
        </p:txBody>
      </p:sp>
    </p:spTree>
    <p:extLst>
      <p:ext uri="{BB962C8B-B14F-4D97-AF65-F5344CB8AC3E}">
        <p14:creationId xmlns:p14="http://schemas.microsoft.com/office/powerpoint/2010/main" val="425726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024" y="169549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6.2.2.2 منحنى الطلب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0" y="933093"/>
            <a:ext cx="11255829" cy="5519078"/>
          </a:xfrm>
        </p:spPr>
        <p:txBody>
          <a:bodyPr>
            <a:normAutofit/>
          </a:bodyPr>
          <a:lstStyle/>
          <a:p>
            <a:r>
              <a:rPr lang="ar-LB" sz="3200" b="1" u="sng" dirty="0">
                <a:solidFill>
                  <a:schemeClr val="tx1"/>
                </a:solidFill>
              </a:rPr>
              <a:t>تعريف </a:t>
            </a:r>
            <a:r>
              <a:rPr lang="ar-SA" sz="3200" b="1" u="sng" dirty="0">
                <a:solidFill>
                  <a:schemeClr val="tx1"/>
                </a:solidFill>
              </a:rPr>
              <a:t>منحنى الطلب </a:t>
            </a:r>
            <a:r>
              <a:rPr lang="en-US" sz="3200" b="1" u="sng" dirty="0">
                <a:solidFill>
                  <a:schemeClr val="tx1"/>
                </a:solidFill>
              </a:rPr>
              <a:t>(D)</a:t>
            </a:r>
            <a:r>
              <a:rPr lang="ar-SA" sz="3200" b="1" u="sng" dirty="0">
                <a:solidFill>
                  <a:schemeClr val="tx1"/>
                </a:solidFill>
              </a:rPr>
              <a:t>:</a:t>
            </a:r>
            <a:r>
              <a:rPr lang="en-US" sz="3200" b="1" u="sng" dirty="0">
                <a:solidFill>
                  <a:schemeClr val="tx1"/>
                </a:solidFill>
              </a:rPr>
              <a:t> </a:t>
            </a:r>
            <a:endParaRPr lang="en-US" sz="3200" u="sng" dirty="0">
              <a:solidFill>
                <a:schemeClr val="tx1"/>
              </a:solidFill>
            </a:endParaRPr>
          </a:p>
          <a:p>
            <a:r>
              <a:rPr lang="ar-SA" sz="3200" b="1" u="sng" dirty="0">
                <a:solidFill>
                  <a:schemeClr val="tx1"/>
                </a:solidFill>
              </a:rPr>
              <a:t>منحنى طلب </a:t>
            </a:r>
            <a:r>
              <a:rPr lang="ar-LB" sz="3200" dirty="0">
                <a:solidFill>
                  <a:schemeClr val="tx1"/>
                </a:solidFill>
              </a:rPr>
              <a:t>هو وصف بياني يعرض العلاقة العكسية </a:t>
            </a:r>
            <a:r>
              <a:rPr lang="ar-SA" sz="3200" dirty="0">
                <a:solidFill>
                  <a:schemeClr val="tx1"/>
                </a:solidFill>
              </a:rPr>
              <a:t>بين سعر السلعة في السوق والكميّة </a:t>
            </a:r>
            <a:r>
              <a:rPr lang="ar-LB" sz="3200" dirty="0">
                <a:solidFill>
                  <a:schemeClr val="tx1"/>
                </a:solidFill>
              </a:rPr>
              <a:t>المطلوبة منها.  </a:t>
            </a:r>
          </a:p>
          <a:p>
            <a:r>
              <a:rPr lang="ar-LB" sz="3200" dirty="0">
                <a:solidFill>
                  <a:schemeClr val="tx1"/>
                </a:solidFill>
              </a:rPr>
              <a:t>المنحنى الطلب ينزل من اليسار الى اليمين وفقًا لقانون الطلب.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قانون الطلب</a:t>
            </a:r>
            <a:r>
              <a:rPr lang="ar-LB" sz="3200" dirty="0">
                <a:solidFill>
                  <a:schemeClr val="tx1"/>
                </a:solidFill>
              </a:rPr>
              <a:t>:</a:t>
            </a:r>
            <a:r>
              <a:rPr lang="ar-SA" sz="3200" dirty="0">
                <a:solidFill>
                  <a:schemeClr val="tx1"/>
                </a:solidFill>
              </a:rPr>
              <a:t> </a:t>
            </a:r>
            <a:r>
              <a:rPr lang="ar-LB" sz="3200" dirty="0">
                <a:solidFill>
                  <a:schemeClr val="tx1"/>
                </a:solidFill>
              </a:rPr>
              <a:t>ينص على وجود علاقة عكسية بين السعر والكمية المطلوبة. </a:t>
            </a:r>
          </a:p>
          <a:p>
            <a:r>
              <a:rPr lang="ar-LB" sz="3200" dirty="0">
                <a:solidFill>
                  <a:schemeClr val="tx1"/>
                </a:solidFill>
              </a:rPr>
              <a:t>السبب للعلاقة العكسية هو ان دخل المستهلك دائما محدود.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7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6.2.2.2 منحنى الطلب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73586" y="947403"/>
            <a:ext cx="11548300" cy="5289500"/>
          </a:xfrm>
        </p:spPr>
        <p:txBody>
          <a:bodyPr>
            <a:noAutofit/>
          </a:bodyPr>
          <a:lstStyle/>
          <a:p>
            <a:r>
              <a:rPr lang="ar-LB" sz="3200" b="1" u="sng" dirty="0">
                <a:solidFill>
                  <a:schemeClr val="tx1"/>
                </a:solidFill>
              </a:rPr>
              <a:t>تعريف </a:t>
            </a:r>
            <a:r>
              <a:rPr lang="ar-SA" sz="3200" b="1" u="sng" dirty="0">
                <a:solidFill>
                  <a:schemeClr val="tx1"/>
                </a:solidFill>
              </a:rPr>
              <a:t>منحنى الطلب </a:t>
            </a:r>
            <a:r>
              <a:rPr lang="en-US" sz="3200" b="1" u="sng" dirty="0">
                <a:solidFill>
                  <a:schemeClr val="tx1"/>
                </a:solidFill>
              </a:rPr>
              <a:t>(D)</a:t>
            </a:r>
            <a:r>
              <a:rPr lang="ar-SA" sz="3200" b="1" u="sng" dirty="0">
                <a:solidFill>
                  <a:schemeClr val="tx1"/>
                </a:solidFill>
              </a:rPr>
              <a:t>:</a:t>
            </a:r>
            <a:r>
              <a:rPr lang="en-US" sz="3200" b="1" u="sng" dirty="0">
                <a:solidFill>
                  <a:schemeClr val="tx1"/>
                </a:solidFill>
              </a:rPr>
              <a:t> </a:t>
            </a:r>
            <a:endParaRPr lang="en-US" sz="3200" u="sng" dirty="0">
              <a:solidFill>
                <a:schemeClr val="tx1"/>
              </a:solidFill>
            </a:endParaRPr>
          </a:p>
          <a:p>
            <a:r>
              <a:rPr lang="ar-SA" sz="3200" b="1" u="sng" dirty="0">
                <a:solidFill>
                  <a:schemeClr val="tx1"/>
                </a:solidFill>
              </a:rPr>
              <a:t>منحنى طلب </a:t>
            </a:r>
            <a:r>
              <a:rPr lang="ar-LB" sz="3200" dirty="0">
                <a:solidFill>
                  <a:schemeClr val="tx1"/>
                </a:solidFill>
              </a:rPr>
              <a:t>هو وصف بياني يعرض العلاقة العكسية </a:t>
            </a:r>
            <a:r>
              <a:rPr lang="ar-SA" sz="3200" dirty="0">
                <a:solidFill>
                  <a:schemeClr val="tx1"/>
                </a:solidFill>
              </a:rPr>
              <a:t>بين سعر السلعة في السوق والكميّة </a:t>
            </a:r>
            <a:r>
              <a:rPr lang="ar-LB" sz="3200" dirty="0">
                <a:solidFill>
                  <a:schemeClr val="tx1"/>
                </a:solidFill>
              </a:rPr>
              <a:t>المطلوبة منها.  </a:t>
            </a:r>
          </a:p>
          <a:p>
            <a:r>
              <a:rPr lang="ar-LB" sz="3200" dirty="0">
                <a:solidFill>
                  <a:schemeClr val="tx1"/>
                </a:solidFill>
              </a:rPr>
              <a:t>المنحنى الطلب ينزل من اليسار الى اليمين وفقًا لقانون الطلب.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قانون الطلب</a:t>
            </a:r>
            <a:r>
              <a:rPr lang="ar-LB" sz="3200" dirty="0">
                <a:solidFill>
                  <a:schemeClr val="tx1"/>
                </a:solidFill>
              </a:rPr>
              <a:t>:</a:t>
            </a:r>
            <a:r>
              <a:rPr lang="ar-SA" sz="3200" dirty="0">
                <a:solidFill>
                  <a:schemeClr val="tx1"/>
                </a:solidFill>
              </a:rPr>
              <a:t> </a:t>
            </a:r>
            <a:r>
              <a:rPr lang="ar-LB" sz="3200" dirty="0">
                <a:solidFill>
                  <a:schemeClr val="tx1"/>
                </a:solidFill>
              </a:rPr>
              <a:t>ينص على وجود علاقة عكسية بين السعر والكمية المطلوبة. أي انه كلما ارتفع السعر انخفضت الكمية المطلوبة.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سبب العلاقة العكسية</a:t>
            </a:r>
            <a:r>
              <a:rPr lang="ar-LB" sz="3200" b="1" dirty="0">
                <a:solidFill>
                  <a:schemeClr val="tx1"/>
                </a:solidFill>
              </a:rPr>
              <a:t>: </a:t>
            </a:r>
            <a:r>
              <a:rPr lang="ar-LB" sz="3200" dirty="0">
                <a:solidFill>
                  <a:schemeClr val="tx1"/>
                </a:solidFill>
              </a:rPr>
              <a:t>دخل المستهلك دائما ثابت ومحدود.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8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232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الرسم البياني لمنحنى الطلب</a:t>
            </a:r>
            <a:endParaRPr lang="he-IL" u="sng" dirty="0">
              <a:solidFill>
                <a:schemeClr val="tx1"/>
              </a:solidFill>
            </a:endParaRPr>
          </a:p>
        </p:txBody>
      </p:sp>
      <p:pic>
        <p:nvPicPr>
          <p:cNvPr id="3" name="מציין מיקום תוכן 2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374352" y="1063570"/>
            <a:ext cx="5992735" cy="29239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475" y="4241899"/>
            <a:ext cx="6649239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3200" dirty="0"/>
              <a:t>عندما كان سعر السلعة في السوق 10 شاقل الكمية المطلوبة كانت 20 وحدة.</a:t>
            </a:r>
          </a:p>
          <a:p>
            <a:r>
              <a:rPr lang="ar-LB" sz="3200" dirty="0"/>
              <a:t>عندما ارتفع سعر السلعة الى 20 شاقل انخفضت الكمية المطلوبة الى 10 وحدات. </a:t>
            </a:r>
          </a:p>
          <a:p>
            <a:endParaRPr lang="ar-LB" dirty="0"/>
          </a:p>
          <a:p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68627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1172</Words>
  <Application>Microsoft Office PowerPoint</Application>
  <PresentationFormat>Widescreen</PresentationFormat>
  <Paragraphs>139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Varela Round</vt:lpstr>
      <vt:lpstr>ערכת נושא Office</vt:lpstr>
      <vt:lpstr>מערכת שידורים לאומית</vt:lpstr>
      <vt:lpstr>اسم الدرس: 6.2 الطلب والعرض</vt:lpstr>
      <vt:lpstr>اسم الفصل الدراسي: 6.2 الطلب والعرض</vt:lpstr>
      <vt:lpstr>تابع المواضيع التي سوف نتعلمها</vt:lpstr>
      <vt:lpstr>6.2.1 الطلب على السلعة (Demand)</vt:lpstr>
      <vt:lpstr>6.2.2 الطلب على السلعة (Demand)</vt:lpstr>
      <vt:lpstr>6.2.2.2 منحنى الطلب</vt:lpstr>
      <vt:lpstr>6.2.2.2 منحنى الطلب</vt:lpstr>
      <vt:lpstr>الرسم البياني لمنحنى الطلب</vt:lpstr>
      <vt:lpstr>كيفية رسم منحنى الطلب</vt:lpstr>
      <vt:lpstr>كيفية حساب مصروفات المستهلك</vt:lpstr>
      <vt:lpstr>اعتبارات المستهلك عند شراء السلع</vt:lpstr>
      <vt:lpstr>6.2.2.3 إزاحة على منحنى الطلب </vt:lpstr>
      <vt:lpstr>6.2.2.4 إزاحة منحنى الطلب </vt:lpstr>
      <vt:lpstr>رسمة توضح الازاحة في منحنى الطلب</vt:lpstr>
      <vt:lpstr>6.2.2.4.2 العوامل التي تؤدي الى تغير الطلب</vt:lpstr>
      <vt:lpstr>6.2.2.4.2 العوامل التي تؤدي الى تغير الطلب</vt:lpstr>
      <vt:lpstr>العوامل التي تؤدي الى تغير الطلب</vt:lpstr>
      <vt:lpstr>العوامل التي تؤدي الى تغير الطلب</vt:lpstr>
      <vt:lpstr>العوامل التي تؤدي الى تغير الطلب</vt:lpstr>
      <vt:lpstr>العوامل التي تؤدي الى تغير الطلب</vt:lpstr>
      <vt:lpstr>ورقة عمل </vt:lpstr>
      <vt:lpstr>النهاية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user</dc:creator>
  <cp:lastModifiedBy>Sivan Shimshila</cp:lastModifiedBy>
  <cp:revision>51</cp:revision>
  <dcterms:created xsi:type="dcterms:W3CDTF">2020-03-28T16:26:14Z</dcterms:created>
  <dcterms:modified xsi:type="dcterms:W3CDTF">2020-04-06T08:19:09Z</dcterms:modified>
</cp:coreProperties>
</file>