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7" r:id="rId2"/>
    <p:sldId id="262" r:id="rId3"/>
    <p:sldId id="292" r:id="rId4"/>
    <p:sldId id="288" r:id="rId5"/>
    <p:sldId id="303" r:id="rId6"/>
    <p:sldId id="297" r:id="rId7"/>
    <p:sldId id="296" r:id="rId8"/>
    <p:sldId id="302" r:id="rId9"/>
    <p:sldId id="304" r:id="rId10"/>
    <p:sldId id="305" r:id="rId11"/>
    <p:sldId id="306" r:id="rId12"/>
    <p:sldId id="307" r:id="rId13"/>
    <p:sldId id="308" r:id="rId14"/>
    <p:sldId id="309" r:id="rId15"/>
    <p:sldId id="310" r:id="rId16"/>
    <p:sldId id="311" r:id="rId17"/>
    <p:sldId id="312" r:id="rId18"/>
    <p:sldId id="291" r:id="rId19"/>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12B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napToObjects="1">
      <p:cViewPr varScale="1">
        <p:scale>
          <a:sx n="150" d="100"/>
          <a:sy n="150" d="100"/>
        </p:scale>
        <p:origin x="648" y="120"/>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י"ב/ניסן/תש"ף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0" y="2693988"/>
            <a:ext cx="12190413"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ציין מיקום של תמונה 2">
            <a:extLst>
              <a:ext uri="{FF2B5EF4-FFF2-40B4-BE49-F238E27FC236}">
                <a16:creationId xmlns:a16="http://schemas.microsoft.com/office/drawing/2014/main" id="{E092FF7F-99D2-4D69-9F9B-DFCC0018EF01}"/>
              </a:ext>
            </a:extLst>
          </p:cNvPr>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EE11C667-5839-4E65-A8EE-E7690021913A}"/>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4032686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64B146C4-EED2-4B57-8484-D619778B9E14}"/>
              </a:ext>
            </a:extLst>
          </p:cNvPr>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7C073636-A9CC-46CC-A5B5-C80D3112BC4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4CEC450C-D597-4EB4-A4B8-7D7FF6277A97}"/>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1418441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0220" y="938559"/>
            <a:ext cx="2190597"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תמונה 2">
            <a:extLst>
              <a:ext uri="{FF2B5EF4-FFF2-40B4-BE49-F238E27FC236}">
                <a16:creationId xmlns:a16="http://schemas.microsoft.com/office/drawing/2014/main" id="{2B4BA0B6-69B0-4331-828B-18DEBDC76E10}"/>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FBCD6E16-20B0-475E-9CDF-01523C3F3E1C}"/>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CF464C56-4BFD-45D5-9DFE-6D1C9EA45370}"/>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129AE4A9-D411-4409-B29E-8B4A85FA65F5}"/>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36420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0" y="1640910"/>
            <a:ext cx="12190413"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0" y="2895892"/>
            <a:ext cx="12190413" cy="7652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40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15" y="3655832"/>
            <a:ext cx="11977498"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0" y="1640910"/>
            <a:ext cx="12190413"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0" y="2918493"/>
            <a:ext cx="12190413" cy="64209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200" b="1">
                <a:solidFill>
                  <a:srgbClr val="192A72"/>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p:spPr>
        <p:txBody>
          <a:bodyPr lIns="36000" tIns="0" rIns="36000" bIns="0">
            <a:noAutofit/>
          </a:bodyPr>
          <a:lstStyle>
            <a:lvl1pPr>
              <a:defRPr sz="4400" b="1">
                <a:solidFill>
                  <a:srgbClr val="192A72"/>
                </a:solidFill>
                <a:latin typeface="Arial" pitchFamily="34" charset="0"/>
                <a:cs typeface="Arial"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8151380" cy="4680000"/>
          </a:xfrm>
        </p:spPr>
        <p:txBody>
          <a:bodyPr>
            <a:normAutofit/>
          </a:bodyPr>
          <a:lstStyle>
            <a:lvl1pPr>
              <a:lnSpc>
                <a:spcPct val="150000"/>
              </a:lnSpc>
              <a:spcBef>
                <a:spcPts val="0"/>
              </a:spcBef>
              <a:spcAft>
                <a:spcPts val="600"/>
              </a:spcAft>
              <a:defRPr sz="2400">
                <a:solidFill>
                  <a:srgbClr val="002060"/>
                </a:solidFill>
                <a:latin typeface="Arial" pitchFamily="34" charset="0"/>
                <a:cs typeface="Arial" pitchFamily="34" charset="0"/>
              </a:defRPr>
            </a:lvl1pPr>
            <a:lvl2pPr>
              <a:lnSpc>
                <a:spcPct val="150000"/>
              </a:lnSpc>
              <a:spcBef>
                <a:spcPts val="0"/>
              </a:spcBef>
              <a:spcAft>
                <a:spcPts val="600"/>
              </a:spcAft>
              <a:defRPr sz="2400">
                <a:solidFill>
                  <a:srgbClr val="002060"/>
                </a:solidFill>
                <a:latin typeface="Arial" pitchFamily="34" charset="0"/>
                <a:cs typeface="Arial"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438" y="213094"/>
            <a:ext cx="9640976"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8" y="1185681"/>
            <a:ext cx="8323992" cy="540000"/>
          </a:xfrm>
        </p:spPr>
        <p:txBody>
          <a:bodyPr anchor="ctr">
            <a:noAutofit/>
          </a:bodyPr>
          <a:lstStyle>
            <a:lvl1pPr marL="185738" indent="0">
              <a:buNone/>
              <a:defRPr sz="3200" b="1">
                <a:solidFill>
                  <a:srgbClr val="12B4BC"/>
                </a:solidFill>
                <a:latin typeface="Varela Round" pitchFamily="2" charset="-79"/>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3"/>
            <a:ext cx="8030918" cy="4152517"/>
          </a:xfrm>
        </p:spPr>
        <p:txBody>
          <a:bodyPr>
            <a:normAutofit/>
          </a:bodyPr>
          <a:lstStyle>
            <a:lvl1pPr marL="439738" indent="-342900">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3546" y="5699023"/>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28" y="181685"/>
            <a:ext cx="259848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761" y="468418"/>
            <a:ext cx="2968915"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08919" y="6104088"/>
            <a:ext cx="3755104"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097341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386" y="1312990"/>
            <a:ext cx="7909488" cy="5224442"/>
          </a:xfrm>
          <a:prstGeom prst="rect">
            <a:avLst/>
          </a:prstGeom>
        </p:spPr>
        <p:txBody>
          <a:bodyPr anchor="ctr">
            <a:noAutofit/>
          </a:bodyPr>
          <a:lstStyle>
            <a:lvl1pPr algn="r">
              <a:defRPr sz="2800">
                <a:solidFill>
                  <a:srgbClr val="192A72"/>
                </a:solidFill>
                <a:latin typeface="Varela Round" panose="00000500000000000000" pitchFamily="2" charset="-79"/>
                <a:cs typeface="+mn-cs"/>
              </a:defRPr>
            </a:lvl1pPr>
          </a:lstStyle>
          <a:p>
            <a:r>
              <a:rPr lang="he-IL" dirty="0"/>
              <a:t>לחץ כדי לערוך פסקת טקסט קצרה של תבנית בסיס</a:t>
            </a:r>
          </a:p>
        </p:txBody>
      </p:sp>
      <p:sp>
        <p:nvSpPr>
          <p:cNvPr id="7" name="מלבן מעוגל 6"/>
          <p:cNvSpPr/>
          <p:nvPr userDrawn="1"/>
        </p:nvSpPr>
        <p:spPr>
          <a:xfrm>
            <a:off x="-910297"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40" y="81723"/>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5"/>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0413" cy="1009650"/>
          </a:xfrm>
          <a:prstGeom prst="rect">
            <a:avLst/>
          </a:prstGeom>
        </p:spPr>
        <p:txBody>
          <a:bodyPr anchor="ctr">
            <a:normAutofit/>
          </a:bodyPr>
          <a:lstStyle>
            <a:lvl1pPr marL="0" indent="0" algn="ctr">
              <a:buNone/>
              <a:defRPr sz="4800" b="1">
                <a:solidFill>
                  <a:srgbClr val="192A72"/>
                </a:solidFill>
                <a:latin typeface="Varela Round" panose="00000500000000000000" pitchFamily="2" charset="-79"/>
                <a:cs typeface="+mn-cs"/>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212878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200"/>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6587" y="66850"/>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50"/>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369" y="639718"/>
            <a:ext cx="11463676" cy="6122933"/>
          </a:xfrm>
        </p:spPr>
        <p:txBody>
          <a:bodyPr/>
          <a:lstStyle>
            <a:lvl1pPr marL="0" indent="0">
              <a:buFontTx/>
              <a:buNone/>
              <a:defRPr>
                <a:solidFill>
                  <a:srgbClr val="192A72"/>
                </a:solidFill>
                <a:latin typeface="Varela Round" panose="00000500000000000000" pitchFamily="2" charset="-79"/>
                <a:cs typeface="+mn-cs"/>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369" y="95349"/>
            <a:ext cx="8073828" cy="400050"/>
          </a:xfrm>
        </p:spPr>
        <p:txBody>
          <a:bodyPr anchor="ctr">
            <a:noAutofit/>
          </a:bodyPr>
          <a:lstStyle>
            <a:lvl1pPr marL="0" indent="0" algn="r">
              <a:buFontTx/>
              <a:buNone/>
              <a:defRPr sz="2400">
                <a:solidFill>
                  <a:srgbClr val="192A72"/>
                </a:solidFill>
                <a:latin typeface="Varela Round" panose="00000500000000000000" pitchFamily="2" charset="-79"/>
                <a:cs typeface="+mn-cs"/>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1390856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a:noFill/>
        </p:spPr>
        <p:txBody>
          <a:bodyPr vert="horz" lIns="91440" tIns="45720" rIns="91440" bIns="45720" rtlCol="1" anchor="ctr">
            <a:noAutofit/>
          </a:bodyPr>
          <a:lstStyle>
            <a:lvl1pPr>
              <a:defRPr kumimoji="0" lang="he-IL" sz="44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65331" y="950191"/>
            <a:ext cx="1158948"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37DA72A4-4AB9-460E-88AD-A2F17BC90408}"/>
              </a:ext>
            </a:extLst>
          </p:cNvPr>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195647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fld id="{BB6F552B-607E-4869-A917-C44959BDCB12}" type="datetimeFigureOut">
              <a:rPr lang="he-IL" smtClean="0"/>
              <a:pPr/>
              <a:t>י"ב/ניסן/תש"ף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69" r:id="rId5"/>
    <p:sldLayoutId id="2147483670" r:id="rId6"/>
    <p:sldLayoutId id="2147483671" r:id="rId7"/>
    <p:sldLayoutId id="2147483663" r:id="rId8"/>
    <p:sldLayoutId id="2147483675" r:id="rId9"/>
    <p:sldLayoutId id="2147483672" r:id="rId10"/>
    <p:sldLayoutId id="2147483673" r:id="rId11"/>
    <p:sldLayoutId id="2147483674" r:id="rId12"/>
  </p:sldLayoutIdLst>
  <p:txStyles>
    <p:titleStyle>
      <a:lvl1pPr algn="ctr" defTabSz="914400" rtl="1"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cs typeface="+mn-cs"/>
              </a:rPr>
              <a:t>מערכת שידורים לאומית</a:t>
            </a:r>
          </a:p>
        </p:txBody>
      </p:sp>
    </p:spTree>
    <p:extLst>
      <p:ext uri="{BB962C8B-B14F-4D97-AF65-F5344CB8AC3E}">
        <p14:creationId xmlns:p14="http://schemas.microsoft.com/office/powerpoint/2010/main" val="1709990996"/>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a:xfrm>
            <a:off x="0" y="1640910"/>
            <a:ext cx="12190413" cy="1801030"/>
          </a:xfrm>
        </p:spPr>
        <p:txBody>
          <a:bodyPr/>
          <a:lstStyle/>
          <a:p>
            <a:r>
              <a:rPr lang="ar-SA" dirty="0"/>
              <a:t>مواقف الدول الاوروبية </a:t>
            </a:r>
            <a:br>
              <a:rPr lang="ar-SA" dirty="0"/>
            </a:br>
            <a:r>
              <a:rPr lang="ar-SA" dirty="0"/>
              <a:t>من المسألة الشرقية</a:t>
            </a:r>
            <a:endParaRPr lang="he-IL" dirty="0"/>
          </a:p>
        </p:txBody>
      </p:sp>
    </p:spTree>
    <p:extLst>
      <p:ext uri="{BB962C8B-B14F-4D97-AF65-F5344CB8AC3E}">
        <p14:creationId xmlns:p14="http://schemas.microsoft.com/office/powerpoint/2010/main" val="97128787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ar-SA" dirty="0">
                <a:solidFill>
                  <a:srgbClr val="002060"/>
                </a:solidFill>
              </a:rPr>
              <a:t>روسيا</a:t>
            </a:r>
            <a:endParaRPr lang="he-IL" dirty="0">
              <a:solidFill>
                <a:srgbClr val="002060"/>
              </a:solidFill>
            </a:endParaRPr>
          </a:p>
        </p:txBody>
      </p:sp>
      <p:sp>
        <p:nvSpPr>
          <p:cNvPr id="5" name="מציין מיקום תוכן 4"/>
          <p:cNvSpPr>
            <a:spLocks noGrp="1"/>
          </p:cNvSpPr>
          <p:nvPr>
            <p:ph idx="1"/>
          </p:nvPr>
        </p:nvSpPr>
        <p:spPr>
          <a:xfrm>
            <a:off x="1162188" y="1195757"/>
            <a:ext cx="8151380" cy="4680000"/>
          </a:xfrm>
        </p:spPr>
        <p:txBody>
          <a:bodyPr/>
          <a:lstStyle/>
          <a:p>
            <a:r>
              <a:rPr lang="ar-SA" b="1" dirty="0"/>
              <a:t> كانت لها مصالح اقتصادية تمثلت بضمان الطرق التجارية في السيطرة على البحر الاسود والمضائق . ولقد رأت روسيا نفسها وريثة الإمبراطورية البيزنطية . </a:t>
            </a:r>
          </a:p>
          <a:p>
            <a:r>
              <a:rPr lang="ar-SA" b="1" dirty="0"/>
              <a:t>وتطلعت  لنفسها ايضا زعيمة الشعوب السلافية لذلك كانت مواقف روسيا دائما عدائية من الامبراطورية العثمانية وارادت تقسيمها.</a:t>
            </a:r>
            <a:endParaRPr lang="en-US" b="1" dirty="0"/>
          </a:p>
          <a:p>
            <a:endParaRPr lang="he-IL" dirty="0"/>
          </a:p>
        </p:txBody>
      </p:sp>
    </p:spTree>
    <p:extLst>
      <p:ext uri="{BB962C8B-B14F-4D97-AF65-F5344CB8AC3E}">
        <p14:creationId xmlns:p14="http://schemas.microsoft.com/office/powerpoint/2010/main" val="9713646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مضيق البوسفور  والدردنيل </a:t>
            </a:r>
            <a:endParaRPr lang="he-IL" dirty="0"/>
          </a:p>
        </p:txBody>
      </p:sp>
      <p:pic>
        <p:nvPicPr>
          <p:cNvPr id="4" name="Picture 2" descr="Image result for مضيق الدردنيل"/>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83149" y="1866056"/>
            <a:ext cx="7424114" cy="3125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41887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solidFill>
                  <a:srgbClr val="002060"/>
                </a:solidFill>
              </a:rPr>
              <a:t>فرنسا </a:t>
            </a:r>
            <a:endParaRPr lang="he-IL" dirty="0">
              <a:solidFill>
                <a:srgbClr val="002060"/>
              </a:solidFill>
            </a:endParaRPr>
          </a:p>
        </p:txBody>
      </p:sp>
      <p:sp>
        <p:nvSpPr>
          <p:cNvPr id="3" name="מציין מיקום תוכן 2"/>
          <p:cNvSpPr>
            <a:spLocks noGrp="1"/>
          </p:cNvSpPr>
          <p:nvPr>
            <p:ph idx="1"/>
          </p:nvPr>
        </p:nvSpPr>
        <p:spPr>
          <a:xfrm>
            <a:off x="1257078" y="1195757"/>
            <a:ext cx="8151380" cy="4680000"/>
          </a:xfrm>
        </p:spPr>
        <p:txBody>
          <a:bodyPr/>
          <a:lstStyle/>
          <a:p>
            <a:pPr algn="just"/>
            <a:r>
              <a:rPr lang="ar-SA" sz="3200" b="1" dirty="0"/>
              <a:t> مصالحها كانت في فلسطين وسوريا ولبنان وطالبت بحماية المسيحيين الكاثوليك في الدولة العثمانية وكانت لها اطماع في شمال افريقيا في الجزائر وتونس. عارضت فرنسا الاطماع الروسية وايدت الموقف البريطاني في المحافظة على سلامة الدولة </a:t>
            </a:r>
            <a:r>
              <a:rPr lang="ar-SA" sz="3200" b="1" dirty="0" err="1"/>
              <a:t>العثمانيىة</a:t>
            </a:r>
            <a:r>
              <a:rPr lang="ar-SA" sz="3200" b="1" dirty="0"/>
              <a:t> .</a:t>
            </a:r>
            <a:endParaRPr lang="en-US" sz="3200" b="1" dirty="0"/>
          </a:p>
          <a:p>
            <a:endParaRPr lang="he-IL" dirty="0"/>
          </a:p>
        </p:txBody>
      </p:sp>
    </p:spTree>
    <p:extLst>
      <p:ext uri="{BB962C8B-B14F-4D97-AF65-F5344CB8AC3E}">
        <p14:creationId xmlns:p14="http://schemas.microsoft.com/office/powerpoint/2010/main" val="2782557754"/>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solidFill>
                  <a:srgbClr val="002060"/>
                </a:solidFill>
              </a:rPr>
              <a:t>بريطانيا</a:t>
            </a:r>
            <a:endParaRPr lang="he-IL" dirty="0">
              <a:solidFill>
                <a:srgbClr val="002060"/>
              </a:solidFill>
            </a:endParaRPr>
          </a:p>
        </p:txBody>
      </p:sp>
      <p:sp>
        <p:nvSpPr>
          <p:cNvPr id="3" name="מציין מיקום תוכן 2"/>
          <p:cNvSpPr>
            <a:spLocks noGrp="1"/>
          </p:cNvSpPr>
          <p:nvPr>
            <p:ph idx="1"/>
          </p:nvPr>
        </p:nvSpPr>
        <p:spPr>
          <a:xfrm>
            <a:off x="1722904" y="1100867"/>
            <a:ext cx="8151380" cy="4680000"/>
          </a:xfrm>
        </p:spPr>
        <p:txBody>
          <a:bodyPr/>
          <a:lstStyle/>
          <a:p>
            <a:pPr algn="just"/>
            <a:r>
              <a:rPr lang="ar-SA" sz="3200" b="1" dirty="0"/>
              <a:t>مصالحها هي تأمين طريق التجارة الى الهند لذلك ارادت ان تكون صاحبة النفوذ في سوريا وفلسطين ومصر وارادت المحافظة على مبدأ توازن القوى لذلك عارضت الاطماع الروسية في الدولة العثمانية وكانت سياستها المحافظة على سلامة الدولة العثمانية .</a:t>
            </a:r>
            <a:endParaRPr lang="en-US" sz="3200" b="1" dirty="0"/>
          </a:p>
          <a:p>
            <a:endParaRPr lang="he-IL" dirty="0"/>
          </a:p>
        </p:txBody>
      </p:sp>
    </p:spTree>
    <p:extLst>
      <p:ext uri="{BB962C8B-B14F-4D97-AF65-F5344CB8AC3E}">
        <p14:creationId xmlns:p14="http://schemas.microsoft.com/office/powerpoint/2010/main" val="402180855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a:xfrm>
            <a:off x="465827" y="1720969"/>
            <a:ext cx="11386868" cy="1112809"/>
          </a:xfrm>
        </p:spPr>
        <p:txBody>
          <a:bodyPr/>
          <a:lstStyle/>
          <a:p>
            <a:br>
              <a:rPr lang="ar-SA" dirty="0"/>
            </a:br>
            <a:r>
              <a:rPr lang="ar-SA" dirty="0"/>
              <a:t>مظاهر </a:t>
            </a:r>
            <a:br>
              <a:rPr lang="ar-SA" dirty="0"/>
            </a:br>
            <a:r>
              <a:rPr lang="ar-SA" dirty="0"/>
              <a:t> واحداث </a:t>
            </a:r>
            <a:r>
              <a:rPr lang="ar-SA" dirty="0" err="1"/>
              <a:t>المساله</a:t>
            </a:r>
            <a:r>
              <a:rPr lang="ar-SA" dirty="0"/>
              <a:t> </a:t>
            </a:r>
            <a:r>
              <a:rPr lang="ar-SA" dirty="0" err="1"/>
              <a:t>الشرقيه</a:t>
            </a:r>
            <a:r>
              <a:rPr lang="ar-SA" dirty="0"/>
              <a:t> </a:t>
            </a:r>
            <a:endParaRPr lang="he-IL" dirty="0"/>
          </a:p>
        </p:txBody>
      </p:sp>
    </p:spTree>
    <p:extLst>
      <p:ext uri="{BB962C8B-B14F-4D97-AF65-F5344CB8AC3E}">
        <p14:creationId xmlns:p14="http://schemas.microsoft.com/office/powerpoint/2010/main" val="42352134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ar-SA" dirty="0"/>
              <a:t>المظاهر  واحداث</a:t>
            </a:r>
            <a:endParaRPr lang="he-IL" dirty="0"/>
          </a:p>
        </p:txBody>
      </p:sp>
      <p:sp>
        <p:nvSpPr>
          <p:cNvPr id="5" name="Cloud 4"/>
          <p:cNvSpPr/>
          <p:nvPr/>
        </p:nvSpPr>
        <p:spPr>
          <a:xfrm>
            <a:off x="7872821" y="1148717"/>
            <a:ext cx="3754772" cy="1800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b="1" dirty="0"/>
              <a:t>حمله نابليون على مصر </a:t>
            </a:r>
            <a:endParaRPr lang="en-US" sz="2000" b="1" dirty="0"/>
          </a:p>
        </p:txBody>
      </p:sp>
      <p:sp>
        <p:nvSpPr>
          <p:cNvPr id="6" name="Cloud 6"/>
          <p:cNvSpPr/>
          <p:nvPr/>
        </p:nvSpPr>
        <p:spPr>
          <a:xfrm>
            <a:off x="3399294" y="1295940"/>
            <a:ext cx="3816424" cy="14401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t>حرب القرم </a:t>
            </a:r>
            <a:endParaRPr lang="en-US" sz="2400" b="1" dirty="0"/>
          </a:p>
        </p:txBody>
      </p:sp>
      <p:sp>
        <p:nvSpPr>
          <p:cNvPr id="7" name="Cloud 7"/>
          <p:cNvSpPr/>
          <p:nvPr/>
        </p:nvSpPr>
        <p:spPr>
          <a:xfrm>
            <a:off x="8172971" y="3804249"/>
            <a:ext cx="3816424" cy="1976199"/>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b="1" dirty="0"/>
              <a:t>حمله إبراهيم باشا على سوريا </a:t>
            </a:r>
            <a:endParaRPr lang="en-US" sz="2000" b="1" dirty="0"/>
          </a:p>
        </p:txBody>
      </p:sp>
      <p:sp>
        <p:nvSpPr>
          <p:cNvPr id="8" name="Cloud 9"/>
          <p:cNvSpPr/>
          <p:nvPr/>
        </p:nvSpPr>
        <p:spPr>
          <a:xfrm>
            <a:off x="3706912" y="3688882"/>
            <a:ext cx="3816424" cy="1800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t>الثوره اليونانيه </a:t>
            </a:r>
            <a:endParaRPr lang="en-US" sz="2400" b="1" dirty="0"/>
          </a:p>
        </p:txBody>
      </p:sp>
      <p:sp>
        <p:nvSpPr>
          <p:cNvPr id="9" name="Cloud 8"/>
          <p:cNvSpPr/>
          <p:nvPr/>
        </p:nvSpPr>
        <p:spPr>
          <a:xfrm>
            <a:off x="198105" y="2664340"/>
            <a:ext cx="3816424" cy="18719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b="1" dirty="0"/>
              <a:t>الحرب الروسيه – العثمانيه </a:t>
            </a:r>
            <a:endParaRPr lang="en-US" sz="2000" b="1" dirty="0"/>
          </a:p>
        </p:txBody>
      </p:sp>
    </p:spTree>
    <p:extLst>
      <p:ext uri="{BB962C8B-B14F-4D97-AF65-F5344CB8AC3E}">
        <p14:creationId xmlns:p14="http://schemas.microsoft.com/office/powerpoint/2010/main" val="108775960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80">
                                          <p:stCondLst>
                                            <p:cond delay="0"/>
                                          </p:stCondLst>
                                        </p:cTn>
                                        <p:tgtEl>
                                          <p:spTgt spid="7"/>
                                        </p:tgtEl>
                                      </p:cBhvr>
                                    </p:animEffect>
                                    <p:anim calcmode="lin" valueType="num">
                                      <p:cBhvr>
                                        <p:cTn id="3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6" dur="26">
                                          <p:stCondLst>
                                            <p:cond delay="650"/>
                                          </p:stCondLst>
                                        </p:cTn>
                                        <p:tgtEl>
                                          <p:spTgt spid="7"/>
                                        </p:tgtEl>
                                      </p:cBhvr>
                                      <p:to x="100000" y="60000"/>
                                    </p:animScale>
                                    <p:animScale>
                                      <p:cBhvr>
                                        <p:cTn id="37" dur="166" decel="50000">
                                          <p:stCondLst>
                                            <p:cond delay="676"/>
                                          </p:stCondLst>
                                        </p:cTn>
                                        <p:tgtEl>
                                          <p:spTgt spid="7"/>
                                        </p:tgtEl>
                                      </p:cBhvr>
                                      <p:to x="100000" y="100000"/>
                                    </p:animScale>
                                    <p:animScale>
                                      <p:cBhvr>
                                        <p:cTn id="38" dur="26">
                                          <p:stCondLst>
                                            <p:cond delay="1312"/>
                                          </p:stCondLst>
                                        </p:cTn>
                                        <p:tgtEl>
                                          <p:spTgt spid="7"/>
                                        </p:tgtEl>
                                      </p:cBhvr>
                                      <p:to x="100000" y="80000"/>
                                    </p:animScale>
                                    <p:animScale>
                                      <p:cBhvr>
                                        <p:cTn id="39" dur="166" decel="50000">
                                          <p:stCondLst>
                                            <p:cond delay="1338"/>
                                          </p:stCondLst>
                                        </p:cTn>
                                        <p:tgtEl>
                                          <p:spTgt spid="7"/>
                                        </p:tgtEl>
                                      </p:cBhvr>
                                      <p:to x="100000" y="100000"/>
                                    </p:animScale>
                                    <p:animScale>
                                      <p:cBhvr>
                                        <p:cTn id="40" dur="26">
                                          <p:stCondLst>
                                            <p:cond delay="1642"/>
                                          </p:stCondLst>
                                        </p:cTn>
                                        <p:tgtEl>
                                          <p:spTgt spid="7"/>
                                        </p:tgtEl>
                                      </p:cBhvr>
                                      <p:to x="100000" y="90000"/>
                                    </p:animScale>
                                    <p:animScale>
                                      <p:cBhvr>
                                        <p:cTn id="41" dur="166" decel="50000">
                                          <p:stCondLst>
                                            <p:cond delay="1668"/>
                                          </p:stCondLst>
                                        </p:cTn>
                                        <p:tgtEl>
                                          <p:spTgt spid="7"/>
                                        </p:tgtEl>
                                      </p:cBhvr>
                                      <p:to x="100000" y="100000"/>
                                    </p:animScale>
                                    <p:animScale>
                                      <p:cBhvr>
                                        <p:cTn id="42" dur="26">
                                          <p:stCondLst>
                                            <p:cond delay="1808"/>
                                          </p:stCondLst>
                                        </p:cTn>
                                        <p:tgtEl>
                                          <p:spTgt spid="7"/>
                                        </p:tgtEl>
                                      </p:cBhvr>
                                      <p:to x="100000" y="95000"/>
                                    </p:animScale>
                                    <p:animScale>
                                      <p:cBhvr>
                                        <p:cTn id="43" dur="166" decel="50000">
                                          <p:stCondLst>
                                            <p:cond delay="1834"/>
                                          </p:stCondLst>
                                        </p:cTn>
                                        <p:tgtEl>
                                          <p:spTgt spid="7"/>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ipe(down)">
                                      <p:cBhvr>
                                        <p:cTn id="48" dur="580">
                                          <p:stCondLst>
                                            <p:cond delay="0"/>
                                          </p:stCondLst>
                                        </p:cTn>
                                        <p:tgtEl>
                                          <p:spTgt spid="8"/>
                                        </p:tgtEl>
                                      </p:cBhvr>
                                    </p:animEffect>
                                    <p:anim calcmode="lin" valueType="num">
                                      <p:cBhvr>
                                        <p:cTn id="49"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4" dur="26">
                                          <p:stCondLst>
                                            <p:cond delay="650"/>
                                          </p:stCondLst>
                                        </p:cTn>
                                        <p:tgtEl>
                                          <p:spTgt spid="8"/>
                                        </p:tgtEl>
                                      </p:cBhvr>
                                      <p:to x="100000" y="60000"/>
                                    </p:animScale>
                                    <p:animScale>
                                      <p:cBhvr>
                                        <p:cTn id="55" dur="166" decel="50000">
                                          <p:stCondLst>
                                            <p:cond delay="676"/>
                                          </p:stCondLst>
                                        </p:cTn>
                                        <p:tgtEl>
                                          <p:spTgt spid="8"/>
                                        </p:tgtEl>
                                      </p:cBhvr>
                                      <p:to x="100000" y="100000"/>
                                    </p:animScale>
                                    <p:animScale>
                                      <p:cBhvr>
                                        <p:cTn id="56" dur="26">
                                          <p:stCondLst>
                                            <p:cond delay="1312"/>
                                          </p:stCondLst>
                                        </p:cTn>
                                        <p:tgtEl>
                                          <p:spTgt spid="8"/>
                                        </p:tgtEl>
                                      </p:cBhvr>
                                      <p:to x="100000" y="80000"/>
                                    </p:animScale>
                                    <p:animScale>
                                      <p:cBhvr>
                                        <p:cTn id="57" dur="166" decel="50000">
                                          <p:stCondLst>
                                            <p:cond delay="1338"/>
                                          </p:stCondLst>
                                        </p:cTn>
                                        <p:tgtEl>
                                          <p:spTgt spid="8"/>
                                        </p:tgtEl>
                                      </p:cBhvr>
                                      <p:to x="100000" y="100000"/>
                                    </p:animScale>
                                    <p:animScale>
                                      <p:cBhvr>
                                        <p:cTn id="58" dur="26">
                                          <p:stCondLst>
                                            <p:cond delay="1642"/>
                                          </p:stCondLst>
                                        </p:cTn>
                                        <p:tgtEl>
                                          <p:spTgt spid="8"/>
                                        </p:tgtEl>
                                      </p:cBhvr>
                                      <p:to x="100000" y="90000"/>
                                    </p:animScale>
                                    <p:animScale>
                                      <p:cBhvr>
                                        <p:cTn id="59" dur="166" decel="50000">
                                          <p:stCondLst>
                                            <p:cond delay="1668"/>
                                          </p:stCondLst>
                                        </p:cTn>
                                        <p:tgtEl>
                                          <p:spTgt spid="8"/>
                                        </p:tgtEl>
                                      </p:cBhvr>
                                      <p:to x="100000" y="100000"/>
                                    </p:animScale>
                                    <p:animScale>
                                      <p:cBhvr>
                                        <p:cTn id="60" dur="26">
                                          <p:stCondLst>
                                            <p:cond delay="1808"/>
                                          </p:stCondLst>
                                        </p:cTn>
                                        <p:tgtEl>
                                          <p:spTgt spid="8"/>
                                        </p:tgtEl>
                                      </p:cBhvr>
                                      <p:to x="100000" y="95000"/>
                                    </p:animScale>
                                    <p:animScale>
                                      <p:cBhvr>
                                        <p:cTn id="61" dur="166" decel="50000">
                                          <p:stCondLst>
                                            <p:cond delay="1834"/>
                                          </p:stCondLst>
                                        </p:cTn>
                                        <p:tgtEl>
                                          <p:spTgt spid="8"/>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1" presetClass="entr" presetSubtype="1" fill="hold" grpId="0" nodeType="click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wheel(1)">
                                      <p:cBhvr>
                                        <p:cTn id="6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760453" y="2303253"/>
            <a:ext cx="5848710" cy="1122875"/>
          </a:xfrm>
        </p:spPr>
        <p:txBody>
          <a:bodyPr/>
          <a:lstStyle/>
          <a:p>
            <a:r>
              <a:rPr lang="ar-SA" sz="9600" dirty="0" err="1">
                <a:latin typeface="Bahnschrift Light Condensed" pitchFamily="34" charset="0"/>
              </a:rPr>
              <a:t>النهايه</a:t>
            </a:r>
            <a:br>
              <a:rPr lang="he-IL" dirty="0"/>
            </a:br>
            <a:endParaRPr lang="he-IL" dirty="0"/>
          </a:p>
        </p:txBody>
      </p:sp>
    </p:spTree>
    <p:extLst>
      <p:ext uri="{BB962C8B-B14F-4D97-AF65-F5344CB8AC3E}">
        <p14:creationId xmlns:p14="http://schemas.microsoft.com/office/powerpoint/2010/main" val="2225046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200"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431636" y="3016112"/>
            <a:ext cx="10389322"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rPr>
              <a:t>rights@education.gov.il</a:t>
            </a:r>
            <a:endParaRPr lang="he-IL" sz="2800" dirty="0">
              <a:solidFill>
                <a:srgbClr val="192A72"/>
              </a:solidFill>
              <a:latin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1"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rPr>
              <a:t>שימוש ביצירות מוגנות בזכויות יוצרים ואיתור בעלי זכויות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336023" y="2647501"/>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1794938" y="2096254"/>
            <a:ext cx="8600536" cy="771148"/>
          </a:xfrm>
        </p:spPr>
        <p:txBody>
          <a:bodyPr/>
          <a:lstStyle/>
          <a:p>
            <a:r>
              <a:rPr lang="ar-SA" dirty="0">
                <a:solidFill>
                  <a:srgbClr val="002060"/>
                </a:solidFill>
              </a:rPr>
              <a:t>المسالة الشرقية</a:t>
            </a:r>
            <a:br>
              <a:rPr lang="ar-SA" dirty="0">
                <a:solidFill>
                  <a:srgbClr val="002060"/>
                </a:solidFill>
              </a:rPr>
            </a:br>
            <a:r>
              <a:rPr lang="ar-SA" dirty="0">
                <a:solidFill>
                  <a:srgbClr val="002060"/>
                </a:solidFill>
              </a:rPr>
              <a:t> </a:t>
            </a:r>
            <a:r>
              <a:rPr lang="en-US" sz="4400" dirty="0">
                <a:solidFill>
                  <a:srgbClr val="002060"/>
                </a:solidFill>
                <a:latin typeface="Varela Round" panose="00000500000000000000" pitchFamily="2" charset="-79"/>
                <a:cs typeface="Varela Round" panose="00000500000000000000" pitchFamily="2" charset="-79"/>
              </a:rPr>
              <a:t>Eastern Question</a:t>
            </a:r>
            <a:endParaRPr lang="he-IL" dirty="0">
              <a:solidFill>
                <a:srgbClr val="002060"/>
              </a:solidFill>
              <a:latin typeface="Varela Round" panose="00000500000000000000" pitchFamily="2" charset="-79"/>
              <a:cs typeface="Varela Round" panose="00000500000000000000" pitchFamily="2" charset="-79"/>
            </a:endParaRPr>
          </a:p>
        </p:txBody>
      </p:sp>
      <p:sp>
        <p:nvSpPr>
          <p:cNvPr id="7" name="כותרת משנה 6"/>
          <p:cNvSpPr>
            <a:spLocks noGrp="1"/>
          </p:cNvSpPr>
          <p:nvPr>
            <p:ph type="subTitle" idx="1"/>
          </p:nvPr>
        </p:nvSpPr>
        <p:spPr>
          <a:xfrm>
            <a:off x="0" y="3391333"/>
            <a:ext cx="12190413" cy="765200"/>
          </a:xfrm>
        </p:spPr>
        <p:txBody>
          <a:bodyPr/>
          <a:lstStyle/>
          <a:p>
            <a:r>
              <a:rPr lang="ar-SA" sz="4000" dirty="0">
                <a:sym typeface="Varela Round"/>
              </a:rPr>
              <a:t>تاريخ  الشرق الاوسط الحديث</a:t>
            </a:r>
            <a:endParaRPr lang="he-IL" sz="4000" dirty="0">
              <a:sym typeface="Varela Round"/>
            </a:endParaRPr>
          </a:p>
        </p:txBody>
      </p:sp>
      <p:sp>
        <p:nvSpPr>
          <p:cNvPr id="4" name="מציין מיקום תוכן 3"/>
          <p:cNvSpPr>
            <a:spLocks noGrp="1"/>
          </p:cNvSpPr>
          <p:nvPr>
            <p:ph idx="10"/>
          </p:nvPr>
        </p:nvSpPr>
        <p:spPr>
          <a:xfrm>
            <a:off x="-49126" y="4375832"/>
            <a:ext cx="11977498" cy="720000"/>
          </a:xfrm>
        </p:spPr>
        <p:txBody>
          <a:bodyPr/>
          <a:lstStyle/>
          <a:p>
            <a:r>
              <a:rPr lang="ar-SA" sz="3200" b="1" dirty="0">
                <a:sym typeface="Varela Round"/>
              </a:rPr>
              <a:t>المعلم : علاء خليليه </a:t>
            </a:r>
            <a:endParaRPr lang="he-IL" sz="3200" b="1" dirty="0">
              <a:sym typeface="Varela Round"/>
            </a:endParaRP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3161B5-52B3-4A08-A531-A8EDDD7BFC57}"/>
              </a:ext>
            </a:extLst>
          </p:cNvPr>
          <p:cNvSpPr>
            <a:spLocks noGrp="1"/>
          </p:cNvSpPr>
          <p:nvPr>
            <p:ph type="title"/>
          </p:nvPr>
        </p:nvSpPr>
        <p:spPr/>
        <p:txBody>
          <a:bodyPr/>
          <a:lstStyle/>
          <a:p>
            <a:r>
              <a:rPr lang="ar-SA" dirty="0"/>
              <a:t>المواضيع </a:t>
            </a:r>
            <a:r>
              <a:rPr lang="ar-SA" dirty="0" err="1"/>
              <a:t>التعليمه</a:t>
            </a:r>
            <a:endParaRPr lang="he-IL" dirty="0"/>
          </a:p>
        </p:txBody>
      </p:sp>
      <p:sp>
        <p:nvSpPr>
          <p:cNvPr id="4" name="מציין מיקום תוכן 3">
            <a:extLst>
              <a:ext uri="{FF2B5EF4-FFF2-40B4-BE49-F238E27FC236}">
                <a16:creationId xmlns:a16="http://schemas.microsoft.com/office/drawing/2014/main" id="{E6D92A64-284C-447F-B2C9-606D38C404DE}"/>
              </a:ext>
            </a:extLst>
          </p:cNvPr>
          <p:cNvSpPr>
            <a:spLocks noGrp="1"/>
          </p:cNvSpPr>
          <p:nvPr>
            <p:ph sz="quarter" idx="4"/>
          </p:nvPr>
        </p:nvSpPr>
        <p:spPr/>
        <p:txBody>
          <a:bodyPr>
            <a:normAutofit/>
          </a:bodyPr>
          <a:lstStyle/>
          <a:p>
            <a:r>
              <a:rPr lang="ar-SA" sz="3600" b="1" dirty="0"/>
              <a:t>تعريف مصطلح </a:t>
            </a:r>
            <a:r>
              <a:rPr lang="ar-SA" sz="3600" b="1" dirty="0" err="1"/>
              <a:t>المساله</a:t>
            </a:r>
            <a:r>
              <a:rPr lang="ar-SA" sz="3600" b="1" dirty="0"/>
              <a:t> </a:t>
            </a:r>
            <a:r>
              <a:rPr lang="ar-SA" sz="3600" b="1" dirty="0" err="1"/>
              <a:t>الشرقيه</a:t>
            </a:r>
            <a:r>
              <a:rPr lang="ar-SA" sz="3600" b="1" dirty="0"/>
              <a:t> </a:t>
            </a:r>
          </a:p>
          <a:p>
            <a:r>
              <a:rPr lang="ar-SA" sz="3600" b="1" dirty="0"/>
              <a:t>توضيح العلاقات </a:t>
            </a:r>
            <a:r>
              <a:rPr lang="ar-SA" sz="3600" b="1" dirty="0" err="1"/>
              <a:t>الدوليه</a:t>
            </a:r>
            <a:r>
              <a:rPr lang="ar-SA" sz="3600" b="1" dirty="0"/>
              <a:t> في هذه </a:t>
            </a:r>
            <a:r>
              <a:rPr lang="ar-SA" sz="3600" b="1" dirty="0" err="1"/>
              <a:t>الفتره</a:t>
            </a:r>
            <a:r>
              <a:rPr lang="ar-SA" sz="3600" b="1" dirty="0"/>
              <a:t> </a:t>
            </a:r>
          </a:p>
          <a:p>
            <a:r>
              <a:rPr lang="ar-SA" sz="3600" b="1" dirty="0"/>
              <a:t>مواقف  الدول </a:t>
            </a:r>
            <a:r>
              <a:rPr lang="ar-SA" sz="3600" b="1" dirty="0" err="1"/>
              <a:t>المختلفه</a:t>
            </a:r>
            <a:r>
              <a:rPr lang="ar-SA" sz="3600" b="1" dirty="0"/>
              <a:t> من </a:t>
            </a:r>
            <a:r>
              <a:rPr lang="ar-SA" sz="3600" b="1" dirty="0" err="1"/>
              <a:t>المساله</a:t>
            </a:r>
            <a:r>
              <a:rPr lang="ar-SA" sz="3600" b="1" dirty="0"/>
              <a:t> </a:t>
            </a:r>
            <a:r>
              <a:rPr lang="ar-SA" sz="3600" b="1" dirty="0" err="1"/>
              <a:t>الشرقيه</a:t>
            </a:r>
            <a:r>
              <a:rPr lang="ar-SA" sz="3600" b="1" dirty="0"/>
              <a:t> </a:t>
            </a:r>
            <a:endParaRPr lang="he-IL" sz="3600" b="1" dirty="0"/>
          </a:p>
        </p:txBody>
      </p:sp>
    </p:spTree>
    <p:extLst>
      <p:ext uri="{BB962C8B-B14F-4D97-AF65-F5344CB8AC3E}">
        <p14:creationId xmlns:p14="http://schemas.microsoft.com/office/powerpoint/2010/main" val="40211883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br>
              <a:rPr lang="ar-SA" dirty="0"/>
            </a:br>
            <a:br>
              <a:rPr lang="ar-SA" dirty="0"/>
            </a:br>
            <a:r>
              <a:rPr lang="ar-SA" dirty="0"/>
              <a:t>تعريف مصطلح </a:t>
            </a:r>
            <a:r>
              <a:rPr lang="ar-SA" dirty="0" err="1"/>
              <a:t>المساله</a:t>
            </a:r>
            <a:r>
              <a:rPr lang="ar-SA" dirty="0"/>
              <a:t> </a:t>
            </a:r>
            <a:r>
              <a:rPr lang="ar-SA" dirty="0" err="1"/>
              <a:t>الشرقيه</a:t>
            </a:r>
            <a:r>
              <a:rPr lang="ar-SA" dirty="0"/>
              <a:t> </a:t>
            </a:r>
            <a:br>
              <a:rPr lang="ar-SA" dirty="0"/>
            </a:br>
            <a:endParaRPr lang="he-IL" dirty="0">
              <a:solidFill>
                <a:srgbClr val="192A72"/>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حدود </a:t>
            </a:r>
            <a:r>
              <a:rPr lang="ar-SA" dirty="0" err="1"/>
              <a:t>الدوله</a:t>
            </a:r>
            <a:r>
              <a:rPr lang="ar-SA" dirty="0"/>
              <a:t> </a:t>
            </a:r>
            <a:r>
              <a:rPr lang="ar-SA" dirty="0" err="1"/>
              <a:t>العثمانيه</a:t>
            </a:r>
            <a:r>
              <a:rPr lang="ar-SA" dirty="0"/>
              <a:t> </a:t>
            </a:r>
            <a:endParaRPr lang="he-IL" dirty="0"/>
          </a:p>
        </p:txBody>
      </p:sp>
      <p:pic>
        <p:nvPicPr>
          <p:cNvPr id="5" name="Content Placeholder 5"/>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2039332" y="1674729"/>
            <a:ext cx="8111748" cy="3508542"/>
          </a:xfrm>
        </p:spPr>
      </p:pic>
    </p:spTree>
    <p:extLst>
      <p:ext uri="{BB962C8B-B14F-4D97-AF65-F5344CB8AC3E}">
        <p14:creationId xmlns:p14="http://schemas.microsoft.com/office/powerpoint/2010/main" val="37920945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lstStyle/>
          <a:p>
            <a:r>
              <a:rPr lang="ar-SA" dirty="0"/>
              <a:t>اطماع  الدول في </a:t>
            </a:r>
            <a:r>
              <a:rPr lang="ar-SA" dirty="0" err="1"/>
              <a:t>السيطره</a:t>
            </a:r>
            <a:r>
              <a:rPr lang="ar-SA" dirty="0"/>
              <a:t> على الرجل المريض </a:t>
            </a:r>
            <a:endParaRPr lang="he-IL" dirty="0"/>
          </a:p>
        </p:txBody>
      </p:sp>
      <p:pic>
        <p:nvPicPr>
          <p:cNvPr id="7"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8566" y="1868752"/>
            <a:ext cx="7559134" cy="3653476"/>
          </a:xfrm>
          <a:prstGeom prst="rect">
            <a:avLst/>
          </a:prstGeom>
        </p:spPr>
      </p:pic>
    </p:spTree>
    <p:extLst>
      <p:ext uri="{BB962C8B-B14F-4D97-AF65-F5344CB8AC3E}">
        <p14:creationId xmlns:p14="http://schemas.microsoft.com/office/powerpoint/2010/main" val="387381394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DD9F811-C9C1-4090-BDB0-BAE4D87989B5}"/>
              </a:ext>
            </a:extLst>
          </p:cNvPr>
          <p:cNvSpPr>
            <a:spLocks noGrp="1"/>
          </p:cNvSpPr>
          <p:nvPr>
            <p:ph type="ctrTitle"/>
          </p:nvPr>
        </p:nvSpPr>
        <p:spPr/>
        <p:txBody>
          <a:bodyPr/>
          <a:lstStyle/>
          <a:p>
            <a:r>
              <a:rPr lang="ar-SA" dirty="0"/>
              <a:t>من هي الدول </a:t>
            </a:r>
            <a:r>
              <a:rPr lang="ar-SA" dirty="0" err="1"/>
              <a:t>الطامعه</a:t>
            </a:r>
            <a:r>
              <a:rPr lang="ar-SA" dirty="0"/>
              <a:t> في </a:t>
            </a:r>
            <a:r>
              <a:rPr lang="ar-SA" dirty="0" err="1"/>
              <a:t>السيطره</a:t>
            </a:r>
            <a:r>
              <a:rPr lang="ar-SA" dirty="0"/>
              <a:t> على </a:t>
            </a:r>
            <a:r>
              <a:rPr lang="ar-SA" dirty="0" err="1"/>
              <a:t>الدوله</a:t>
            </a:r>
            <a:r>
              <a:rPr lang="ar-SA" dirty="0"/>
              <a:t> </a:t>
            </a:r>
            <a:r>
              <a:rPr lang="ar-SA" dirty="0" err="1"/>
              <a:t>العثمانيه</a:t>
            </a:r>
            <a:r>
              <a:rPr lang="ar-SA" dirty="0"/>
              <a:t> </a:t>
            </a:r>
            <a:endParaRPr lang="he-IL" sz="4400" b="1" dirty="0"/>
          </a:p>
        </p:txBody>
      </p:sp>
      <p:sp>
        <p:nvSpPr>
          <p:cNvPr id="7" name="מציין מיקום של תמונה 2">
            <a:extLst>
              <a:ext uri="{FF2B5EF4-FFF2-40B4-BE49-F238E27FC236}">
                <a16:creationId xmlns:a16="http://schemas.microsoft.com/office/drawing/2014/main" id="{9CEC0930-DDE8-473F-8862-647FAF1C17E9}"/>
              </a:ext>
            </a:extLst>
          </p:cNvPr>
          <p:cNvSpPr>
            <a:spLocks noGrp="1"/>
          </p:cNvSpPr>
          <p:nvPr>
            <p:ph type="pic" idx="10"/>
          </p:nvPr>
        </p:nvSpPr>
        <p:spPr>
          <a:xfrm>
            <a:off x="154519" y="1073695"/>
            <a:ext cx="4114650" cy="2743100"/>
          </a:xfrm>
        </p:spPr>
      </p:sp>
      <p:sp>
        <p:nvSpPr>
          <p:cNvPr id="8" name="מציין מיקום של תמונה 3">
            <a:extLst>
              <a:ext uri="{FF2B5EF4-FFF2-40B4-BE49-F238E27FC236}">
                <a16:creationId xmlns:a16="http://schemas.microsoft.com/office/drawing/2014/main" id="{E46133D0-C49E-4078-88DF-6295E5D04653}"/>
              </a:ext>
            </a:extLst>
          </p:cNvPr>
          <p:cNvSpPr>
            <a:spLocks noGrp="1"/>
          </p:cNvSpPr>
          <p:nvPr>
            <p:ph type="pic" idx="11"/>
          </p:nvPr>
        </p:nvSpPr>
        <p:spPr>
          <a:xfrm>
            <a:off x="154519" y="3976095"/>
            <a:ext cx="4114650" cy="2743100"/>
          </a:xfrm>
        </p:spPr>
      </p:sp>
      <p:sp>
        <p:nvSpPr>
          <p:cNvPr id="9" name="מציין מיקום של תמונה 4">
            <a:extLst>
              <a:ext uri="{FF2B5EF4-FFF2-40B4-BE49-F238E27FC236}">
                <a16:creationId xmlns:a16="http://schemas.microsoft.com/office/drawing/2014/main" id="{BB8C8213-E1F7-4F7D-89E1-131068D58D6A}"/>
              </a:ext>
            </a:extLst>
          </p:cNvPr>
          <p:cNvSpPr>
            <a:spLocks noGrp="1"/>
          </p:cNvSpPr>
          <p:nvPr>
            <p:ph type="pic" idx="12"/>
          </p:nvPr>
        </p:nvSpPr>
        <p:spPr>
          <a:xfrm>
            <a:off x="4414862" y="1073695"/>
            <a:ext cx="4114650" cy="2743100"/>
          </a:xfrm>
        </p:spPr>
      </p:sp>
      <p:sp>
        <p:nvSpPr>
          <p:cNvPr id="10" name="מציין מיקום של תמונה 5">
            <a:extLst>
              <a:ext uri="{FF2B5EF4-FFF2-40B4-BE49-F238E27FC236}">
                <a16:creationId xmlns:a16="http://schemas.microsoft.com/office/drawing/2014/main" id="{E68AF335-DB31-4A7F-AE2C-8249181F384C}"/>
              </a:ext>
            </a:extLst>
          </p:cNvPr>
          <p:cNvSpPr>
            <a:spLocks noGrp="1"/>
          </p:cNvSpPr>
          <p:nvPr>
            <p:ph type="pic" idx="13"/>
          </p:nvPr>
        </p:nvSpPr>
        <p:spPr>
          <a:xfrm>
            <a:off x="4414862" y="3976095"/>
            <a:ext cx="4114650" cy="2743100"/>
          </a:xfrm>
        </p:spPr>
      </p:sp>
      <p:sp>
        <p:nvSpPr>
          <p:cNvPr id="11" name="Cloud 3"/>
          <p:cNvSpPr/>
          <p:nvPr/>
        </p:nvSpPr>
        <p:spPr>
          <a:xfrm>
            <a:off x="5379450" y="1537269"/>
            <a:ext cx="3150062" cy="1800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rPr>
              <a:t>روسيا </a:t>
            </a:r>
            <a:endParaRPr lang="en-US" sz="2400" b="1" dirty="0">
              <a:solidFill>
                <a:schemeClr val="tx1"/>
              </a:solidFill>
            </a:endParaRPr>
          </a:p>
        </p:txBody>
      </p:sp>
      <p:sp>
        <p:nvSpPr>
          <p:cNvPr id="12" name="Cloud 6"/>
          <p:cNvSpPr/>
          <p:nvPr/>
        </p:nvSpPr>
        <p:spPr>
          <a:xfrm>
            <a:off x="539552" y="1073695"/>
            <a:ext cx="3316456" cy="248008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rPr>
              <a:t>بريطانيا</a:t>
            </a:r>
            <a:endParaRPr lang="en-US" sz="2400" b="1" dirty="0">
              <a:solidFill>
                <a:schemeClr val="tx1"/>
              </a:solidFill>
            </a:endParaRPr>
          </a:p>
        </p:txBody>
      </p:sp>
      <p:sp>
        <p:nvSpPr>
          <p:cNvPr id="13" name="Cloud 4"/>
          <p:cNvSpPr/>
          <p:nvPr/>
        </p:nvSpPr>
        <p:spPr>
          <a:xfrm>
            <a:off x="4760403" y="4509120"/>
            <a:ext cx="2908479" cy="1800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rPr>
              <a:t>فرنسا</a:t>
            </a:r>
            <a:r>
              <a:rPr lang="ar-SA" dirty="0"/>
              <a:t> </a:t>
            </a:r>
            <a:endParaRPr lang="en-US" dirty="0"/>
          </a:p>
        </p:txBody>
      </p:sp>
      <p:sp>
        <p:nvSpPr>
          <p:cNvPr id="14" name="Cloud 5"/>
          <p:cNvSpPr/>
          <p:nvPr/>
        </p:nvSpPr>
        <p:spPr>
          <a:xfrm>
            <a:off x="1031621" y="4187638"/>
            <a:ext cx="2332317" cy="212168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rPr>
              <a:t>النمسا </a:t>
            </a:r>
            <a:endParaRPr lang="en-US" sz="2400" b="1" dirty="0">
              <a:solidFill>
                <a:schemeClr val="tx1"/>
              </a:solidFill>
            </a:endParaRPr>
          </a:p>
        </p:txBody>
      </p:sp>
    </p:spTree>
    <p:extLst>
      <p:ext uri="{BB962C8B-B14F-4D97-AF65-F5344CB8AC3E}">
        <p14:creationId xmlns:p14="http://schemas.microsoft.com/office/powerpoint/2010/main" val="287389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80">
                                          <p:stCondLst>
                                            <p:cond delay="0"/>
                                          </p:stCondLst>
                                        </p:cTn>
                                        <p:tgtEl>
                                          <p:spTgt spid="12"/>
                                        </p:tgtEl>
                                      </p:cBhvr>
                                    </p:animEffect>
                                    <p:anim calcmode="lin" valueType="num">
                                      <p:cBhvr>
                                        <p:cTn id="2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1" dur="26">
                                          <p:stCondLst>
                                            <p:cond delay="650"/>
                                          </p:stCondLst>
                                        </p:cTn>
                                        <p:tgtEl>
                                          <p:spTgt spid="12"/>
                                        </p:tgtEl>
                                      </p:cBhvr>
                                      <p:to x="100000" y="60000"/>
                                    </p:animScale>
                                    <p:animScale>
                                      <p:cBhvr>
                                        <p:cTn id="32" dur="166" decel="50000">
                                          <p:stCondLst>
                                            <p:cond delay="676"/>
                                          </p:stCondLst>
                                        </p:cTn>
                                        <p:tgtEl>
                                          <p:spTgt spid="12"/>
                                        </p:tgtEl>
                                      </p:cBhvr>
                                      <p:to x="100000" y="100000"/>
                                    </p:animScale>
                                    <p:animScale>
                                      <p:cBhvr>
                                        <p:cTn id="33" dur="26">
                                          <p:stCondLst>
                                            <p:cond delay="1312"/>
                                          </p:stCondLst>
                                        </p:cTn>
                                        <p:tgtEl>
                                          <p:spTgt spid="12"/>
                                        </p:tgtEl>
                                      </p:cBhvr>
                                      <p:to x="100000" y="80000"/>
                                    </p:animScale>
                                    <p:animScale>
                                      <p:cBhvr>
                                        <p:cTn id="34" dur="166" decel="50000">
                                          <p:stCondLst>
                                            <p:cond delay="1338"/>
                                          </p:stCondLst>
                                        </p:cTn>
                                        <p:tgtEl>
                                          <p:spTgt spid="12"/>
                                        </p:tgtEl>
                                      </p:cBhvr>
                                      <p:to x="100000" y="100000"/>
                                    </p:animScale>
                                    <p:animScale>
                                      <p:cBhvr>
                                        <p:cTn id="35" dur="26">
                                          <p:stCondLst>
                                            <p:cond delay="1642"/>
                                          </p:stCondLst>
                                        </p:cTn>
                                        <p:tgtEl>
                                          <p:spTgt spid="12"/>
                                        </p:tgtEl>
                                      </p:cBhvr>
                                      <p:to x="100000" y="90000"/>
                                    </p:animScale>
                                    <p:animScale>
                                      <p:cBhvr>
                                        <p:cTn id="36" dur="166" decel="50000">
                                          <p:stCondLst>
                                            <p:cond delay="1668"/>
                                          </p:stCondLst>
                                        </p:cTn>
                                        <p:tgtEl>
                                          <p:spTgt spid="12"/>
                                        </p:tgtEl>
                                      </p:cBhvr>
                                      <p:to x="100000" y="100000"/>
                                    </p:animScale>
                                    <p:animScale>
                                      <p:cBhvr>
                                        <p:cTn id="37" dur="26">
                                          <p:stCondLst>
                                            <p:cond delay="1808"/>
                                          </p:stCondLst>
                                        </p:cTn>
                                        <p:tgtEl>
                                          <p:spTgt spid="12"/>
                                        </p:tgtEl>
                                      </p:cBhvr>
                                      <p:to x="100000" y="95000"/>
                                    </p:animScale>
                                    <p:animScale>
                                      <p:cBhvr>
                                        <p:cTn id="38" dur="166" decel="50000">
                                          <p:stCondLst>
                                            <p:cond delay="1834"/>
                                          </p:stCondLst>
                                        </p:cTn>
                                        <p:tgtEl>
                                          <p:spTgt spid="12"/>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fltVal val="0"/>
                                          </p:val>
                                        </p:tav>
                                        <p:tav tm="100000">
                                          <p:val>
                                            <p:strVal val="#ppt_w"/>
                                          </p:val>
                                        </p:tav>
                                      </p:tavLst>
                                    </p:anim>
                                    <p:anim calcmode="lin" valueType="num">
                                      <p:cBhvr>
                                        <p:cTn id="51" dur="1000" fill="hold"/>
                                        <p:tgtEl>
                                          <p:spTgt spid="14"/>
                                        </p:tgtEl>
                                        <p:attrNameLst>
                                          <p:attrName>ppt_h</p:attrName>
                                        </p:attrNameLst>
                                      </p:cBhvr>
                                      <p:tavLst>
                                        <p:tav tm="0">
                                          <p:val>
                                            <p:fltVal val="0"/>
                                          </p:val>
                                        </p:tav>
                                        <p:tav tm="100000">
                                          <p:val>
                                            <p:strVal val="#ppt_h"/>
                                          </p:val>
                                        </p:tav>
                                      </p:tavLst>
                                    </p:anim>
                                    <p:anim calcmode="lin" valueType="num">
                                      <p:cBhvr>
                                        <p:cTn id="52" dur="1000" fill="hold"/>
                                        <p:tgtEl>
                                          <p:spTgt spid="14"/>
                                        </p:tgtEl>
                                        <p:attrNameLst>
                                          <p:attrName>style.rotation</p:attrName>
                                        </p:attrNameLst>
                                      </p:cBhvr>
                                      <p:tavLst>
                                        <p:tav tm="0">
                                          <p:val>
                                            <p:fltVal val="90"/>
                                          </p:val>
                                        </p:tav>
                                        <p:tav tm="100000">
                                          <p:val>
                                            <p:fltVal val="0"/>
                                          </p:val>
                                        </p:tav>
                                      </p:tavLst>
                                    </p:anim>
                                    <p:animEffect transition="in" filter="fade">
                                      <p:cBhvr>
                                        <p:cTn id="53"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2"/>
          <p:cNvSpPr>
            <a:spLocks noGrp="1"/>
          </p:cNvSpPr>
          <p:nvPr>
            <p:ph type="title"/>
          </p:nvPr>
        </p:nvSpPr>
        <p:spPr/>
        <p:txBody>
          <a:bodyPr/>
          <a:lstStyle/>
          <a:p>
            <a:r>
              <a:rPr lang="ar-SA" u="sng" dirty="0"/>
              <a:t>المسالة الشرقية</a:t>
            </a:r>
            <a:endParaRPr lang="he-IL" dirty="0"/>
          </a:p>
        </p:txBody>
      </p:sp>
      <p:sp>
        <p:nvSpPr>
          <p:cNvPr id="4" name="מציין מיקום תוכן 3"/>
          <p:cNvSpPr>
            <a:spLocks noGrp="1"/>
          </p:cNvSpPr>
          <p:nvPr>
            <p:ph idx="1"/>
          </p:nvPr>
        </p:nvSpPr>
        <p:spPr>
          <a:xfrm>
            <a:off x="1274331" y="1195757"/>
            <a:ext cx="9042862" cy="4680000"/>
          </a:xfrm>
        </p:spPr>
        <p:txBody>
          <a:bodyPr/>
          <a:lstStyle/>
          <a:p>
            <a:r>
              <a:rPr lang="ar-SA" sz="3200" b="1" dirty="0"/>
              <a:t>المسالة الشرقية هي سلسة الأحداث التي حصلت في منطقه الشرق وحكم </a:t>
            </a:r>
            <a:r>
              <a:rPr lang="ar-SA" sz="3200" b="1" dirty="0" err="1"/>
              <a:t>ألدوله</a:t>
            </a:r>
            <a:r>
              <a:rPr lang="ar-SA" sz="3200" b="1" dirty="0"/>
              <a:t> العثمانية وتظهر ضعف </a:t>
            </a:r>
            <a:r>
              <a:rPr lang="ar-SA" sz="3200" b="1" dirty="0" err="1"/>
              <a:t>ألدوله</a:t>
            </a:r>
            <a:r>
              <a:rPr lang="ar-SA" sz="3200" b="1" dirty="0"/>
              <a:t> العثمانية</a:t>
            </a:r>
          </a:p>
          <a:p>
            <a:r>
              <a:rPr lang="ar-SA" sz="3200" b="1" dirty="0"/>
              <a:t> وصراع الدول الكبرى على وراثتها أو الطمع من اجل السيطرة على أراضيها وتظهر المسالة الشرقية سياسة المصالح الدولية وشده التنافس بينهم </a:t>
            </a:r>
            <a:endParaRPr lang="en-US" sz="3200" b="1" dirty="0"/>
          </a:p>
          <a:p>
            <a:endParaRPr lang="he-IL" dirty="0"/>
          </a:p>
        </p:txBody>
      </p:sp>
    </p:spTree>
    <p:extLst>
      <p:ext uri="{BB962C8B-B14F-4D97-AF65-F5344CB8AC3E}">
        <p14:creationId xmlns:p14="http://schemas.microsoft.com/office/powerpoint/2010/main" val="2494374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u="sng" dirty="0"/>
              <a:t>المسالة الشرقية</a:t>
            </a:r>
            <a:endParaRPr lang="he-IL" dirty="0"/>
          </a:p>
        </p:txBody>
      </p:sp>
      <p:sp>
        <p:nvSpPr>
          <p:cNvPr id="3" name="מציין מיקום תוכן 2"/>
          <p:cNvSpPr>
            <a:spLocks noGrp="1"/>
          </p:cNvSpPr>
          <p:nvPr>
            <p:ph idx="1"/>
          </p:nvPr>
        </p:nvSpPr>
        <p:spPr>
          <a:xfrm>
            <a:off x="515206" y="1195757"/>
            <a:ext cx="10448968" cy="4680000"/>
          </a:xfrm>
        </p:spPr>
        <p:txBody>
          <a:bodyPr>
            <a:normAutofit fontScale="92500"/>
          </a:bodyPr>
          <a:lstStyle/>
          <a:p>
            <a:pPr algn="just"/>
            <a:r>
              <a:rPr lang="ar-SA" sz="3200" b="1" dirty="0"/>
              <a:t>تغير مفهوم </a:t>
            </a:r>
            <a:r>
              <a:rPr lang="ar-SA" sz="3200" b="1" dirty="0" err="1"/>
              <a:t>المسأله</a:t>
            </a:r>
            <a:r>
              <a:rPr lang="ar-SA" sz="3200" b="1" dirty="0"/>
              <a:t> الشرقية من عصر الى اخر , وكان مفهوم المسألة الشرقية يعني التصدي للأتراك العثمانيين والتعاون بين الدول الاوروبية لإضعاف شوكتهم .</a:t>
            </a:r>
          </a:p>
          <a:p>
            <a:pPr algn="just"/>
            <a:r>
              <a:rPr lang="ar-SA" sz="3200" b="1" dirty="0"/>
              <a:t>تطلع الدول الاوروبية الى مصير املاك الدولة العثمانية , وتوسع مصالح هذه الدول في الدولة العثمانية, مما ادى الى خلافات ومواجهات بين هذه الدول , وهذا اطال من عمر "الرجل المريض"(الدولة العثمانية)حتى نهاية الحرب العالمية الاولى , حيث تم تقسيم اراضيها بين تلك الدول .</a:t>
            </a:r>
            <a:endParaRPr lang="en-US" sz="3200" b="1" dirty="0"/>
          </a:p>
          <a:p>
            <a:endParaRPr lang="he-IL" dirty="0"/>
          </a:p>
        </p:txBody>
      </p:sp>
    </p:spTree>
    <p:extLst>
      <p:ext uri="{BB962C8B-B14F-4D97-AF65-F5344CB8AC3E}">
        <p14:creationId xmlns:p14="http://schemas.microsoft.com/office/powerpoint/2010/main" val="143295329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TotalTime>
  <Words>390</Words>
  <Application>Microsoft Office PowerPoint</Application>
  <PresentationFormat>Custom</PresentationFormat>
  <Paragraphs>41</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Bahnschrift Light Condensed</vt:lpstr>
      <vt:lpstr>Calibri</vt:lpstr>
      <vt:lpstr>Varela Round</vt:lpstr>
      <vt:lpstr>ערכת נושא Office</vt:lpstr>
      <vt:lpstr>מערכת שידורים לאומית</vt:lpstr>
      <vt:lpstr>المسالة الشرقية  Eastern Question</vt:lpstr>
      <vt:lpstr>المواضيع التعليمه</vt:lpstr>
      <vt:lpstr>  تعريف مصطلح المساله الشرقيه  </vt:lpstr>
      <vt:lpstr>حدود الدوله العثمانيه </vt:lpstr>
      <vt:lpstr>اطماع  الدول في السيطره على الرجل المريض </vt:lpstr>
      <vt:lpstr>من هي الدول الطامعه في السيطره على الدوله العثمانيه </vt:lpstr>
      <vt:lpstr>المسالة الشرقية</vt:lpstr>
      <vt:lpstr>المسالة الشرقية</vt:lpstr>
      <vt:lpstr>مواقف الدول الاوروبية  من المسألة الشرقية</vt:lpstr>
      <vt:lpstr>روسيا</vt:lpstr>
      <vt:lpstr>مضيق البوسفور  والدردنيل </vt:lpstr>
      <vt:lpstr>فرنسا </vt:lpstr>
      <vt:lpstr>بريطانيا</vt:lpstr>
      <vt:lpstr> مظاهر   واحداث المساله الشرقيه </vt:lpstr>
      <vt:lpstr>المظاهر  واحداث</vt:lpstr>
      <vt:lpstr>النهايه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972546106658</cp:lastModifiedBy>
  <cp:revision>61</cp:revision>
  <dcterms:created xsi:type="dcterms:W3CDTF">2020-03-15T19:13:03Z</dcterms:created>
  <dcterms:modified xsi:type="dcterms:W3CDTF">2020-04-06T05:11:34Z</dcterms:modified>
</cp:coreProperties>
</file>