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7" r:id="rId2"/>
    <p:sldId id="262" r:id="rId3"/>
    <p:sldId id="263" r:id="rId4"/>
    <p:sldId id="288" r:id="rId5"/>
    <p:sldId id="309" r:id="rId6"/>
    <p:sldId id="300" r:id="rId7"/>
    <p:sldId id="328" r:id="rId8"/>
    <p:sldId id="306" r:id="rId9"/>
    <p:sldId id="299" r:id="rId10"/>
    <p:sldId id="297" r:id="rId11"/>
    <p:sldId id="307" r:id="rId12"/>
    <p:sldId id="295" r:id="rId13"/>
    <p:sldId id="308" r:id="rId14"/>
    <p:sldId id="293" r:id="rId15"/>
    <p:sldId id="304" r:id="rId16"/>
    <p:sldId id="292" r:id="rId17"/>
    <p:sldId id="310" r:id="rId18"/>
    <p:sldId id="303" r:id="rId19"/>
    <p:sldId id="305" r:id="rId20"/>
    <p:sldId id="301" r:id="rId21"/>
    <p:sldId id="302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281" r:id="rId40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כ"ו/ניסן/תש"ף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58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0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9595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49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265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123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6797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44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82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7568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123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679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131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82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62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27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756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42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3162934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כ"ו/ניסן/תש"ף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nGhVg369C8?feature=oembed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he-IL" dirty="0"/>
            </a:br>
            <a:r>
              <a:rPr lang="he-IL" dirty="0"/>
              <a:t>משחקי הכס - למי הכתר?</a:t>
            </a:r>
            <a:br>
              <a:rPr lang="he-IL" dirty="0"/>
            </a:br>
            <a:r>
              <a:rPr lang="he-IL" dirty="0"/>
              <a:t>  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3347387" y="1178948"/>
            <a:ext cx="5495637" cy="370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הבן הבכור: אמנון ז"ל - נרצח על ידי אבשלום</a:t>
            </a:r>
          </a:p>
        </p:txBody>
      </p:sp>
      <p:cxnSp>
        <p:nvCxnSpPr>
          <p:cNvPr id="17" name="מחבר חץ ישר 16"/>
          <p:cNvCxnSpPr/>
          <p:nvPr/>
        </p:nvCxnSpPr>
        <p:spPr>
          <a:xfrm>
            <a:off x="6772056" y="1502578"/>
            <a:ext cx="0" cy="2955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/>
          <p:cNvSpPr/>
          <p:nvPr/>
        </p:nvSpPr>
        <p:spPr>
          <a:xfrm>
            <a:off x="3347387" y="1798142"/>
            <a:ext cx="5495637" cy="3709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הבן שני: אבשלום ז"ל - נהרג במרד נגד דוד</a:t>
            </a:r>
          </a:p>
        </p:txBody>
      </p:sp>
      <p:sp>
        <p:nvSpPr>
          <p:cNvPr id="20" name="מלבן 19"/>
          <p:cNvSpPr/>
          <p:nvPr/>
        </p:nvSpPr>
        <p:spPr>
          <a:xfrm>
            <a:off x="3347387" y="2501877"/>
            <a:ext cx="5495637" cy="3709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הבן השלישי: אדוניה - הבא בתור לקבל את הכתר</a:t>
            </a:r>
          </a:p>
        </p:txBody>
      </p:sp>
      <p:sp>
        <p:nvSpPr>
          <p:cNvPr id="22" name="מלבן 21"/>
          <p:cNvSpPr/>
          <p:nvPr/>
        </p:nvSpPr>
        <p:spPr>
          <a:xfrm>
            <a:off x="5166730" y="3161067"/>
            <a:ext cx="3210652" cy="3709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בן נוסף</a:t>
            </a:r>
          </a:p>
        </p:txBody>
      </p:sp>
      <p:sp>
        <p:nvSpPr>
          <p:cNvPr id="24" name="מלבן 23"/>
          <p:cNvSpPr/>
          <p:nvPr/>
        </p:nvSpPr>
        <p:spPr>
          <a:xfrm>
            <a:off x="5166730" y="3844018"/>
            <a:ext cx="3210652" cy="370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בן נוסף</a:t>
            </a:r>
            <a:endParaRPr lang="he-IL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5170332" y="4498336"/>
            <a:ext cx="3207050" cy="3709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בן נוסף</a:t>
            </a:r>
            <a:endParaRPr lang="he-IL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3347387" y="5255894"/>
            <a:ext cx="5495637" cy="370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הבן השביעי: שלמה - מתחרה של אדוניה</a:t>
            </a:r>
          </a:p>
        </p:txBody>
      </p:sp>
      <p:cxnSp>
        <p:nvCxnSpPr>
          <p:cNvPr id="29" name="מחבר חץ ישר 28"/>
          <p:cNvCxnSpPr/>
          <p:nvPr/>
        </p:nvCxnSpPr>
        <p:spPr>
          <a:xfrm>
            <a:off x="6770464" y="2169115"/>
            <a:ext cx="0" cy="2955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6788141" y="2872850"/>
            <a:ext cx="0" cy="2955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/>
          <p:nvPr/>
        </p:nvCxnSpPr>
        <p:spPr>
          <a:xfrm>
            <a:off x="6769878" y="3548454"/>
            <a:ext cx="0" cy="2955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>
            <a:off x="6769878" y="4214991"/>
            <a:ext cx="0" cy="2955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>
            <a:off x="6751029" y="4869309"/>
            <a:ext cx="0" cy="2955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3" name="Picture 11" descr="כתר - COVER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3" y="1772036"/>
            <a:ext cx="2072120" cy="22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2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החלטת דויד ליורש - מהפך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67423" y="1035361"/>
            <a:ext cx="11548351" cy="46819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8800" dirty="0"/>
              <a:t>"  לב וַיֹּאמֶר הַמֶּלֶךְ דָּוִד... קְחוּ עִמָּכֶם אֶת-עַבְדֵי </a:t>
            </a:r>
            <a:r>
              <a:rPr lang="he-IL" sz="8800" dirty="0" err="1"/>
              <a:t>אֲדֹנֵיכֶם</a:t>
            </a:r>
            <a:r>
              <a:rPr lang="he-IL" sz="8800" dirty="0"/>
              <a:t>, וְהִרְכַּבְתֶּם אֶת-שְׁלֹמֹה בְנִי, עַל-הַפִּרְדָּה אֲשֶׁר-לִי ..וּמָשַׁח אֹתוֹ שָׁם צָדוֹק הַכֹּהֵן וְנָתָן הַנָּבִיא, לְמֶלֶךְ--עַל-יִשְׂרָאֵל; וּתְקַעְתֶּם, בַּשּׁוֹפָר, וַאֲמַרְתֶּם, </a:t>
            </a:r>
            <a:r>
              <a:rPr lang="he-IL" sz="8800" b="1" dirty="0"/>
              <a:t>יְחִי הַמֶּלֶךְ שְׁלֹמֹה</a:t>
            </a:r>
            <a:r>
              <a:rPr lang="he-IL" sz="8800" dirty="0"/>
              <a:t>.  לה וַעֲלִיתֶם אַחֲרָיו, וּבָא וְיָשַׁב </a:t>
            </a:r>
            <a:r>
              <a:rPr lang="he-IL" sz="8800" dirty="0" err="1"/>
              <a:t>עַל-כִּסְאִי</a:t>
            </a:r>
            <a:r>
              <a:rPr lang="he-IL" sz="8800" dirty="0"/>
              <a:t>, </a:t>
            </a:r>
            <a:r>
              <a:rPr lang="he-IL" sz="8800" b="1" dirty="0"/>
              <a:t>וְהוּא </a:t>
            </a:r>
            <a:r>
              <a:rPr lang="he-IL" sz="8800" b="1" dirty="0" err="1"/>
              <a:t>יִמְלֹך</a:t>
            </a:r>
            <a:r>
              <a:rPr lang="he-IL" sz="8800" b="1" dirty="0"/>
              <a:t>ְ, תַּחְתָּי; וְאֹתוֹ </a:t>
            </a:r>
            <a:r>
              <a:rPr lang="he-IL" sz="8800" b="1" dirty="0" err="1"/>
              <a:t>צִוִּיתִי</a:t>
            </a:r>
            <a:r>
              <a:rPr lang="he-IL" sz="8800" b="1" dirty="0"/>
              <a:t> לִהְיוֹת נָגִיד, עַל-יִשְׂרָאֵל וְעַל-יְהוּדָה</a:t>
            </a:r>
            <a:r>
              <a:rPr lang="he-IL" sz="8800" dirty="0"/>
              <a:t>"       </a:t>
            </a:r>
            <a:r>
              <a:rPr lang="he-IL" sz="5600" dirty="0"/>
              <a:t>(פסוקים ל"ב-ל"ה)</a:t>
            </a:r>
          </a:p>
          <a:p>
            <a:pPr marL="0" indent="0">
              <a:lnSpc>
                <a:spcPct val="160000"/>
              </a:lnSpc>
              <a:buNone/>
            </a:pPr>
            <a:endParaRPr lang="he-IL" sz="8800" dirty="0"/>
          </a:p>
          <a:p>
            <a:pPr marL="0" indent="0">
              <a:lnSpc>
                <a:spcPct val="170000"/>
              </a:lnSpc>
              <a:buNone/>
            </a:pPr>
            <a:r>
              <a:rPr lang="he-IL" sz="8800" dirty="0"/>
              <a:t>למרות שלאדוניה  מגיע הכתר, דויד פועל בניגוד למקובל </a:t>
            </a:r>
            <a:br>
              <a:rPr lang="en-US" sz="8800" dirty="0"/>
            </a:br>
            <a:r>
              <a:rPr lang="he-IL" sz="8800" dirty="0"/>
              <a:t>ומכריז ששלמה בנו השביעי יהיה למלך</a:t>
            </a:r>
            <a:endParaRPr lang="en-US" sz="8800" dirty="0"/>
          </a:p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5122" name="Picture 2" descr="Cornelis de Vos - The Anointing of Solo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32" y="3257550"/>
            <a:ext cx="2753922" cy="23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2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שאלת השאלות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0507166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sz="3200" b="1" dirty="0"/>
              <a:t>מדוע דויד בוחר להכריז דווקא על שלמה כיורשו למלכות, למרות שכתר המלכות אמור לעבור לאדוניה?</a:t>
            </a:r>
          </a:p>
          <a:p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093" y="3592946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99492" y="1354971"/>
            <a:ext cx="8423563" cy="636432"/>
          </a:xfrm>
        </p:spPr>
        <p:txBody>
          <a:bodyPr/>
          <a:lstStyle/>
          <a:p>
            <a:br>
              <a:rPr lang="he-IL" sz="3600" dirty="0"/>
            </a:br>
            <a:r>
              <a:rPr lang="he-IL" sz="3600" dirty="0"/>
              <a:t>תעמולת הבחירות של אדוניה </a:t>
            </a:r>
            <a:br>
              <a:rPr lang="he-IL" sz="4400" dirty="0"/>
            </a:b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6328" y="1914037"/>
            <a:ext cx="11335048" cy="3939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"ה </a:t>
            </a:r>
            <a:r>
              <a:rPr lang="he-IL" dirty="0" err="1"/>
              <a:t>וַאֲדֹנִיָּה</a:t>
            </a:r>
            <a:r>
              <a:rPr lang="he-IL" dirty="0"/>
              <a:t> בֶן-חַגִּית מִתְנַשֵּׂא </a:t>
            </a:r>
            <a:r>
              <a:rPr lang="he-IL" dirty="0" err="1"/>
              <a:t>לֵאמֹר</a:t>
            </a:r>
            <a:r>
              <a:rPr lang="he-IL" dirty="0"/>
              <a:t>, אֲנִי אֶמְלֹךְ; וַיַּעַשׂ לוֹ, רֶכֶב וּפָרָשִׁים, וַחֲמִשִּׁים אִישׁ, רָצִים לְפָנָיו.</a:t>
            </a:r>
          </a:p>
          <a:p>
            <a:pPr marL="0" indent="0">
              <a:buNone/>
            </a:pPr>
            <a:r>
              <a:rPr lang="he-IL" dirty="0"/>
              <a:t>ט וַיִּזְבַּח </a:t>
            </a:r>
            <a:r>
              <a:rPr lang="he-IL" dirty="0" err="1"/>
              <a:t>אֲדֹנִיָּהו</a:t>
            </a:r>
            <a:r>
              <a:rPr lang="he-IL" dirty="0"/>
              <a:t>ּ, צֹאן וּבָקָר </a:t>
            </a:r>
            <a:r>
              <a:rPr lang="he-IL" dirty="0" err="1"/>
              <a:t>וּמְרִיא</a:t>
            </a:r>
            <a:r>
              <a:rPr lang="he-IL" dirty="0"/>
              <a:t>, עִם אֶבֶן </a:t>
            </a:r>
            <a:r>
              <a:rPr lang="he-IL" dirty="0" err="1"/>
              <a:t>הַזֹּחֶלֶת</a:t>
            </a:r>
            <a:r>
              <a:rPr lang="he-IL" dirty="0"/>
              <a:t>, אֲשֶׁר-אֵצֶל עֵין רֹגֵל; וַיִּקְרָא, אֶת-כָּל-אֶחָיו בְּנֵי הַמֶּלֶךְ, וּלְכָל-אַנְשֵׁי יְהוּדָה, עַבְדֵי הַמֶּלֶךְ.  י וְאֶת-נָתָן הַנָּבִיא וּבְנָיָהוּ </a:t>
            </a:r>
            <a:r>
              <a:rPr lang="he-IL" dirty="0" err="1"/>
              <a:t>וְאֶת-הַגִּבּוֹרִים</a:t>
            </a:r>
            <a:r>
              <a:rPr lang="he-IL" dirty="0"/>
              <a:t>, וְאֶת-שְׁלֹמֹה אָחִיו--לֹא קָרָא"                 </a:t>
            </a:r>
            <a:r>
              <a:rPr lang="he-IL" sz="1800" dirty="0"/>
              <a:t>(פסוקים ה-י)   </a:t>
            </a:r>
            <a:endParaRPr lang="en-US" sz="1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66" y="4282035"/>
            <a:ext cx="2287483" cy="1427944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510587" y="371997"/>
            <a:ext cx="11335049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br>
              <a:rPr lang="he-IL" dirty="0"/>
            </a:br>
            <a:r>
              <a:rPr lang="he-IL" dirty="0"/>
              <a:t>סיבה ראשונה</a:t>
            </a:r>
            <a:br>
              <a:rPr lang="he-IL" sz="4400" dirty="0"/>
            </a:b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36152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573093"/>
            <a:ext cx="11160000" cy="1311125"/>
          </a:xfrm>
        </p:spPr>
        <p:txBody>
          <a:bodyPr/>
          <a:lstStyle/>
          <a:p>
            <a:r>
              <a:rPr lang="he-IL" dirty="0"/>
              <a:t>איזו תעמולת בחירות עושה אדוניה?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05" y="1762125"/>
            <a:ext cx="11229119" cy="389976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he-IL" dirty="0"/>
              <a:t>"</a:t>
            </a:r>
            <a:r>
              <a:rPr lang="he-IL" dirty="0" err="1"/>
              <a:t>וַאֲדֹנִיָּה</a:t>
            </a:r>
            <a:r>
              <a:rPr lang="he-IL" dirty="0"/>
              <a:t> בֶן-חַגִּית מ</a:t>
            </a:r>
            <a:r>
              <a:rPr lang="he-IL" b="1" dirty="0"/>
              <a:t>ִתְנַשֵּׂא</a:t>
            </a:r>
            <a:r>
              <a:rPr lang="he-IL" dirty="0"/>
              <a:t> </a:t>
            </a:r>
            <a:r>
              <a:rPr lang="he-IL" dirty="0" err="1"/>
              <a:t>לֵאמֹר</a:t>
            </a:r>
            <a:r>
              <a:rPr lang="he-IL" dirty="0"/>
              <a:t>, </a:t>
            </a:r>
            <a:r>
              <a:rPr lang="he-IL" b="1" dirty="0"/>
              <a:t>אֲנִי אֶמְלֹךְ </a:t>
            </a:r>
            <a:r>
              <a:rPr lang="he-IL" dirty="0"/>
              <a:t>" 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כדי לחזק את מעמדו הוא מכין לעצמו מרכבה ופרשים "וַחֲמִשִּׁים </a:t>
            </a:r>
            <a:r>
              <a:rPr lang="he-IL" dirty="0" err="1"/>
              <a:t>אִישׁ,רָצִים</a:t>
            </a:r>
            <a:r>
              <a:rPr lang="he-IL" dirty="0"/>
              <a:t> לְפָנָיו"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he-IL" dirty="0"/>
              <a:t>אדוניה עורך סעודת זבח חגיגית ומזמין את תומכיו בלבד</a:t>
            </a:r>
          </a:p>
          <a:p>
            <a:pPr marL="0" lv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87" y="3603896"/>
            <a:ext cx="2743994" cy="20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6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418176" cy="720000"/>
          </a:xfrm>
        </p:spPr>
        <p:txBody>
          <a:bodyPr/>
          <a:lstStyle/>
          <a:p>
            <a:pPr lvl="0"/>
            <a:br>
              <a:rPr lang="he-IL" dirty="0"/>
            </a:br>
            <a:r>
              <a:rPr lang="he-IL" dirty="0"/>
              <a:t>אז מה פסול בהתנהגותו של אדוניה? </a:t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219594" cy="4680000"/>
          </a:xfrm>
        </p:spPr>
        <p:txBody>
          <a:bodyPr/>
          <a:lstStyle/>
          <a:p>
            <a:r>
              <a:rPr lang="he-IL" dirty="0"/>
              <a:t>את תעמולת הבחירות הוא עושה כשעדיין דויד מולך, דבר שנחשב למרד במלך </a:t>
            </a:r>
          </a:p>
          <a:p>
            <a:r>
              <a:rPr lang="he-IL" dirty="0"/>
              <a:t>התנהגות לא מכובדת  כלפי אביו</a:t>
            </a:r>
          </a:p>
          <a:p>
            <a:r>
              <a:rPr lang="he-IL" dirty="0"/>
              <a:t>הוא מתנהג בהתנשאות</a:t>
            </a:r>
          </a:p>
          <a:p>
            <a:r>
              <a:rPr lang="he-IL" dirty="0"/>
              <a:t>הוא מכריז על עצמו כמלך ומציג את עצמו בפני העם </a:t>
            </a:r>
            <a:br>
              <a:rPr lang="en-US" dirty="0"/>
            </a:br>
            <a:r>
              <a:rPr lang="he-IL" dirty="0"/>
              <a:t>באמצעות תהלוכה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82" y="2815368"/>
            <a:ext cx="2203234" cy="28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9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73057" y="1034354"/>
            <a:ext cx="9774103" cy="540000"/>
          </a:xfrm>
        </p:spPr>
        <p:txBody>
          <a:bodyPr/>
          <a:lstStyle/>
          <a:p>
            <a:r>
              <a:rPr lang="he-IL" dirty="0"/>
              <a:t>מדוע אדוניה מתנהג בצורה לא מכובדת?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424872" y="1707209"/>
            <a:ext cx="11157527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" </a:t>
            </a:r>
            <a:r>
              <a:rPr lang="he-IL" b="1" dirty="0"/>
              <a:t>וְלֹא-עֲצָבוֹ אָבִיו מִיָּמָיו </a:t>
            </a:r>
            <a:r>
              <a:rPr lang="he-IL" b="1" dirty="0" err="1"/>
              <a:t>לֵאמֹר</a:t>
            </a:r>
            <a:r>
              <a:rPr lang="he-IL" b="1" dirty="0"/>
              <a:t>, מַדּוּעַ כָּכָה עָשִׂית..ָ"</a:t>
            </a:r>
            <a:r>
              <a:rPr lang="he-IL" sz="1400" b="1" dirty="0"/>
              <a:t>(פסוק ו) 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דוד האב, מעולם לא נזף בו כי לא רצה להעציב אותו . כלומר, לא הציב לו גבולות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אדוניה גדל להיות מפונק ולא מחונך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תוצאות החינוך באות לידי ביטוי בהתנהגותו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71" y="390871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7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013970" y="2060211"/>
            <a:ext cx="9000000" cy="540000"/>
          </a:xfrm>
        </p:spPr>
        <p:txBody>
          <a:bodyPr/>
          <a:lstStyle/>
          <a:p>
            <a:r>
              <a:rPr lang="he-IL" dirty="0"/>
              <a:t>חוק המלך, דברים י"ז פסוקים י"ד-כ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623289" y="2529245"/>
            <a:ext cx="11044835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חוק מלך נמצא בספר דברים ותפקידו להגביל את סמכות המלך שיהיה כפוף לחוקים ושלא יעשה כל מה שירצה.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10587" y="270397"/>
            <a:ext cx="11335049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br>
              <a:rPr lang="he-IL" dirty="0"/>
            </a:br>
            <a:r>
              <a:rPr lang="he-IL" dirty="0"/>
              <a:t>סיבה שנייה</a:t>
            </a:r>
            <a:br>
              <a:rPr lang="he-IL" sz="4400" dirty="0"/>
            </a:br>
            <a:endParaRPr lang="he-IL" sz="3600" dirty="0"/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1376219" y="1179140"/>
            <a:ext cx="9088581" cy="636432"/>
          </a:xfrm>
        </p:spPr>
        <p:txBody>
          <a:bodyPr/>
          <a:lstStyle/>
          <a:p>
            <a:br>
              <a:rPr lang="he-IL" sz="3600" dirty="0"/>
            </a:br>
            <a:r>
              <a:rPr lang="he-IL" sz="3600" dirty="0"/>
              <a:t>אדוניה - הפוך מדמות המלך הרצויה</a:t>
            </a:r>
            <a:br>
              <a:rPr lang="he-IL" sz="4400" dirty="0"/>
            </a:br>
            <a:endParaRPr lang="he-IL" sz="3600" dirty="0"/>
          </a:p>
        </p:txBody>
      </p:sp>
      <p:pic>
        <p:nvPicPr>
          <p:cNvPr id="7" name="Picture 2" descr="אבי הראל: חוק המלך ציווי או המלצה? - ייצור ידע">
            <a:extLst>
              <a:ext uri="{FF2B5EF4-FFF2-40B4-BE49-F238E27FC236}">
                <a16:creationId xmlns:a16="http://schemas.microsoft.com/office/drawing/2014/main" id="{B22B3120-3901-4111-9BF9-4B0A8D14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2" y="3987859"/>
            <a:ext cx="2657744" cy="17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13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573094"/>
            <a:ext cx="11160000" cy="720000"/>
          </a:xfrm>
        </p:spPr>
        <p:txBody>
          <a:bodyPr/>
          <a:lstStyle/>
          <a:p>
            <a:r>
              <a:rPr lang="he-IL" dirty="0"/>
              <a:t>במה מגבילים את המלך בחוק?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9097" y="1293094"/>
            <a:ext cx="11278438" cy="5007535"/>
          </a:xfrm>
        </p:spPr>
        <p:txBody>
          <a:bodyPr>
            <a:normAutofit/>
          </a:bodyPr>
          <a:lstStyle/>
          <a:p>
            <a:r>
              <a:rPr lang="he-IL" dirty="0"/>
              <a:t>"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שׂוֹם תָּשִׂים עָלֶיךָ מֶלֶךְ אֲשֶׁר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יִבְחַר יְהוָה </a:t>
            </a:r>
            <a:r>
              <a:rPr lang="he-IL" b="1" dirty="0" err="1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אֱלֹהֶיך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ָ בּוֹ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 "</a:t>
            </a:r>
          </a:p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"רַק לֹא-יַרְבֶּה-לּוֹ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סוּסִים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"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Varela Round" panose="00000500000000000000"/>
            </a:endParaRPr>
          </a:p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" וְלֹא יַרְבֶּה-לּוֹ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נָשִׁים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"</a:t>
            </a:r>
          </a:p>
          <a:p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Varela Round" panose="00000500000000000000"/>
              </a:rPr>
              <a:t>"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וְכֶסֶף וְזָהָב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לֹא יַרְבֶּה-לּוֹ מְאֹד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Varela Round" panose="00000500000000000000"/>
              </a:rPr>
              <a:t>"</a:t>
            </a: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Varela Round" panose="00000500000000000000"/>
            </a:endParaRPr>
          </a:p>
          <a:p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Varela Round" panose="00000500000000000000"/>
              </a:rPr>
              <a:t>"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..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לִשְׁמֹר אֶת-כָּל-דִּבְרֵי הַתּוֹרָה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הַזֹּאת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וְאֶת-הַחֻקִּים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 הָאֵלֶּה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לַעֲשֹׂתָם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" </a:t>
            </a:r>
          </a:p>
          <a:p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"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לְבִלְתִּי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רוּם-לְבָבוֹ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 מֵאֶחָיו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Varela Round" panose="00000500000000000000"/>
              </a:rPr>
              <a:t>"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Varela Round" panose="00000500000000000000"/>
            </a:endParaRPr>
          </a:p>
          <a:p>
            <a:endParaRPr lang="he-IL" sz="3200" dirty="0">
              <a:cs typeface="Varela Round" panose="00000500000000000000"/>
            </a:endParaRPr>
          </a:p>
          <a:p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Varela Round" panose="00000500000000000000"/>
            </a:endParaRPr>
          </a:p>
          <a:p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arela Round" panose="0000050000000000000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Varela Round" panose="00000500000000000000"/>
            </a:endParaRPr>
          </a:p>
          <a:p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Varela Round" panose="00000500000000000000"/>
            </a:endParaRPr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8" y="1287067"/>
            <a:ext cx="2598998" cy="2564497"/>
          </a:xfrm>
          <a:prstGeom prst="rect">
            <a:avLst/>
          </a:prstGeom>
        </p:spPr>
      </p:pic>
      <p:pic>
        <p:nvPicPr>
          <p:cNvPr id="6" name="Picture 2" descr="אבי הראל: חוק המלך ציווי או המלצה? - ייצור ידע">
            <a:extLst>
              <a:ext uri="{FF2B5EF4-FFF2-40B4-BE49-F238E27FC236}">
                <a16:creationId xmlns:a16="http://schemas.microsoft.com/office/drawing/2014/main" id="{C32E7C5E-9865-4A4D-94F9-C2B7C9680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2" y="3987859"/>
            <a:ext cx="2657744" cy="17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8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4587" y="810088"/>
            <a:ext cx="11160000" cy="640021"/>
          </a:xfrm>
        </p:spPr>
        <p:txBody>
          <a:bodyPr/>
          <a:lstStyle/>
          <a:p>
            <a:r>
              <a:rPr lang="he-IL" dirty="0"/>
              <a:t>אז איך חוק המלך קשור לאדוניה?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34" y="2167062"/>
            <a:ext cx="2435489" cy="1826617"/>
          </a:xfrm>
          <a:prstGeom prst="rect">
            <a:avLst/>
          </a:prstGeom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600364" y="1551710"/>
            <a:ext cx="9938327" cy="44995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>
              <a:cs typeface="Varela Round" panose="00000500000000000000"/>
            </a:endParaRPr>
          </a:p>
          <a:p>
            <a:pPr marL="0" indent="0">
              <a:buNone/>
            </a:pPr>
            <a:endParaRPr lang="he-IL" dirty="0">
              <a:cs typeface="Varela Round" panose="00000500000000000000"/>
            </a:endParaRPr>
          </a:p>
          <a:p>
            <a:pPr marL="0" indent="0">
              <a:buNone/>
            </a:pPr>
            <a:r>
              <a:rPr lang="he-IL" dirty="0">
                <a:cs typeface="Varela Round" panose="00000500000000000000"/>
              </a:rPr>
              <a:t> 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Varela Round" panose="0000050000000000000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8634" r="9315" b="1304"/>
          <a:stretch/>
        </p:blipFill>
        <p:spPr>
          <a:xfrm>
            <a:off x="7425737" y="2167062"/>
            <a:ext cx="2032001" cy="1823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8683" y="2848108"/>
            <a:ext cx="2715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0070C0"/>
                </a:solidFill>
                <a:cs typeface="Varela Round" panose="00000500000000000000"/>
              </a:rPr>
              <a:t>מה קשור?</a:t>
            </a:r>
          </a:p>
        </p:txBody>
      </p:sp>
    </p:spTree>
    <p:extLst>
      <p:ext uri="{BB962C8B-B14F-4D97-AF65-F5344CB8AC3E}">
        <p14:creationId xmlns:p14="http://schemas.microsoft.com/office/powerpoint/2010/main" val="218171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065767"/>
            <a:ext cx="10871177" cy="1260000"/>
          </a:xfrm>
        </p:spPr>
        <p:txBody>
          <a:bodyPr/>
          <a:lstStyle/>
          <a:p>
            <a:br>
              <a:rPr lang="he-IL" dirty="0">
                <a:solidFill>
                  <a:srgbClr val="192A72"/>
                </a:solidFill>
              </a:rPr>
            </a:br>
            <a:br>
              <a:rPr lang="he-IL" dirty="0">
                <a:solidFill>
                  <a:srgbClr val="192A72"/>
                </a:solidFill>
              </a:rPr>
            </a:br>
            <a:r>
              <a:rPr lang="he-IL" sz="4400" dirty="0">
                <a:solidFill>
                  <a:srgbClr val="192A72"/>
                </a:solidFill>
              </a:rPr>
              <a:t>מלכים א פרק א'</a:t>
            </a:r>
            <a:br>
              <a:rPr lang="he-IL" sz="4400" dirty="0">
                <a:solidFill>
                  <a:srgbClr val="192A72"/>
                </a:solidFill>
              </a:rPr>
            </a:br>
            <a:br>
              <a:rPr lang="he-IL" sz="6000" dirty="0">
                <a:solidFill>
                  <a:srgbClr val="192A72"/>
                </a:solidFill>
              </a:rPr>
            </a:br>
            <a:br>
              <a:rPr lang="he-IL" sz="6000" dirty="0">
                <a:solidFill>
                  <a:srgbClr val="192A72"/>
                </a:solidFill>
              </a:rPr>
            </a:br>
            <a:br>
              <a:rPr lang="he-IL" dirty="0">
                <a:solidFill>
                  <a:srgbClr val="192A72"/>
                </a:solidFill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96921" y="3071348"/>
            <a:ext cx="10872000" cy="703645"/>
          </a:xfrm>
        </p:spPr>
        <p:txBody>
          <a:bodyPr/>
          <a:lstStyle/>
          <a:p>
            <a:r>
              <a:rPr lang="he-IL" dirty="0">
                <a:sym typeface="Varela Round"/>
              </a:rPr>
              <a:t>תנ"ך ממלכתי, שכבה ח'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הלנה ממן</a:t>
            </a:r>
          </a:p>
        </p:txBody>
      </p:sp>
      <p:sp>
        <p:nvSpPr>
          <p:cNvPr id="2" name="מלבן 1"/>
          <p:cNvSpPr/>
          <p:nvPr/>
        </p:nvSpPr>
        <p:spPr>
          <a:xfrm>
            <a:off x="3976239" y="2114116"/>
            <a:ext cx="4395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solidFill>
                  <a:srgbClr val="0070C0"/>
                </a:solidFill>
              </a:rPr>
              <a:t>מי יקבל את הכתר?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למדנו?</a:t>
            </a:r>
            <a:endParaRPr lang="en-US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>
          <a:xfrm>
            <a:off x="515206" y="1327355"/>
            <a:ext cx="11160000" cy="45508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הביקורת השלילית על דרכו של אדוניה במאבק להשגת המלוכה (על כך שאינו ראוי לשמש כמלך: הכריז על עצמו כמלך ובכך מרד באביו וערך סעודת ההמלכה בעוד אביו חי ומבלי הסכמת אביו)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he-IL" dirty="0"/>
              <a:t>החלטת דויד להמליך את שלמה למלך אחריו והסיבות שקשורות לאדוניה שהביאו להחלטתו של דויד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 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5077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  <a:endParaRPr lang="en-US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>
          <a:xfrm>
            <a:off x="515206" y="1514167"/>
            <a:ext cx="11362162" cy="43640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e-IL" b="1" dirty="0"/>
              <a:t>קרא מלכים א פרק א פסוק ה' וגם  דברים י"ז פסוקים י"ד-כ</a:t>
            </a:r>
          </a:p>
          <a:p>
            <a:pPr marL="0" lvl="0" indent="0">
              <a:buNone/>
            </a:pPr>
            <a:endParaRPr lang="he-IL" dirty="0"/>
          </a:p>
          <a:p>
            <a:pPr marL="0" lvl="0" indent="0">
              <a:buNone/>
            </a:pPr>
            <a:r>
              <a:rPr lang="he-IL" dirty="0"/>
              <a:t>אדוניה לא קיים את חוק המלך ולכן אינו ראוי למלוך</a:t>
            </a:r>
          </a:p>
          <a:p>
            <a:pPr marL="0" lvl="0" indent="0">
              <a:buNone/>
            </a:pPr>
            <a:endParaRPr lang="he-IL" dirty="0"/>
          </a:p>
          <a:p>
            <a:pPr marL="0" lvl="0" indent="0">
              <a:buNone/>
            </a:pPr>
            <a:r>
              <a:rPr lang="he-IL" dirty="0"/>
              <a:t>הבא שתי דוגמאות ממלכים א פרק א פסוק ה' המלמדות שאדוניה </a:t>
            </a:r>
            <a:r>
              <a:rPr lang="he-IL" b="1" dirty="0"/>
              <a:t>לא</a:t>
            </a:r>
            <a:r>
              <a:rPr lang="he-IL" dirty="0"/>
              <a:t> קיים את חוק המלך שבדברים י"ז פסוקים י"ד-כ והסבר אותן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67" y="418359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2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738940" y="2270910"/>
            <a:ext cx="10871177" cy="1260000"/>
          </a:xfrm>
        </p:spPr>
        <p:txBody>
          <a:bodyPr>
            <a:normAutofit/>
          </a:bodyPr>
          <a:lstStyle/>
          <a:p>
            <a:r>
              <a:rPr lang="he-IL" dirty="0"/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45513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065767"/>
            <a:ext cx="10871177" cy="1260000"/>
          </a:xfrm>
        </p:spPr>
        <p:txBody>
          <a:bodyPr/>
          <a:lstStyle/>
          <a:p>
            <a:br>
              <a:rPr lang="he-IL" dirty="0">
                <a:solidFill>
                  <a:srgbClr val="192A72"/>
                </a:solidFill>
              </a:rPr>
            </a:br>
            <a:br>
              <a:rPr lang="he-IL" dirty="0">
                <a:solidFill>
                  <a:srgbClr val="192A72"/>
                </a:solidFill>
              </a:rPr>
            </a:br>
            <a:r>
              <a:rPr lang="he-IL" sz="4400" dirty="0">
                <a:solidFill>
                  <a:srgbClr val="192A72"/>
                </a:solidFill>
              </a:rPr>
              <a:t>מלכים א פרק א - חלק 2</a:t>
            </a:r>
            <a:br>
              <a:rPr lang="he-IL" sz="4400" dirty="0">
                <a:solidFill>
                  <a:srgbClr val="192A72"/>
                </a:solidFill>
              </a:rPr>
            </a:br>
            <a:br>
              <a:rPr lang="he-IL" sz="6000" dirty="0">
                <a:solidFill>
                  <a:srgbClr val="192A72"/>
                </a:solidFill>
              </a:rPr>
            </a:br>
            <a:br>
              <a:rPr lang="he-IL" sz="6000" dirty="0">
                <a:solidFill>
                  <a:srgbClr val="192A72"/>
                </a:solidFill>
              </a:rPr>
            </a:br>
            <a:br>
              <a:rPr lang="he-IL" dirty="0">
                <a:solidFill>
                  <a:srgbClr val="192A72"/>
                </a:solidFill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96921" y="3071348"/>
            <a:ext cx="10872000" cy="703645"/>
          </a:xfrm>
        </p:spPr>
        <p:txBody>
          <a:bodyPr/>
          <a:lstStyle/>
          <a:p>
            <a:r>
              <a:rPr lang="he-IL" dirty="0">
                <a:sym typeface="Varela Round"/>
              </a:rPr>
              <a:t>תנ"ך ממלכתי, שכבה ח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הלנה ממן</a:t>
            </a:r>
          </a:p>
        </p:txBody>
      </p:sp>
      <p:sp>
        <p:nvSpPr>
          <p:cNvPr id="2" name="מלבן 1"/>
          <p:cNvSpPr/>
          <p:nvPr/>
        </p:nvSpPr>
        <p:spPr>
          <a:xfrm>
            <a:off x="3593121" y="2114116"/>
            <a:ext cx="4778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 יקבל את הכתר?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5206" y="573094"/>
            <a:ext cx="11160000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למדנו?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5" y="1725681"/>
            <a:ext cx="11263839" cy="4152517"/>
          </a:xfrm>
        </p:spPr>
        <p:txBody>
          <a:bodyPr>
            <a:normAutofit/>
          </a:bodyPr>
          <a:lstStyle/>
          <a:p>
            <a:r>
              <a:rPr lang="he-IL" sz="2800" dirty="0"/>
              <a:t>המאבק לכתר, שהתעורר עקב זקנתו של דויד</a:t>
            </a:r>
          </a:p>
          <a:p>
            <a:pPr marL="0" indent="0">
              <a:buNone/>
            </a:pPr>
            <a:endParaRPr lang="he-IL" sz="2800" dirty="0"/>
          </a:p>
          <a:p>
            <a:r>
              <a:rPr lang="he-IL" sz="2800" dirty="0"/>
              <a:t> פעולותיו של אדוניה להשגת המלוכה והביקורת השלילית על פעולותיו</a:t>
            </a:r>
          </a:p>
          <a:p>
            <a:pPr marL="0" indent="0">
              <a:buNone/>
            </a:pPr>
            <a:endParaRPr lang="he-IL" sz="2800" dirty="0"/>
          </a:p>
          <a:p>
            <a:r>
              <a:rPr lang="he-IL" sz="2800" dirty="0"/>
              <a:t>הסיבות להחלטת דויד להמליך את שלמה למלך אחריו, למרות שלאדוניה מגיע כתר המלוכה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5206" y="573094"/>
            <a:ext cx="11160000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בחלק זה?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234342" cy="415251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e-IL" sz="2800" dirty="0"/>
              <a:t>נשיב על השאלה, ששאלנו בחלק הקודם</a:t>
            </a:r>
          </a:p>
          <a:p>
            <a:pPr lvl="0">
              <a:lnSpc>
                <a:spcPct val="150000"/>
              </a:lnSpc>
            </a:pPr>
            <a:r>
              <a:rPr lang="he-IL" sz="2800" dirty="0"/>
              <a:t>מהי תכניתם של נתן ובת שבע כדי להשיג את מטרתם ששלמה ימלוך?</a:t>
            </a:r>
          </a:p>
          <a:p>
            <a:pPr lvl="0">
              <a:lnSpc>
                <a:spcPct val="150000"/>
              </a:lnSpc>
            </a:pPr>
            <a:r>
              <a:rPr lang="he-IL" sz="2800" dirty="0"/>
              <a:t>כיצד יישמו את התכנית בפועל?</a:t>
            </a:r>
          </a:p>
          <a:p>
            <a:pPr lvl="0">
              <a:lnSpc>
                <a:spcPct val="150000"/>
              </a:lnSpc>
            </a:pPr>
            <a:r>
              <a:rPr lang="he-IL" sz="2800" dirty="0"/>
              <a:t>בזכות מי הושגה המטרה, בזכות נתן או בזכות בת שבע? ומדוע?</a:t>
            </a:r>
          </a:p>
        </p:txBody>
      </p:sp>
    </p:spTree>
    <p:extLst>
      <p:ext uri="{BB962C8B-B14F-4D97-AF65-F5344CB8AC3E}">
        <p14:creationId xmlns:p14="http://schemas.microsoft.com/office/powerpoint/2010/main" val="3990016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למה דווקא שלמה?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פרשת ירושת הכיסא חלק א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4137891" y="2058190"/>
            <a:ext cx="7305963" cy="415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 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9" name="כותרת 7"/>
          <p:cNvSpPr>
            <a:spLocks noGrp="1"/>
          </p:cNvSpPr>
          <p:nvPr>
            <p:ph type="title"/>
          </p:nvPr>
        </p:nvSpPr>
        <p:spPr>
          <a:xfrm>
            <a:off x="515206" y="600363"/>
            <a:ext cx="11160000" cy="964019"/>
          </a:xfrm>
        </p:spPr>
        <p:txBody>
          <a:bodyPr/>
          <a:lstStyle/>
          <a:p>
            <a:r>
              <a:rPr lang="he-IL" dirty="0"/>
              <a:t>מה הקשר בין אדוניה לחוק המלך?</a:t>
            </a:r>
            <a:endParaRPr lang="en-US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56653"/>
              </p:ext>
            </p:extLst>
          </p:nvPr>
        </p:nvGraphicFramePr>
        <p:xfrm>
          <a:off x="1207933" y="1773383"/>
          <a:ext cx="9467536" cy="34571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39854">
                  <a:extLst>
                    <a:ext uri="{9D8B030D-6E8A-4147-A177-3AD203B41FA5}">
                      <a16:colId xmlns:a16="http://schemas.microsoft.com/office/drawing/2014/main" val="3935612118"/>
                    </a:ext>
                  </a:extLst>
                </a:gridCol>
                <a:gridCol w="4627682">
                  <a:extLst>
                    <a:ext uri="{9D8B030D-6E8A-4147-A177-3AD203B41FA5}">
                      <a16:colId xmlns:a16="http://schemas.microsoft.com/office/drawing/2014/main" val="1073633466"/>
                    </a:ext>
                  </a:extLst>
                </a:gridCol>
              </a:tblGrid>
              <a:tr h="988290">
                <a:tc>
                  <a:txBody>
                    <a:bodyPr/>
                    <a:lstStyle/>
                    <a:p>
                      <a:pPr rtl="1"/>
                      <a:r>
                        <a:rPr lang="he-IL" sz="2400" dirty="0">
                          <a:cs typeface="Varela Round" panose="00000500000000000000"/>
                        </a:rPr>
                        <a:t>חוק המלך</a:t>
                      </a:r>
                    </a:p>
                    <a:p>
                      <a:pPr rtl="1"/>
                      <a:r>
                        <a:rPr lang="he-IL" sz="2400" dirty="0">
                          <a:cs typeface="Varela Round" panose="00000500000000000000"/>
                        </a:rPr>
                        <a:t>דברים י"ז פסוקים י"ד-כ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הפעולות של אדוניה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מלכים א' א פסוק ה'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7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"לְבִלְתִּי רוּם-לְבָבוֹ..."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/>
                      </a:endParaRPr>
                    </a:p>
                    <a:p>
                      <a:pPr rtl="1"/>
                      <a:endParaRPr lang="he-IL" sz="2400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"</a:t>
                      </a:r>
                      <a:r>
                        <a:rPr lang="he-IL" sz="2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וַאֲדֹנִיָּה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 בֶן-חַגִּית מ</a:t>
                      </a:r>
                      <a:r>
                        <a:rPr lang="he-I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ִתְנַשֵּׂא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..."</a:t>
                      </a:r>
                    </a:p>
                    <a:p>
                      <a:pPr rtl="1"/>
                      <a:endParaRPr lang="he-IL" sz="2400" dirty="0"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350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"שׂוֹם תָּשִׂים עָלֶיךָ מֶלֶךְ, אֲשֶׁר יִבְחַר יְהוָה </a:t>
                      </a:r>
                      <a:r>
                        <a:rPr lang="he-IL" sz="2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אֱלֹהֶיך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ָ בּוֹ..."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cs typeface="Varela Round" panose="00000500000000000000"/>
                        </a:rPr>
                        <a:t>"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אֲנִי אֶמְלֹךְ"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/>
                      </a:endParaRPr>
                    </a:p>
                    <a:p>
                      <a:pPr rtl="1"/>
                      <a:endParaRPr lang="he-IL" sz="2400" dirty="0"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6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"לֹא-יַרְבֶּה-לּוֹ סוּסִים..."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Varela Round" panose="00000500000000000000"/>
                        </a:rPr>
                        <a:t>"...וַיַּעַשׂ לוֹ, רֶכֶב וּפָרָשִׁים, וַחֲמִשִּׁים אִישׁ, רָצִים לְפָנָיו"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69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62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5064" y="609600"/>
            <a:ext cx="9820284" cy="1865746"/>
          </a:xfrm>
        </p:spPr>
        <p:txBody>
          <a:bodyPr/>
          <a:lstStyle/>
          <a:p>
            <a:br>
              <a:rPr lang="he-IL" sz="4400" dirty="0"/>
            </a:br>
            <a:r>
              <a:rPr lang="he-IL" sz="4400" dirty="0"/>
              <a:t>כיצד מצליחים נתן ובת שבע לשכנע את דויד להמליך את שלמה?</a:t>
            </a:r>
            <a:br>
              <a:rPr lang="he-IL" dirty="0"/>
            </a:br>
            <a:r>
              <a:rPr lang="he-IL" dirty="0"/>
              <a:t> </a:t>
            </a:r>
          </a:p>
        </p:txBody>
      </p:sp>
      <p:pic>
        <p:nvPicPr>
          <p:cNvPr id="3" name="תמונה 2" descr="https://upload.wikimedia.org/wikipedia/commons/thumb/e/ef/Gerbrand_van_den_Eeckhout_-_David_Promises_Bathsheba_that_Solomon_will_be_his_Successor.jpg/250px-Gerbrand_van_den_Eeckhout_-_David_Promises_Bathsheba_that_Solomon_will_be_his_Success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71" y="2581245"/>
            <a:ext cx="2876669" cy="18014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1351319" y="4451927"/>
            <a:ext cx="9487775" cy="109912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4400" dirty="0"/>
              <a:t>מי מהם הצליח להשפיע על דויד?</a:t>
            </a:r>
          </a:p>
        </p:txBody>
      </p:sp>
    </p:spTree>
    <p:extLst>
      <p:ext uri="{BB962C8B-B14F-4D97-AF65-F5344CB8AC3E}">
        <p14:creationId xmlns:p14="http://schemas.microsoft.com/office/powerpoint/2010/main" val="379978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0596139" cy="720000"/>
          </a:xfrm>
        </p:spPr>
        <p:txBody>
          <a:bodyPr/>
          <a:lstStyle/>
          <a:p>
            <a:r>
              <a:rPr lang="he-IL" u="sng" dirty="0"/>
              <a:t>עצת נתן לבת שבע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2993" y="1985817"/>
            <a:ext cx="9303049" cy="3492775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"יא וַיֹּאמֶר נָתָן, אֶל-בַּת-שֶׁבַע אֵם-שְׁלֹמֹה </a:t>
            </a:r>
            <a:r>
              <a:rPr lang="he-IL" dirty="0" err="1"/>
              <a:t>לֵאמֹר</a:t>
            </a:r>
            <a:r>
              <a:rPr lang="he-IL" dirty="0"/>
              <a:t>, הֲלוֹא שָׁמַעַתְּ, כִּי מָלַךְ </a:t>
            </a:r>
            <a:r>
              <a:rPr lang="he-IL" dirty="0" err="1"/>
              <a:t>אֲדֹנִיָּהו</a:t>
            </a:r>
            <a:r>
              <a:rPr lang="he-IL" dirty="0"/>
              <a:t>ּ בֶן-חַגִּית; </a:t>
            </a:r>
            <a:r>
              <a:rPr lang="he-IL" b="1" dirty="0" err="1"/>
              <a:t>וַאֲדֹנֵינו</a:t>
            </a:r>
            <a:r>
              <a:rPr lang="he-IL" b="1" dirty="0"/>
              <a:t>ּ דָוִד, לֹא יָדָע"</a:t>
            </a:r>
          </a:p>
          <a:p>
            <a:pPr marL="0" indent="0">
              <a:buNone/>
            </a:pPr>
            <a:r>
              <a:rPr lang="he-IL" b="1" dirty="0"/>
              <a:t>                                     </a:t>
            </a:r>
            <a:r>
              <a:rPr lang="he-IL" sz="1600" dirty="0"/>
              <a:t>( פסוק י"א) </a:t>
            </a:r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626042" y="1331944"/>
            <a:ext cx="9000000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cs typeface="Varela Round" panose="00000500000000000000"/>
              </a:rPr>
              <a:t>א. תיאור עובדות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371" y="361790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>
          <a:xfrm>
            <a:off x="515206" y="1195757"/>
            <a:ext cx="9169568" cy="4680000"/>
          </a:xfrm>
        </p:spPr>
        <p:txBody>
          <a:bodyPr>
            <a:normAutofit/>
          </a:bodyPr>
          <a:lstStyle/>
          <a:p>
            <a:pPr lvl="0"/>
            <a:r>
              <a:rPr lang="he-IL" sz="2800" dirty="0"/>
              <a:t>ספר מלכים - מדוע נכתב?</a:t>
            </a:r>
          </a:p>
          <a:p>
            <a:pPr lvl="0"/>
            <a:r>
              <a:rPr lang="he-IL" sz="2800" dirty="0"/>
              <a:t>מדוע מתקיים מאבק על כיסא המלוכה של דויד?</a:t>
            </a:r>
            <a:endParaRPr lang="en-US" sz="2800" dirty="0"/>
          </a:p>
          <a:p>
            <a:pPr lvl="0"/>
            <a:r>
              <a:rPr lang="he-IL" sz="2800" dirty="0"/>
              <a:t>מה עושה אדוניה, בנו של דויד, כדי לזכות במלוכה?</a:t>
            </a:r>
            <a:endParaRPr lang="en-US" sz="2800" dirty="0"/>
          </a:p>
          <a:p>
            <a:pPr lvl="0"/>
            <a:r>
              <a:rPr lang="he-IL" sz="2800" dirty="0"/>
              <a:t>מהי החלטתו של דויד ומי ימלוך אחריו?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8951" y="1847273"/>
            <a:ext cx="9062903" cy="3668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"</a:t>
            </a:r>
            <a:r>
              <a:rPr lang="he-IL" dirty="0" err="1"/>
              <a:t>יב</a:t>
            </a:r>
            <a:r>
              <a:rPr lang="he-IL" dirty="0"/>
              <a:t> וְעַתָּה, לְכִי </a:t>
            </a:r>
            <a:r>
              <a:rPr lang="he-IL" dirty="0" err="1"/>
              <a:t>אִיעָצֵך</a:t>
            </a:r>
            <a:r>
              <a:rPr lang="he-IL" dirty="0"/>
              <a:t>ְ נָא עֵצָה:  </a:t>
            </a:r>
            <a:r>
              <a:rPr lang="he-IL" b="1" dirty="0"/>
              <a:t>וּמַלְּטִי, אֶת-נַפְשֵׁךְ, וְאֶת-נֶפֶשׁ בְּנֵךְ</a:t>
            </a:r>
            <a:r>
              <a:rPr lang="he-IL" dirty="0"/>
              <a:t>, שְׁלֹמֹה"  </a:t>
            </a:r>
            <a:r>
              <a:rPr lang="he-IL" sz="1800" dirty="0"/>
              <a:t>(פסוק י"ב)</a:t>
            </a:r>
          </a:p>
          <a:p>
            <a:pPr marL="0" indent="0">
              <a:buNone/>
            </a:pPr>
            <a:endParaRPr lang="he-IL" sz="1800" dirty="0"/>
          </a:p>
        </p:txBody>
      </p:sp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1318769" y="944017"/>
            <a:ext cx="8093086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cs typeface="Varela Round" panose="00000500000000000000"/>
              </a:rPr>
              <a:t>ב. נתן מתריע על סכנת חיים לבת שבע ושלמה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65" y="3384116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50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5278" y="2115126"/>
            <a:ext cx="10642322" cy="3381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"</a:t>
            </a:r>
            <a:r>
              <a:rPr lang="he-IL" dirty="0" err="1"/>
              <a:t>יג</a:t>
            </a:r>
            <a:r>
              <a:rPr lang="he-IL" dirty="0"/>
              <a:t> לְכִי וּבֹאִי אֶל-הַמֶּלֶךְ דָּוִד, וְאָמַרְתְּ אֵלָיו הֲלֹא-אַתָּה אֲדֹנִי הַמֶּלֶךְ </a:t>
            </a:r>
            <a:r>
              <a:rPr lang="he-IL" b="1" dirty="0"/>
              <a:t>נִשְׁבַּעְתָּ</a:t>
            </a:r>
            <a:r>
              <a:rPr lang="he-IL" dirty="0"/>
              <a:t> לַאֲמָתְךָ </a:t>
            </a:r>
            <a:r>
              <a:rPr lang="he-IL" dirty="0" err="1"/>
              <a:t>לֵאמֹר</a:t>
            </a:r>
            <a:r>
              <a:rPr lang="he-IL" dirty="0"/>
              <a:t>, </a:t>
            </a:r>
            <a:r>
              <a:rPr lang="he-IL" b="1" dirty="0"/>
              <a:t>כִּי-שְׁלֹמֹה בְנֵךְ </a:t>
            </a:r>
            <a:r>
              <a:rPr lang="he-IL" b="1" dirty="0" err="1"/>
              <a:t>יִמְלֹך</a:t>
            </a:r>
            <a:r>
              <a:rPr lang="he-IL" b="1" dirty="0"/>
              <a:t>ְ אַחֲרַי</a:t>
            </a:r>
            <a:r>
              <a:rPr lang="he-IL" dirty="0"/>
              <a:t>, וְהוּא יֵשֵׁב </a:t>
            </a:r>
            <a:r>
              <a:rPr lang="he-IL" dirty="0" err="1"/>
              <a:t>עַל-כִּסְאִי</a:t>
            </a:r>
            <a:r>
              <a:rPr lang="he-IL" dirty="0"/>
              <a:t>; </a:t>
            </a:r>
            <a:r>
              <a:rPr lang="he-IL" b="1" dirty="0"/>
              <a:t>וּמַדּוּעַ, מָלַךְ </a:t>
            </a:r>
            <a:r>
              <a:rPr lang="he-IL" b="1" dirty="0" err="1"/>
              <a:t>אֲדֹנִיָּהו</a:t>
            </a:r>
            <a:r>
              <a:rPr lang="he-IL" b="1" dirty="0"/>
              <a:t>ּ? </a:t>
            </a:r>
          </a:p>
          <a:p>
            <a:pPr marL="0" indent="0">
              <a:buNone/>
            </a:pPr>
            <a:r>
              <a:rPr lang="he-IL" dirty="0"/>
              <a:t> יד הִנֵּה, עוֹדָךְ מְדַבֶּרֶת שָׁם--עִם-הַמֶּלֶךְ; </a:t>
            </a:r>
            <a:r>
              <a:rPr lang="he-IL" b="1" dirty="0"/>
              <a:t>וַאֲנִי אָבוֹא אַחֲרַיִךְ, </a:t>
            </a:r>
            <a:r>
              <a:rPr lang="he-IL" b="1" dirty="0" err="1"/>
              <a:t>וּמִלֵּאתִי</a:t>
            </a:r>
            <a:r>
              <a:rPr lang="he-IL" b="1" dirty="0"/>
              <a:t> אֶת-דְּבָרָיִךְ" </a:t>
            </a:r>
            <a:br>
              <a:rPr lang="en-US" b="1" dirty="0"/>
            </a:br>
            <a:r>
              <a:rPr lang="he-IL" sz="1800" b="1" dirty="0"/>
              <a:t>(פסוקים י"ג-י"ד)</a:t>
            </a:r>
            <a:endParaRPr lang="en-US" sz="1800" b="1" dirty="0"/>
          </a:p>
          <a:p>
            <a:endParaRPr lang="he-IL" dirty="0"/>
          </a:p>
        </p:txBody>
      </p:sp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1485024" y="1214017"/>
            <a:ext cx="9000000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cs typeface="Varela Round" panose="00000500000000000000"/>
              </a:rPr>
              <a:t>ג. תכנית ההצלה של נתן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444" y="4346844"/>
            <a:ext cx="1845989" cy="184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4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93964"/>
            <a:ext cx="11160000" cy="1099130"/>
          </a:xfrm>
        </p:spPr>
        <p:txBody>
          <a:bodyPr/>
          <a:lstStyle/>
          <a:p>
            <a:r>
              <a:rPr lang="he-IL" dirty="0"/>
              <a:t>מה קורה בחדרי חדרים בין בת שבע לדויד?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5" y="1150375"/>
            <a:ext cx="10880382" cy="4596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"טו </a:t>
            </a:r>
            <a:r>
              <a:rPr lang="he-IL" dirty="0" err="1"/>
              <a:t>וַתָּבֹא</a:t>
            </a:r>
            <a:r>
              <a:rPr lang="he-IL" dirty="0"/>
              <a:t> בַת-שֶׁבַע אֶל-הַמֶּלֶךְ הַחַדְרָה</a:t>
            </a:r>
          </a:p>
          <a:p>
            <a:r>
              <a:rPr lang="he-IL" dirty="0"/>
              <a:t> </a:t>
            </a:r>
            <a:r>
              <a:rPr lang="he-IL" dirty="0" err="1"/>
              <a:t>יז</a:t>
            </a:r>
            <a:r>
              <a:rPr lang="he-IL" dirty="0"/>
              <a:t> וַתֹּאמֶר לוֹ, אֲדֹנִי </a:t>
            </a:r>
            <a:r>
              <a:rPr lang="he-IL" b="1" dirty="0"/>
              <a:t>אַתָּה נִשְׁבַּעְתָּ בַּיהוָה </a:t>
            </a:r>
            <a:r>
              <a:rPr lang="he-IL" b="1" dirty="0" err="1"/>
              <a:t>אֱלֹהֶיך</a:t>
            </a:r>
            <a:r>
              <a:rPr lang="he-IL" b="1" dirty="0"/>
              <a:t>ָ לַאֲמָתֶךָ</a:t>
            </a:r>
            <a:r>
              <a:rPr lang="he-IL" dirty="0"/>
              <a:t>, כִּי-שְׁלֹמֹה בְנֵךְ, </a:t>
            </a:r>
            <a:r>
              <a:rPr lang="he-IL" dirty="0" err="1"/>
              <a:t>יִמְלֹך</a:t>
            </a:r>
            <a:r>
              <a:rPr lang="he-IL" dirty="0"/>
              <a:t>ְ אַחֲרָי.  וְעַתָּה, הִנֵּה </a:t>
            </a:r>
            <a:r>
              <a:rPr lang="he-IL" dirty="0" err="1"/>
              <a:t>אֲדֹנִיָּה</a:t>
            </a:r>
            <a:r>
              <a:rPr lang="he-IL" dirty="0"/>
              <a:t> מָלָךְ</a:t>
            </a:r>
          </a:p>
          <a:p>
            <a:r>
              <a:rPr lang="he-IL" dirty="0" err="1"/>
              <a:t>יט</a:t>
            </a:r>
            <a:r>
              <a:rPr lang="he-IL" dirty="0"/>
              <a:t> וַיִּזְבַּח שׁוֹר </a:t>
            </a:r>
            <a:r>
              <a:rPr lang="he-IL" dirty="0" err="1"/>
              <a:t>וּמְרִיא-וְצֹאן</a:t>
            </a:r>
            <a:r>
              <a:rPr lang="he-IL" dirty="0"/>
              <a:t>, </a:t>
            </a:r>
            <a:r>
              <a:rPr lang="he-IL" dirty="0" err="1"/>
              <a:t>לָרֹב,וַיִּקְרָא</a:t>
            </a:r>
            <a:r>
              <a:rPr lang="he-IL" dirty="0"/>
              <a:t> לְכָל-בְּנֵי הַמֶּלֶךְ, וּלְאֶבְיָתָר הַכֹּהֵן וּלְיֹאָב שַׂר הַצָּבָא; </a:t>
            </a:r>
            <a:r>
              <a:rPr lang="he-IL" b="1" dirty="0"/>
              <a:t>וְלִשְׁלֹמֹה עַבְדְּךָ, לֹא קָרָא</a:t>
            </a:r>
            <a:r>
              <a:rPr lang="he-IL" dirty="0"/>
              <a:t>.</a:t>
            </a:r>
          </a:p>
          <a:p>
            <a:r>
              <a:rPr lang="he-IL" dirty="0" err="1"/>
              <a:t>כא</a:t>
            </a:r>
            <a:r>
              <a:rPr lang="he-IL" dirty="0"/>
              <a:t> וְהָיָה, כִּשְׁכַב אֲדֹנִי-הַמֶּלֶךְ </a:t>
            </a:r>
            <a:r>
              <a:rPr lang="he-IL" dirty="0" err="1"/>
              <a:t>עִם-אֲבֹתָיו</a:t>
            </a:r>
            <a:r>
              <a:rPr lang="he-IL" dirty="0"/>
              <a:t>; </a:t>
            </a:r>
            <a:r>
              <a:rPr lang="he-IL" b="1" dirty="0"/>
              <a:t>וְהָיִיתִי, אֲנִי וּבְנִי שְׁלֹמֹה--חַטָּאִים."              </a:t>
            </a:r>
            <a:r>
              <a:rPr lang="he-IL" sz="1400" dirty="0"/>
              <a:t>(פסוקים ט"ו-כ"א)</a:t>
            </a:r>
            <a:endParaRPr lang="en-US" sz="1400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00" y="5105150"/>
            <a:ext cx="2377646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75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93964"/>
            <a:ext cx="11160000" cy="1099130"/>
          </a:xfrm>
        </p:spPr>
        <p:txBody>
          <a:bodyPr/>
          <a:lstStyle/>
          <a:p>
            <a:r>
              <a:rPr lang="he-IL" dirty="0"/>
              <a:t>חכמתה של בת שבע?!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151958"/>
              </p:ext>
            </p:extLst>
          </p:nvPr>
        </p:nvGraphicFramePr>
        <p:xfrm>
          <a:off x="461992" y="1499571"/>
          <a:ext cx="11266428" cy="344424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755476">
                  <a:extLst>
                    <a:ext uri="{9D8B030D-6E8A-4147-A177-3AD203B41FA5}">
                      <a16:colId xmlns:a16="http://schemas.microsoft.com/office/drawing/2014/main" val="1412780500"/>
                    </a:ext>
                  </a:extLst>
                </a:gridCol>
                <a:gridCol w="3755476">
                  <a:extLst>
                    <a:ext uri="{9D8B030D-6E8A-4147-A177-3AD203B41FA5}">
                      <a16:colId xmlns:a16="http://schemas.microsoft.com/office/drawing/2014/main" val="2427742221"/>
                    </a:ext>
                  </a:extLst>
                </a:gridCol>
                <a:gridCol w="3755476">
                  <a:extLst>
                    <a:ext uri="{9D8B030D-6E8A-4147-A177-3AD203B41FA5}">
                      <a16:colId xmlns:a16="http://schemas.microsoft.com/office/drawing/2014/main" val="78322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>
                          <a:solidFill>
                            <a:srgbClr val="0070C0"/>
                          </a:solidFill>
                          <a:cs typeface="Varela Round" panose="00000500000000000000"/>
                        </a:rPr>
                        <a:t>הוראות נתן לבת שבע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>
                          <a:solidFill>
                            <a:srgbClr val="0070C0"/>
                          </a:solidFill>
                          <a:cs typeface="Varela Round" panose="00000500000000000000"/>
                        </a:rPr>
                        <a:t>ביצוע ההוראות על ידי בת שבע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>
                          <a:solidFill>
                            <a:srgbClr val="0070C0"/>
                          </a:solidFill>
                          <a:cs typeface="Varela Round" panose="00000500000000000000"/>
                        </a:rPr>
                        <a:t>החריגה מהוראות נתן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89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הֲלֹא אַתָּה אֲדֹנִי הַמֶּלֶךְ</a:t>
                      </a:r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 נִשְׁבַּעְתָּ 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לַאֲמָתְךָ </a:t>
                      </a:r>
                      <a:r>
                        <a:rPr lang="he-IL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לֵאמֹר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 כִּי שְׁלֹמֹה בְנֵךְ </a:t>
                      </a:r>
                      <a:r>
                        <a:rPr lang="he-IL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יִמְלֹך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ְ אַחֲרַי </a:t>
                      </a:r>
                      <a:endParaRPr lang="he-IL" sz="2000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אֲדֹנִי אַתָּה נ</a:t>
                      </a:r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ִשְׁבַּעְתָּ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 </a:t>
                      </a:r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בַּיהֹוָה </a:t>
                      </a:r>
                      <a:r>
                        <a:rPr lang="he-IL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אֱלֹהֶיך</a:t>
                      </a:r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ָ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 לַאֲמָתֶךָ כִּי שְׁלֹמֹה בְנֵךְ </a:t>
                      </a:r>
                      <a:r>
                        <a:rPr lang="he-IL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יִמְלֹך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ְ אַחֲרָי</a:t>
                      </a:r>
                      <a:endParaRPr lang="he-IL" sz="2000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cs typeface="Varela Round" panose="00000500000000000000"/>
                        </a:rPr>
                        <a:t>בת</a:t>
                      </a:r>
                      <a:r>
                        <a:rPr lang="he-IL" sz="2000" baseline="0" dirty="0">
                          <a:cs typeface="Varela Round" panose="00000500000000000000"/>
                        </a:rPr>
                        <a:t> שבע </a:t>
                      </a:r>
                      <a:r>
                        <a:rPr lang="he-IL" sz="2000" b="1" baseline="0" dirty="0">
                          <a:cs typeface="Varela Round" panose="00000500000000000000"/>
                        </a:rPr>
                        <a:t>מוסיפה</a:t>
                      </a:r>
                      <a:r>
                        <a:rPr lang="he-IL" sz="2000" baseline="0" dirty="0">
                          <a:cs typeface="Varela Round" panose="00000500000000000000"/>
                        </a:rPr>
                        <a:t> שדויד נשבע באלוהים ונותנת תוקף לשבועה</a:t>
                      </a:r>
                      <a:endParaRPr lang="he-IL" sz="2000" dirty="0"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32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2000" dirty="0">
                        <a:cs typeface="Varela Round" panose="00000500000000000000"/>
                      </a:endParaRPr>
                    </a:p>
                    <a:p>
                      <a:pPr rtl="1"/>
                      <a:endParaRPr lang="he-IL" sz="2000" dirty="0">
                        <a:cs typeface="Varela Round" panose="00000500000000000000"/>
                      </a:endParaRPr>
                    </a:p>
                    <a:p>
                      <a:pPr rtl="1"/>
                      <a:r>
                        <a:rPr lang="he-IL" sz="2000" dirty="0">
                          <a:cs typeface="Varela Round" panose="00000500000000000000"/>
                        </a:rPr>
                        <a:t>      </a:t>
                      </a:r>
                      <a:r>
                        <a:rPr lang="he-IL" sz="2000" baseline="0" dirty="0">
                          <a:cs typeface="Varela Round" panose="00000500000000000000"/>
                        </a:rPr>
                        <a:t>    -</a:t>
                      </a:r>
                      <a:endParaRPr lang="he-IL" sz="2000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וַיִּזְבַּח שׁוֹר </a:t>
                      </a:r>
                      <a:r>
                        <a:rPr lang="he-IL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וּמְרִיא</a:t>
                      </a:r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 וְצֹאן לָרֹב 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וַיִּקְרָא</a:t>
                      </a:r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 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לְכָל בְּנֵי הַמֶּלֶךְ וּלְאֶבְיָתָר הַכֹּהֵן וּלְיֹאָב שַׂר הַצָּבָא </a:t>
                      </a:r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וְלִשְׁלֹמֹה עַבְדְּךָ לֹא קָרָא</a:t>
                      </a:r>
                      <a:endParaRPr lang="he-IL" sz="2000" b="1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cs typeface="Varela Round" panose="00000500000000000000"/>
                        </a:rPr>
                        <a:t>בת</a:t>
                      </a:r>
                      <a:r>
                        <a:rPr lang="he-IL" sz="2000" baseline="0" dirty="0">
                          <a:cs typeface="Varela Round" panose="00000500000000000000"/>
                        </a:rPr>
                        <a:t> שבע </a:t>
                      </a:r>
                      <a:r>
                        <a:rPr lang="he-IL" sz="2000" b="1" baseline="0" dirty="0">
                          <a:cs typeface="Varela Round" panose="00000500000000000000"/>
                        </a:rPr>
                        <a:t>מוסיפה</a:t>
                      </a:r>
                      <a:r>
                        <a:rPr lang="he-IL" sz="2000" baseline="0" dirty="0">
                          <a:cs typeface="Varela Round" panose="00000500000000000000"/>
                        </a:rPr>
                        <a:t> ומדגישה שיש לאדוניה משהו נגד שלמה</a:t>
                      </a:r>
                      <a:endParaRPr lang="he-IL" sz="2000" dirty="0"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74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2000" dirty="0">
                        <a:cs typeface="Varela Round" panose="00000500000000000000"/>
                      </a:endParaRPr>
                    </a:p>
                    <a:p>
                      <a:pPr rtl="1"/>
                      <a:r>
                        <a:rPr lang="he-IL" sz="2000" dirty="0">
                          <a:cs typeface="Varela Round" panose="00000500000000000000"/>
                        </a:rPr>
                        <a:t> 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וְהָיָה כִּשְׁכַב אֲדֹנִי הַמֶּלֶךְ עִם </a:t>
                      </a:r>
                      <a:r>
                        <a:rPr lang="he-IL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אֲבֹתָיו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 </a:t>
                      </a:r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וְהָיִיתִי אֲנִי וּבְנִי שְׁלֹמֹה חַטָּאִים</a:t>
                      </a:r>
                      <a:endParaRPr lang="he-IL" sz="2000" b="1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>
                          <a:cs typeface="Varela Round" panose="00000500000000000000"/>
                        </a:rPr>
                        <a:t>בת שבע </a:t>
                      </a:r>
                      <a:r>
                        <a:rPr lang="he-IL" sz="2000" b="1" dirty="0">
                          <a:cs typeface="Varela Round" panose="00000500000000000000"/>
                        </a:rPr>
                        <a:t>מוסיפה</a:t>
                      </a:r>
                      <a:r>
                        <a:rPr lang="he-IL" sz="2000" dirty="0">
                          <a:cs typeface="Varela Round" panose="00000500000000000000"/>
                        </a:rPr>
                        <a:t> שהיא ושלמה יהיו בסכנת חיים אם</a:t>
                      </a:r>
                      <a:r>
                        <a:rPr lang="he-IL" sz="2000" baseline="0" dirty="0">
                          <a:cs typeface="Varela Round" panose="00000500000000000000"/>
                        </a:rPr>
                        <a:t> אדוניה ימלוך</a:t>
                      </a:r>
                      <a:endParaRPr lang="he-IL" sz="2000" dirty="0"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337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52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עוד דחיפה קטנה לשכנוע דויד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7856" y="1042219"/>
            <a:ext cx="11088402" cy="4999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"וְהִנֵּה עוֹדֶנָּה מְדַבֶּרֶת, עִם-הַמֶּלֶךְ; וְנָתָן הַנָּבִיא, בָּא</a:t>
            </a:r>
          </a:p>
          <a:p>
            <a:r>
              <a:rPr lang="he-IL" b="1" dirty="0"/>
              <a:t>אַתָּה אָמַרְתָּ </a:t>
            </a:r>
            <a:r>
              <a:rPr lang="he-IL" dirty="0" err="1"/>
              <a:t>אֲדֹנִיָּהו</a:t>
            </a:r>
            <a:r>
              <a:rPr lang="he-IL" dirty="0"/>
              <a:t>ּ </a:t>
            </a:r>
            <a:r>
              <a:rPr lang="he-IL" dirty="0" err="1"/>
              <a:t>יִמְלֹך</a:t>
            </a:r>
            <a:r>
              <a:rPr lang="he-IL" dirty="0"/>
              <a:t>ְ אַחֲרָי?</a:t>
            </a:r>
          </a:p>
          <a:p>
            <a:r>
              <a:rPr lang="he-IL" dirty="0"/>
              <a:t>וַיִּזְבַּח שׁוֹר </a:t>
            </a:r>
            <a:r>
              <a:rPr lang="he-IL" dirty="0" err="1"/>
              <a:t>וּמְרִיא-וְצֹאן</a:t>
            </a:r>
            <a:r>
              <a:rPr lang="he-IL" dirty="0"/>
              <a:t> לָרֹב... </a:t>
            </a:r>
            <a:r>
              <a:rPr lang="he-IL" b="1" dirty="0"/>
              <a:t>וְלִי אֲנִי-עַבְדֶּךָ</a:t>
            </a:r>
            <a:r>
              <a:rPr lang="he-IL" dirty="0"/>
              <a:t> וּלְצָדֹק הַכֹּהֵן וְלִבְנָיָהוּ בֶן-יְהוֹיָדָע, </a:t>
            </a:r>
            <a:r>
              <a:rPr lang="he-IL" b="1" dirty="0"/>
              <a:t>וְלִשְׁלֹמֹה עַבְדְּךָ--לֹא קָרָא</a:t>
            </a:r>
          </a:p>
          <a:p>
            <a:r>
              <a:rPr lang="he-IL" dirty="0"/>
              <a:t>אִם, מֵאֵת אֲדֹנִי הַמֶּלֶךְ, נִהְיָה, הַדָּבָר הַזֶּה? וְלֹא הוֹדַעְתָּ, אֶת-עבדיך (עַבְדְּךָ)?</a:t>
            </a:r>
            <a:r>
              <a:rPr lang="he-IL" b="1" dirty="0"/>
              <a:t> " </a:t>
            </a:r>
            <a:br>
              <a:rPr lang="en-US" b="1" dirty="0"/>
            </a:br>
            <a:r>
              <a:rPr lang="he-IL" sz="1600" dirty="0"/>
              <a:t>( פסוקים כ"ב-כ"ז)</a:t>
            </a:r>
            <a:endParaRPr lang="en-US" sz="1600" dirty="0"/>
          </a:p>
          <a:p>
            <a:endParaRPr lang="he-IL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04" y="4549159"/>
            <a:ext cx="3569960" cy="20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61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77091" y="729673"/>
            <a:ext cx="11647055" cy="831276"/>
          </a:xfrm>
        </p:spPr>
        <p:txBody>
          <a:bodyPr/>
          <a:lstStyle/>
          <a:p>
            <a:pPr lvl="0"/>
            <a:r>
              <a:rPr lang="he-IL" u="sng" dirty="0"/>
              <a:t>כבר אמרנו שהצליח לנתן ובת שבע?! </a:t>
            </a:r>
            <a:br>
              <a:rPr lang="he-IL" u="sng" dirty="0"/>
            </a:b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616419" y="1371719"/>
            <a:ext cx="8619558" cy="39546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" וַיִּשָּׁבַע הַמֶּלֶךְ, וַיֹּאמַר: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כִּי כַּאֲשֶׁר נִשְׁבַּעְתִּי לָךְ בַּיהוָה אֱלֹהֵי יִשְׂרָאֵל, לֵאמֹר,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כִּי-שׁ</a:t>
            </a:r>
            <a:r>
              <a:rPr lang="he-IL" b="1" dirty="0"/>
              <a:t>ְלֹמֹה בְנֵךְ יִמְלֹךְ אַחֲרַי</a:t>
            </a:r>
            <a:r>
              <a:rPr lang="he-IL" dirty="0"/>
              <a:t>, וְהוּא יֵשֵׁב </a:t>
            </a:r>
            <a:r>
              <a:rPr lang="he-IL" dirty="0" err="1"/>
              <a:t>עַל-כִּסְאִי</a:t>
            </a:r>
            <a:r>
              <a:rPr lang="he-IL" dirty="0"/>
              <a:t> תַּחְתָּי"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                              </a:t>
            </a:r>
            <a:r>
              <a:rPr lang="he-IL" sz="1600" dirty="0"/>
              <a:t>(פסוקים כ"ט- ל)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          </a:t>
            </a:r>
            <a:r>
              <a:rPr lang="he-IL" sz="3200" b="1" dirty="0"/>
              <a:t> </a:t>
            </a:r>
            <a:endParaRPr lang="he-IL" dirty="0"/>
          </a:p>
        </p:txBody>
      </p:sp>
      <p:pic>
        <p:nvPicPr>
          <p:cNvPr id="2050" name="Picture 2" descr="Dore Solomon Proverb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1" y="2510584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8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072075"/>
            <a:ext cx="11160000" cy="1892797"/>
          </a:xfrm>
        </p:spPr>
        <p:txBody>
          <a:bodyPr/>
          <a:lstStyle/>
          <a:p>
            <a:r>
              <a:rPr lang="he-IL" dirty="0"/>
              <a:t>כיצד הגיב מחנה אדוניה להכרזה </a:t>
            </a:r>
            <a:br>
              <a:rPr lang="en-US" dirty="0"/>
            </a:br>
            <a:r>
              <a:rPr lang="he-IL" dirty="0"/>
              <a:t>ששלמה ימלוך?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993" y="342900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2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למדנו?</a:t>
            </a:r>
            <a:endParaRPr lang="en-US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>
          <a:xfrm>
            <a:off x="515206" y="1307691"/>
            <a:ext cx="11160000" cy="457050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e-IL" dirty="0"/>
              <a:t>אדוניה לא ראוי לשמש למלך בשל התנהגותו מול דויד ושלמה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התנהגות אדוניה סותרת את חוק המלך שבדברים י"ז פסוקים י"ד-כ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התכנית המבריקה של נתן ובת שבע להשגת הכתר לשלמה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חכמתה של בת שבע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 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48784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  <a:endParaRPr lang="en-US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>
          <a:xfrm>
            <a:off x="226143" y="1130711"/>
            <a:ext cx="11449062" cy="47474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0070C0"/>
                </a:solidFill>
              </a:rPr>
              <a:t>קרא פסוקים ט, לט-מט</a:t>
            </a:r>
            <a:endParaRPr lang="en-US" b="1" dirty="0">
              <a:solidFill>
                <a:srgbClr val="0070C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e-IL" b="1" dirty="0"/>
              <a:t>א. </a:t>
            </a:r>
            <a:r>
              <a:rPr lang="he-IL" dirty="0"/>
              <a:t>מהו השינוי ביחסם של הקרואים(= האורחים) של אדוניה ?</a:t>
            </a: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b="1" dirty="0"/>
              <a:t>ב. </a:t>
            </a:r>
            <a:r>
              <a:rPr lang="he-IL" dirty="0"/>
              <a:t>מהו האירוע שגרם לשינוי?</a:t>
            </a: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b="1" dirty="0"/>
              <a:t>ג. </a:t>
            </a:r>
            <a:r>
              <a:rPr lang="he-IL" dirty="0"/>
              <a:t>מה מלמד השינוי על נאמנותם של הקרואים לאדוניה ועל היחס שלהם לערך החברות?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747" y="4015807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68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18" y="3743867"/>
            <a:ext cx="9613777" cy="1415378"/>
          </a:xfrm>
        </p:spPr>
        <p:txBody>
          <a:bodyPr wrap="none" lIns="36000" tIns="36000" rIns="36000" bIns="3600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2288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למה יש מאבק על הכתר?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פרשת ירושת הכיסא חלק 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ספר מלכים - על שום מה?</a:t>
            </a:r>
            <a:endParaRPr lang="en-US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921690" y="1725681"/>
            <a:ext cx="7863910" cy="41525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מטרתו של ספר מלכים היא להצדיק את מה שקורה בסופו של הספר- חורבן בית המקדש הראשון. הסיבות לחורבן מובאות לאורך כל הספר עד לסוף המר.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ספר מלכים ממוקם לאחר ספר שמואל נפתח בתיאור זקנתו של דויד .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3" y="1899689"/>
            <a:ext cx="3516877" cy="21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90 שניות על דויד: נער הייתי?!</a:t>
            </a:r>
            <a:endParaRPr lang="en-US" dirty="0"/>
          </a:p>
        </p:txBody>
      </p:sp>
      <p:pic>
        <p:nvPicPr>
          <p:cNvPr id="2" name="מדיה מקוונת 1" title="ￗﾢￗﾠￗﾙￗﾙￗﾠￗﾙ ￗﾤￗﾠￗﾙￗﾝ / ￗﾓￗﾕￗﾓ ￗﾔￗﾞￗﾜￗﾚ / 929">
            <a:hlinkClick r:id="" action="ppaction://media"/>
            <a:extLst>
              <a:ext uri="{FF2B5EF4-FFF2-40B4-BE49-F238E27FC236}">
                <a16:creationId xmlns:a16="http://schemas.microsoft.com/office/drawing/2014/main" id="{99CF0114-B746-49AE-BED1-1906E9E7F8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9351" y="933094"/>
            <a:ext cx="8611710" cy="4844087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DA2C50-BC19-4FBB-BFEB-4596F6B24E55}"/>
              </a:ext>
            </a:extLst>
          </p:cNvPr>
          <p:cNvSpPr txBox="1"/>
          <p:nvPr/>
        </p:nvSpPr>
        <p:spPr>
          <a:xfrm>
            <a:off x="600445" y="5879813"/>
            <a:ext cx="30476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ענייני פנים / דוד המלך / 929 </a:t>
            </a:r>
          </a:p>
        </p:txBody>
      </p:sp>
    </p:spTree>
    <p:extLst>
      <p:ext uri="{BB962C8B-B14F-4D97-AF65-F5344CB8AC3E}">
        <p14:creationId xmlns:p14="http://schemas.microsoft.com/office/powerpoint/2010/main" val="23872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90 שניות על דויד: נער הייתי?!</a:t>
            </a:r>
            <a:endParaRPr lang="en-US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294967295"/>
          </p:nvPr>
        </p:nvSpPr>
        <p:spPr>
          <a:xfrm>
            <a:off x="4259189" y="2057400"/>
            <a:ext cx="6224588" cy="137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he-IL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אז מה ראינו בסרטון?</a:t>
            </a:r>
            <a:endParaRPr lang="en-US" b="1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 </a:t>
            </a:r>
            <a:endParaRPr lang="en-US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73" y="1270358"/>
            <a:ext cx="3672033" cy="3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9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נער הייתי וכבר זקנתי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724140" y="1290849"/>
            <a:ext cx="9086859" cy="3954683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"א וְ</a:t>
            </a:r>
            <a:r>
              <a:rPr lang="he-IL" dirty="0">
                <a:solidFill>
                  <a:srgbClr val="FF0000"/>
                </a:solidFill>
              </a:rPr>
              <a:t>הַמֶּלֶךְ</a:t>
            </a:r>
            <a:r>
              <a:rPr lang="he-IL" dirty="0"/>
              <a:t> דָּוִד זָקֵן, </a:t>
            </a:r>
            <a:r>
              <a:rPr lang="he-IL" b="1" dirty="0"/>
              <a:t>בָּא בַּיָּמִים</a:t>
            </a:r>
            <a:r>
              <a:rPr lang="he-IL" dirty="0"/>
              <a:t>; וַיְכַסֻּהוּ, בַּבְּגָדִים, וְלֹא יִחַם, לוֹ.  ב וַיֹּאמְרוּ לוֹ עֲבָדָיו, יְבַקְשׁוּ לַאדֹנִי </a:t>
            </a:r>
            <a:r>
              <a:rPr lang="he-IL" dirty="0">
                <a:solidFill>
                  <a:srgbClr val="FF0000"/>
                </a:solidFill>
              </a:rPr>
              <a:t>הַמֶּלֶךְ</a:t>
            </a:r>
            <a:r>
              <a:rPr lang="he-IL" dirty="0"/>
              <a:t> נַעֲרָה בְתוּלָה, וְעָמְדָה לִפְנֵי ה</a:t>
            </a:r>
            <a:r>
              <a:rPr lang="he-IL" dirty="0">
                <a:solidFill>
                  <a:srgbClr val="FF0000"/>
                </a:solidFill>
              </a:rPr>
              <a:t>ַמֶּלֶךְ</a:t>
            </a:r>
            <a:r>
              <a:rPr lang="he-IL" dirty="0"/>
              <a:t>, וּתְהִי-לוֹ סֹכֶנֶת; וְשָׁכְבָה בְחֵיקֶךָ, וְחַם לַאדֹנִי ה</a:t>
            </a:r>
            <a:r>
              <a:rPr lang="he-IL" dirty="0">
                <a:solidFill>
                  <a:srgbClr val="FF0000"/>
                </a:solidFill>
              </a:rPr>
              <a:t>ַמֶּלֶךְ</a:t>
            </a:r>
            <a:r>
              <a:rPr lang="he-IL" dirty="0"/>
              <a:t>.  ג וַיְבַקְשׁוּ נַעֲרָה יָפָה, בְּכֹל גְּבוּל יִשְׂרָאֵל; וַיִּמְצְאוּ, אֶת-אֲבִישַׁג הַשּׁוּנַמִּית, וַיָּבִאוּ אֹתָהּ, לַ</a:t>
            </a:r>
            <a:r>
              <a:rPr lang="he-IL" dirty="0">
                <a:solidFill>
                  <a:srgbClr val="FF0000"/>
                </a:solidFill>
              </a:rPr>
              <a:t>מ</a:t>
            </a:r>
            <a:r>
              <a:rPr lang="he-IL" dirty="0"/>
              <a:t>ּ</a:t>
            </a:r>
            <a:r>
              <a:rPr lang="he-IL" dirty="0">
                <a:solidFill>
                  <a:srgbClr val="FF0000"/>
                </a:solidFill>
              </a:rPr>
              <a:t>ֶלֶך</a:t>
            </a:r>
            <a:r>
              <a:rPr lang="he-IL" dirty="0"/>
              <a:t>ְ.  ד וְהַנַּעֲרָה, יָפָה עַד-מְאֹד; וַתְּהִי לַ</a:t>
            </a:r>
            <a:r>
              <a:rPr lang="he-IL" dirty="0">
                <a:solidFill>
                  <a:srgbClr val="FF0000"/>
                </a:solidFill>
              </a:rPr>
              <a:t>מֶּלֶךְ</a:t>
            </a:r>
            <a:r>
              <a:rPr lang="he-IL" dirty="0"/>
              <a:t> סֹכֶנֶת וַתְּשָׁרְתֵהוּ, וְהַמֶּלֶךְ לֹא יְדָעָהּ"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e-IL" sz="1800" dirty="0"/>
              <a:t>                          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he-IL" sz="1800" dirty="0"/>
              <a:t>(פסוקים א-ד)</a:t>
            </a:r>
            <a:endParaRPr lang="en-US" dirty="0"/>
          </a:p>
        </p:txBody>
      </p:sp>
      <p:pic>
        <p:nvPicPr>
          <p:cNvPr id="4100" name="Picture 4" descr="King David with Abish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6" y="2656359"/>
            <a:ext cx="2208934" cy="30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5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387927" y="461818"/>
            <a:ext cx="11647055" cy="831276"/>
          </a:xfrm>
        </p:spPr>
        <p:txBody>
          <a:bodyPr/>
          <a:lstStyle/>
          <a:p>
            <a:pPr lvl="0"/>
            <a:r>
              <a:rPr lang="he-IL" dirty="0"/>
              <a:t>מדוע זקנת דויד יוצרת בעיה?</a:t>
            </a:r>
            <a:r>
              <a:rPr lang="he-IL" u="sng" dirty="0"/>
              <a:t> </a:t>
            </a:r>
            <a:br>
              <a:rPr lang="he-IL" u="sng" dirty="0"/>
            </a:br>
            <a:endParaRPr lang="he-IL" u="sng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549680" y="903646"/>
            <a:ext cx="6537046" cy="3954683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א וְ</a:t>
            </a:r>
            <a:r>
              <a:rPr lang="he-IL" dirty="0">
                <a:solidFill>
                  <a:srgbClr val="FF0000"/>
                </a:solidFill>
              </a:rPr>
              <a:t>הַמֶּלֶךְ</a:t>
            </a:r>
            <a:r>
              <a:rPr lang="he-IL" dirty="0"/>
              <a:t> דָּוִד זָקֵן, </a:t>
            </a:r>
            <a:r>
              <a:rPr lang="he-IL" b="1" dirty="0"/>
              <a:t>בָּא בַּיָּמִים</a:t>
            </a:r>
            <a:r>
              <a:rPr lang="he-IL" dirty="0"/>
              <a:t>..."</a:t>
            </a:r>
          </a:p>
          <a:p>
            <a:pPr marL="0" lvl="0" indent="0">
              <a:lnSpc>
                <a:spcPct val="150000"/>
              </a:lnSpc>
              <a:buNone/>
            </a:pPr>
            <a:endParaRPr lang="he-IL" dirty="0"/>
          </a:p>
          <a:p>
            <a:pPr marL="0" lvl="0" indent="0">
              <a:lnSpc>
                <a:spcPct val="150000"/>
              </a:lnSpc>
              <a:buNone/>
            </a:pPr>
            <a:r>
              <a:rPr lang="he-IL" dirty="0"/>
              <a:t>             </a:t>
            </a:r>
            <a:r>
              <a:rPr lang="he-IL" sz="3200" b="1" dirty="0"/>
              <a:t> 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74" y="2477367"/>
            <a:ext cx="2476360" cy="2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19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1584</Words>
  <Application>Microsoft Office PowerPoint</Application>
  <PresentationFormat>מותאם אישית</PresentationFormat>
  <Paragraphs>183</Paragraphs>
  <Slides>39</Slides>
  <Notes>24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5" baseType="lpstr">
      <vt:lpstr>Arial</vt:lpstr>
      <vt:lpstr>Calibri</vt:lpstr>
      <vt:lpstr>David</vt:lpstr>
      <vt:lpstr>Times New Roman</vt:lpstr>
      <vt:lpstr>Varela Round</vt:lpstr>
      <vt:lpstr>ערכת נושא Office</vt:lpstr>
      <vt:lpstr>מערכת שידורים לאומית</vt:lpstr>
      <vt:lpstr>  מלכים א פרק א'    </vt:lpstr>
      <vt:lpstr>מה נלמד היום </vt:lpstr>
      <vt:lpstr>למה יש מאבק על הכתר? </vt:lpstr>
      <vt:lpstr>ספר מלכים - על שום מה?</vt:lpstr>
      <vt:lpstr> 90 שניות על דויד: נער הייתי?!</vt:lpstr>
      <vt:lpstr> 90 שניות על דויד: נער הייתי?!</vt:lpstr>
      <vt:lpstr>נער הייתי וכבר זקנתי</vt:lpstr>
      <vt:lpstr>מדוע זקנת דויד יוצרת בעיה?  </vt:lpstr>
      <vt:lpstr> משחקי הכס - למי הכתר?   </vt:lpstr>
      <vt:lpstr>החלטת דויד ליורש - מהפך</vt:lpstr>
      <vt:lpstr>שאלת השאלות</vt:lpstr>
      <vt:lpstr> תעמולת הבחירות של אדוניה  </vt:lpstr>
      <vt:lpstr>איזו תעמולת בחירות עושה אדוניה?</vt:lpstr>
      <vt:lpstr> אז מה פסול בהתנהגותו של אדוניה?  </vt:lpstr>
      <vt:lpstr>מצגת של PowerPoint‏</vt:lpstr>
      <vt:lpstr> אדוניה - הפוך מדמות המלך הרצויה </vt:lpstr>
      <vt:lpstr>במה מגבילים את המלך בחוק?</vt:lpstr>
      <vt:lpstr>אז איך חוק המלך קשור לאדוניה?</vt:lpstr>
      <vt:lpstr>מה למדנו?</vt:lpstr>
      <vt:lpstr>משימה</vt:lpstr>
      <vt:lpstr>הפסקה</vt:lpstr>
      <vt:lpstr>  מלכים א פרק א - חלק 2    </vt:lpstr>
      <vt:lpstr>מה למדנו?</vt:lpstr>
      <vt:lpstr>מה נלמד בחלק זה? </vt:lpstr>
      <vt:lpstr>למה דווקא שלמה? </vt:lpstr>
      <vt:lpstr>מה הקשר בין אדוניה לחוק המלך?</vt:lpstr>
      <vt:lpstr> כיצד מצליחים נתן ובת שבע לשכנע את דויד להמליך את שלמה?  </vt:lpstr>
      <vt:lpstr>עצת נתן לבת שבע</vt:lpstr>
      <vt:lpstr>מצגת של PowerPoint‏</vt:lpstr>
      <vt:lpstr>מצגת של PowerPoint‏</vt:lpstr>
      <vt:lpstr>מה קורה בחדרי חדרים בין בת שבע לדויד?</vt:lpstr>
      <vt:lpstr>חכמתה של בת שבע?!</vt:lpstr>
      <vt:lpstr>עוד דחיפה קטנה לשכנוע דויד</vt:lpstr>
      <vt:lpstr>כבר אמרנו שהצליח לנתן ובת שבע?!  </vt:lpstr>
      <vt:lpstr>כיצד הגיב מחנה אדוניה להכרזה  ששלמה ימלוך?</vt:lpstr>
      <vt:lpstr>מה למדנו?</vt:lpstr>
      <vt:lpstr>משימה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197</cp:revision>
  <dcterms:created xsi:type="dcterms:W3CDTF">2020-03-15T19:13:03Z</dcterms:created>
  <dcterms:modified xsi:type="dcterms:W3CDTF">2020-04-20T18:06:08Z</dcterms:modified>
</cp:coreProperties>
</file>