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80" r:id="rId5"/>
    <p:sldId id="282" r:id="rId6"/>
    <p:sldId id="260" r:id="rId7"/>
    <p:sldId id="261" r:id="rId8"/>
    <p:sldId id="262" r:id="rId9"/>
    <p:sldId id="263" r:id="rId10"/>
    <p:sldId id="264" r:id="rId11"/>
    <p:sldId id="265" r:id="rId12"/>
    <p:sldId id="283" r:id="rId13"/>
    <p:sldId id="284" r:id="rId14"/>
    <p:sldId id="286" r:id="rId15"/>
    <p:sldId id="281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5" r:id="rId29"/>
    <p:sldId id="279" r:id="rId30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Varela Round" panose="00000500000000000000" pitchFamily="2" charset="-79"/>
      <p:regular r:id="rId36"/>
    </p:embeddedFont>
  </p:embeddedFontLst>
  <p:defaultTextStyle>
    <a:defPPr>
      <a:defRPr lang="he-IL"/>
    </a:defPPr>
    <a:lvl1pPr algn="r" rtl="1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r" rtl="1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r" rtl="1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r" rtl="1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r" rtl="1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r" defTabSz="914400" rtl="1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r" defTabSz="914400" rtl="1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r" defTabSz="914400" rtl="1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r" defTabSz="914400" rtl="1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5CC685-90AA-4B6D-890D-A702D69DBF25}">
  <a:tblStyle styleId="{2B5CC685-90AA-4B6D-890D-A702D69DBF2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42" autoAdjust="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3;n"/>
          <p:cNvSpPr txBox="1">
            <a:spLocks noGrp="1"/>
          </p:cNvSpPr>
          <p:nvPr>
            <p:ph type="hdr" idx="2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>
                <a:latin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5363" name="Google Shape;4;n"/>
          <p:cNvSpPr txBox="1">
            <a:spLocks noChangeArrowheads="1"/>
          </p:cNvSpPr>
          <p:nvPr/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l">
              <a:buClr>
                <a:srgbClr val="000000"/>
              </a:buClr>
              <a:buSzPts val="1400"/>
              <a:buFont typeface="Arial" charset="0"/>
              <a:buNone/>
            </a:pPr>
            <a:endParaRPr lang="en-US" sz="12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5364" name="Google Shape;5;n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65" name="Google Shape;6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>
              <a:sym typeface="Arial" charset="0"/>
            </a:endParaRPr>
          </a:p>
        </p:txBody>
      </p:sp>
      <p:sp>
        <p:nvSpPr>
          <p:cNvPr id="15366" name="Google Shape;7;n"/>
          <p:cNvSpPr txBox="1">
            <a:spLocks noChangeArrowheads="1"/>
          </p:cNvSpPr>
          <p:nvPr/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>
              <a:buClr>
                <a:srgbClr val="000000"/>
              </a:buClr>
              <a:buSzPts val="1400"/>
              <a:buFont typeface="Arial" charset="0"/>
              <a:buNone/>
            </a:pPr>
            <a:endParaRPr lang="en-US" sz="12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5367" name="Google Shape;8;n"/>
          <p:cNvSpPr txBox="1">
            <a:spLocks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l">
              <a:buClr>
                <a:srgbClr val="000000"/>
              </a:buClr>
              <a:buSzPts val="1200"/>
              <a:buFont typeface="Arial" charset="0"/>
              <a:buNone/>
            </a:pPr>
            <a:fld id="{F34899CA-914F-4C53-8CD9-9AAAAAC5B44E}" type="slidenum">
              <a:rPr lang="he-IL" sz="1200">
                <a:latin typeface="Calibri" pitchFamily="34" charset="0"/>
                <a:cs typeface="Varela Round" panose="00000500000000000000" pitchFamily="2" charset="-79"/>
                <a:sym typeface="Calibri" pitchFamily="34" charset="0"/>
              </a:rPr>
              <a:pPr algn="l">
                <a:buClr>
                  <a:srgbClr val="000000"/>
                </a:buClr>
                <a:buSzPts val="1200"/>
                <a:buFont typeface="Arial" charset="0"/>
                <a:buNone/>
              </a:pPr>
              <a:t>‹#›</a:t>
            </a:fld>
            <a:endParaRPr lang="en-US" sz="1200" dirty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6060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Varela Round" panose="00000500000000000000" pitchFamily="2" charset="-79"/>
        <a:ea typeface="Varela Round" panose="00000500000000000000" pitchFamily="2" charset="-79"/>
        <a:cs typeface="Varela Round" panose="00000500000000000000" pitchFamily="2" charset="-79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105;p1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sz="12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7410" name="Google Shape;106;p1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48740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Google Shape;160;p9:notes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36866" name="Google Shape;161;p9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SzPts val="14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608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Google Shape;160;p9:notes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38914" name="Google Shape;161;p9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SzPts val="14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808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Google Shape;172;p12:notes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43010" name="Google Shape;173;p1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 tIns="91425" bIns="91425"/>
          <a:lstStyle/>
          <a:p>
            <a:pPr marL="0" indent="0" eaLnBrk="1" hangingPunct="1">
              <a:buSzPts val="1200"/>
              <a:buFont typeface="Calibri" pitchFamily="34" charset="0"/>
              <a:buNone/>
            </a:pPr>
            <a:endParaRPr lang="en-US" sz="12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508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Google Shape;178;p13:notes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45058" name="Google Shape;179;p13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 tIns="91425" bIns="91425"/>
          <a:lstStyle/>
          <a:p>
            <a:pPr marL="0" indent="0" eaLnBrk="1" hangingPunct="1">
              <a:buSzPts val="1200"/>
              <a:buFont typeface="Calibri" pitchFamily="34" charset="0"/>
              <a:buNone/>
            </a:pPr>
            <a:endParaRPr lang="en-US" sz="12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599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Google Shape;183;p14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sz="12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7106" name="Google Shape;184;p14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77264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Google Shape;189;p15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noFill/>
          </a:ln>
        </p:spPr>
      </p:sp>
      <p:sp>
        <p:nvSpPr>
          <p:cNvPr id="49154" name="Google Shape;190;p15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sz="12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9155" name="Google Shape;191;p15:notes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l">
              <a:buClr>
                <a:srgbClr val="000000"/>
              </a:buClr>
              <a:buSzPts val="1400"/>
              <a:buFont typeface="Arial" charset="0"/>
              <a:buNone/>
            </a:pPr>
            <a:fld id="{9ACCF0ED-328F-4D37-A5B9-22852DEADDD3}" type="slidenum">
              <a:rPr lang="he-IL">
                <a:latin typeface="Varela Round" panose="00000500000000000000" pitchFamily="2" charset="-79"/>
                <a:cs typeface="Varela Round" panose="00000500000000000000" pitchFamily="2" charset="-79"/>
              </a:rPr>
              <a:pPr algn="l">
                <a:buClr>
                  <a:srgbClr val="000000"/>
                </a:buClr>
                <a:buSzPts val="1400"/>
                <a:buFont typeface="Arial" charset="0"/>
                <a:buNone/>
              </a:pPr>
              <a:t>19</a:t>
            </a:fld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82234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Google Shape;196;p16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sz="12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1202" name="Google Shape;197;p16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406707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Google Shape;202;p17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sz="12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3250" name="Google Shape;203;p17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989850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Google Shape;208;p18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sz="12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5298" name="Google Shape;209;p18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155863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Google Shape;214;p19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sz="12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7346" name="Google Shape;215;p19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53038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110;p2:notes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9458" name="Google Shape;111;p2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 tIns="91425" bIns="91425"/>
          <a:lstStyle/>
          <a:p>
            <a:pPr marL="0" indent="0" eaLnBrk="1" hangingPunct="1">
              <a:buSzPts val="1200"/>
              <a:buFont typeface="Calibri" pitchFamily="34" charset="0"/>
              <a:buNone/>
            </a:pPr>
            <a:endParaRPr lang="en-US" sz="12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550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Google Shape;220;p20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sz="12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9394" name="Google Shape;221;p20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029154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Google Shape;226;p21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sz="12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61442" name="Google Shape;227;p21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076652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Google Shape;232;p2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dirty="0"/>
          </a:p>
        </p:txBody>
      </p:sp>
      <p:sp>
        <p:nvSpPr>
          <p:cNvPr id="63490" name="Google Shape;233;p22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940312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Google Shape;238;p23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noFill/>
          </a:ln>
        </p:spPr>
      </p:sp>
      <p:sp>
        <p:nvSpPr>
          <p:cNvPr id="65538" name="Google Shape;239;p23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sz="12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65539" name="Google Shape;240;p23:notes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l">
              <a:buClr>
                <a:srgbClr val="000000"/>
              </a:buClr>
              <a:buSzPts val="1400"/>
              <a:buFont typeface="Arial" charset="0"/>
              <a:buNone/>
            </a:pPr>
            <a:fld id="{D1D453EC-6679-4A13-B358-5AC53BBB6F42}" type="slidenum">
              <a:rPr lang="he-IL">
                <a:latin typeface="Varela Round" panose="00000500000000000000" pitchFamily="2" charset="-79"/>
                <a:cs typeface="Varela Round" panose="00000500000000000000" pitchFamily="2" charset="-79"/>
              </a:rPr>
              <a:pPr algn="l">
                <a:buClr>
                  <a:srgbClr val="000000"/>
                </a:buClr>
                <a:buSzPts val="1400"/>
                <a:buFont typeface="Arial" charset="0"/>
                <a:buNone/>
              </a:pPr>
              <a:t>27</a:t>
            </a:fld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155619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  <a:headEnd/>
            <a:tailEnd/>
          </a:ln>
        </p:spPr>
      </p:sp>
      <p:sp>
        <p:nvSpPr>
          <p:cNvPr id="67586" name="מציין מיקום של הערות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ts val="1400"/>
            </a:pPr>
            <a:endParaRPr lang="en-US" altLang="he-IL" dirty="0"/>
          </a:p>
        </p:txBody>
      </p:sp>
      <p:sp>
        <p:nvSpPr>
          <p:cNvPr id="67587" name="מציין מיקום של מספר שקופית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buClr>
                <a:srgbClr val="000000"/>
              </a:buClr>
              <a:buFont typeface="Arial" charset="0"/>
              <a:buNone/>
            </a:pPr>
            <a:fld id="{A0BDA504-C29B-42E8-86F8-A18A51AC97C2}" type="slidenum">
              <a:rPr lang="he-IL" altLang="he-IL" sz="1200">
                <a:solidFill>
                  <a:schemeClr val="tx1"/>
                </a:solidFill>
                <a:latin typeface="Calibri" pitchFamily="34" charset="0"/>
                <a:cs typeface="Varela Round" panose="00000500000000000000" pitchFamily="2" charset="-79"/>
              </a:rPr>
              <a:pPr algn="l">
                <a:buClr>
                  <a:srgbClr val="000000"/>
                </a:buClr>
                <a:buFont typeface="Arial" charset="0"/>
                <a:buNone/>
              </a:pPr>
              <a:t>28</a:t>
            </a:fld>
            <a:endParaRPr lang="he-IL" altLang="he-IL" sz="1200">
              <a:solidFill>
                <a:schemeClr val="tx1"/>
              </a:solidFill>
              <a:latin typeface="Calibri" pitchFamily="34" charset="0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780671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Google Shape;245;p24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sz="12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69634" name="Google Shape;246;p24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84594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117;p3:notes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21506" name="Google Shape;118;p3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 tIns="91425" bIns="91425"/>
          <a:lstStyle/>
          <a:p>
            <a:pPr marL="0" indent="0" eaLnBrk="1" hangingPunct="1">
              <a:buSzPts val="1200"/>
              <a:buFont typeface="Calibri" pitchFamily="34" charset="0"/>
              <a:buNone/>
            </a:pPr>
            <a:endParaRPr lang="en-US" sz="12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810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Google Shape;130;p5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sz="12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4578" name="Google Shape;131;p5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22833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Google Shape;130;p5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sz="12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6626" name="Google Shape;131;p5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48021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Google Shape;136;p6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en-US" sz="12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8674" name="Google Shape;137;p6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6140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Google Shape;142;p7:notes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30722" name="Google Shape;143;p7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 tIns="91425" bIns="91425"/>
          <a:lstStyle/>
          <a:p>
            <a:pPr marL="0" indent="0" eaLnBrk="1" hangingPunct="1">
              <a:buSzPts val="1200"/>
              <a:buFont typeface="Calibri" pitchFamily="34" charset="0"/>
              <a:buNone/>
            </a:pPr>
            <a:endParaRPr lang="en-US" sz="12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682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Google Shape;148;p8:notes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32770" name="Google Shape;149;p8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SzPts val="14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356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Google Shape;154;g7713db7ee0_0_0:notes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34818" name="Google Shape;155;g7713db7ee0_0_0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SzPts val="14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596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;p26"/>
          <p:cNvSpPr>
            <a:spLocks noChangeArrowheads="1"/>
          </p:cNvSpPr>
          <p:nvPr/>
        </p:nvSpPr>
        <p:spPr bwMode="auto">
          <a:xfrm>
            <a:off x="-669925" y="6569075"/>
            <a:ext cx="2624138" cy="45878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en-US" sz="1800">
              <a:solidFill>
                <a:srgbClr val="FFFFFF"/>
              </a:solidFill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4" name="Google Shape;17;p26"/>
          <p:cNvSpPr>
            <a:spLocks noChangeArrowheads="1"/>
          </p:cNvSpPr>
          <p:nvPr/>
        </p:nvSpPr>
        <p:spPr bwMode="auto">
          <a:xfrm>
            <a:off x="-1489075" y="6303963"/>
            <a:ext cx="3246438" cy="193675"/>
          </a:xfrm>
          <a:prstGeom prst="roundRect">
            <a:avLst>
              <a:gd name="adj" fmla="val 49361"/>
            </a:avLst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en-US" sz="1800">
              <a:solidFill>
                <a:srgbClr val="FFFFFF"/>
              </a:solidFill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5" name="Google Shape;18;p26"/>
          <p:cNvSpPr>
            <a:spLocks noChangeArrowheads="1"/>
          </p:cNvSpPr>
          <p:nvPr/>
        </p:nvSpPr>
        <p:spPr bwMode="auto">
          <a:xfrm>
            <a:off x="9986963" y="-439738"/>
            <a:ext cx="4205287" cy="63182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en-US" sz="1800">
              <a:solidFill>
                <a:srgbClr val="FFFFFF"/>
              </a:solidFill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6" name="Google Shape;19;p26"/>
          <p:cNvSpPr>
            <a:spLocks noChangeArrowheads="1"/>
          </p:cNvSpPr>
          <p:nvPr/>
        </p:nvSpPr>
        <p:spPr bwMode="auto">
          <a:xfrm>
            <a:off x="8259763" y="6564313"/>
            <a:ext cx="4433887" cy="796925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en-US" sz="1800">
              <a:solidFill>
                <a:srgbClr val="FFFFFF"/>
              </a:solidFill>
              <a:latin typeface="Varela Round" charset="-79"/>
              <a:cs typeface="Varela Round" charset="-79"/>
              <a:sym typeface="Varela Round" charset="-79"/>
            </a:endParaRPr>
          </a:p>
        </p:txBody>
      </p:sp>
      <p:pic>
        <p:nvPicPr>
          <p:cNvPr id="7" name="Google Shape;20;p26"/>
          <p:cNvPicPr preferRelativeResize="0">
            <a:picLocks noChangeAspect="1" noChangeArrowheads="1"/>
          </p:cNvPicPr>
          <p:nvPr/>
        </p:nvPicPr>
        <p:blipFill>
          <a:blip r:embed="rId2"/>
          <a:srcRect l="33058" r="33511" b="26248"/>
          <a:stretch>
            <a:fillRect/>
          </a:stretch>
        </p:blipFill>
        <p:spPr bwMode="auto">
          <a:xfrm>
            <a:off x="5445125" y="369888"/>
            <a:ext cx="1301750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Google Shape;21;p26"/>
          <p:cNvSpPr txBox="1"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כותרת ושתי תמונות">
  <p:cSld name="1_כותרת ושתי תמונות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8;p35"/>
          <p:cNvSpPr>
            <a:spLocks noChangeArrowheads="1"/>
          </p:cNvSpPr>
          <p:nvPr/>
        </p:nvSpPr>
        <p:spPr bwMode="auto">
          <a:xfrm>
            <a:off x="11185525" y="5980113"/>
            <a:ext cx="1592263" cy="155575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en-US" sz="1800">
              <a:solidFill>
                <a:srgbClr val="FFFFFF"/>
              </a:solidFill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6" name="Google Shape;79;p35"/>
          <p:cNvSpPr>
            <a:spLocks noChangeArrowheads="1"/>
          </p:cNvSpPr>
          <p:nvPr/>
        </p:nvSpPr>
        <p:spPr bwMode="auto">
          <a:xfrm>
            <a:off x="-412750" y="765175"/>
            <a:ext cx="1158875" cy="42703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 dirty="0">
                <a:solidFill>
                  <a:srgbClr val="FFFFFF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Google Shape;80;p35"/>
          <p:cNvSpPr>
            <a:spLocks noChangeArrowheads="1"/>
          </p:cNvSpPr>
          <p:nvPr/>
        </p:nvSpPr>
        <p:spPr bwMode="auto">
          <a:xfrm>
            <a:off x="-485775" y="320675"/>
            <a:ext cx="2097088" cy="3683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en-US" sz="1800">
              <a:solidFill>
                <a:srgbClr val="FFFFFF"/>
              </a:solidFill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8" name="Google Shape;81;p35"/>
          <p:cNvSpPr>
            <a:spLocks noChangeArrowheads="1"/>
          </p:cNvSpPr>
          <p:nvPr/>
        </p:nvSpPr>
        <p:spPr bwMode="auto">
          <a:xfrm>
            <a:off x="10585450" y="6269038"/>
            <a:ext cx="2192338" cy="41751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en-US" sz="1800">
              <a:solidFill>
                <a:srgbClr val="FFFFFF"/>
              </a:solidFill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82" name="Google Shape;82;p35"/>
          <p:cNvSpPr>
            <a:spLocks noGrp="1"/>
          </p:cNvSpPr>
          <p:nvPr>
            <p:ph type="pic" idx="2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lvl="0"/>
            <a:endParaRPr noProof="0">
              <a:sym typeface="Varela Round"/>
            </a:endParaRPr>
          </a:p>
        </p:txBody>
      </p:sp>
      <p:sp>
        <p:nvSpPr>
          <p:cNvPr id="83" name="Google Shape;83;p35"/>
          <p:cNvSpPr txBox="1"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5"/>
          <p:cNvSpPr>
            <a:spLocks noGrp="1"/>
          </p:cNvSpPr>
          <p:nvPr>
            <p:ph type="pic" idx="3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lvl="0"/>
            <a:endParaRPr noProof="0">
              <a:sym typeface="Varela Roun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כותרת ושלוש תמונות">
  <p:cSld name="כותרת ושלוש תמונות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86;p36"/>
          <p:cNvSpPr>
            <a:spLocks noChangeArrowheads="1"/>
          </p:cNvSpPr>
          <p:nvPr/>
        </p:nvSpPr>
        <p:spPr bwMode="auto">
          <a:xfrm>
            <a:off x="11185525" y="5980113"/>
            <a:ext cx="1592263" cy="155575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en-US" sz="1800">
              <a:solidFill>
                <a:srgbClr val="FFFFFF"/>
              </a:solidFill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7" name="Google Shape;87;p36"/>
          <p:cNvSpPr>
            <a:spLocks noChangeArrowheads="1"/>
          </p:cNvSpPr>
          <p:nvPr/>
        </p:nvSpPr>
        <p:spPr bwMode="auto">
          <a:xfrm>
            <a:off x="-412750" y="765175"/>
            <a:ext cx="1158875" cy="42703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 dirty="0">
                <a:solidFill>
                  <a:srgbClr val="FFFFFF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Google Shape;88;p36"/>
          <p:cNvSpPr>
            <a:spLocks noChangeArrowheads="1"/>
          </p:cNvSpPr>
          <p:nvPr/>
        </p:nvSpPr>
        <p:spPr bwMode="auto">
          <a:xfrm>
            <a:off x="-485775" y="320675"/>
            <a:ext cx="2097088" cy="3683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en-US" sz="1800">
              <a:solidFill>
                <a:srgbClr val="FFFFFF"/>
              </a:solidFill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9" name="Google Shape;89;p36"/>
          <p:cNvSpPr>
            <a:spLocks noChangeArrowheads="1"/>
          </p:cNvSpPr>
          <p:nvPr/>
        </p:nvSpPr>
        <p:spPr bwMode="auto">
          <a:xfrm>
            <a:off x="10585450" y="6269038"/>
            <a:ext cx="2192338" cy="41751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en-US" sz="1800">
              <a:solidFill>
                <a:srgbClr val="FFFFFF"/>
              </a:solidFill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90" name="Google Shape;90;p36"/>
          <p:cNvSpPr>
            <a:spLocks noGrp="1"/>
          </p:cNvSpPr>
          <p:nvPr>
            <p:ph type="pic" idx="2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lvl="0"/>
            <a:endParaRPr noProof="0">
              <a:sym typeface="Varela Round"/>
            </a:endParaRPr>
          </a:p>
        </p:txBody>
      </p:sp>
      <p:sp>
        <p:nvSpPr>
          <p:cNvPr id="91" name="Google Shape;91;p36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6"/>
          <p:cNvSpPr>
            <a:spLocks noGrp="1"/>
          </p:cNvSpPr>
          <p:nvPr>
            <p:ph type="pic" idx="3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lvl="0"/>
            <a:endParaRPr noProof="0">
              <a:sym typeface="Varela Round"/>
            </a:endParaRPr>
          </a:p>
        </p:txBody>
      </p:sp>
      <p:sp>
        <p:nvSpPr>
          <p:cNvPr id="93" name="Google Shape;93;p36"/>
          <p:cNvSpPr>
            <a:spLocks noGrp="1"/>
          </p:cNvSpPr>
          <p:nvPr>
            <p:ph type="pic" idx="4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lvl="0"/>
            <a:endParaRPr noProof="0">
              <a:sym typeface="Varela Roun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כותרת וארבע תמונות">
  <p:cSld name="כותרת וארבע תמונות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5;p37"/>
          <p:cNvSpPr>
            <a:spLocks noChangeArrowheads="1"/>
          </p:cNvSpPr>
          <p:nvPr/>
        </p:nvSpPr>
        <p:spPr bwMode="auto">
          <a:xfrm>
            <a:off x="11185525" y="5980113"/>
            <a:ext cx="1592263" cy="155575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en-US" sz="1800">
              <a:solidFill>
                <a:srgbClr val="FFFFFF"/>
              </a:solidFill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8" name="Google Shape;96;p37"/>
          <p:cNvSpPr>
            <a:spLocks noChangeArrowheads="1"/>
          </p:cNvSpPr>
          <p:nvPr/>
        </p:nvSpPr>
        <p:spPr bwMode="auto">
          <a:xfrm>
            <a:off x="10171113" y="938213"/>
            <a:ext cx="2190750" cy="42703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 dirty="0">
                <a:solidFill>
                  <a:srgbClr val="FFFFFF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9" name="Google Shape;97;p37"/>
          <p:cNvSpPr>
            <a:spLocks noChangeArrowheads="1"/>
          </p:cNvSpPr>
          <p:nvPr/>
        </p:nvSpPr>
        <p:spPr bwMode="auto">
          <a:xfrm>
            <a:off x="-485775" y="320675"/>
            <a:ext cx="2097088" cy="3683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en-US" sz="1800">
              <a:solidFill>
                <a:srgbClr val="FFFFFF"/>
              </a:solidFill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10" name="Google Shape;98;p37"/>
          <p:cNvSpPr>
            <a:spLocks noChangeArrowheads="1"/>
          </p:cNvSpPr>
          <p:nvPr/>
        </p:nvSpPr>
        <p:spPr bwMode="auto">
          <a:xfrm>
            <a:off x="10585450" y="6269038"/>
            <a:ext cx="2192338" cy="41751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en-US" sz="1800">
              <a:solidFill>
                <a:srgbClr val="FFFFFF"/>
              </a:solidFill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99" name="Google Shape;99;p37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7"/>
          <p:cNvSpPr>
            <a:spLocks noGrp="1"/>
          </p:cNvSpPr>
          <p:nvPr>
            <p:ph type="pic" idx="2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lvl="0"/>
            <a:endParaRPr noProof="0">
              <a:sym typeface="Varela Round"/>
            </a:endParaRPr>
          </a:p>
        </p:txBody>
      </p:sp>
      <p:sp>
        <p:nvSpPr>
          <p:cNvPr id="101" name="Google Shape;101;p37"/>
          <p:cNvSpPr>
            <a:spLocks noGrp="1"/>
          </p:cNvSpPr>
          <p:nvPr>
            <p:ph type="pic" idx="3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lvl="0"/>
            <a:endParaRPr noProof="0">
              <a:sym typeface="Varela Round"/>
            </a:endParaRPr>
          </a:p>
        </p:txBody>
      </p:sp>
      <p:sp>
        <p:nvSpPr>
          <p:cNvPr id="102" name="Google Shape;102;p37"/>
          <p:cNvSpPr>
            <a:spLocks noGrp="1"/>
          </p:cNvSpPr>
          <p:nvPr>
            <p:ph type="pic" idx="4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lvl="0"/>
            <a:endParaRPr noProof="0">
              <a:sym typeface="Varela Round"/>
            </a:endParaRPr>
          </a:p>
        </p:txBody>
      </p:sp>
      <p:sp>
        <p:nvSpPr>
          <p:cNvPr id="103" name="Google Shape;103;p37"/>
          <p:cNvSpPr>
            <a:spLocks noGrp="1"/>
          </p:cNvSpPr>
          <p:nvPr>
            <p:ph type="pic" idx="5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lvl="0"/>
            <a:endParaRPr noProof="0">
              <a:sym typeface="Varela Roun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9"/>
          <p:cNvSpPr/>
          <p:nvPr userDrawn="1"/>
        </p:nvSpPr>
        <p:spPr>
          <a:xfrm>
            <a:off x="0" y="5878513"/>
            <a:ext cx="4765675" cy="35718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he-IL" kern="0">
              <a:latin typeface="Varela Round" pitchFamily="2" charset="-79"/>
              <a:cs typeface="Varela Round" pitchFamily="2" charset="-79"/>
              <a:sym typeface="Arial"/>
            </a:endParaRPr>
          </a:p>
        </p:txBody>
      </p:sp>
      <p:sp>
        <p:nvSpPr>
          <p:cNvPr id="8" name="מלבן מעוגל 10"/>
          <p:cNvSpPr/>
          <p:nvPr userDrawn="1"/>
        </p:nvSpPr>
        <p:spPr>
          <a:xfrm>
            <a:off x="8667750" y="-111125"/>
            <a:ext cx="5300663" cy="222250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he-IL" kern="0">
              <a:latin typeface="Varela Round" pitchFamily="2" charset="-79"/>
              <a:cs typeface="Varela Round" pitchFamily="2" charset="-79"/>
              <a:sym typeface="Arial"/>
            </a:endParaRPr>
          </a:p>
        </p:txBody>
      </p:sp>
      <p:sp>
        <p:nvSpPr>
          <p:cNvPr id="9" name="מלבן מעוגל 11"/>
          <p:cNvSpPr/>
          <p:nvPr userDrawn="1"/>
        </p:nvSpPr>
        <p:spPr>
          <a:xfrm>
            <a:off x="0" y="6307138"/>
            <a:ext cx="7724775" cy="67468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he-IL" kern="0">
              <a:latin typeface="Varela Round" pitchFamily="2" charset="-79"/>
              <a:cs typeface="Varela Round" pitchFamily="2" charset="-79"/>
              <a:sym typeface="Arial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lIns="91440" tIns="45720" rIns="91440" bIns="45720" rtlCol="1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lvl="0"/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השיעור שכבה ושם המורה">
  <p:cSld name="השיעור שכבה ושם המורה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;p27"/>
          <p:cNvSpPr>
            <a:spLocks noChangeArrowheads="1"/>
          </p:cNvSpPr>
          <p:nvPr/>
        </p:nvSpPr>
        <p:spPr bwMode="auto">
          <a:xfrm>
            <a:off x="212725" y="1397000"/>
            <a:ext cx="13177838" cy="2978150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 dirty="0">
                <a:solidFill>
                  <a:srgbClr val="FFFFFF"/>
                </a:solidFill>
                <a:latin typeface="Varela Round" charset="-79"/>
                <a:cs typeface="Varela Round" charset="-79"/>
                <a:sym typeface="Varela Round" charset="-79"/>
              </a:rPr>
              <a:t>  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" name="Google Shape;24;p27"/>
          <p:cNvSpPr>
            <a:spLocks noChangeArrowheads="1"/>
          </p:cNvSpPr>
          <p:nvPr/>
        </p:nvSpPr>
        <p:spPr bwMode="auto">
          <a:xfrm>
            <a:off x="7329488" y="6156325"/>
            <a:ext cx="5334000" cy="557213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en-US" sz="1800">
              <a:solidFill>
                <a:srgbClr val="FFFFFF"/>
              </a:solidFill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7" name="Google Shape;25;p27"/>
          <p:cNvSpPr>
            <a:spLocks noChangeArrowheads="1"/>
          </p:cNvSpPr>
          <p:nvPr/>
        </p:nvSpPr>
        <p:spPr bwMode="auto">
          <a:xfrm>
            <a:off x="9501188" y="5870575"/>
            <a:ext cx="3049587" cy="206375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en-US" sz="1800">
              <a:solidFill>
                <a:srgbClr val="FFFFFF"/>
              </a:solidFill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8" name="Google Shape;26;p27"/>
          <p:cNvSpPr>
            <a:spLocks noChangeArrowheads="1"/>
          </p:cNvSpPr>
          <p:nvPr/>
        </p:nvSpPr>
        <p:spPr bwMode="auto">
          <a:xfrm>
            <a:off x="-501650" y="163513"/>
            <a:ext cx="1428750" cy="3222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en-US" sz="1800">
              <a:solidFill>
                <a:srgbClr val="FFFFFF"/>
              </a:solidFill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9" name="Google Shape;27;p27"/>
          <p:cNvSpPr>
            <a:spLocks noChangeArrowheads="1"/>
          </p:cNvSpPr>
          <p:nvPr/>
        </p:nvSpPr>
        <p:spPr bwMode="auto">
          <a:xfrm>
            <a:off x="10059988" y="87313"/>
            <a:ext cx="2768600" cy="45085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en-US" sz="1800">
              <a:solidFill>
                <a:srgbClr val="FFFFFF"/>
              </a:solidFill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28" name="Google Shape;28;p27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subTitle" idx="1"/>
          </p:nvPr>
        </p:nvSpPr>
        <p:spPr>
          <a:xfrm>
            <a:off x="1" y="2895892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spcFirstLastPara="1" lIns="36000" tIns="36000" rIns="36000" bIns="36000" anchor="ctr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40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2;p28"/>
          <p:cNvSpPr>
            <a:spLocks noChangeArrowheads="1"/>
          </p:cNvSpPr>
          <p:nvPr/>
        </p:nvSpPr>
        <p:spPr bwMode="auto">
          <a:xfrm>
            <a:off x="9664700" y="5699125"/>
            <a:ext cx="4767263" cy="35718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en-US" sz="1800">
              <a:solidFill>
                <a:srgbClr val="FFFFFF"/>
              </a:solidFill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6" name="Google Shape;33;p28"/>
          <p:cNvSpPr>
            <a:spLocks noChangeArrowheads="1"/>
          </p:cNvSpPr>
          <p:nvPr/>
        </p:nvSpPr>
        <p:spPr bwMode="auto">
          <a:xfrm>
            <a:off x="-260350" y="180975"/>
            <a:ext cx="2598738" cy="21748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en-US" sz="1800">
              <a:solidFill>
                <a:srgbClr val="FFFFFF"/>
              </a:solidFill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7" name="Google Shape;34;p28"/>
          <p:cNvSpPr>
            <a:spLocks noChangeArrowheads="1"/>
          </p:cNvSpPr>
          <p:nvPr/>
        </p:nvSpPr>
        <p:spPr bwMode="auto">
          <a:xfrm>
            <a:off x="-488950" y="468313"/>
            <a:ext cx="2970213" cy="36988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en-US" sz="1800">
              <a:solidFill>
                <a:srgbClr val="FFFFFF"/>
              </a:solidFill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8" name="Google Shape;35;p28"/>
          <p:cNvSpPr>
            <a:spLocks noChangeArrowheads="1"/>
          </p:cNvSpPr>
          <p:nvPr/>
        </p:nvSpPr>
        <p:spPr bwMode="auto">
          <a:xfrm>
            <a:off x="9010650" y="6103938"/>
            <a:ext cx="3754438" cy="67468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en-US" sz="1800">
              <a:solidFill>
                <a:srgbClr val="FFFFFF"/>
              </a:solidFill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36" name="Google Shape;36;p28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marL="457200" lvl="0" indent="-228600" algn="r" rtl="1"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sz="28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וידאו על מסך מלא">
  <p:cSld name="וידאו על מסך מלא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0;p29"/>
          <p:cNvSpPr>
            <a:spLocks noChangeArrowheads="1"/>
          </p:cNvSpPr>
          <p:nvPr/>
        </p:nvSpPr>
        <p:spPr bwMode="auto">
          <a:xfrm>
            <a:off x="0" y="5878513"/>
            <a:ext cx="4765675" cy="35718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en-US" sz="1800">
              <a:solidFill>
                <a:srgbClr val="FFFFFF"/>
              </a:solidFill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5" name="Google Shape;41;p29"/>
          <p:cNvSpPr>
            <a:spLocks noChangeArrowheads="1"/>
          </p:cNvSpPr>
          <p:nvPr/>
        </p:nvSpPr>
        <p:spPr bwMode="auto">
          <a:xfrm>
            <a:off x="8667750" y="66675"/>
            <a:ext cx="5300663" cy="22225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en-US" sz="1800">
              <a:solidFill>
                <a:srgbClr val="FFFFFF"/>
              </a:solidFill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6" name="Google Shape;42;p29"/>
          <p:cNvSpPr>
            <a:spLocks noChangeArrowheads="1"/>
          </p:cNvSpPr>
          <p:nvPr/>
        </p:nvSpPr>
        <p:spPr bwMode="auto">
          <a:xfrm>
            <a:off x="0" y="6307138"/>
            <a:ext cx="7724775" cy="67468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en-US" sz="1800">
              <a:solidFill>
                <a:srgbClr val="FFFFFF"/>
              </a:solidFill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43" name="Google Shape;43;p29"/>
          <p:cNvSpPr>
            <a:spLocks noGrp="1"/>
          </p:cNvSpPr>
          <p:nvPr>
            <p:ph type="media" idx="2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lvl="0"/>
            <a:endParaRPr noProof="0">
              <a:sym typeface="Varela Round"/>
            </a:endParaRPr>
          </a:p>
        </p:txBody>
      </p:sp>
      <p:sp>
        <p:nvSpPr>
          <p:cNvPr id="44" name="Google Shape;44;p29"/>
          <p:cNvSpPr txBox="1">
            <a:spLocks noGrp="1"/>
          </p:cNvSpPr>
          <p:nvPr>
            <p:ph type="body" idx="1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Autofit/>
          </a:bodyPr>
          <a:lstStyle>
            <a:lvl1pPr marL="457200" lvl="0" indent="-228600" algn="r" rtl="1"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כותרת ותוכן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6;p30"/>
          <p:cNvSpPr>
            <a:spLocks noChangeArrowheads="1"/>
          </p:cNvSpPr>
          <p:nvPr/>
        </p:nvSpPr>
        <p:spPr bwMode="auto">
          <a:xfrm>
            <a:off x="0" y="5878513"/>
            <a:ext cx="4765675" cy="35718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en-US" sz="1800">
              <a:solidFill>
                <a:srgbClr val="FFFFFF"/>
              </a:solidFill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5" name="Google Shape;47;p30"/>
          <p:cNvSpPr>
            <a:spLocks noChangeArrowheads="1"/>
          </p:cNvSpPr>
          <p:nvPr/>
        </p:nvSpPr>
        <p:spPr bwMode="auto">
          <a:xfrm>
            <a:off x="8667750" y="-111125"/>
            <a:ext cx="5300663" cy="22225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en-US" sz="1800">
              <a:solidFill>
                <a:srgbClr val="FFFFFF"/>
              </a:solidFill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6" name="Google Shape;48;p30"/>
          <p:cNvSpPr>
            <a:spLocks noChangeArrowheads="1"/>
          </p:cNvSpPr>
          <p:nvPr/>
        </p:nvSpPr>
        <p:spPr bwMode="auto">
          <a:xfrm>
            <a:off x="0" y="6307138"/>
            <a:ext cx="7724775" cy="67468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en-US" sz="1800">
              <a:solidFill>
                <a:srgbClr val="FFFFFF"/>
              </a:solidFill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49" name="Google Shape;49;p30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lIns="36000" tIns="0" rIns="36000" bIns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body" idx="1"/>
          </p:nvPr>
        </p:nvSpPr>
        <p:spPr>
          <a:xfrm>
            <a:off x="515274" y="1195757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פרק חדש">
  <p:cSld name="פרק חדש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2;p31"/>
          <p:cNvSpPr>
            <a:spLocks noChangeArrowheads="1"/>
          </p:cNvSpPr>
          <p:nvPr/>
        </p:nvSpPr>
        <p:spPr bwMode="auto">
          <a:xfrm>
            <a:off x="212725" y="1397000"/>
            <a:ext cx="13177838" cy="2978150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 dirty="0">
                <a:solidFill>
                  <a:srgbClr val="192A72"/>
                </a:solidFill>
                <a:latin typeface="Varela Round" charset="-79"/>
                <a:cs typeface="Varela Round" charset="-79"/>
                <a:sym typeface="Varela Round" charset="-79"/>
              </a:rPr>
              <a:t>  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Google Shape;53;p31"/>
          <p:cNvSpPr>
            <a:spLocks noChangeArrowheads="1"/>
          </p:cNvSpPr>
          <p:nvPr/>
        </p:nvSpPr>
        <p:spPr bwMode="auto">
          <a:xfrm>
            <a:off x="9664700" y="5699125"/>
            <a:ext cx="4767263" cy="35718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en-US" sz="1800">
              <a:solidFill>
                <a:srgbClr val="FFFFFF"/>
              </a:solidFill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6" name="Google Shape;54;p31"/>
          <p:cNvSpPr>
            <a:spLocks noChangeArrowheads="1"/>
          </p:cNvSpPr>
          <p:nvPr/>
        </p:nvSpPr>
        <p:spPr bwMode="auto">
          <a:xfrm>
            <a:off x="-260350" y="180975"/>
            <a:ext cx="2598738" cy="21748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en-US" sz="1800">
              <a:solidFill>
                <a:srgbClr val="FFFFFF"/>
              </a:solidFill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7" name="Google Shape;55;p31"/>
          <p:cNvSpPr>
            <a:spLocks noChangeArrowheads="1"/>
          </p:cNvSpPr>
          <p:nvPr/>
        </p:nvSpPr>
        <p:spPr bwMode="auto">
          <a:xfrm>
            <a:off x="-488950" y="468313"/>
            <a:ext cx="2970213" cy="36988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en-US" sz="1800">
              <a:solidFill>
                <a:srgbClr val="FFFFFF"/>
              </a:solidFill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8" name="Google Shape;56;p31"/>
          <p:cNvSpPr>
            <a:spLocks noChangeArrowheads="1"/>
          </p:cNvSpPr>
          <p:nvPr/>
        </p:nvSpPr>
        <p:spPr bwMode="auto">
          <a:xfrm>
            <a:off x="9010650" y="6103938"/>
            <a:ext cx="3754438" cy="67468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en-US" sz="1800">
              <a:solidFill>
                <a:srgbClr val="FFFFFF"/>
              </a:solidFill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57" name="Google Shape;57;p31"/>
          <p:cNvSpPr txBox="1">
            <a:spLocks noGrp="1"/>
          </p:cNvSpPr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1"/>
          <p:cNvSpPr txBox="1">
            <a:spLocks noGrp="1"/>
          </p:cNvSpPr>
          <p:nvPr>
            <p:ph type="subTitle" idx="1"/>
          </p:nvPr>
        </p:nvSpPr>
        <p:spPr>
          <a:xfrm>
            <a:off x="1" y="2918493"/>
            <a:ext cx="12192000" cy="642090"/>
          </a:xfrm>
          <a:prstGeom prst="rect">
            <a:avLst/>
          </a:prstGeom>
          <a:noFill/>
          <a:ln>
            <a:noFill/>
          </a:ln>
        </p:spPr>
        <p:txBody>
          <a:bodyPr spcFirstLastPara="1" lIns="36000" tIns="36000" rIns="36000" bIns="36000" anchor="ctr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  <a:defRPr sz="32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כותרת בלבד">
  <p:cSld name="כותרת בלבד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0;p32"/>
          <p:cNvSpPr>
            <a:spLocks noChangeArrowheads="1"/>
          </p:cNvSpPr>
          <p:nvPr/>
        </p:nvSpPr>
        <p:spPr bwMode="auto">
          <a:xfrm>
            <a:off x="0" y="5878513"/>
            <a:ext cx="4765675" cy="35718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en-US" sz="1800">
              <a:solidFill>
                <a:srgbClr val="FFFFFF"/>
              </a:solidFill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4" name="Google Shape;61;p32"/>
          <p:cNvSpPr>
            <a:spLocks noChangeArrowheads="1"/>
          </p:cNvSpPr>
          <p:nvPr/>
        </p:nvSpPr>
        <p:spPr bwMode="auto">
          <a:xfrm>
            <a:off x="8667750" y="-111125"/>
            <a:ext cx="5300663" cy="22225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en-US" sz="1800">
              <a:solidFill>
                <a:srgbClr val="FFFFFF"/>
              </a:solidFill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5" name="Google Shape;62;p32"/>
          <p:cNvSpPr>
            <a:spLocks noChangeArrowheads="1"/>
          </p:cNvSpPr>
          <p:nvPr/>
        </p:nvSpPr>
        <p:spPr bwMode="auto">
          <a:xfrm>
            <a:off x="0" y="6307138"/>
            <a:ext cx="7724775" cy="67468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en-US" sz="1800">
              <a:solidFill>
                <a:srgbClr val="FFFFFF"/>
              </a:solidFill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63" name="Google Shape;63;p32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טקסט גדול-X2">
  <p:cSld name="5_טקסט גדול-X2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5;p33"/>
          <p:cNvSpPr>
            <a:spLocks noChangeArrowheads="1"/>
          </p:cNvSpPr>
          <p:nvPr/>
        </p:nvSpPr>
        <p:spPr bwMode="auto">
          <a:xfrm>
            <a:off x="-909638" y="6189663"/>
            <a:ext cx="3067051" cy="119062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en-US" sz="1800">
              <a:solidFill>
                <a:srgbClr val="FFFFFF"/>
              </a:solidFill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5" name="Google Shape;66;p33"/>
          <p:cNvSpPr>
            <a:spLocks noChangeArrowheads="1"/>
          </p:cNvSpPr>
          <p:nvPr/>
        </p:nvSpPr>
        <p:spPr bwMode="auto">
          <a:xfrm>
            <a:off x="10082213" y="80963"/>
            <a:ext cx="5300662" cy="22225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en-US" sz="1800">
              <a:solidFill>
                <a:srgbClr val="FFFFFF"/>
              </a:solidFill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6" name="Google Shape;67;p33"/>
          <p:cNvSpPr>
            <a:spLocks noChangeArrowheads="1"/>
          </p:cNvSpPr>
          <p:nvPr/>
        </p:nvSpPr>
        <p:spPr bwMode="auto">
          <a:xfrm>
            <a:off x="-2155825" y="6348413"/>
            <a:ext cx="5559425" cy="4699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en-US" sz="1800">
              <a:solidFill>
                <a:srgbClr val="FFFFFF"/>
              </a:solidFill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68" name="Google Shape;68;p33"/>
          <p:cNvSpPr txBox="1">
            <a:spLocks noGrp="1"/>
          </p:cNvSpPr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  <a:defRPr sz="2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anchor="ctr">
            <a:normAutofit/>
          </a:bodyPr>
          <a:lstStyle>
            <a:lvl1pPr marL="457200" lvl="0" indent="-228600" algn="ctr" rtl="1"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כותרת ותמונה">
  <p:cSld name="כותרת ותמונה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1;p34"/>
          <p:cNvSpPr>
            <a:spLocks noChangeArrowheads="1"/>
          </p:cNvSpPr>
          <p:nvPr/>
        </p:nvSpPr>
        <p:spPr bwMode="auto">
          <a:xfrm>
            <a:off x="11185525" y="5980113"/>
            <a:ext cx="1592263" cy="155575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en-US" sz="1800">
              <a:solidFill>
                <a:srgbClr val="FFFFFF"/>
              </a:solidFill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5" name="Google Shape;72;p34"/>
          <p:cNvSpPr>
            <a:spLocks noChangeArrowheads="1"/>
          </p:cNvSpPr>
          <p:nvPr/>
        </p:nvSpPr>
        <p:spPr bwMode="auto">
          <a:xfrm>
            <a:off x="11033125" y="950913"/>
            <a:ext cx="1158875" cy="34607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 dirty="0">
                <a:solidFill>
                  <a:srgbClr val="FFFFFF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" name="Google Shape;73;p34"/>
          <p:cNvSpPr>
            <a:spLocks noChangeArrowheads="1"/>
          </p:cNvSpPr>
          <p:nvPr/>
        </p:nvSpPr>
        <p:spPr bwMode="auto">
          <a:xfrm>
            <a:off x="-485775" y="320675"/>
            <a:ext cx="2097088" cy="3683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en-US" sz="1800">
              <a:solidFill>
                <a:srgbClr val="FFFFFF"/>
              </a:solidFill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7" name="Google Shape;74;p34"/>
          <p:cNvSpPr>
            <a:spLocks noChangeArrowheads="1"/>
          </p:cNvSpPr>
          <p:nvPr/>
        </p:nvSpPr>
        <p:spPr bwMode="auto">
          <a:xfrm>
            <a:off x="10585450" y="6269038"/>
            <a:ext cx="2192338" cy="41751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 w="9525">
            <a:noFill/>
            <a:round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800"/>
              <a:buFont typeface="Arial" charset="0"/>
              <a:buNone/>
            </a:pPr>
            <a:endParaRPr lang="en-US" sz="1800">
              <a:solidFill>
                <a:srgbClr val="FFFFFF"/>
              </a:solidFill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75" name="Google Shape;75;p34"/>
          <p:cNvSpPr>
            <a:spLocks noGrp="1"/>
          </p:cNvSpPr>
          <p:nvPr>
            <p:ph type="pic" idx="2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lvl="0"/>
            <a:endParaRPr noProof="0">
              <a:sym typeface="Varela Round"/>
            </a:endParaRPr>
          </a:p>
        </p:txBody>
      </p:sp>
      <p:sp>
        <p:nvSpPr>
          <p:cNvPr id="76" name="Google Shape;76;p34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  <a:defRPr sz="44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;p25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>
              <a:sym typeface="Arial" charset="0"/>
            </a:endParaRPr>
          </a:p>
        </p:txBody>
      </p:sp>
      <p:sp>
        <p:nvSpPr>
          <p:cNvPr id="1027" name="Google Shape;11;p25"/>
          <p:cNvSpPr txBox="1"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>
              <a:sym typeface="Arial" charset="0"/>
            </a:endParaRPr>
          </a:p>
        </p:txBody>
      </p:sp>
      <p:sp>
        <p:nvSpPr>
          <p:cNvPr id="1028" name="Google Shape;12;p25"/>
          <p:cNvSpPr txBox="1">
            <a:spLocks noChangeArrowheads="1"/>
          </p:cNvSpPr>
          <p:nvPr/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SzPts val="1400"/>
              <a:buFont typeface="Arial" charset="0"/>
              <a:buNone/>
            </a:pPr>
            <a:endParaRPr lang="en-US" sz="1200">
              <a:solidFill>
                <a:srgbClr val="888A9C"/>
              </a:solidFill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1029" name="Google Shape;13;p25"/>
          <p:cNvSpPr txBox="1">
            <a:spLocks noChangeArrowheads="1"/>
          </p:cNvSpPr>
          <p:nvPr/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400"/>
              <a:buFont typeface="Arial" charset="0"/>
              <a:buNone/>
            </a:pPr>
            <a:endParaRPr lang="en-US" sz="1200">
              <a:solidFill>
                <a:srgbClr val="888A9C"/>
              </a:solidFill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1030" name="Google Shape;14;p25"/>
          <p:cNvSpPr txBox="1">
            <a:spLocks noChangeArrowheads="1"/>
          </p:cNvSpPr>
          <p:nvPr/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l">
              <a:buClr>
                <a:srgbClr val="000000"/>
              </a:buClr>
              <a:buSzPts val="1200"/>
              <a:buFont typeface="Arial" charset="0"/>
              <a:buNone/>
            </a:pPr>
            <a:fld id="{C872C254-6306-450A-8474-E3C44DAC75E1}" type="slidenum">
              <a:rPr lang="he-IL" sz="1200">
                <a:solidFill>
                  <a:srgbClr val="888A9C"/>
                </a:solidFill>
                <a:latin typeface="Varela Round" charset="-79"/>
                <a:cs typeface="Varela Round" charset="-79"/>
                <a:sym typeface="Varela Round" charset="-79"/>
              </a:rPr>
              <a:pPr algn="l">
                <a:buClr>
                  <a:srgbClr val="000000"/>
                </a:buClr>
                <a:buSzPts val="1200"/>
                <a:buFont typeface="Arial" charset="0"/>
                <a:buNone/>
              </a:pPr>
              <a:t>‹#›</a:t>
            </a:fld>
            <a:endParaRPr lang="en-US" sz="1200">
              <a:solidFill>
                <a:srgbClr val="888A9C"/>
              </a:solidFill>
              <a:latin typeface="Varela Round" charset="-79"/>
              <a:cs typeface="Varela Round" charset="-79"/>
              <a:sym typeface="Varela Round" charset="-79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Varela Round" panose="00000500000000000000" pitchFamily="2" charset="-79"/>
          <a:ea typeface="Varela Round" panose="00000500000000000000" pitchFamily="2" charset="-79"/>
          <a:cs typeface="Varela Round" panose="00000500000000000000" pitchFamily="2" charset="-79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Varela Round" panose="00000500000000000000" pitchFamily="2" charset="-79"/>
          <a:ea typeface="Varela Round" panose="00000500000000000000" pitchFamily="2" charset="-79"/>
          <a:cs typeface="Varela Round" panose="00000500000000000000" pitchFamily="2" charset="-79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l_YMx1cZX0A?feature=oembed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vjSOf4DH3QY?start=58&amp;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Google Shape;108;p1"/>
          <p:cNvSpPr txBox="1">
            <a:spLocks noGrp="1"/>
          </p:cNvSpPr>
          <p:nvPr>
            <p:ph type="ctrTitle"/>
          </p:nvPr>
        </p:nvSpPr>
        <p:spPr>
          <a:xfrm>
            <a:off x="0" y="2693988"/>
            <a:ext cx="12192000" cy="14700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SzPts val="6600"/>
              <a:buFont typeface="Varela Round" charset="-79"/>
              <a:buNone/>
            </a:pPr>
            <a:r>
              <a:rPr lang="he-IL" sz="6600" dirty="0">
                <a:latin typeface="Varela Round" panose="00000500000000000000" pitchFamily="2" charset="-79"/>
                <a:cs typeface="Varela Round" panose="00000500000000000000" pitchFamily="2" charset="-79"/>
                <a:sym typeface="Arial" charset="0"/>
              </a:rPr>
              <a:t>מערכת</a:t>
            </a:r>
            <a:r>
              <a:rPr lang="en-US" sz="66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6600" dirty="0">
                <a:latin typeface="Varela Round" panose="00000500000000000000" pitchFamily="2" charset="-79"/>
                <a:cs typeface="Varela Round" panose="00000500000000000000" pitchFamily="2" charset="-79"/>
                <a:sym typeface="Arial" charset="0"/>
              </a:rPr>
              <a:t>שידורים</a:t>
            </a:r>
            <a:r>
              <a:rPr lang="en-US" sz="66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6600" dirty="0">
                <a:latin typeface="Varela Round" panose="00000500000000000000" pitchFamily="2" charset="-79"/>
                <a:cs typeface="Varela Round" panose="00000500000000000000" pitchFamily="2" charset="-79"/>
                <a:sym typeface="Arial" charset="0"/>
              </a:rPr>
              <a:t>לאומית</a:t>
            </a:r>
            <a:endParaRPr lang="en-US" sz="6600" dirty="0">
              <a:latin typeface="Varela Round" charset="-79"/>
              <a:cs typeface="Varela Round" charset="-79"/>
              <a:sym typeface="Varela Round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157;g7713db7ee0_0_0"/>
          <p:cNvSpPr txBox="1">
            <a:spLocks noGrp="1"/>
          </p:cNvSpPr>
          <p:nvPr>
            <p:ph type="body" idx="4294967295"/>
          </p:nvPr>
        </p:nvSpPr>
        <p:spPr>
          <a:xfrm>
            <a:off x="515938" y="709613"/>
            <a:ext cx="8305800" cy="539750"/>
          </a:xfrm>
        </p:spPr>
        <p:txBody>
          <a:bodyPr anchor="ctr"/>
          <a:lstStyle/>
          <a:p>
            <a:pPr marL="457200" indent="-228600" algn="r" rtl="1" eaLnBrk="1" hangingPunct="1">
              <a:buSzPts val="1400"/>
            </a:pPr>
            <a:r>
              <a:rPr lang="he-IL" sz="36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רגע לומדים</a:t>
            </a:r>
            <a:r>
              <a:rPr lang="en-US" sz="36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...</a:t>
            </a:r>
            <a:endParaRPr lang="en-US" dirty="0"/>
          </a:p>
        </p:txBody>
      </p:sp>
      <p:sp>
        <p:nvSpPr>
          <p:cNvPr id="33794" name="Google Shape;158;g7713db7ee0_0_0"/>
          <p:cNvSpPr txBox="1">
            <a:spLocks noGrp="1"/>
          </p:cNvSpPr>
          <p:nvPr>
            <p:ph type="body" idx="4294967295"/>
          </p:nvPr>
        </p:nvSpPr>
        <p:spPr>
          <a:xfrm>
            <a:off x="1381125" y="1500188"/>
            <a:ext cx="7264400" cy="4425950"/>
          </a:xfrm>
        </p:spPr>
        <p:txBody>
          <a:bodyPr/>
          <a:lstStyle/>
          <a:p>
            <a:pPr marL="457200" indent="-381000" algn="r" rtl="1" eaLnBrk="1" hangingPunct="1">
              <a:buSzPts val="1400"/>
            </a:pPr>
            <a:r>
              <a:rPr lang="he-IL" sz="24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נזקי</a:t>
            </a:r>
            <a:r>
              <a:rPr lang="en-US" sz="24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4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העישון</a:t>
            </a:r>
            <a:r>
              <a:rPr lang="en-US" sz="24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:</a:t>
            </a:r>
            <a:endParaRPr lang="en-US" dirty="0"/>
          </a:p>
          <a:p>
            <a:pPr marL="457200" indent="-381000" algn="r" rtl="1" eaLnBrk="1" hangingPunct="1">
              <a:lnSpc>
                <a:spcPct val="150000"/>
              </a:lnSpc>
              <a:buSzPts val="1400"/>
              <a:buFont typeface="Wingdings" pitchFamily="2" charset="2"/>
              <a:buChar char="ü"/>
            </a:pPr>
            <a:r>
              <a:rPr lang="he-IL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משפיע</a:t>
            </a:r>
            <a:r>
              <a:rPr lang="en-US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על</a:t>
            </a:r>
            <a:r>
              <a:rPr lang="en-US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הלב</a:t>
            </a:r>
            <a:r>
              <a:rPr lang="en-US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- </a:t>
            </a:r>
            <a:r>
              <a:rPr lang="he-IL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עלול</a:t>
            </a:r>
            <a:r>
              <a:rPr lang="en-US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לגרום</a:t>
            </a:r>
            <a:r>
              <a:rPr lang="en-US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להתקפי</a:t>
            </a:r>
            <a:r>
              <a:rPr lang="en-US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לב</a:t>
            </a:r>
            <a:endParaRPr lang="en-US" sz="2000" b="1" dirty="0"/>
          </a:p>
          <a:p>
            <a:pPr marL="457200" indent="-381000" algn="r" rtl="1" eaLnBrk="1" hangingPunct="1">
              <a:lnSpc>
                <a:spcPct val="150000"/>
              </a:lnSpc>
              <a:buSzPts val="1400"/>
              <a:buFont typeface="Wingdings" pitchFamily="2" charset="2"/>
              <a:buChar char="ü"/>
            </a:pPr>
            <a:r>
              <a:rPr lang="he-IL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פגיעה</a:t>
            </a:r>
            <a:r>
              <a:rPr lang="en-US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בכלי</a:t>
            </a:r>
            <a:r>
              <a:rPr lang="en-US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הדם</a:t>
            </a:r>
            <a:endParaRPr lang="en-US" sz="2000" b="1" dirty="0"/>
          </a:p>
          <a:p>
            <a:pPr marL="457200" indent="-381000" algn="r" rtl="1" eaLnBrk="1" hangingPunct="1">
              <a:lnSpc>
                <a:spcPct val="150000"/>
              </a:lnSpc>
              <a:buSzPts val="1400"/>
              <a:buFont typeface="Wingdings" pitchFamily="2" charset="2"/>
              <a:buChar char="ü"/>
            </a:pPr>
            <a:r>
              <a:rPr lang="he-IL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פגיעה</a:t>
            </a:r>
            <a:r>
              <a:rPr lang="en-US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בדרכי</a:t>
            </a:r>
            <a:r>
              <a:rPr lang="en-US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הנשימה [סרטן</a:t>
            </a:r>
            <a:r>
              <a:rPr lang="en-US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ראות]</a:t>
            </a:r>
            <a:endParaRPr lang="en-US" sz="2000" b="1" dirty="0"/>
          </a:p>
          <a:p>
            <a:pPr marL="457200" indent="-381000" algn="r" rtl="1" eaLnBrk="1" hangingPunct="1">
              <a:lnSpc>
                <a:spcPct val="150000"/>
              </a:lnSpc>
              <a:buSzPts val="1400"/>
              <a:buFont typeface="Wingdings" pitchFamily="2" charset="2"/>
              <a:buChar char="ü"/>
            </a:pPr>
            <a:r>
              <a:rPr lang="he-IL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פגיעה</a:t>
            </a:r>
            <a:r>
              <a:rPr lang="en-US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בכושר</a:t>
            </a:r>
            <a:r>
              <a:rPr lang="en-US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הגופני</a:t>
            </a:r>
            <a:r>
              <a:rPr lang="en-US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.</a:t>
            </a:r>
            <a:endParaRPr lang="en-US" sz="2000" b="1" dirty="0"/>
          </a:p>
          <a:p>
            <a:pPr marL="457200" indent="-381000" algn="r" rtl="1" eaLnBrk="1" hangingPunct="1">
              <a:lnSpc>
                <a:spcPct val="150000"/>
              </a:lnSpc>
              <a:buSzPts val="1400"/>
              <a:buFont typeface="Wingdings" pitchFamily="2" charset="2"/>
              <a:buChar char="ü"/>
            </a:pPr>
            <a:r>
              <a:rPr lang="he-IL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פגיעה</a:t>
            </a:r>
            <a:r>
              <a:rPr lang="en-US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במוח</a:t>
            </a:r>
            <a:r>
              <a:rPr lang="en-US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עקב</a:t>
            </a:r>
            <a:r>
              <a:rPr lang="en-US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חשיפה</a:t>
            </a:r>
            <a:r>
              <a:rPr lang="en-US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בתקופת</a:t>
            </a:r>
            <a:r>
              <a:rPr lang="en-US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ההתבגרות</a:t>
            </a:r>
            <a:r>
              <a:rPr lang="en-US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לניקוטין</a:t>
            </a:r>
            <a:r>
              <a:rPr lang="en-US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.</a:t>
            </a:r>
            <a:endParaRPr lang="en-US" sz="2000" b="1" dirty="0"/>
          </a:p>
          <a:p>
            <a:pPr marL="457200" indent="-381000" algn="r" rtl="1" eaLnBrk="1" hangingPunct="1">
              <a:lnSpc>
                <a:spcPct val="150000"/>
              </a:lnSpc>
              <a:buSzPts val="1400"/>
              <a:buFont typeface="Wingdings" pitchFamily="2" charset="2"/>
              <a:buChar char="ü"/>
            </a:pPr>
            <a:r>
              <a:rPr lang="he-IL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התפתחות</a:t>
            </a:r>
            <a:r>
              <a:rPr lang="en-US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המוח</a:t>
            </a:r>
            <a:r>
              <a:rPr lang="en-US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נמשכת</a:t>
            </a:r>
            <a:r>
              <a:rPr lang="en-US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לכל</a:t>
            </a:r>
            <a:r>
              <a:rPr lang="en-US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אורך</a:t>
            </a:r>
            <a:r>
              <a:rPr lang="en-US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הילדות</a:t>
            </a:r>
            <a:r>
              <a:rPr lang="en-US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ותקופת הבגרות</a:t>
            </a:r>
            <a:r>
              <a:rPr lang="en-US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המוקדמת</a:t>
            </a:r>
            <a:r>
              <a:rPr lang="en-US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, </a:t>
            </a:r>
            <a:r>
              <a:rPr lang="he-IL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ולכן</a:t>
            </a:r>
            <a:r>
              <a:rPr lang="en-US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חשיפה</a:t>
            </a:r>
            <a:r>
              <a:rPr lang="en-US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 </a:t>
            </a:r>
            <a:r>
              <a:rPr lang="he-IL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לניקוטין</a:t>
            </a:r>
            <a:r>
              <a:rPr lang="en-US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בתקופת ההתבגרות</a:t>
            </a:r>
            <a:r>
              <a:rPr lang="en-US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עלולה</a:t>
            </a:r>
            <a:r>
              <a:rPr lang="en-US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לגרום</a:t>
            </a:r>
            <a:r>
              <a:rPr lang="en-US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לשינויים</a:t>
            </a:r>
            <a:r>
              <a:rPr lang="en-US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קוגניטיביים</a:t>
            </a:r>
            <a:r>
              <a:rPr lang="en-US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שנמשכים לכל</a:t>
            </a:r>
            <a:r>
              <a:rPr lang="en-US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אורך</a:t>
            </a:r>
            <a:r>
              <a:rPr lang="en-US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החיים</a:t>
            </a:r>
            <a:r>
              <a:rPr lang="en-US" sz="20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.</a:t>
            </a:r>
            <a:endParaRPr lang="en-US" sz="2000" b="1" dirty="0"/>
          </a:p>
          <a:p>
            <a:pPr marL="457200" indent="-381000" algn="r" rtl="1" eaLnBrk="1" hangingPunct="1">
              <a:lnSpc>
                <a:spcPct val="150000"/>
              </a:lnSpc>
              <a:buSzPts val="1400"/>
            </a:pPr>
            <a:endParaRPr lang="en-US" sz="1800" dirty="0">
              <a:solidFill>
                <a:srgbClr val="002060"/>
              </a:solidFill>
              <a:latin typeface="Varela Round" charset="-79"/>
              <a:cs typeface="Varela Round" charset="-79"/>
              <a:sym typeface="Varela Round" charset="-79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Google Shape;163;p9"/>
          <p:cNvSpPr txBox="1">
            <a:spLocks noGrp="1"/>
          </p:cNvSpPr>
          <p:nvPr>
            <p:ph type="body" idx="4294967295"/>
          </p:nvPr>
        </p:nvSpPr>
        <p:spPr>
          <a:xfrm>
            <a:off x="515938" y="249238"/>
            <a:ext cx="8305800" cy="942975"/>
          </a:xfrm>
        </p:spPr>
        <p:txBody>
          <a:bodyPr anchor="ctr"/>
          <a:lstStyle/>
          <a:p>
            <a:pPr marL="457200" indent="-228600" algn="r" rtl="1" eaLnBrk="1" hangingPunct="1">
              <a:buSzPts val="1400"/>
            </a:pPr>
            <a:r>
              <a:rPr lang="he-IL" sz="36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ומה עם סיגריה אלקטרונית? </a:t>
            </a:r>
          </a:p>
          <a:p>
            <a:pPr marL="457200" indent="-228600" algn="r" rtl="1" eaLnBrk="1" hangingPunct="1">
              <a:buSzPts val="1400"/>
            </a:pPr>
            <a:r>
              <a:rPr lang="he-IL" sz="36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רגע</a:t>
            </a:r>
            <a:r>
              <a:rPr lang="en-US" sz="36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36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לומדים</a:t>
            </a:r>
            <a:r>
              <a:rPr lang="en-US" sz="36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...</a:t>
            </a:r>
          </a:p>
          <a:p>
            <a:pPr marL="457200" indent="-228600" algn="r" rtl="1" eaLnBrk="1" hangingPunct="1">
              <a:buSzPts val="1400"/>
            </a:pPr>
            <a:endParaRPr lang="en-US" dirty="0"/>
          </a:p>
        </p:txBody>
      </p:sp>
      <p:sp>
        <p:nvSpPr>
          <p:cNvPr id="164" name="Google Shape;164;p9"/>
          <p:cNvSpPr txBox="1">
            <a:spLocks noGrp="1"/>
          </p:cNvSpPr>
          <p:nvPr>
            <p:ph type="body" idx="4294967295"/>
          </p:nvPr>
        </p:nvSpPr>
        <p:spPr>
          <a:xfrm>
            <a:off x="2185988" y="1192213"/>
            <a:ext cx="7613650" cy="4422775"/>
          </a:xfrm>
        </p:spPr>
        <p:txBody>
          <a:bodyPr spcFirstLastPara="1">
            <a:normAutofit/>
          </a:bodyPr>
          <a:lstStyle/>
          <a:p>
            <a:pPr marL="457200" indent="-381000" algn="r" rtl="1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✔"/>
              <a:defRPr/>
            </a:pPr>
            <a:r>
              <a:rPr lang="x-none" sz="2400" dirty="0">
                <a:solidFill>
                  <a:srgbClr val="2F5496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סיגריה אלקטרונית</a:t>
            </a:r>
            <a:r>
              <a:rPr lang="he-IL" sz="2400" dirty="0">
                <a:solidFill>
                  <a:srgbClr val="2F5496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, לעיתים </a:t>
            </a:r>
            <a:r>
              <a:rPr lang="x-none" sz="2400" dirty="0">
                <a:solidFill>
                  <a:srgbClr val="2F5496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דומה בצורתה לסיגריה הרגילה</a:t>
            </a:r>
            <a:r>
              <a:rPr lang="he-IL" sz="2400" dirty="0">
                <a:solidFill>
                  <a:srgbClr val="2F5496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 </a:t>
            </a:r>
            <a:r>
              <a:rPr lang="x-none" sz="2400" dirty="0">
                <a:solidFill>
                  <a:srgbClr val="2F5496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והיא מדמה את פעולת העישון</a:t>
            </a:r>
            <a:r>
              <a:rPr lang="he-IL" sz="2400" dirty="0">
                <a:solidFill>
                  <a:srgbClr val="2F5496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. היא יכולה לשמש </a:t>
            </a:r>
            <a:r>
              <a:rPr lang="x-none" sz="2400" dirty="0">
                <a:solidFill>
                  <a:srgbClr val="2F5496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כתחליף </a:t>
            </a:r>
            <a:r>
              <a:rPr lang="he-IL" sz="2400" dirty="0">
                <a:solidFill>
                  <a:srgbClr val="2F5496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לסיגריה רגילה. </a:t>
            </a:r>
          </a:p>
          <a:p>
            <a:pPr marL="76200" algn="r" rtl="1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  <a:defRPr/>
            </a:pPr>
            <a:endParaRPr lang="he-IL" sz="2400" dirty="0">
              <a:solidFill>
                <a:srgbClr val="2F5496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  <a:p>
            <a:pPr marL="457200" indent="-381000" algn="r" rtl="1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✔"/>
              <a:defRPr/>
            </a:pPr>
            <a:r>
              <a:rPr lang="he-IL" sz="2400" dirty="0">
                <a:solidFill>
                  <a:srgbClr val="2F5496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משווקת כמסייעת מגמילה מעישון סיגריות וכמזיקה פחות מסיגריה, אך חסר מידע מחקרי התומך בזה.</a:t>
            </a:r>
            <a:endParaRPr sz="2400" dirty="0"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  <a:p>
            <a:pPr marL="457200" indent="-228600" algn="r" rtl="1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None/>
              <a:defRPr/>
            </a:pPr>
            <a:endParaRPr sz="2400" dirty="0">
              <a:solidFill>
                <a:srgbClr val="2F5496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  <a:p>
            <a:pPr marL="457200" indent="-381000" algn="r" rtl="1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✔"/>
              <a:defRPr/>
            </a:pPr>
            <a:r>
              <a:rPr lang="x-none" sz="2400" dirty="0">
                <a:solidFill>
                  <a:srgbClr val="2F5496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עדויות עדכניות מצביעות על סיכונים בריאותיים אפשריים בשימוש בסיגריה אלקטרונית.</a:t>
            </a:r>
            <a:endParaRPr sz="2400" dirty="0"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  <a:p>
            <a:pPr marL="457200" indent="-228600" algn="r" rtl="1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None/>
              <a:defRPr/>
            </a:pPr>
            <a:endParaRPr sz="2400" dirty="0">
              <a:solidFill>
                <a:srgbClr val="2F5496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  <a:p>
            <a:pPr marL="457200" indent="-381000" algn="r" rtl="1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✔"/>
              <a:defRPr/>
            </a:pPr>
            <a:r>
              <a:rPr lang="x-none" sz="2400" dirty="0">
                <a:solidFill>
                  <a:srgbClr val="2F5496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חשיפה פאסיבית,עישון כפוי, לחומרים כימיים שונים אשר נפלטים במהלך עישון סיגריות אלקטרוניות</a:t>
            </a:r>
            <a:r>
              <a:rPr lang="he-IL" sz="2400" dirty="0">
                <a:solidFill>
                  <a:srgbClr val="2F5496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, </a:t>
            </a:r>
            <a:r>
              <a:rPr lang="x-none" sz="2400" dirty="0">
                <a:solidFill>
                  <a:srgbClr val="2F5496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עלולה לגרום לבעיות בריאותיות</a:t>
            </a:r>
            <a:r>
              <a:rPr lang="he-IL" sz="2400" dirty="0">
                <a:solidFill>
                  <a:srgbClr val="2F5496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, </a:t>
            </a:r>
            <a:r>
              <a:rPr lang="x-none" sz="2400" dirty="0">
                <a:solidFill>
                  <a:srgbClr val="2F5496"/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ביניהם פגיעה במערכת הנשימה והלב.</a:t>
            </a:r>
            <a:endParaRPr sz="2400" dirty="0">
              <a:solidFill>
                <a:srgbClr val="2F5496"/>
              </a:solidFill>
              <a:latin typeface="Varela Round" panose="00000500000000000000" pitchFamily="2" charset="-79"/>
              <a:ea typeface="Varela Round"/>
              <a:cs typeface="Varela Round" panose="00000500000000000000" pitchFamily="2" charset="-79"/>
              <a:sym typeface="Varela Round"/>
            </a:endParaRPr>
          </a:p>
          <a:p>
            <a:pPr marL="457200" indent="-381000" algn="r" rtl="1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pPr>
            <a:endParaRPr sz="2400" dirty="0">
              <a:solidFill>
                <a:srgbClr val="2F5496"/>
              </a:solidFill>
              <a:latin typeface="Varela Round" panose="00000500000000000000" pitchFamily="2" charset="-79"/>
              <a:ea typeface="Varela Round"/>
              <a:cs typeface="Varela Round" panose="00000500000000000000" pitchFamily="2" charset="-79"/>
              <a:sym typeface="Varela Round"/>
            </a:endParaRPr>
          </a:p>
          <a:p>
            <a:pPr marL="457200" indent="-381000" algn="r" rtl="1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pPr>
            <a:endParaRPr sz="2220"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35843" name="Picture 2" descr="Ecigarette, Juul, Electronic Cigarette, Blu, Njo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225" y="4856163"/>
            <a:ext cx="2852738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Google Shape;163;p9"/>
          <p:cNvSpPr txBox="1">
            <a:spLocks noGrp="1"/>
          </p:cNvSpPr>
          <p:nvPr>
            <p:ph type="body" idx="4294967295"/>
          </p:nvPr>
        </p:nvSpPr>
        <p:spPr>
          <a:xfrm>
            <a:off x="515938" y="249238"/>
            <a:ext cx="8305800" cy="942975"/>
          </a:xfrm>
        </p:spPr>
        <p:txBody>
          <a:bodyPr anchor="ctr"/>
          <a:lstStyle/>
          <a:p>
            <a:pPr marL="457200" indent="-228600" algn="r" rtl="1" eaLnBrk="1" hangingPunct="1">
              <a:buSzPts val="1400"/>
            </a:pPr>
            <a:r>
              <a:rPr lang="he-IL" sz="36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רגע לומדים</a:t>
            </a:r>
            <a:r>
              <a:rPr lang="en-US" sz="36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...</a:t>
            </a:r>
            <a:endParaRPr lang="en-US" dirty="0"/>
          </a:p>
        </p:txBody>
      </p:sp>
      <p:sp>
        <p:nvSpPr>
          <p:cNvPr id="164" name="Google Shape;164;p9"/>
          <p:cNvSpPr txBox="1">
            <a:spLocks noGrp="1"/>
          </p:cNvSpPr>
          <p:nvPr>
            <p:ph type="body" idx="4294967295"/>
          </p:nvPr>
        </p:nvSpPr>
        <p:spPr>
          <a:xfrm>
            <a:off x="1150938" y="1097280"/>
            <a:ext cx="10213748" cy="4176395"/>
          </a:xfrm>
        </p:spPr>
        <p:txBody>
          <a:bodyPr spcFirstLastPara="1">
            <a:normAutofit/>
          </a:bodyPr>
          <a:lstStyle/>
          <a:p>
            <a:pPr marL="457200" indent="-381000" algn="just" rtl="1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✔"/>
              <a:defRPr/>
            </a:pPr>
            <a:r>
              <a:rPr lang="he-IL" sz="2400" dirty="0">
                <a:solidFill>
                  <a:srgbClr val="2F5496"/>
                </a:solidFill>
                <a:latin typeface="Varela Round"/>
                <a:ea typeface="Varela Round"/>
                <a:cs typeface="Varela Round"/>
                <a:sym typeface="Varela Round"/>
              </a:rPr>
              <a:t>קיימת עלייה בעישון סיגריות אלקטרוניות בשנים האחרונות. שימוש בסיגריה אלקטרונית בקרב בני נוער, יכול להגביר את הסיכוי להשתמש בסיגריה רגילה. </a:t>
            </a:r>
          </a:p>
          <a:p>
            <a:pPr algn="just" rtl="1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pPr>
            <a:endParaRPr lang="he-IL" sz="2400" dirty="0">
              <a:solidFill>
                <a:srgbClr val="2F549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indent="-381000" algn="just" rtl="1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✔"/>
              <a:defRPr/>
            </a:pPr>
            <a:r>
              <a:rPr lang="en-US" sz="2400" b="1" dirty="0">
                <a:solidFill>
                  <a:srgbClr val="2F5496"/>
                </a:solidFill>
                <a:latin typeface="Varela Round"/>
                <a:ea typeface="Varela Round"/>
                <a:cs typeface="Varela Round"/>
                <a:sym typeface="Varela Round"/>
              </a:rPr>
              <a:t>JUUL</a:t>
            </a:r>
            <a:r>
              <a:rPr lang="en-US" sz="2400" dirty="0">
                <a:solidFill>
                  <a:srgbClr val="2F5496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he-IL" sz="2400" dirty="0">
                <a:solidFill>
                  <a:srgbClr val="2F5496"/>
                </a:solidFill>
                <a:latin typeface="Varela Round"/>
                <a:ea typeface="Varela Round"/>
                <a:cs typeface="Varela Round"/>
                <a:sym typeface="Varela Round"/>
              </a:rPr>
              <a:t> הוא מותג של סיגריה אלקטרונית בצורת דיסק און קי. כמו סיגריות אלקטרוניות אחרות,  </a:t>
            </a:r>
            <a:r>
              <a:rPr lang="en-US" sz="2400" dirty="0">
                <a:solidFill>
                  <a:srgbClr val="2F5496"/>
                </a:solidFill>
                <a:latin typeface="Varela Round"/>
                <a:ea typeface="Varela Round"/>
                <a:cs typeface="Varela Round"/>
                <a:sym typeface="Varela Round"/>
              </a:rPr>
              <a:t> JUUL </a:t>
            </a:r>
            <a:r>
              <a:rPr lang="he-IL" sz="2400" dirty="0">
                <a:solidFill>
                  <a:srgbClr val="2F5496"/>
                </a:solidFill>
                <a:latin typeface="Varela Round"/>
                <a:ea typeface="Varela Round"/>
                <a:cs typeface="Varela Round"/>
                <a:sym typeface="Varela Round"/>
              </a:rPr>
              <a:t>הוא מכשיר המופעל באמצעות סוללות המחמם נוזל המכיל ניקוטין כדי לייצר תרסיס שנשאף. מופיעה בטעמים כדוגמת מנגו, מלפפון מרענן, וניל, קרם ברולה ועוד, מספקת כ- 200 שאיפות, בדומה לחפיסת סיגריות שלמה (10 שאיפות מסיגריה, 20 סיגריות בחפיסה.)</a:t>
            </a:r>
            <a:endParaRPr lang="he-IL" sz="2400" dirty="0">
              <a:sym typeface="Arial"/>
            </a:endParaRPr>
          </a:p>
          <a:p>
            <a:pPr marL="457200" indent="-381000" algn="r" rtl="1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pPr>
            <a:endParaRPr sz="2220" dirty="0">
              <a:solidFill>
                <a:srgbClr val="2F5496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indent="-381000" algn="r" rtl="1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pPr>
            <a:endParaRPr sz="2220"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כותרת 1"/>
          <p:cNvSpPr txBox="1">
            <a:spLocks noGrp="1"/>
          </p:cNvSpPr>
          <p:nvPr>
            <p:ph type="title"/>
          </p:nvPr>
        </p:nvSpPr>
        <p:spPr>
          <a:xfrm>
            <a:off x="2549525" y="212725"/>
            <a:ext cx="9642475" cy="7207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Varela Round" charset="-79"/>
              <a:buNone/>
            </a:pPr>
            <a:r>
              <a:rPr lang="he-IL" sz="3600">
                <a:latin typeface="Varela Round" charset="-79"/>
                <a:cs typeface="Varela Round" charset="-79"/>
                <a:sym typeface="Varela Round" charset="-79"/>
              </a:rPr>
              <a:t>רגע לומדים</a:t>
            </a:r>
          </a:p>
        </p:txBody>
      </p:sp>
      <p:sp>
        <p:nvSpPr>
          <p:cNvPr id="39938" name="מציין מיקום טקסט 2"/>
          <p:cNvSpPr txBox="1">
            <a:spLocks noGrp="1"/>
          </p:cNvSpPr>
          <p:nvPr>
            <p:ph type="body" idx="1"/>
          </p:nvPr>
        </p:nvSpPr>
        <p:spPr>
          <a:xfrm>
            <a:off x="-2651125" y="1185863"/>
            <a:ext cx="2438400" cy="539750"/>
          </a:xfrm>
        </p:spPr>
        <p:txBody>
          <a:bodyPr/>
          <a:lstStyle/>
          <a:p>
            <a:pPr eaLnBrk="1" hangingPunct="1">
              <a:spcBef>
                <a:spcPts val="563"/>
              </a:spcBef>
              <a:spcAft>
                <a:spcPct val="0"/>
              </a:spcAft>
            </a:pPr>
            <a:endParaRPr lang="he-IL"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idx="2"/>
          </p:nvPr>
        </p:nvSpPr>
        <p:spPr>
          <a:xfrm>
            <a:off x="1366838" y="1274763"/>
            <a:ext cx="8393112" cy="5392737"/>
          </a:xfrm>
        </p:spPr>
        <p:txBody>
          <a:bodyPr>
            <a:normAutofit lnSpcReduction="10000"/>
          </a:bodyPr>
          <a:lstStyle/>
          <a:p>
            <a:pPr marL="76200" indent="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he-IL" b="1">
                <a:latin typeface="Varela Round" charset="-79"/>
                <a:ea typeface="Calibri" pitchFamily="34" charset="0"/>
                <a:cs typeface="Varela Round" charset="-79"/>
                <a:sym typeface="Varela Round" charset="-79"/>
              </a:rPr>
              <a:t>תעשיית הטבק משקיעה, באופן מודע, באסטרטגיות וטקטיקות</a:t>
            </a:r>
          </a:p>
          <a:p>
            <a:pPr marL="76200" indent="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he-IL" b="1">
                <a:latin typeface="Varela Round" charset="-79"/>
                <a:ea typeface="Calibri" pitchFamily="34" charset="0"/>
                <a:cs typeface="Varela Round" charset="-79"/>
                <a:sym typeface="Varela Round" charset="-79"/>
              </a:rPr>
              <a:t> </a:t>
            </a:r>
          </a:p>
          <a:p>
            <a:pPr marL="76200" indent="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he-IL" b="1">
                <a:latin typeface="Varela Round" charset="-79"/>
                <a:ea typeface="Calibri" pitchFamily="34" charset="0"/>
                <a:cs typeface="Varela Round" charset="-79"/>
                <a:sym typeface="Varela Round" charset="-79"/>
              </a:rPr>
              <a:t>אגרסיביות  בכדי למשוך בני נוער להשתמש במוצרי טבק </a:t>
            </a:r>
          </a:p>
          <a:p>
            <a:pPr marL="76200" indent="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he-IL" b="1">
              <a:latin typeface="Varela Round" charset="-79"/>
              <a:ea typeface="Calibri" pitchFamily="34" charset="0"/>
              <a:cs typeface="Varela Round" charset="-79"/>
              <a:sym typeface="Varela Round" charset="-79"/>
            </a:endParaRPr>
          </a:p>
          <a:p>
            <a:pPr marL="76200" indent="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he-IL" b="1">
                <a:latin typeface="Varela Round" charset="-79"/>
                <a:ea typeface="Calibri" pitchFamily="34" charset="0"/>
                <a:cs typeface="Varela Round" charset="-79"/>
                <a:sym typeface="Varela Round" charset="-79"/>
              </a:rPr>
              <a:t>וניקוטין באופן הבא:</a:t>
            </a:r>
          </a:p>
          <a:p>
            <a:pPr marL="76200" indent="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he-IL" b="1">
              <a:latin typeface="Varela Round" charset="-79"/>
              <a:ea typeface="Calibri" pitchFamily="34" charset="0"/>
              <a:cs typeface="Varela Round" charset="-79"/>
              <a:sym typeface="Varela Round" charset="-79"/>
            </a:endParaRPr>
          </a:p>
          <a:p>
            <a:pPr marL="76200" indent="0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he-IL" b="1">
              <a:latin typeface="Varela Round" charset="-79"/>
              <a:ea typeface="Calibri" pitchFamily="34" charset="0"/>
              <a:cs typeface="Varela Round" charset="-79"/>
              <a:sym typeface="Varela Round" charset="-79"/>
            </a:endParaRPr>
          </a:p>
          <a:p>
            <a:pPr marL="742950" lvl="1" indent="-285750" eaLnBrk="1" hangingPunct="1">
              <a:lnSpc>
                <a:spcPct val="87000"/>
              </a:lnSpc>
              <a:spcAft>
                <a:spcPts val="800"/>
              </a:spcAft>
              <a:buFont typeface="Arial" charset="0"/>
              <a:buChar char="-"/>
            </a:pPr>
            <a:r>
              <a:rPr lang="he-IL" b="1">
                <a:latin typeface="Varela Round" charset="-79"/>
                <a:ea typeface="Calibri" pitchFamily="34" charset="0"/>
                <a:cs typeface="Varela Round" charset="-79"/>
                <a:sym typeface="Varela Round" charset="-79"/>
              </a:rPr>
              <a:t>שימוש בטעמים אטרקטיביים לבני נוער במוצרי טבק וניקוטין, כמו דובדבנים, מסטיק וממתק צמר הגפן המתוק, מעודדים ליחס פחות חומרה לסיכון הבריאותי. </a:t>
            </a:r>
          </a:p>
          <a:p>
            <a:pPr marL="742950" lvl="1" indent="-285750" eaLnBrk="1" hangingPunct="1">
              <a:lnSpc>
                <a:spcPct val="87000"/>
              </a:lnSpc>
              <a:spcAft>
                <a:spcPts val="800"/>
              </a:spcAft>
              <a:buFont typeface="Arial" charset="0"/>
              <a:buChar char="-"/>
            </a:pPr>
            <a:r>
              <a:rPr lang="he-IL" b="1">
                <a:latin typeface="Varela Round" charset="-79"/>
                <a:ea typeface="Calibri" pitchFamily="34" charset="0"/>
                <a:cs typeface="Varela Round" charset="-79"/>
                <a:sym typeface="Varela Round" charset="-79"/>
              </a:rPr>
              <a:t>עיצוב מלוטש ואטרקטיבי של המוצרים, שקל לשאת אותם (כמו מוצרים שנראים כמו </a:t>
            </a:r>
            <a:r>
              <a:rPr lang="en-US" b="1">
                <a:latin typeface="Varela Round" charset="-79"/>
                <a:ea typeface="Calibri" pitchFamily="34" charset="0"/>
                <a:cs typeface="Varela Round" charset="-79"/>
                <a:sym typeface="Varela Round" charset="-79"/>
              </a:rPr>
              <a:t>USB</a:t>
            </a:r>
            <a:r>
              <a:rPr lang="he-IL" b="1">
                <a:latin typeface="Varela Round" charset="-79"/>
                <a:ea typeface="Calibri" pitchFamily="34" charset="0"/>
                <a:cs typeface="Varela Round" charset="-79"/>
                <a:sym typeface="Varela Round" charset="-79"/>
              </a:rPr>
              <a:t> או ממתק).</a:t>
            </a:r>
            <a:endParaRPr lang="en-US" b="1">
              <a:latin typeface="Varela Round" charset="-79"/>
              <a:ea typeface="Calibri" pitchFamily="34" charset="0"/>
              <a:cs typeface="Varela Round" charset="-79"/>
              <a:sym typeface="Varela Round" charset="-79"/>
            </a:endParaRPr>
          </a:p>
          <a:p>
            <a:pPr marL="742950" lvl="1" indent="-285750" eaLnBrk="1" hangingPunct="1">
              <a:lnSpc>
                <a:spcPct val="87000"/>
              </a:lnSpc>
              <a:spcAft>
                <a:spcPts val="800"/>
              </a:spcAft>
              <a:buFont typeface="Arial" charset="0"/>
              <a:buChar char="-"/>
            </a:pPr>
            <a:r>
              <a:rPr lang="he-IL" b="1">
                <a:latin typeface="Varela Round" charset="-79"/>
                <a:ea typeface="Calibri" pitchFamily="34" charset="0"/>
                <a:cs typeface="Varela Round" charset="-79"/>
                <a:sym typeface="Varela Round" charset="-79"/>
              </a:rPr>
              <a:t>קידום מוצרים כחלופות "פחות מזיקות" או "נקיות" לעומת סיגריות</a:t>
            </a:r>
            <a:endParaRPr lang="en-US" b="1">
              <a:latin typeface="Varela Round" charset="-79"/>
              <a:ea typeface="Calibri" pitchFamily="34" charset="0"/>
              <a:cs typeface="Varela Round" charset="-79"/>
              <a:sym typeface="Varela Round" charset="-79"/>
            </a:endParaRPr>
          </a:p>
          <a:p>
            <a:pPr marL="742950" lvl="1" indent="-285750" eaLnBrk="1" hangingPunct="1">
              <a:lnSpc>
                <a:spcPct val="87000"/>
              </a:lnSpc>
              <a:spcAft>
                <a:spcPts val="800"/>
              </a:spcAft>
              <a:buFont typeface="Arial" charset="0"/>
              <a:buChar char="-"/>
            </a:pPr>
            <a:r>
              <a:rPr lang="he-IL" b="1">
                <a:latin typeface="Varela Round" charset="-79"/>
                <a:ea typeface="Calibri" pitchFamily="34" charset="0"/>
                <a:cs typeface="Varela Round" charset="-79"/>
                <a:sym typeface="Varela Round" charset="-79"/>
              </a:rPr>
              <a:t>חסויות לידוענים ולתחרויות של מותגים כדי לקדם את מוצרי הטבק והניקוטין.</a:t>
            </a:r>
            <a:endParaRPr lang="en-US" b="1">
              <a:latin typeface="Varela Round" charset="-79"/>
              <a:ea typeface="Calibri" pitchFamily="34" charset="0"/>
              <a:cs typeface="Varela Round" charset="-79"/>
              <a:sym typeface="Varela Round" charset="-79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כותרת 1"/>
          <p:cNvSpPr txBox="1">
            <a:spLocks noGrp="1"/>
          </p:cNvSpPr>
          <p:nvPr>
            <p:ph type="title" idx="4294967295"/>
          </p:nvPr>
        </p:nvSpPr>
        <p:spPr>
          <a:xfrm>
            <a:off x="2549525" y="212725"/>
            <a:ext cx="9642475" cy="720725"/>
          </a:xfrm>
        </p:spPr>
        <p:txBody>
          <a:bodyPr/>
          <a:lstStyle/>
          <a:p>
            <a:pPr algn="ctr" rtl="1" eaLnBrk="1" hangingPunct="1">
              <a:buClr>
                <a:srgbClr val="002060"/>
              </a:buClr>
              <a:buSzPts val="4400"/>
              <a:buFont typeface="Varela Round" charset="-79"/>
              <a:buNone/>
            </a:pPr>
            <a:r>
              <a:rPr lang="he-IL" sz="3600" b="1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רגע לומדים</a:t>
            </a:r>
          </a:p>
        </p:txBody>
      </p:sp>
      <p:sp>
        <p:nvSpPr>
          <p:cNvPr id="83971" name="מציין מיקום טקסט 2"/>
          <p:cNvSpPr txBox="1">
            <a:spLocks noGrp="1"/>
          </p:cNvSpPr>
          <p:nvPr>
            <p:ph type="body" idx="4294967295"/>
          </p:nvPr>
        </p:nvSpPr>
        <p:spPr>
          <a:xfrm>
            <a:off x="-2651125" y="1185863"/>
            <a:ext cx="2438400" cy="539750"/>
          </a:xfrm>
        </p:spPr>
        <p:txBody>
          <a:bodyPr anchor="ctr"/>
          <a:lstStyle/>
          <a:p>
            <a:pPr marL="457200" indent="-228600" algn="r" rtl="1" eaLnBrk="1" hangingPunct="1">
              <a:spcBef>
                <a:spcPts val="563"/>
              </a:spcBef>
              <a:buClr>
                <a:srgbClr val="12B4BC"/>
              </a:buClr>
              <a:buSzPts val="2800"/>
            </a:pPr>
            <a:endParaRPr lang="he-IL" sz="2800" b="1">
              <a:solidFill>
                <a:srgbClr val="12B4BC"/>
              </a:solidFill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idx="4294967295"/>
          </p:nvPr>
        </p:nvSpPr>
        <p:spPr>
          <a:xfrm>
            <a:off x="1366838" y="1274763"/>
            <a:ext cx="8393112" cy="5392737"/>
          </a:xfrm>
        </p:spPr>
        <p:txBody>
          <a:bodyPr>
            <a:normAutofit/>
          </a:bodyPr>
          <a:lstStyle/>
          <a:p>
            <a:pPr marL="76200" algn="r" rtl="1" eaLnBrk="1" hangingPunct="1">
              <a:lnSpc>
                <a:spcPct val="80000"/>
              </a:lnSpc>
              <a:buClr>
                <a:srgbClr val="002060"/>
              </a:buClr>
              <a:buSzPts val="2400"/>
            </a:pPr>
            <a:r>
              <a:rPr lang="he-IL" sz="1800" b="1">
                <a:solidFill>
                  <a:srgbClr val="002060"/>
                </a:solidFill>
                <a:latin typeface="Varela Round" charset="-79"/>
                <a:ea typeface="Calibri" pitchFamily="34" charset="0"/>
                <a:cs typeface="Varela Round" charset="-79"/>
                <a:sym typeface="Varela Round" charset="-79"/>
              </a:rPr>
              <a:t>.</a:t>
            </a:r>
            <a:endParaRPr lang="en-US" sz="1800" b="1">
              <a:solidFill>
                <a:srgbClr val="002060"/>
              </a:solidFill>
              <a:latin typeface="Varela Round" charset="-79"/>
              <a:ea typeface="Calibri" pitchFamily="34" charset="0"/>
              <a:cs typeface="Varela Round" charset="-79"/>
              <a:sym typeface="Varela Round" charset="-79"/>
            </a:endParaRPr>
          </a:p>
          <a:p>
            <a:pPr marL="742950" lvl="1" indent="-285750" algn="r" rtl="1" eaLnBrk="1" hangingPunct="1">
              <a:lnSpc>
                <a:spcPct val="87000"/>
              </a:lnSpc>
              <a:spcBef>
                <a:spcPts val="600"/>
              </a:spcBef>
              <a:spcAft>
                <a:spcPts val="800"/>
              </a:spcAft>
              <a:buClr>
                <a:srgbClr val="002060"/>
              </a:buClr>
              <a:buSzPts val="2400"/>
              <a:buFont typeface="Arial" charset="0"/>
              <a:buChar char="-"/>
            </a:pPr>
            <a:r>
              <a:rPr lang="he-IL" sz="2400" b="1">
                <a:solidFill>
                  <a:srgbClr val="002060"/>
                </a:solidFill>
                <a:latin typeface="Varela Round" charset="-79"/>
                <a:ea typeface="Calibri" pitchFamily="34" charset="0"/>
                <a:cs typeface="Varela Round" charset="-79"/>
                <a:sym typeface="Varela Round" charset="-79"/>
              </a:rPr>
              <a:t>שיווק בנקודות מכירה בחנויות באזורים שבהן מבקרים ילדים ובני נוער, כולל תצוגה של סיגריות בצד הממתקים, החטיפים או המשקאות הקלים. </a:t>
            </a:r>
            <a:endParaRPr lang="en-US" sz="2400" b="1">
              <a:solidFill>
                <a:srgbClr val="002060"/>
              </a:solidFill>
              <a:latin typeface="Varela Round" charset="-79"/>
              <a:ea typeface="Calibri" pitchFamily="34" charset="0"/>
              <a:cs typeface="Varela Round" charset="-79"/>
              <a:sym typeface="Varela Round" charset="-79"/>
            </a:endParaRPr>
          </a:p>
          <a:p>
            <a:pPr marL="742950" lvl="1" indent="-285750" algn="r" rtl="1" eaLnBrk="1" hangingPunct="1">
              <a:lnSpc>
                <a:spcPct val="87000"/>
              </a:lnSpc>
              <a:spcBef>
                <a:spcPts val="600"/>
              </a:spcBef>
              <a:spcAft>
                <a:spcPts val="800"/>
              </a:spcAft>
              <a:buClr>
                <a:srgbClr val="002060"/>
              </a:buClr>
              <a:buSzPts val="2400"/>
              <a:buFont typeface="Arial" charset="0"/>
              <a:buChar char="-"/>
            </a:pPr>
            <a:r>
              <a:rPr lang="he-IL" sz="2400" b="1">
                <a:solidFill>
                  <a:srgbClr val="002060"/>
                </a:solidFill>
                <a:latin typeface="Varela Round" charset="-79"/>
                <a:ea typeface="Calibri" pitchFamily="34" charset="0"/>
                <a:cs typeface="Varela Round" charset="-79"/>
                <a:sym typeface="Varela Round" charset="-79"/>
              </a:rPr>
              <a:t>מכירה של סיגריות בודדות ומוצרי טבק וניקוטין אחרים ליד בתי ספר, מה שמגביר את הנגישות של בני הנוער למוצרים אלה.</a:t>
            </a:r>
            <a:endParaRPr lang="en-US" sz="2400" b="1">
              <a:solidFill>
                <a:srgbClr val="002060"/>
              </a:solidFill>
              <a:latin typeface="Varela Round" charset="-79"/>
              <a:ea typeface="Calibri" pitchFamily="34" charset="0"/>
              <a:cs typeface="Varela Round" charset="-79"/>
              <a:sym typeface="Varela Round" charset="-79"/>
            </a:endParaRPr>
          </a:p>
          <a:p>
            <a:pPr marL="742950" lvl="1" indent="-285750" algn="r" rtl="1" eaLnBrk="1" hangingPunct="1">
              <a:lnSpc>
                <a:spcPct val="87000"/>
              </a:lnSpc>
              <a:spcBef>
                <a:spcPts val="600"/>
              </a:spcBef>
              <a:spcAft>
                <a:spcPts val="800"/>
              </a:spcAft>
              <a:buClr>
                <a:srgbClr val="002060"/>
              </a:buClr>
              <a:buSzPts val="2400"/>
              <a:buFont typeface="Arial" charset="0"/>
              <a:buChar char="-"/>
            </a:pPr>
            <a:r>
              <a:rPr lang="he-IL" sz="2400" b="1">
                <a:solidFill>
                  <a:srgbClr val="002060"/>
                </a:solidFill>
                <a:latin typeface="Varela Round" charset="-79"/>
                <a:ea typeface="Calibri" pitchFamily="34" charset="0"/>
                <a:cs typeface="Varela Round" charset="-79"/>
                <a:sym typeface="Varela Round" charset="-79"/>
              </a:rPr>
              <a:t>שיווק עקיף של סיגריות בסרטים, הופעות בטלוויזיה ובמופעים ברשת.</a:t>
            </a:r>
            <a:endParaRPr lang="en-US" sz="2400" b="1">
              <a:solidFill>
                <a:srgbClr val="002060"/>
              </a:solidFill>
              <a:latin typeface="Varela Round" charset="-79"/>
              <a:ea typeface="Calibri" pitchFamily="34" charset="0"/>
              <a:cs typeface="Varela Round" charset="-79"/>
              <a:sym typeface="Varela Round" charset="-79"/>
            </a:endParaRPr>
          </a:p>
          <a:p>
            <a:pPr marL="742950" lvl="1" indent="-285750" algn="r" rtl="1" eaLnBrk="1" hangingPunct="1">
              <a:lnSpc>
                <a:spcPct val="87000"/>
              </a:lnSpc>
              <a:spcBef>
                <a:spcPts val="600"/>
              </a:spcBef>
              <a:spcAft>
                <a:spcPts val="800"/>
              </a:spcAft>
              <a:buClr>
                <a:srgbClr val="002060"/>
              </a:buClr>
              <a:buSzPts val="2400"/>
              <a:buFont typeface="Arial" charset="0"/>
              <a:buChar char="-"/>
            </a:pPr>
            <a:r>
              <a:rPr lang="he-IL" sz="2400" b="1">
                <a:solidFill>
                  <a:srgbClr val="002060"/>
                </a:solidFill>
                <a:latin typeface="Varela Round" charset="-79"/>
                <a:ea typeface="Calibri" pitchFamily="34" charset="0"/>
                <a:cs typeface="Varela Round" charset="-79"/>
                <a:sym typeface="Varela Round" charset="-79"/>
              </a:rPr>
              <a:t>מכונות אוטומטיות לממכר סיגריות במקומות שבהם מבקרים בני נוער, עם פרסומת אטרקטיבית ותצוגה של חפיסות.</a:t>
            </a:r>
            <a:endParaRPr lang="en-US" sz="2400" b="1">
              <a:solidFill>
                <a:srgbClr val="002060"/>
              </a:solidFill>
              <a:latin typeface="Varela Round" charset="-79"/>
              <a:ea typeface="Calibri" pitchFamily="34" charset="0"/>
              <a:cs typeface="Varela Round" charset="-79"/>
              <a:sym typeface="Varela Round" charset="-79"/>
            </a:endParaRPr>
          </a:p>
          <a:p>
            <a:pPr marL="76200" algn="r" rtl="1" eaLnBrk="1" hangingPunct="1">
              <a:lnSpc>
                <a:spcPct val="80000"/>
              </a:lnSpc>
              <a:buClr>
                <a:srgbClr val="002060"/>
              </a:buClr>
              <a:buSzPts val="2400"/>
              <a:buFont typeface="Arial" charset="0"/>
              <a:buChar char="•"/>
            </a:pPr>
            <a:endParaRPr lang="he-IL" sz="2400" b="1">
              <a:solidFill>
                <a:srgbClr val="002060"/>
              </a:solidFill>
              <a:latin typeface="Varela Round" charset="-79"/>
              <a:ea typeface="Calibri" pitchFamily="34" charset="0"/>
              <a:cs typeface="Varela Round" charset="-79"/>
              <a:sym typeface="Varela Round" charset="-79"/>
            </a:endParaRPr>
          </a:p>
          <a:p>
            <a:pPr marL="76200" algn="r" rtl="1" eaLnBrk="1" hangingPunct="1">
              <a:lnSpc>
                <a:spcPct val="80000"/>
              </a:lnSpc>
              <a:buClr>
                <a:srgbClr val="002060"/>
              </a:buClr>
              <a:buSzPts val="2400"/>
              <a:buFont typeface="Arial" charset="0"/>
              <a:buChar char="•"/>
            </a:pPr>
            <a:endParaRPr lang="he-IL" sz="2400">
              <a:solidFill>
                <a:srgbClr val="002060"/>
              </a:solidFill>
              <a:latin typeface="Varela Round" charset="-79"/>
              <a:cs typeface="Varela Round" charset="-79"/>
              <a:sym typeface="Varela Round" charset="-79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מציין מיקום טקסט 2"/>
          <p:cNvSpPr txBox="1">
            <a:spLocks noGrp="1"/>
          </p:cNvSpPr>
          <p:nvPr>
            <p:ph type="body" idx="1"/>
          </p:nvPr>
        </p:nvSpPr>
        <p:spPr>
          <a:xfrm>
            <a:off x="363538" y="95250"/>
            <a:ext cx="8074025" cy="400050"/>
          </a:xfrm>
        </p:spPr>
        <p:txBody>
          <a:bodyPr/>
          <a:lstStyle/>
          <a:p>
            <a:pPr eaLnBrk="1" hangingPunct="1">
              <a:spcBef>
                <a:spcPts val="475"/>
              </a:spcBef>
              <a:spcAft>
                <a:spcPct val="0"/>
              </a:spcAft>
              <a:buFont typeface="Varela Round" charset="-79"/>
              <a:buNone/>
            </a:pPr>
            <a:r>
              <a:rPr lang="he-IL" b="1">
                <a:latin typeface="Varela Round" charset="-79"/>
                <a:cs typeface="Varela Round" charset="-79"/>
                <a:sym typeface="Varela Round" charset="-79"/>
              </a:rPr>
              <a:t>השפעה</a:t>
            </a:r>
            <a:r>
              <a:rPr lang="en-US" b="1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b="1">
                <a:latin typeface="Varela Round" charset="-79"/>
                <a:cs typeface="Varela Round" charset="-79"/>
                <a:sym typeface="Varela Round" charset="-79"/>
              </a:rPr>
              <a:t>חברתית</a:t>
            </a:r>
            <a:r>
              <a:rPr lang="en-US" b="1">
                <a:latin typeface="Varela Round" charset="-79"/>
                <a:cs typeface="Varela Round" charset="-79"/>
                <a:sym typeface="Varela Round" charset="-79"/>
              </a:rPr>
              <a:t> </a:t>
            </a:r>
            <a:endParaRPr lang="he-IL" b="1">
              <a:latin typeface="Varela Round" charset="-79"/>
              <a:cs typeface="Varela Round" charset="-79"/>
              <a:sym typeface="Varela Round" charset="-79"/>
            </a:endParaRPr>
          </a:p>
        </p:txBody>
      </p:sp>
      <p:pic>
        <p:nvPicPr>
          <p:cNvPr id="4" name="l_YMx1cZX0A?feature=oembed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495300"/>
            <a:ext cx="10421732" cy="586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"/>
          <p:cNvSpPr txBox="1">
            <a:spLocks noGrp="1"/>
          </p:cNvSpPr>
          <p:nvPr>
            <p:ph type="title"/>
          </p:nvPr>
        </p:nvSpPr>
        <p:spPr>
          <a:xfrm>
            <a:off x="122238" y="1103313"/>
            <a:ext cx="12192000" cy="720725"/>
          </a:xfrm>
        </p:spPr>
        <p:txBody>
          <a:bodyPr/>
          <a:lstStyle/>
          <a:p>
            <a:pPr eaLnBrk="1" fontAlgn="auto" hangingPunct="1">
              <a:defRPr/>
            </a:pPr>
            <a:r>
              <a:rPr lang="he-IL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מדוע לדעתכם הנבדק בניסוי הושפע מהקבוצה וענה תשובה שגויה?</a:t>
            </a:r>
            <a:br>
              <a:rPr lang="he-IL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endParaRPr sz="3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76" name="Google Shape;176;p12"/>
          <p:cNvSpPr/>
          <p:nvPr/>
        </p:nvSpPr>
        <p:spPr>
          <a:xfrm>
            <a:off x="295275" y="1920875"/>
            <a:ext cx="9569450" cy="476567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>
            <a:spAutoFit/>
          </a:bodyPr>
          <a:lstStyle/>
          <a:p>
            <a:pPr marL="4572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r>
              <a:rPr lang="x-none" sz="24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ההגדרה התיאורטית</a:t>
            </a:r>
            <a:r>
              <a:rPr lang="he-IL" sz="24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: </a:t>
            </a:r>
            <a:r>
              <a:rPr lang="x-none" sz="24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השפעה חברתית היא לחץ פנימי שאדם מפעיל על עצמו בשל רצונו להרגיש שייכות לקבוצה חברתית מסוימת. </a:t>
            </a:r>
            <a:endParaRPr lang="he-IL" sz="2400" kern="0" dirty="0">
              <a:solidFill>
                <a:schemeClr val="tx1">
                  <a:lumMod val="90000"/>
                  <a:lumOff val="10000"/>
                </a:schemeClr>
              </a:solidFill>
              <a:latin typeface="Varela Round" panose="00000500000000000000" pitchFamily="2" charset="-79"/>
              <a:ea typeface="Varela Round"/>
              <a:cs typeface="Varela Round" panose="00000500000000000000" pitchFamily="2" charset="-79"/>
              <a:sym typeface="Varela Round"/>
            </a:endParaRPr>
          </a:p>
          <a:p>
            <a:pPr marL="4572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r>
              <a:rPr lang="x-none" sz="24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השפעה חברתית יכולה להיות חיובית </a:t>
            </a:r>
            <a:r>
              <a:rPr lang="he-IL" sz="24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או</a:t>
            </a:r>
            <a:r>
              <a:rPr lang="x-none" sz="24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 שלילית.  </a:t>
            </a:r>
            <a:endParaRPr sz="2400" kern="0" dirty="0">
              <a:solidFill>
                <a:schemeClr val="tx1">
                  <a:lumMod val="90000"/>
                  <a:lumOff val="10000"/>
                </a:schemeClr>
              </a:solidFill>
              <a:latin typeface="Varela Round" panose="00000500000000000000" pitchFamily="2" charset="-79"/>
              <a:ea typeface="Varela Round"/>
              <a:cs typeface="Varela Round" panose="00000500000000000000" pitchFamily="2" charset="-79"/>
              <a:sym typeface="Varela Round"/>
            </a:endParaRPr>
          </a:p>
          <a:p>
            <a:pPr marL="4572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2400" kern="0" dirty="0">
              <a:solidFill>
                <a:schemeClr val="tx1">
                  <a:lumMod val="90000"/>
                  <a:lumOff val="10000"/>
                </a:schemeClr>
              </a:solidFill>
              <a:latin typeface="Varela Round" panose="00000500000000000000" pitchFamily="2" charset="-79"/>
              <a:ea typeface="Varela Round"/>
              <a:cs typeface="Varela Round" panose="00000500000000000000" pitchFamily="2" charset="-79"/>
              <a:sym typeface="Varela Round"/>
            </a:endParaRPr>
          </a:p>
          <a:p>
            <a:pPr marL="4572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/>
            </a:pPr>
            <a:r>
              <a:rPr lang="he-IL" sz="24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ה</a:t>
            </a:r>
            <a:r>
              <a:rPr lang="x-none" sz="24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תבוננו בטלפון שלכם וחשבו על אופן אחד שבו באה לידי ביטוי השפעה חברתית חיובית או שלילית בשימוש בווטסאפ שלכ</a:t>
            </a:r>
            <a:r>
              <a:rPr lang="he-IL" sz="24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ם</a:t>
            </a:r>
            <a:r>
              <a:rPr lang="x-none" sz="24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.</a:t>
            </a:r>
            <a:endParaRPr sz="2400" kern="0" dirty="0">
              <a:solidFill>
                <a:schemeClr val="tx1">
                  <a:lumMod val="90000"/>
                  <a:lumOff val="10000"/>
                </a:schemeClr>
              </a:solidFill>
              <a:latin typeface="Varela Round" panose="00000500000000000000" pitchFamily="2" charset="-79"/>
              <a:ea typeface="Varela Round"/>
              <a:cs typeface="Varela Round" panose="00000500000000000000" pitchFamily="2" charset="-79"/>
              <a:sym typeface="Varela Round"/>
            </a:endParaRPr>
          </a:p>
          <a:p>
            <a:pPr marL="4572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/>
            </a:pPr>
            <a:r>
              <a:rPr lang="x-none" sz="24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כמה פעמים הגבתם לא כי באמת רציתם</a:t>
            </a:r>
            <a:r>
              <a:rPr lang="he-IL" sz="24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,</a:t>
            </a:r>
            <a:r>
              <a:rPr lang="x-none" sz="24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 אלא כי ר</a:t>
            </a:r>
            <a:r>
              <a:rPr lang="he-IL" sz="24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ו</a:t>
            </a:r>
            <a:r>
              <a:rPr lang="x-none" sz="24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ב החברים הגיבו. </a:t>
            </a:r>
            <a:endParaRPr sz="2400" kern="0" dirty="0">
              <a:solidFill>
                <a:schemeClr val="tx1">
                  <a:lumMod val="90000"/>
                  <a:lumOff val="10000"/>
                </a:schemeClr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  <a:p>
            <a:pPr marL="4572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/>
            </a:pPr>
            <a:r>
              <a:rPr lang="x-none" sz="24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למשל</a:t>
            </a:r>
            <a:r>
              <a:rPr lang="he-IL" sz="24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:</a:t>
            </a:r>
            <a:r>
              <a:rPr lang="x-none" sz="2400" kern="0" dirty="0">
                <a:solidFill>
                  <a:schemeClr val="tx1">
                    <a:lumMod val="90000"/>
                    <a:lumOff val="10000"/>
                  </a:schemeClr>
                </a:solidFill>
                <a:latin typeface="Varela Round" panose="00000500000000000000" pitchFamily="2" charset="-79"/>
                <a:ea typeface="Varela Round"/>
                <a:cs typeface="Varela Round" panose="00000500000000000000" pitchFamily="2" charset="-79"/>
                <a:sym typeface="Varela Round"/>
              </a:rPr>
              <a:t> לאחל מזל-טוב לחברים בקבוצת ווטסאפ- כמה פעמים אתה מאחל מזל טוב בגלל שכולם כתבו מזל טוב?</a:t>
            </a:r>
            <a:endParaRPr sz="2400" kern="0" dirty="0">
              <a:solidFill>
                <a:schemeClr val="tx1">
                  <a:lumMod val="90000"/>
                  <a:lumOff val="10000"/>
                </a:schemeClr>
              </a:solidFill>
              <a:latin typeface="Varela Round" panose="00000500000000000000" pitchFamily="2" charset="-79"/>
              <a:ea typeface="Varela Round"/>
              <a:cs typeface="Varela Round" panose="00000500000000000000" pitchFamily="2" charset="-79"/>
              <a:sym typeface="Varela Round"/>
            </a:endParaRPr>
          </a:p>
          <a:p>
            <a:pPr marL="4572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endParaRPr sz="2400" kern="0" dirty="0"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  <a:p>
            <a:pPr marL="457200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endParaRPr sz="2400" kern="0" dirty="0"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Google Shape;181;p13"/>
          <p:cNvSpPr txBox="1">
            <a:spLocks noGrp="1"/>
          </p:cNvSpPr>
          <p:nvPr>
            <p:ph type="ctrTitle"/>
          </p:nvPr>
        </p:nvSpPr>
        <p:spPr>
          <a:xfrm>
            <a:off x="0" y="1639888"/>
            <a:ext cx="12192000" cy="12604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SzPts val="6600"/>
              <a:buFont typeface="Varela Round" charset="-79"/>
              <a:buNone/>
            </a:pPr>
            <a:r>
              <a:rPr lang="he-IL" sz="6600">
                <a:latin typeface="Varela Round" charset="-79"/>
                <a:cs typeface="Varela Round" charset="-79"/>
                <a:sym typeface="Varela Round" charset="-79"/>
              </a:rPr>
              <a:t>הפסקה – 10 דקות</a:t>
            </a:r>
            <a:endParaRPr lang="en-US" sz="6600">
              <a:latin typeface="Varela Round" charset="-79"/>
              <a:cs typeface="Varela Round" charset="-79"/>
              <a:sym typeface="Varela Round" charset="-79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Google Shape;186;p14"/>
          <p:cNvSpPr txBox="1">
            <a:spLocks noGrp="1"/>
          </p:cNvSpPr>
          <p:nvPr>
            <p:ph type="body" idx="1"/>
          </p:nvPr>
        </p:nvSpPr>
        <p:spPr>
          <a:xfrm>
            <a:off x="363538" y="95250"/>
            <a:ext cx="8074025" cy="4000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Varela Round" charset="-79"/>
              <a:buNone/>
            </a:pPr>
            <a:r>
              <a:rPr lang="he-IL" sz="4400" b="1">
                <a:latin typeface="Varela Round" charset="-79"/>
                <a:cs typeface="Varela Round" charset="-79"/>
                <a:sym typeface="Varela Round" charset="-79"/>
              </a:rPr>
              <a:t>אירוע </a:t>
            </a:r>
            <a:r>
              <a:rPr lang="en-US" sz="4400" b="1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4400" b="1">
                <a:latin typeface="Varela Round" charset="-79"/>
                <a:cs typeface="Varela Round" charset="-79"/>
                <a:sym typeface="Varela Round" charset="-79"/>
              </a:rPr>
              <a:t>א' </a:t>
            </a:r>
            <a:r>
              <a:rPr lang="en-US" sz="4400" b="1">
                <a:latin typeface="Varela Round" charset="-79"/>
                <a:cs typeface="Varela Round" charset="-79"/>
                <a:sym typeface="Varela Round" charset="-79"/>
              </a:rPr>
              <a:t>-</a:t>
            </a:r>
            <a:r>
              <a:rPr lang="he-IL" sz="4400" b="1">
                <a:latin typeface="Varela Round" charset="-79"/>
                <a:cs typeface="Varela Round" charset="-79"/>
                <a:sym typeface="Varela Round" charset="-79"/>
              </a:rPr>
              <a:t>בהפסקה</a:t>
            </a:r>
            <a:endParaRPr lang="en-US" sz="4400" b="1"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46082" name="Google Shape;187;p14"/>
          <p:cNvSpPr txBox="1">
            <a:spLocks noChangeArrowheads="1"/>
          </p:cNvSpPr>
          <p:nvPr/>
        </p:nvSpPr>
        <p:spPr bwMode="auto">
          <a:xfrm>
            <a:off x="363538" y="784225"/>
            <a:ext cx="9375775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lnSpc>
                <a:spcPct val="150000"/>
              </a:lnSpc>
              <a:buClr>
                <a:srgbClr val="000000"/>
              </a:buClr>
              <a:buSzPts val="2800"/>
              <a:buFont typeface="Arial" charset="0"/>
              <a:buNone/>
            </a:pPr>
            <a:r>
              <a:rPr lang="he-IL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בהפסקה אתה</a:t>
            </a:r>
            <a:r>
              <a:rPr lang="en-US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או</a:t>
            </a:r>
            <a:r>
              <a:rPr lang="en-US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את</a:t>
            </a:r>
            <a:r>
              <a:rPr lang="en-US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נמצאים</a:t>
            </a:r>
            <a:r>
              <a:rPr lang="en-US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עם</a:t>
            </a:r>
            <a:r>
              <a:rPr lang="en-US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כמה</a:t>
            </a:r>
            <a:r>
              <a:rPr lang="en-US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חברים</a:t>
            </a:r>
            <a:r>
              <a:rPr lang="en-US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בחדר</a:t>
            </a:r>
            <a:r>
              <a:rPr lang="en-US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השירותים</a:t>
            </a:r>
            <a:r>
              <a:rPr lang="en-US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בבית</a:t>
            </a:r>
            <a:r>
              <a:rPr lang="en-US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הספר.</a:t>
            </a:r>
            <a:r>
              <a:rPr lang="en-US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אחד</a:t>
            </a:r>
            <a:r>
              <a:rPr lang="en-US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החברים</a:t>
            </a:r>
            <a:r>
              <a:rPr lang="en-US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מוציא</a:t>
            </a:r>
            <a:r>
              <a:rPr lang="en-US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חפיסת</a:t>
            </a:r>
            <a:r>
              <a:rPr lang="en-US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סיגריות</a:t>
            </a:r>
            <a:r>
              <a:rPr lang="en-US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ששייכת</a:t>
            </a:r>
            <a:r>
              <a:rPr lang="en-US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לאחיו</a:t>
            </a:r>
            <a:r>
              <a:rPr lang="en-US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הבכור, ושואל</a:t>
            </a:r>
            <a:r>
              <a:rPr lang="en-US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אתכם</a:t>
            </a:r>
            <a:r>
              <a:rPr lang="en-US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אם</a:t>
            </a:r>
            <a:r>
              <a:rPr lang="en-US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אתם</a:t>
            </a:r>
            <a:r>
              <a:rPr lang="en-US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מעוניינים</a:t>
            </a:r>
            <a:r>
              <a:rPr lang="en-US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לעשן</a:t>
            </a:r>
            <a:r>
              <a:rPr lang="en-US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. </a:t>
            </a:r>
            <a:r>
              <a:rPr lang="he-IL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אחד</a:t>
            </a:r>
            <a:r>
              <a:rPr lang="en-US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החברים</a:t>
            </a:r>
            <a:r>
              <a:rPr lang="en-US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עונה</a:t>
            </a:r>
            <a:r>
              <a:rPr lang="en-US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בחיוב. הוא</a:t>
            </a:r>
            <a:r>
              <a:rPr lang="en-US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לאו</a:t>
            </a:r>
            <a:r>
              <a:rPr lang="en-US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דווקא</a:t>
            </a:r>
            <a:r>
              <a:rPr lang="en-US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רוצה</a:t>
            </a:r>
            <a:r>
              <a:rPr lang="en-US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לעשן, אך</a:t>
            </a:r>
            <a:r>
              <a:rPr lang="en-US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מכיוון</a:t>
            </a:r>
            <a:r>
              <a:rPr lang="en-US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ששאר</a:t>
            </a:r>
            <a:r>
              <a:rPr lang="en-US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חבריו</a:t>
            </a:r>
            <a:r>
              <a:rPr lang="en-US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מעשנים</a:t>
            </a:r>
            <a:r>
              <a:rPr lang="en-US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סביבו, הוא</a:t>
            </a:r>
            <a:r>
              <a:rPr lang="en-US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מתלבט</a:t>
            </a:r>
            <a:r>
              <a:rPr lang="en-US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ואינו</a:t>
            </a:r>
            <a:r>
              <a:rPr lang="en-US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יודע</a:t>
            </a:r>
            <a:r>
              <a:rPr lang="en-US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מה</a:t>
            </a:r>
            <a:r>
              <a:rPr lang="en-US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להחליט.</a:t>
            </a:r>
            <a:r>
              <a:rPr lang="en-US" sz="28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endParaRPr lang="en-US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SzPts val="2800"/>
              <a:buFont typeface="Arial" charset="0"/>
              <a:buNone/>
            </a:pPr>
            <a:r>
              <a:rPr lang="he-IL" sz="2800" b="1" dirty="0">
                <a:solidFill>
                  <a:srgbClr val="FF0000"/>
                </a:solidFill>
                <a:latin typeface="Varela Round" charset="-79"/>
                <a:cs typeface="Varela Round" charset="-79"/>
                <a:sym typeface="Varela Round" charset="-79"/>
              </a:rPr>
              <a:t>	מה</a:t>
            </a:r>
            <a:r>
              <a:rPr lang="en-US" sz="2800" b="1" dirty="0">
                <a:solidFill>
                  <a:srgbClr val="FF0000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b="1" dirty="0">
                <a:solidFill>
                  <a:srgbClr val="FF0000"/>
                </a:solidFill>
                <a:latin typeface="Varela Round" charset="-79"/>
                <a:cs typeface="Varela Round" charset="-79"/>
                <a:sym typeface="Varela Round" charset="-79"/>
              </a:rPr>
              <a:t>היית</a:t>
            </a:r>
            <a:r>
              <a:rPr lang="en-US" sz="2800" b="1" dirty="0">
                <a:solidFill>
                  <a:srgbClr val="FF0000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b="1" dirty="0">
                <a:solidFill>
                  <a:srgbClr val="FF0000"/>
                </a:solidFill>
                <a:latin typeface="Varela Round" charset="-79"/>
                <a:cs typeface="Varela Round" charset="-79"/>
                <a:sym typeface="Varela Round" charset="-79"/>
              </a:rPr>
              <a:t>עושה</a:t>
            </a:r>
            <a:r>
              <a:rPr lang="en-US" sz="2800" b="1" dirty="0">
                <a:solidFill>
                  <a:srgbClr val="FF0000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b="1" dirty="0">
                <a:solidFill>
                  <a:srgbClr val="FF0000"/>
                </a:solidFill>
                <a:latin typeface="Varela Round" charset="-79"/>
                <a:cs typeface="Varela Round" charset="-79"/>
                <a:sym typeface="Varela Round" charset="-79"/>
              </a:rPr>
              <a:t>אילו</a:t>
            </a:r>
            <a:r>
              <a:rPr lang="en-US" sz="2800" b="1" dirty="0">
                <a:solidFill>
                  <a:srgbClr val="FF0000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b="1" dirty="0">
                <a:solidFill>
                  <a:srgbClr val="FF0000"/>
                </a:solidFill>
                <a:latin typeface="Varela Round" charset="-79"/>
                <a:cs typeface="Varela Round" charset="-79"/>
                <a:sym typeface="Varela Round" charset="-79"/>
              </a:rPr>
              <a:t>היית</a:t>
            </a:r>
            <a:r>
              <a:rPr lang="en-US" sz="2800" b="1" dirty="0">
                <a:solidFill>
                  <a:srgbClr val="FF0000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b="1" dirty="0">
                <a:solidFill>
                  <a:srgbClr val="FF0000"/>
                </a:solidFill>
                <a:latin typeface="Varela Round" charset="-79"/>
                <a:cs typeface="Varela Round" charset="-79"/>
                <a:sym typeface="Varela Round" charset="-79"/>
              </a:rPr>
              <a:t>במצב</a:t>
            </a:r>
            <a:r>
              <a:rPr lang="en-US" sz="2800" b="1" dirty="0">
                <a:solidFill>
                  <a:srgbClr val="FF0000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b="1" dirty="0">
                <a:solidFill>
                  <a:srgbClr val="FF0000"/>
                </a:solidFill>
                <a:latin typeface="Varela Round" charset="-79"/>
                <a:cs typeface="Varela Round" charset="-79"/>
                <a:sym typeface="Varela Round" charset="-79"/>
              </a:rPr>
              <a:t>זה</a:t>
            </a:r>
            <a:r>
              <a:rPr lang="en-US" sz="2800" b="1" dirty="0">
                <a:solidFill>
                  <a:srgbClr val="FF0000"/>
                </a:solidFill>
                <a:latin typeface="Varela Round" charset="-79"/>
                <a:cs typeface="Varela Round" charset="-79"/>
                <a:sym typeface="Varela Round" charset="-79"/>
              </a:rPr>
              <a:t>? </a:t>
            </a:r>
            <a:r>
              <a:rPr lang="he-IL" sz="2800" b="1" dirty="0">
                <a:solidFill>
                  <a:srgbClr val="FF0000"/>
                </a:solidFill>
                <a:latin typeface="Varela Round" charset="-79"/>
                <a:cs typeface="Varela Round" charset="-79"/>
                <a:sym typeface="Varela Round" charset="-79"/>
              </a:rPr>
              <a:t>מדוע</a:t>
            </a:r>
            <a:r>
              <a:rPr lang="en-US" sz="2800" b="1" dirty="0">
                <a:solidFill>
                  <a:srgbClr val="FF0000"/>
                </a:solidFill>
                <a:latin typeface="Varela Round" charset="-79"/>
                <a:cs typeface="Varela Round" charset="-79"/>
                <a:sym typeface="Varela Round" charset="-79"/>
              </a:rPr>
              <a:t>?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SzPts val="2800"/>
              <a:buFont typeface="Arial" charset="0"/>
              <a:buNone/>
            </a:pPr>
            <a:endParaRPr lang="en-US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SzPts val="2800"/>
              <a:buFont typeface="Arial" charset="0"/>
              <a:buNone/>
            </a:pPr>
            <a:endParaRPr lang="en-US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Google Shape;193;p15"/>
          <p:cNvSpPr txBox="1">
            <a:spLocks noGrp="1"/>
          </p:cNvSpPr>
          <p:nvPr>
            <p:ph type="title"/>
          </p:nvPr>
        </p:nvSpPr>
        <p:spPr>
          <a:xfrm>
            <a:off x="0" y="212725"/>
            <a:ext cx="12192000" cy="720725"/>
          </a:xfrm>
        </p:spPr>
        <p:txBody>
          <a:bodyPr/>
          <a:lstStyle/>
          <a:p>
            <a:pPr rtl="0" eaLnBrk="1" hangingPunct="1">
              <a:spcBef>
                <a:spcPct val="0"/>
              </a:spcBef>
              <a:spcAft>
                <a:spcPct val="0"/>
              </a:spcAft>
            </a:pPr>
            <a:r>
              <a:rPr lang="he-IL" dirty="0">
                <a:latin typeface="Varela Round" charset="-79"/>
                <a:cs typeface="Varela Round" charset="-79"/>
                <a:sym typeface="Varela Round" charset="-79"/>
              </a:rPr>
              <a:t>לתשובות</a:t>
            </a:r>
            <a:r>
              <a:rPr lang="en-US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dirty="0">
                <a:latin typeface="Varela Round" charset="-79"/>
                <a:cs typeface="Varela Round" charset="-79"/>
                <a:sym typeface="Varela Round" charset="-79"/>
              </a:rPr>
              <a:t>הצצה אפשריות</a:t>
            </a:r>
            <a:endParaRPr lang="en-US" dirty="0"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194" name="Google Shape;194;p15"/>
          <p:cNvSpPr txBox="1">
            <a:spLocks noGrp="1"/>
          </p:cNvSpPr>
          <p:nvPr>
            <p:ph type="body" idx="1"/>
          </p:nvPr>
        </p:nvSpPr>
        <p:spPr>
          <a:xfrm>
            <a:off x="515938" y="1195388"/>
            <a:ext cx="8031162" cy="4611687"/>
          </a:xfrm>
        </p:spPr>
        <p:txBody>
          <a:bodyPr/>
          <a:lstStyle/>
          <a:p>
            <a:pPr marL="342900" indent="-342900" algn="just" eaLnBrk="1" fontAlgn="auto" hangingPunct="1">
              <a:lnSpc>
                <a:spcPct val="134000"/>
              </a:lnSpc>
              <a:buFont typeface="Wingdings" panose="05000000000000000000" pitchFamily="2" charset="2"/>
              <a:buChar char="v"/>
              <a:defRPr/>
            </a:pPr>
            <a:r>
              <a:rPr lang="x-none" dirty="0"/>
              <a:t>בטח שהייתי מצטרף</a:t>
            </a:r>
            <a:endParaRPr dirty="0"/>
          </a:p>
          <a:p>
            <a:pPr marL="342900" indent="-342900" algn="just" eaLnBrk="1" fontAlgn="auto" hangingPunct="1">
              <a:lnSpc>
                <a:spcPct val="134000"/>
              </a:lnSpc>
              <a:buFont typeface="Wingdings" panose="05000000000000000000" pitchFamily="2" charset="2"/>
              <a:buChar char="v"/>
              <a:defRPr/>
            </a:pPr>
            <a:r>
              <a:rPr lang="x-none" dirty="0"/>
              <a:t> יוצא מהשירותים</a:t>
            </a:r>
            <a:endParaRPr dirty="0"/>
          </a:p>
          <a:p>
            <a:pPr marL="342900" indent="-342900" algn="just" eaLnBrk="1" fontAlgn="auto" hangingPunct="1">
              <a:lnSpc>
                <a:spcPct val="134000"/>
              </a:lnSpc>
              <a:buFont typeface="Wingdings" panose="05000000000000000000" pitchFamily="2" charset="2"/>
              <a:buChar char="v"/>
              <a:defRPr/>
            </a:pPr>
            <a:r>
              <a:rPr lang="x-none" dirty="0"/>
              <a:t>איזה מגעיל זה העישון</a:t>
            </a:r>
            <a:endParaRPr dirty="0"/>
          </a:p>
          <a:p>
            <a:pPr marL="342900" indent="-342900" algn="just" eaLnBrk="1" fontAlgn="auto" hangingPunct="1">
              <a:lnSpc>
                <a:spcPct val="134000"/>
              </a:lnSpc>
              <a:buFont typeface="Wingdings" panose="05000000000000000000" pitchFamily="2" charset="2"/>
              <a:buChar char="v"/>
              <a:defRPr/>
            </a:pPr>
            <a:r>
              <a:rPr lang="x-none" dirty="0"/>
              <a:t>מצטרף כי יצחקו  שאני לא קול ולא זורם</a:t>
            </a:r>
            <a:endParaRPr dirty="0"/>
          </a:p>
          <a:p>
            <a:pPr marL="342900" indent="-342900" algn="just" eaLnBrk="1" fontAlgn="auto" hangingPunct="1">
              <a:lnSpc>
                <a:spcPct val="134000"/>
              </a:lnSpc>
              <a:buFont typeface="Wingdings" panose="05000000000000000000" pitchFamily="2" charset="2"/>
              <a:buChar char="v"/>
              <a:defRPr/>
            </a:pPr>
            <a:r>
              <a:rPr lang="x-none" dirty="0"/>
              <a:t>אני בעצם לא רוצה לעשן  אך לא נעים מכולם</a:t>
            </a:r>
            <a:endParaRPr dirty="0"/>
          </a:p>
          <a:p>
            <a:pPr marL="342900" indent="-342900" algn="just" eaLnBrk="1" fontAlgn="auto" hangingPunct="1">
              <a:lnSpc>
                <a:spcPct val="134000"/>
              </a:lnSpc>
              <a:buFont typeface="Wingdings" panose="05000000000000000000" pitchFamily="2" charset="2"/>
              <a:buChar char="v"/>
              <a:defRPr/>
            </a:pPr>
            <a:r>
              <a:rPr lang="x-none" dirty="0"/>
              <a:t>מה כבר תזיק סיגריה אחת….</a:t>
            </a:r>
            <a:endParaRPr dirty="0"/>
          </a:p>
          <a:p>
            <a:pPr marL="0" indent="0" algn="l" rtl="0" eaLnBrk="1" fontAlgn="auto" hangingPunct="1">
              <a:spcAft>
                <a:spcPts val="600"/>
              </a:spcAft>
              <a:buFont typeface="Arial"/>
              <a:buNone/>
              <a:defRPr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Google Shape;113;p2"/>
          <p:cNvSpPr txBox="1">
            <a:spLocks noChangeArrowheads="1"/>
          </p:cNvSpPr>
          <p:nvPr/>
        </p:nvSpPr>
        <p:spPr bwMode="auto">
          <a:xfrm>
            <a:off x="1628775" y="2695575"/>
            <a:ext cx="9209088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00" tIns="121900" rIns="121900" bIns="121900"/>
          <a:lstStyle/>
          <a:p>
            <a:pPr marL="609600">
              <a:lnSpc>
                <a:spcPct val="150000"/>
              </a:lnSpc>
              <a:buClr>
                <a:srgbClr val="000000"/>
              </a:buClr>
              <a:buSzPts val="1800"/>
              <a:buFont typeface="Arial" charset="0"/>
              <a:buNone/>
            </a:pPr>
            <a:endParaRPr lang="en-US" sz="1800">
              <a:solidFill>
                <a:srgbClr val="002060"/>
              </a:solidFill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18434" name="Google Shape;114;p2"/>
          <p:cNvSpPr txBox="1">
            <a:spLocks noGrp="1"/>
          </p:cNvSpPr>
          <p:nvPr>
            <p:ph type="ctrTitle"/>
          </p:nvPr>
        </p:nvSpPr>
        <p:spPr>
          <a:xfrm>
            <a:off x="0" y="1639888"/>
            <a:ext cx="12192000" cy="12604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SzPts val="6600"/>
              <a:buFont typeface="Varela Round" charset="-79"/>
              <a:buNone/>
            </a:pPr>
            <a:br>
              <a:rPr lang="en-US" sz="6600" dirty="0">
                <a:latin typeface="Varela Round" charset="-79"/>
                <a:cs typeface="Varela Round" charset="-79"/>
                <a:sym typeface="Varela Round" charset="-79"/>
              </a:rPr>
            </a:br>
            <a:r>
              <a:rPr lang="he-IL" sz="6600" dirty="0">
                <a:latin typeface="Varela Round" panose="00000500000000000000" pitchFamily="2" charset="-79"/>
                <a:cs typeface="Varela Round" panose="00000500000000000000" pitchFamily="2" charset="-79"/>
                <a:sym typeface="Arial" charset="0"/>
              </a:rPr>
              <a:t>לעשן או לא לעשן?</a:t>
            </a:r>
            <a:br>
              <a:rPr lang="en-US" sz="6600" dirty="0">
                <a:latin typeface="Varela Round" charset="-79"/>
                <a:cs typeface="Varela Round" charset="-79"/>
                <a:sym typeface="Varela Round" charset="-79"/>
              </a:rPr>
            </a:br>
            <a:r>
              <a:rPr lang="he-IL" sz="6600" dirty="0">
                <a:latin typeface="Varela Round" charset="-79"/>
                <a:cs typeface="Varela Round" charset="-79"/>
                <a:sym typeface="Varela Round" charset="-79"/>
              </a:rPr>
              <a:t>שיעור</a:t>
            </a:r>
            <a:r>
              <a:rPr lang="en-US" sz="66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6600" dirty="0">
                <a:latin typeface="Varela Round" charset="-79"/>
                <a:cs typeface="Varela Round" charset="-79"/>
                <a:sym typeface="Varela Round" charset="-79"/>
              </a:rPr>
              <a:t>כישורי</a:t>
            </a:r>
            <a:r>
              <a:rPr lang="en-US" sz="66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6600" dirty="0">
                <a:latin typeface="Varela Round" charset="-79"/>
                <a:cs typeface="Varela Round" charset="-79"/>
                <a:sym typeface="Varela Round" charset="-79"/>
              </a:rPr>
              <a:t>חיים</a:t>
            </a:r>
            <a:r>
              <a:rPr lang="en-US" sz="66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6600" dirty="0">
                <a:latin typeface="Varela Round" charset="-79"/>
                <a:cs typeface="Varela Round" charset="-79"/>
                <a:sym typeface="Varela Round" charset="-79"/>
              </a:rPr>
              <a:t>לכיתות</a:t>
            </a:r>
            <a:r>
              <a:rPr lang="en-US" sz="66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6600" dirty="0">
                <a:latin typeface="Varela Round" charset="-79"/>
                <a:cs typeface="Varela Round" charset="-79"/>
                <a:sym typeface="Varela Round" charset="-79"/>
              </a:rPr>
              <a:t>ז</a:t>
            </a:r>
            <a:r>
              <a:rPr lang="en-US" sz="6600" dirty="0">
                <a:latin typeface="Varela Round" charset="-79"/>
                <a:cs typeface="Varela Round" charset="-79"/>
                <a:sym typeface="Varela Round" charset="-79"/>
              </a:rPr>
              <a:t>-</a:t>
            </a:r>
            <a:r>
              <a:rPr lang="he-IL" sz="6600" dirty="0">
                <a:latin typeface="Varela Round" charset="-79"/>
                <a:cs typeface="Varela Round" charset="-79"/>
                <a:sym typeface="Varela Round" charset="-79"/>
              </a:rPr>
              <a:t>ט</a:t>
            </a:r>
            <a:br>
              <a:rPr lang="en-US" sz="6600" dirty="0">
                <a:latin typeface="Varela Round" charset="-79"/>
                <a:cs typeface="Varela Round" charset="-79"/>
                <a:sym typeface="Varela Round" charset="-79"/>
              </a:rPr>
            </a:br>
            <a:endParaRPr lang="en-US" sz="6600" dirty="0"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18435" name="Google Shape;115;p2"/>
          <p:cNvSpPr txBox="1">
            <a:spLocks noGrp="1"/>
          </p:cNvSpPr>
          <p:nvPr>
            <p:ph type="body" idx="2"/>
          </p:nvPr>
        </p:nvSpPr>
        <p:spPr>
          <a:xfrm>
            <a:off x="0" y="3656013"/>
            <a:ext cx="12192000" cy="72072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עם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היועצת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החינוכית אורנה וייצמן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מדריכה בשירות הפסיכולוגי ייעוצי</a:t>
            </a:r>
            <a:endParaRPr lang="en-US">
              <a:latin typeface="Varela Round" charset="-79"/>
              <a:cs typeface="Varela Round" charset="-79"/>
              <a:sym typeface="Varela Round" charset="-79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en-US">
              <a:latin typeface="Varela Round" charset="-79"/>
              <a:cs typeface="Varela Round" charset="-79"/>
              <a:sym typeface="Varela Round" charset="-79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Google Shape;199;p16"/>
          <p:cNvSpPr txBox="1">
            <a:spLocks noGrp="1"/>
          </p:cNvSpPr>
          <p:nvPr>
            <p:ph type="title"/>
          </p:nvPr>
        </p:nvSpPr>
        <p:spPr>
          <a:xfrm>
            <a:off x="0" y="212725"/>
            <a:ext cx="12192000" cy="720725"/>
          </a:xfrm>
        </p:spPr>
        <p:txBody>
          <a:bodyPr/>
          <a:lstStyle/>
          <a:p>
            <a:pPr marL="536575" eaLnBrk="1" hangingPunct="1">
              <a:spcBef>
                <a:spcPct val="0"/>
              </a:spcBef>
              <a:spcAft>
                <a:spcPct val="0"/>
              </a:spcAft>
              <a:buFont typeface="Varela Round" charset="-79"/>
              <a:buNone/>
            </a:pP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חומר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למחשבה</a:t>
            </a:r>
            <a:endParaRPr lang="en-US"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50178" name="Google Shape;200;p16"/>
          <p:cNvSpPr txBox="1">
            <a:spLocks noGrp="1"/>
          </p:cNvSpPr>
          <p:nvPr>
            <p:ph type="body" idx="1"/>
          </p:nvPr>
        </p:nvSpPr>
        <p:spPr>
          <a:xfrm>
            <a:off x="515938" y="1158875"/>
            <a:ext cx="8353425" cy="4648200"/>
          </a:xfrm>
        </p:spPr>
        <p:txBody>
          <a:bodyPr/>
          <a:lstStyle/>
          <a:p>
            <a:pPr marL="342900" indent="-342900" eaLnBrk="1" hangingPunct="1">
              <a:lnSpc>
                <a:spcPct val="140000"/>
              </a:lnSpc>
              <a:spcBef>
                <a:spcPts val="600"/>
              </a:spcBef>
              <a:spcAft>
                <a:spcPct val="0"/>
              </a:spcAft>
              <a:buFont typeface="Noto Sans Symbols"/>
              <a:buChar char="✔"/>
            </a:pP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עד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כמה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להשפעה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של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הסביבה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יש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תפקיד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באופן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קבלת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ההחלטות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שלי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.</a:t>
            </a:r>
          </a:p>
          <a:p>
            <a:pPr marL="342900" indent="-342900" eaLnBrk="1" hangingPunct="1">
              <a:lnSpc>
                <a:spcPct val="140000"/>
              </a:lnSpc>
              <a:spcBef>
                <a:spcPts val="600"/>
              </a:spcBef>
              <a:spcAft>
                <a:spcPct val="0"/>
              </a:spcAft>
              <a:buFont typeface="Noto Sans Symbols"/>
              <a:buChar char="✔"/>
            </a:pP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עד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כמה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אני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מצליח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להחזיק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באמונה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שלי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ובערכים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שלי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לנוכח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אמירות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של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חברים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שלי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.</a:t>
            </a:r>
          </a:p>
        </p:txBody>
      </p:sp>
      <p:pic>
        <p:nvPicPr>
          <p:cNvPr id="50179" name="תמונה 2" descr="תמונה שמכילה ישיבה, שולחן, שלג, סקי&#10;&#10;התיאור נוצר באופן אוטומטי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5" y="3159125"/>
            <a:ext cx="4475163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Google Shape;205;p17"/>
          <p:cNvSpPr txBox="1">
            <a:spLocks noGrp="1"/>
          </p:cNvSpPr>
          <p:nvPr>
            <p:ph type="title"/>
          </p:nvPr>
        </p:nvSpPr>
        <p:spPr>
          <a:xfrm>
            <a:off x="0" y="212725"/>
            <a:ext cx="12192000" cy="720725"/>
          </a:xfrm>
        </p:spPr>
        <p:txBody>
          <a:bodyPr/>
          <a:lstStyle/>
          <a:p>
            <a:pPr marL="536575" eaLnBrk="1" hangingPunct="1">
              <a:spcBef>
                <a:spcPct val="0"/>
              </a:spcBef>
              <a:spcAft>
                <a:spcPct val="0"/>
              </a:spcAft>
              <a:buFont typeface="Varela Round" charset="-79"/>
              <a:buNone/>
            </a:pP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אירוע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ב' 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-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בית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ספר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חדש</a:t>
            </a:r>
            <a:endParaRPr lang="en-US"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206" name="Google Shape;206;p17"/>
          <p:cNvSpPr txBox="1">
            <a:spLocks noGrp="1"/>
          </p:cNvSpPr>
          <p:nvPr>
            <p:ph type="body" idx="1"/>
          </p:nvPr>
        </p:nvSpPr>
        <p:spPr>
          <a:xfrm>
            <a:off x="752475" y="877888"/>
            <a:ext cx="9123363" cy="5248275"/>
          </a:xfrm>
        </p:spPr>
        <p:txBody>
          <a:bodyPr>
            <a:normAutofit fontScale="92500" lnSpcReduction="20000"/>
          </a:bodyPr>
          <a:lstStyle/>
          <a:p>
            <a:pPr marL="0" indent="0" eaLnBrk="1" fontAlgn="auto" hangingPunct="1">
              <a:buFont typeface="Arial"/>
              <a:buNone/>
              <a:defRPr/>
            </a:pPr>
            <a:r>
              <a:rPr lang="x-none" sz="2000" b="1" dirty="0"/>
              <a:t>נועה עברה דירה</a:t>
            </a:r>
            <a:r>
              <a:rPr lang="he-IL" sz="2000" b="1" dirty="0"/>
              <a:t>. </a:t>
            </a:r>
            <a:r>
              <a:rPr lang="x-none" sz="2000" b="1" dirty="0"/>
              <a:t>בביה"ס הקודם היא היתה מאד אהובה ומקובלת</a:t>
            </a:r>
            <a:r>
              <a:rPr lang="he-IL" sz="2000" b="1" dirty="0"/>
              <a:t>. </a:t>
            </a:r>
            <a:r>
              <a:rPr lang="x-none" sz="2000" b="1" dirty="0"/>
              <a:t>כאן היא מרגישה בודדה</a:t>
            </a:r>
            <a:r>
              <a:rPr lang="he-IL" sz="2000" b="1" dirty="0"/>
              <a:t>, </a:t>
            </a:r>
            <a:r>
              <a:rPr lang="x-none" sz="2000" b="1" dirty="0"/>
              <a:t>עדיין לא מצאה חברות חדשות</a:t>
            </a:r>
            <a:r>
              <a:rPr lang="he-IL" sz="2000" b="1" dirty="0"/>
              <a:t>. </a:t>
            </a:r>
            <a:r>
              <a:rPr lang="x-none" sz="2000" b="1" dirty="0"/>
              <a:t>היה לה קשה</a:t>
            </a:r>
            <a:r>
              <a:rPr lang="he-IL" sz="2000" b="1" dirty="0"/>
              <a:t>. </a:t>
            </a:r>
            <a:r>
              <a:rPr lang="x-none" sz="2000" b="1" dirty="0"/>
              <a:t>שתי בנות מהכיתה החלו להתקרב אליה.</a:t>
            </a:r>
            <a:endParaRPr sz="2000" dirty="0"/>
          </a:p>
          <a:p>
            <a:pPr marL="0" indent="0" eaLnBrk="1" fontAlgn="auto" hangingPunct="1">
              <a:buFont typeface="Arial"/>
              <a:buNone/>
              <a:defRPr/>
            </a:pPr>
            <a:r>
              <a:rPr lang="x-none" sz="2000" b="1" dirty="0"/>
              <a:t>באחד הימים הזדמנה לפארק שליד בי"ס</a:t>
            </a:r>
            <a:r>
              <a:rPr lang="he-IL" sz="2000" b="1" dirty="0"/>
              <a:t>, </a:t>
            </a:r>
            <a:r>
              <a:rPr lang="x-none" sz="2000" b="1" dirty="0"/>
              <a:t>וראתה חבורת ילדים מהכיתה יושבים</a:t>
            </a:r>
            <a:r>
              <a:rPr lang="he-IL" sz="2000" b="1" dirty="0"/>
              <a:t>, </a:t>
            </a:r>
            <a:r>
              <a:rPr lang="x-none" sz="2000" b="1" dirty="0"/>
              <a:t>צוחקים </a:t>
            </a:r>
            <a:r>
              <a:rPr lang="he-IL" sz="2000" b="1" dirty="0"/>
              <a:t>ושואפים ממשהו שנראה כמו דיס-</a:t>
            </a:r>
            <a:r>
              <a:rPr lang="he-IL" sz="2000" b="1" dirty="0" err="1"/>
              <a:t>קונ</a:t>
            </a:r>
            <a:r>
              <a:rPr lang="he-IL" sz="2000" b="1" dirty="0"/>
              <a:t>-קי</a:t>
            </a:r>
            <a:r>
              <a:rPr lang="x-none" sz="2000" b="1" dirty="0"/>
              <a:t>.</a:t>
            </a:r>
            <a:endParaRPr sz="2000" dirty="0"/>
          </a:p>
          <a:p>
            <a:pPr marL="0" indent="0" eaLnBrk="1" fontAlgn="auto" hangingPunct="1">
              <a:buFont typeface="Arial"/>
              <a:buNone/>
              <a:defRPr/>
            </a:pPr>
            <a:r>
              <a:rPr lang="x-none" sz="2000" b="1" dirty="0"/>
              <a:t>להפתעתה</a:t>
            </a:r>
            <a:r>
              <a:rPr lang="he-IL" sz="2000" b="1" dirty="0"/>
              <a:t>, </a:t>
            </a:r>
            <a:r>
              <a:rPr lang="x-none" sz="2000" b="1" dirty="0"/>
              <a:t> הזמינו אותה להצטרף אליהם,והציעו לה </a:t>
            </a:r>
            <a:r>
              <a:rPr lang="he-IL" sz="2000" b="1" dirty="0"/>
              <a:t>שאיפה מה</a:t>
            </a:r>
            <a:r>
              <a:rPr lang="x-none" sz="2000" b="1" dirty="0"/>
              <a:t>ג'ול.</a:t>
            </a:r>
            <a:endParaRPr sz="2000" dirty="0"/>
          </a:p>
          <a:p>
            <a:pPr marL="0" indent="0" eaLnBrk="1" fontAlgn="auto" hangingPunct="1">
              <a:buFont typeface="Arial"/>
              <a:buNone/>
              <a:defRPr/>
            </a:pPr>
            <a:r>
              <a:rPr lang="x-none" sz="2000" b="1" dirty="0"/>
              <a:t>נועה התלבטה</a:t>
            </a:r>
            <a:r>
              <a:rPr lang="he-IL" sz="2000" b="1" dirty="0"/>
              <a:t>, </a:t>
            </a:r>
            <a:r>
              <a:rPr lang="x-none" sz="2000" b="1" dirty="0"/>
              <a:t>היא ממש מתנגדת לעש</a:t>
            </a:r>
            <a:r>
              <a:rPr lang="he-IL" sz="2000" b="1" dirty="0" err="1"/>
              <a:t>ון</a:t>
            </a:r>
            <a:r>
              <a:rPr lang="he-IL" sz="2000" b="1" dirty="0"/>
              <a:t> ובכלל זה </a:t>
            </a:r>
            <a:r>
              <a:rPr lang="he-IL" sz="2000" b="1" dirty="0" err="1"/>
              <a:t>לג'ול</a:t>
            </a:r>
            <a:r>
              <a:rPr lang="he-IL" sz="2000" b="1" dirty="0"/>
              <a:t>, </a:t>
            </a:r>
            <a:r>
              <a:rPr lang="x-none" sz="2000" b="1" dirty="0"/>
              <a:t> אולם בפעם </a:t>
            </a:r>
            <a:r>
              <a:rPr lang="he-IL" sz="2000" b="1" dirty="0"/>
              <a:t>ה</a:t>
            </a:r>
            <a:r>
              <a:rPr lang="x-none" sz="2000" b="1" dirty="0"/>
              <a:t>ראשונה הרגישה רצויה בביה"ס החדש ו</a:t>
            </a:r>
            <a:r>
              <a:rPr lang="he-IL" sz="2000" b="1" dirty="0"/>
              <a:t>הזדמנות </a:t>
            </a:r>
            <a:r>
              <a:rPr lang="x-none" sz="2000" b="1" dirty="0"/>
              <a:t>להיות חלק מהחבורה הקולית שמעשנת ג'ול .</a:t>
            </a:r>
            <a:endParaRPr sz="2000" dirty="0"/>
          </a:p>
          <a:p>
            <a:pPr marL="0" indent="0" eaLnBrk="1" fontAlgn="auto" hangingPunct="1">
              <a:buFont typeface="Arial"/>
              <a:buNone/>
              <a:defRPr/>
            </a:pPr>
            <a:r>
              <a:rPr lang="x-none" sz="2000" b="1" dirty="0"/>
              <a:t>נועה הצטרפה והשתכנעה ש</a:t>
            </a:r>
            <a:r>
              <a:rPr lang="he-IL" sz="2000" b="1" dirty="0"/>
              <a:t>שאיפה מ</a:t>
            </a:r>
            <a:r>
              <a:rPr lang="x-none" sz="2000" b="1" dirty="0"/>
              <a:t>הג'ול </a:t>
            </a:r>
            <a:r>
              <a:rPr lang="he-IL" sz="2000" b="1" dirty="0"/>
              <a:t>לא תזיק</a:t>
            </a:r>
            <a:r>
              <a:rPr lang="x-none" sz="2000" b="1" dirty="0"/>
              <a:t>.</a:t>
            </a:r>
            <a:endParaRPr sz="2000" dirty="0"/>
          </a:p>
          <a:p>
            <a:pPr marL="0" indent="0" eaLnBrk="1" fontAlgn="auto" hangingPunct="1">
              <a:buFont typeface="Arial"/>
              <a:buNone/>
              <a:defRPr/>
            </a:pPr>
            <a:r>
              <a:rPr lang="x-none" sz="2000" b="1" dirty="0"/>
              <a:t>נועה חזרה הביתה ברגשות מעורבים</a:t>
            </a:r>
            <a:r>
              <a:rPr lang="he-IL" sz="2000" b="1" dirty="0"/>
              <a:t>. </a:t>
            </a:r>
            <a:r>
              <a:rPr lang="x-none" sz="2000" b="1" dirty="0"/>
              <a:t>מצד אחד הרגישה סוף סוף טוב</a:t>
            </a:r>
            <a:r>
              <a:rPr lang="he-IL" sz="2000" b="1" dirty="0"/>
              <a:t>, חלק מהקבוצה</a:t>
            </a:r>
            <a:r>
              <a:rPr lang="x-none" sz="2000" b="1" dirty="0"/>
              <a:t>, ומצד שני הרגישה רע עם עצמה.</a:t>
            </a:r>
            <a:endParaRPr sz="2000" dirty="0"/>
          </a:p>
          <a:p>
            <a:pPr marL="0" indent="0" eaLnBrk="1" fontAlgn="auto" hangingPunct="1">
              <a:buFont typeface="Arial"/>
              <a:buNone/>
              <a:defRPr/>
            </a:pPr>
            <a:r>
              <a:rPr lang="x-none" sz="2000" b="1" dirty="0"/>
              <a:t>למחרת סיפרה לשתי הבנות את שאירע…</a:t>
            </a:r>
            <a:endParaRPr sz="2000" dirty="0"/>
          </a:p>
          <a:p>
            <a:pPr marL="0" indent="0" eaLnBrk="1" fontAlgn="auto" hangingPunct="1">
              <a:buFont typeface="Arial"/>
              <a:buNone/>
              <a:defRPr/>
            </a:pPr>
            <a:r>
              <a:rPr lang="x-none" sz="2000" b="1" dirty="0">
                <a:solidFill>
                  <a:srgbClr val="FF0000"/>
                </a:solidFill>
              </a:rPr>
              <a:t>מה גרם לנועה לעשן ג'ול עם החבורה?</a:t>
            </a:r>
            <a:r>
              <a:rPr lang="he-IL" sz="2000" b="1" dirty="0">
                <a:solidFill>
                  <a:srgbClr val="FF0000"/>
                </a:solidFill>
              </a:rPr>
              <a:t> </a:t>
            </a:r>
            <a:r>
              <a:rPr lang="x-none" sz="2000" b="1" dirty="0">
                <a:solidFill>
                  <a:srgbClr val="FF0000"/>
                </a:solidFill>
              </a:rPr>
              <a:t>אילו הרהורים היו לנועה למחרת?</a:t>
            </a:r>
            <a:endParaRPr sz="2000" dirty="0"/>
          </a:p>
          <a:p>
            <a:pPr marL="0" indent="0" eaLnBrk="1" fontAlgn="auto" hangingPunct="1">
              <a:lnSpc>
                <a:spcPct val="120000"/>
              </a:lnSpc>
              <a:spcBef>
                <a:spcPts val="600"/>
              </a:spcBef>
              <a:buSzPts val="2000"/>
              <a:buFont typeface="Arial"/>
              <a:buNone/>
              <a:defRPr/>
            </a:pPr>
            <a:endParaRPr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Google Shape;211;p18"/>
          <p:cNvSpPr txBox="1">
            <a:spLocks noGrp="1"/>
          </p:cNvSpPr>
          <p:nvPr>
            <p:ph type="title"/>
          </p:nvPr>
        </p:nvSpPr>
        <p:spPr>
          <a:xfrm>
            <a:off x="0" y="212725"/>
            <a:ext cx="12192000" cy="720725"/>
          </a:xfrm>
        </p:spPr>
        <p:txBody>
          <a:bodyPr/>
          <a:lstStyle/>
          <a:p>
            <a:pPr marL="536575" eaLnBrk="1" hangingPunct="1">
              <a:spcBef>
                <a:spcPct val="0"/>
              </a:spcBef>
              <a:spcAft>
                <a:spcPct val="0"/>
              </a:spcAft>
              <a:buFont typeface="Varela Round" charset="-79"/>
              <a:buNone/>
            </a:pP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הצצה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לתשובות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אפשריות</a:t>
            </a:r>
            <a:endParaRPr lang="en-US"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212" name="Google Shape;212;p18"/>
          <p:cNvSpPr txBox="1">
            <a:spLocks noGrp="1"/>
          </p:cNvSpPr>
          <p:nvPr>
            <p:ph type="body" idx="1"/>
          </p:nvPr>
        </p:nvSpPr>
        <p:spPr>
          <a:xfrm>
            <a:off x="609600" y="920750"/>
            <a:ext cx="9320213" cy="5480050"/>
          </a:xfrm>
        </p:spPr>
        <p:txBody>
          <a:bodyPr>
            <a:noAutofit/>
          </a:bodyPr>
          <a:lstStyle/>
          <a:p>
            <a:pPr indent="-457200" algn="just" eaLnBrk="1" fontAlgn="auto" hangingPunct="1">
              <a:lnSpc>
                <a:spcPct val="134000"/>
              </a:lnSpc>
              <a:spcBef>
                <a:spcPts val="600"/>
              </a:spcBef>
              <a:buSzPts val="2800"/>
              <a:buFont typeface="Noto Sans Symbols"/>
              <a:buChar char="❖"/>
              <a:defRPr/>
            </a:pPr>
            <a:r>
              <a:rPr lang="x-none" sz="2800" dirty="0"/>
              <a:t>הבדידות שנועה הרגישה במעבר</a:t>
            </a:r>
            <a:r>
              <a:rPr lang="he-IL" sz="2800" dirty="0"/>
              <a:t>, היא </a:t>
            </a:r>
            <a:r>
              <a:rPr lang="x-none" sz="2800" dirty="0"/>
              <a:t>משתוקקת לחברים.</a:t>
            </a:r>
            <a:endParaRPr dirty="0"/>
          </a:p>
          <a:p>
            <a:pPr indent="-457200" algn="just" eaLnBrk="1" fontAlgn="auto" hangingPunct="1">
              <a:lnSpc>
                <a:spcPct val="134000"/>
              </a:lnSpc>
              <a:spcBef>
                <a:spcPts val="600"/>
              </a:spcBef>
              <a:buSzPts val="2800"/>
              <a:buFont typeface="Noto Sans Symbols"/>
              <a:buChar char="❖"/>
              <a:defRPr/>
            </a:pPr>
            <a:r>
              <a:rPr lang="x-none" sz="2800" dirty="0"/>
              <a:t>נוער רצתה לזרום עם החבר</a:t>
            </a:r>
            <a:r>
              <a:rPr lang="he-IL" sz="2800" dirty="0"/>
              <a:t>'</a:t>
            </a:r>
            <a:r>
              <a:rPr lang="x-none" sz="2800" dirty="0"/>
              <a:t>ה ולהיות במעמדם</a:t>
            </a:r>
            <a:r>
              <a:rPr lang="he-IL" sz="2800" dirty="0"/>
              <a:t>.(</a:t>
            </a:r>
            <a:r>
              <a:rPr lang="x-none" sz="2800" dirty="0"/>
              <a:t>עישון ג'ול הוא סטטוס חברתי</a:t>
            </a:r>
            <a:r>
              <a:rPr lang="he-IL" sz="2800" dirty="0"/>
              <a:t>)</a:t>
            </a:r>
            <a:endParaRPr dirty="0"/>
          </a:p>
          <a:p>
            <a:pPr indent="-457200" algn="just" eaLnBrk="1" fontAlgn="auto" hangingPunct="1">
              <a:lnSpc>
                <a:spcPct val="134000"/>
              </a:lnSpc>
              <a:spcBef>
                <a:spcPts val="600"/>
              </a:spcBef>
              <a:buSzPts val="2800"/>
              <a:buFont typeface="Noto Sans Symbols"/>
              <a:buChar char="❖"/>
              <a:defRPr/>
            </a:pPr>
            <a:r>
              <a:rPr lang="x-none" sz="2800" dirty="0"/>
              <a:t>ההצעה מאוד החמיאה לה ונסחפה…</a:t>
            </a:r>
            <a:endParaRPr sz="2800" dirty="0"/>
          </a:p>
          <a:p>
            <a:pPr indent="-457200" algn="just" eaLnBrk="1" fontAlgn="auto" hangingPunct="1">
              <a:lnSpc>
                <a:spcPct val="134000"/>
              </a:lnSpc>
              <a:spcBef>
                <a:spcPts val="600"/>
              </a:spcBef>
              <a:buSzPts val="2800"/>
              <a:buFont typeface="Arial"/>
              <a:buChar char="❖"/>
              <a:defRPr/>
            </a:pPr>
            <a:r>
              <a:rPr lang="x-none" sz="2800" dirty="0"/>
              <a:t>נועה הושפעה מההנחה שג'ול אינו פוגע בבריאות כמו טבק.</a:t>
            </a:r>
            <a:endParaRPr sz="2800" dirty="0"/>
          </a:p>
          <a:p>
            <a:pPr marL="0" indent="0" algn="just" eaLnBrk="1" fontAlgn="auto" hangingPunct="1">
              <a:lnSpc>
                <a:spcPct val="134000"/>
              </a:lnSpc>
              <a:spcBef>
                <a:spcPts val="600"/>
              </a:spcBef>
              <a:buSzPts val="2800"/>
              <a:buFont typeface="Arial"/>
              <a:buNone/>
              <a:defRPr/>
            </a:pPr>
            <a:r>
              <a:rPr lang="x-none" sz="2800" dirty="0"/>
              <a:t>למחרת נועה חשבה על מה שקרה והיה לה קשה עם זה,</a:t>
            </a:r>
            <a:endParaRPr dirty="0"/>
          </a:p>
          <a:p>
            <a:pPr indent="-457200" algn="just" eaLnBrk="1" fontAlgn="auto" hangingPunct="1">
              <a:lnSpc>
                <a:spcPct val="134000"/>
              </a:lnSpc>
              <a:spcBef>
                <a:spcPts val="600"/>
              </a:spcBef>
              <a:buSzPts val="2800"/>
              <a:buFont typeface="Arial"/>
              <a:buNone/>
              <a:defRPr/>
            </a:pPr>
            <a:r>
              <a:rPr lang="x-none" sz="2800" dirty="0"/>
              <a:t>שכן העישון  נוגד את ערכיה.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Google Shape;217;p19"/>
          <p:cNvSpPr txBox="1">
            <a:spLocks noGrp="1"/>
          </p:cNvSpPr>
          <p:nvPr>
            <p:ph type="title"/>
          </p:nvPr>
        </p:nvSpPr>
        <p:spPr>
          <a:xfrm>
            <a:off x="0" y="212725"/>
            <a:ext cx="12192000" cy="720725"/>
          </a:xfrm>
        </p:spPr>
        <p:txBody>
          <a:bodyPr/>
          <a:lstStyle/>
          <a:p>
            <a:pPr marL="536575" eaLnBrk="1" hangingPunct="1">
              <a:spcBef>
                <a:spcPct val="0"/>
              </a:spcBef>
              <a:spcAft>
                <a:spcPct val="0"/>
              </a:spcAft>
              <a:buFont typeface="Varela Round" charset="-79"/>
              <a:buNone/>
            </a:pP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חומר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למחשבה</a:t>
            </a:r>
            <a:endParaRPr lang="en-US"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218" name="Google Shape;218;p19"/>
          <p:cNvSpPr txBox="1">
            <a:spLocks noGrp="1"/>
          </p:cNvSpPr>
          <p:nvPr>
            <p:ph type="body" idx="1"/>
          </p:nvPr>
        </p:nvSpPr>
        <p:spPr>
          <a:xfrm>
            <a:off x="515938" y="1158875"/>
            <a:ext cx="8953500" cy="4648200"/>
          </a:xfrm>
        </p:spPr>
        <p:txBody>
          <a:bodyPr/>
          <a:lstStyle/>
          <a:p>
            <a:pPr marL="342900" indent="-342900" eaLnBrk="1" fontAlgn="auto" hangingPunct="1">
              <a:lnSpc>
                <a:spcPct val="140000"/>
              </a:lnSpc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r>
              <a:rPr lang="x-none" dirty="0"/>
              <a:t> הדילמה מחדדת עד כמה תחושת השייכות  חשובה ומשמעותית לאדם ובפרט</a:t>
            </a:r>
            <a:r>
              <a:rPr lang="he-IL" dirty="0"/>
              <a:t> </a:t>
            </a:r>
            <a:r>
              <a:rPr lang="x-none" dirty="0"/>
              <a:t>בגיל ההתבגרות. </a:t>
            </a:r>
            <a:endParaRPr dirty="0"/>
          </a:p>
          <a:p>
            <a:pPr marL="342900" indent="-342900" eaLnBrk="1" fontAlgn="auto" hangingPunct="1">
              <a:lnSpc>
                <a:spcPct val="140000"/>
              </a:lnSpc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r>
              <a:rPr lang="x-none" dirty="0"/>
              <a:t>האירוע מעלה קונפליקט ערכי בין מערכת האמונות האישיות ובין הצורך להיות שייך חברתית ומעלה שאלה</a:t>
            </a:r>
            <a:r>
              <a:rPr lang="he-IL" dirty="0"/>
              <a:t>,</a:t>
            </a:r>
            <a:r>
              <a:rPr lang="x-none" dirty="0"/>
              <a:t> מה אני מוכן לעשות כדי להרגיש שייך.</a:t>
            </a:r>
            <a:endParaRPr dirty="0"/>
          </a:p>
          <a:p>
            <a:pPr marL="0" indent="0" eaLnBrk="1" fontAlgn="auto" hangingPunct="1">
              <a:lnSpc>
                <a:spcPct val="140000"/>
              </a:lnSpc>
              <a:spcBef>
                <a:spcPts val="600"/>
              </a:spcBef>
              <a:buFont typeface="Arial"/>
              <a:buNone/>
              <a:defRPr/>
            </a:pPr>
            <a:endParaRPr dirty="0"/>
          </a:p>
        </p:txBody>
      </p:sp>
      <p:pic>
        <p:nvPicPr>
          <p:cNvPr id="56323" name="תמונה 2" descr="תמונה שמכילה ישיבה, שולחן, לבן&#10;&#10;התיאור נוצר באופן אוטומטי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4638" y="3429000"/>
            <a:ext cx="3281362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Google Shape;223;p20"/>
          <p:cNvSpPr txBox="1">
            <a:spLocks noGrp="1"/>
          </p:cNvSpPr>
          <p:nvPr>
            <p:ph type="title"/>
          </p:nvPr>
        </p:nvSpPr>
        <p:spPr>
          <a:xfrm>
            <a:off x="0" y="-361950"/>
            <a:ext cx="12192000" cy="12652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Varela Round" charset="-79"/>
              <a:buNone/>
            </a:pPr>
            <a:br>
              <a:rPr lang="en-US" sz="4000" dirty="0">
                <a:solidFill>
                  <a:srgbClr val="FFFFFF"/>
                </a:solidFill>
                <a:latin typeface="Varela Round" panose="00000500000000000000" pitchFamily="2" charset="-79"/>
                <a:cs typeface="Varela Round" panose="00000500000000000000" pitchFamily="2" charset="-79"/>
                <a:sym typeface="Arial" charset="0"/>
              </a:rPr>
            </a:br>
            <a:r>
              <a:rPr lang="he-IL" dirty="0">
                <a:latin typeface="Varela Round" charset="-79"/>
                <a:cs typeface="Varela Round" charset="-79"/>
                <a:sym typeface="Varela Round" charset="-79"/>
              </a:rPr>
              <a:t>אירוע</a:t>
            </a:r>
            <a:r>
              <a:rPr lang="en-US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dirty="0">
                <a:latin typeface="Varela Round" charset="-79"/>
                <a:cs typeface="Varela Round" charset="-79"/>
                <a:sym typeface="Varela Round" charset="-79"/>
              </a:rPr>
              <a:t>ג'</a:t>
            </a:r>
            <a:r>
              <a:rPr lang="en-US" dirty="0">
                <a:latin typeface="Varela Round" charset="-79"/>
                <a:cs typeface="Varela Round" charset="-79"/>
                <a:sym typeface="Varela Round" charset="-79"/>
              </a:rPr>
              <a:t>-</a:t>
            </a:r>
            <a:r>
              <a:rPr lang="he-IL" dirty="0">
                <a:latin typeface="Varela Round" charset="-79"/>
                <a:cs typeface="Varela Round" charset="-79"/>
                <a:sym typeface="Varela Round" charset="-79"/>
              </a:rPr>
              <a:t>חודש</a:t>
            </a:r>
            <a:r>
              <a:rPr lang="en-US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dirty="0">
                <a:latin typeface="Varela Round" charset="-79"/>
                <a:cs typeface="Varela Round" charset="-79"/>
                <a:sym typeface="Varela Round" charset="-79"/>
              </a:rPr>
              <a:t>לחברות</a:t>
            </a:r>
            <a:endParaRPr lang="en-US" dirty="0"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58370" name="Google Shape;224;p20"/>
          <p:cNvSpPr txBox="1">
            <a:spLocks noGrp="1"/>
          </p:cNvSpPr>
          <p:nvPr>
            <p:ph type="body" idx="1"/>
          </p:nvPr>
        </p:nvSpPr>
        <p:spPr>
          <a:xfrm>
            <a:off x="544513" y="808038"/>
            <a:ext cx="9636125" cy="5094287"/>
          </a:xfrm>
        </p:spPr>
        <p:txBody>
          <a:bodyPr/>
          <a:lstStyle/>
          <a:p>
            <a:pPr marL="0" indent="0" eaLnBrk="1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בן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וטלי, שניהם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חברים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כבר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חודש. שניהם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ספורטאים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והם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הכירו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בתחרות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אתלטיקה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בין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בתי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-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ספר בה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שניהם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הגיעו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ראשונים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בריצה. לשניהם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חשוב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מאד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לשמור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על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כושר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ולתחזק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את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יכולותיהם. הם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קבעו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להיפגש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לחגוג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את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חודש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החברות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שלהם. ממש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לפני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הפגישה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בן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נדהם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לגלות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תמונה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שטלי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העלתה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לאינסטגרם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שמופיעות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בה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חברות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שלה, אחת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מהן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מחזיקה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סיגריה. הוא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התלבט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אם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להעלות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את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זה, ובמהלך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השיחה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שלהם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החליט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שכן.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טלי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לא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הבינה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למה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הוא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בשוק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ואמרה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לו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שכל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החברות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שלה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התחילו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לעשן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השנה, כי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זה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מה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שעושים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ילדים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בגילם, ושהיא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לא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מעשנת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סיגריות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שלמות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ולא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קונה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לעצמה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רק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בגלל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האתלטיקה, אבל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היא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"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לוקחת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שכטה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"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פעם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ב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...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מחברות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. </a:t>
            </a:r>
          </a:p>
          <a:p>
            <a:pPr marL="0" indent="0" eaLnBrk="1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בן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לא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יודע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מה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לעשות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וחושב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האם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latin typeface="Varela Round" charset="-79"/>
                <a:cs typeface="Varela Round" charset="-79"/>
                <a:sym typeface="Varela Round" charset="-79"/>
              </a:rPr>
              <a:t>להיפרד.</a:t>
            </a:r>
            <a:r>
              <a:rPr lang="en-US" sz="2000" b="1" dirty="0">
                <a:latin typeface="Varela Round" charset="-79"/>
                <a:cs typeface="Varela Round" charset="-79"/>
                <a:sym typeface="Varela Round" charset="-79"/>
              </a:rPr>
              <a:t>  </a:t>
            </a:r>
            <a:endParaRPr lang="en-US" dirty="0">
              <a:latin typeface="Varela Round" charset="-79"/>
              <a:cs typeface="Varela Round" charset="-79"/>
              <a:sym typeface="Varela Round" charset="-79"/>
            </a:endParaRPr>
          </a:p>
          <a:p>
            <a:pPr marL="0" indent="0" eaLnBrk="1" hangingPunct="1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he-IL" sz="2000" b="1" dirty="0">
                <a:solidFill>
                  <a:srgbClr val="FF0000"/>
                </a:solidFill>
                <a:latin typeface="Varela Round" charset="-79"/>
                <a:cs typeface="Varela Round" charset="-79"/>
                <a:sym typeface="Varela Round" charset="-79"/>
              </a:rPr>
              <a:t>מה</a:t>
            </a:r>
            <a:r>
              <a:rPr lang="en-US" sz="2000" b="1" dirty="0">
                <a:solidFill>
                  <a:srgbClr val="FF0000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solidFill>
                  <a:srgbClr val="FF0000"/>
                </a:solidFill>
                <a:latin typeface="Varela Round" charset="-79"/>
                <a:cs typeface="Varela Round" charset="-79"/>
                <a:sym typeface="Varela Round" charset="-79"/>
              </a:rPr>
              <a:t>היית</a:t>
            </a:r>
            <a:r>
              <a:rPr lang="en-US" sz="2000" b="1" dirty="0">
                <a:solidFill>
                  <a:srgbClr val="FF0000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solidFill>
                  <a:srgbClr val="FF0000"/>
                </a:solidFill>
                <a:latin typeface="Varela Round" charset="-79"/>
                <a:cs typeface="Varela Round" charset="-79"/>
                <a:sym typeface="Varela Round" charset="-79"/>
              </a:rPr>
              <a:t>עושה</a:t>
            </a:r>
            <a:r>
              <a:rPr lang="en-US" sz="2000" b="1" dirty="0">
                <a:solidFill>
                  <a:srgbClr val="FF0000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solidFill>
                  <a:srgbClr val="FF0000"/>
                </a:solidFill>
                <a:latin typeface="Varela Round" charset="-79"/>
                <a:cs typeface="Varela Round" charset="-79"/>
                <a:sym typeface="Varela Round" charset="-79"/>
              </a:rPr>
              <a:t>במקום</a:t>
            </a:r>
            <a:r>
              <a:rPr lang="en-US" sz="2000" b="1" dirty="0">
                <a:solidFill>
                  <a:srgbClr val="FF0000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000" b="1" dirty="0">
                <a:solidFill>
                  <a:srgbClr val="FF0000"/>
                </a:solidFill>
                <a:latin typeface="Varela Round" charset="-79"/>
                <a:cs typeface="Varela Round" charset="-79"/>
                <a:sym typeface="Varela Round" charset="-79"/>
              </a:rPr>
              <a:t>בן</a:t>
            </a:r>
            <a:r>
              <a:rPr lang="en-US" sz="2000" b="1" dirty="0">
                <a:solidFill>
                  <a:srgbClr val="FF0000"/>
                </a:solidFill>
                <a:latin typeface="Varela Round" charset="-79"/>
                <a:cs typeface="Varela Round" charset="-79"/>
                <a:sym typeface="Varela Round" charset="-79"/>
              </a:rPr>
              <a:t>?</a:t>
            </a:r>
            <a:endParaRPr lang="en-US" sz="2200" b="1" dirty="0">
              <a:latin typeface="Varela Round" charset="-79"/>
              <a:cs typeface="Varela Round" charset="-79"/>
              <a:sym typeface="Varela Round" charset="-79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Google Shape;229;p21"/>
          <p:cNvSpPr txBox="1">
            <a:spLocks noGrp="1"/>
          </p:cNvSpPr>
          <p:nvPr>
            <p:ph type="title"/>
          </p:nvPr>
        </p:nvSpPr>
        <p:spPr>
          <a:xfrm>
            <a:off x="0" y="212725"/>
            <a:ext cx="12192000" cy="720725"/>
          </a:xfrm>
        </p:spPr>
        <p:txBody>
          <a:bodyPr/>
          <a:lstStyle/>
          <a:p>
            <a:pPr marL="536575" eaLnBrk="1" hangingPunct="1">
              <a:spcBef>
                <a:spcPct val="0"/>
              </a:spcBef>
              <a:spcAft>
                <a:spcPct val="0"/>
              </a:spcAft>
              <a:buFont typeface="Varela Round" charset="-79"/>
              <a:buNone/>
            </a:pP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הצצה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לתשובות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אפשריות</a:t>
            </a:r>
            <a:endParaRPr lang="en-US"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60418" name="Google Shape;230;p21"/>
          <p:cNvSpPr txBox="1">
            <a:spLocks noGrp="1"/>
          </p:cNvSpPr>
          <p:nvPr>
            <p:ph type="body" idx="1"/>
          </p:nvPr>
        </p:nvSpPr>
        <p:spPr>
          <a:xfrm>
            <a:off x="1047750" y="1195388"/>
            <a:ext cx="9156700" cy="3629025"/>
          </a:xfrm>
        </p:spPr>
        <p:txBody>
          <a:bodyPr/>
          <a:lstStyle/>
          <a:p>
            <a:pPr marL="495300" indent="-342900" eaLnBrk="1" hangingPunct="1">
              <a:lnSpc>
                <a:spcPct val="140000"/>
              </a:lnSpc>
              <a:spcBef>
                <a:spcPts val="600"/>
              </a:spcBef>
              <a:spcAft>
                <a:spcPct val="0"/>
              </a:spcAft>
              <a:buFont typeface="Noto Sans Symbols"/>
              <a:buChar char="❖"/>
            </a:pP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לא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מוכן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שתהייה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לי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חברה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שמסתובבת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עם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חברות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מעשנות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.</a:t>
            </a:r>
          </a:p>
          <a:p>
            <a:pPr marL="495300" indent="-342900" eaLnBrk="1" hangingPunct="1">
              <a:lnSpc>
                <a:spcPct val="140000"/>
              </a:lnSpc>
              <a:spcBef>
                <a:spcPts val="600"/>
              </a:spcBef>
              <a:spcAft>
                <a:spcPct val="0"/>
              </a:spcAft>
              <a:buFont typeface="Noto Sans Symbols"/>
              <a:buChar char="❖"/>
            </a:pP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גם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אם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היא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לא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מעשנת, העישון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בסביבתה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משפיע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ופוגע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גם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בה. אנחנו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ספורטאים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. </a:t>
            </a:r>
          </a:p>
          <a:p>
            <a:pPr marL="495300" indent="-342900" eaLnBrk="1" hangingPunct="1">
              <a:lnSpc>
                <a:spcPct val="140000"/>
              </a:lnSpc>
              <a:spcBef>
                <a:spcPts val="600"/>
              </a:spcBef>
              <a:spcAft>
                <a:spcPct val="0"/>
              </a:spcAft>
              <a:buFont typeface="Noto Sans Symbols"/>
              <a:buChar char="❖"/>
            </a:pP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שתעשה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מה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שהיא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רוצה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זה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החיים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שלה</a:t>
            </a:r>
            <a:endParaRPr lang="en-US">
              <a:latin typeface="Varela Round" charset="-79"/>
              <a:cs typeface="Varela Round" charset="-79"/>
              <a:sym typeface="Varela Round" charset="-79"/>
            </a:endParaRPr>
          </a:p>
          <a:p>
            <a:pPr marL="495300" indent="-342900" eaLnBrk="1" hangingPunct="1">
              <a:lnSpc>
                <a:spcPct val="140000"/>
              </a:lnSpc>
              <a:spcBef>
                <a:spcPts val="600"/>
              </a:spcBef>
              <a:spcAft>
                <a:spcPct val="0"/>
              </a:spcAft>
              <a:buFont typeface="Noto Sans Symbols"/>
              <a:buChar char="❖"/>
            </a:pP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אני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נפרד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ממנה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לא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מתאימה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לי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...</a:t>
            </a:r>
          </a:p>
          <a:p>
            <a:pPr marL="495300" indent="-342900" eaLnBrk="1" hangingPunct="1">
              <a:lnSpc>
                <a:spcPct val="140000"/>
              </a:lnSpc>
              <a:spcBef>
                <a:spcPts val="600"/>
              </a:spcBef>
              <a:spcAft>
                <a:spcPct val="0"/>
              </a:spcAft>
              <a:buFont typeface="Noto Sans Symbols"/>
              <a:buChar char="❖"/>
            </a:pP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מה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זה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קשור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אליי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סה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"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כ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יש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ביננו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חיבור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טוב</a:t>
            </a:r>
            <a:endParaRPr lang="en-US">
              <a:latin typeface="Varela Round" charset="-79"/>
              <a:cs typeface="Varela Round" charset="-79"/>
              <a:sym typeface="Varela Round" charset="-79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Google Shape;235;p22"/>
          <p:cNvSpPr txBox="1">
            <a:spLocks noGrp="1"/>
          </p:cNvSpPr>
          <p:nvPr>
            <p:ph type="title"/>
          </p:nvPr>
        </p:nvSpPr>
        <p:spPr>
          <a:xfrm>
            <a:off x="0" y="212725"/>
            <a:ext cx="12192000" cy="7207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Varela Round" charset="-79"/>
              <a:buNone/>
            </a:pP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חומר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למחשבה</a:t>
            </a:r>
            <a:endParaRPr lang="en-US"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62466" name="Google Shape;236;p22"/>
          <p:cNvSpPr txBox="1">
            <a:spLocks noGrp="1"/>
          </p:cNvSpPr>
          <p:nvPr>
            <p:ph type="body" idx="1"/>
          </p:nvPr>
        </p:nvSpPr>
        <p:spPr>
          <a:xfrm>
            <a:off x="515938" y="1195388"/>
            <a:ext cx="8031162" cy="46116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עישון  כפוי או עישון פאסיבי  גורם לנזקים לאנשים הלא מעשנים אשר נמצאים בסביבתם הקרובה של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אנשים מעשנים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לעישון יש השלכות בריאותיות על דרכי הנשימה ולכן  לעישון עלולה להיות השפעה על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היכולות הספורטיביות</a:t>
            </a:r>
            <a:endParaRPr lang="en-US">
              <a:latin typeface="Varela Round" charset="-79"/>
              <a:cs typeface="Varela Round" charset="-79"/>
              <a:sym typeface="Varela Round" charset="-79"/>
            </a:endParaRPr>
          </a:p>
        </p:txBody>
      </p:sp>
      <p:pic>
        <p:nvPicPr>
          <p:cNvPr id="62467" name="תמונה 2" descr="תמונה שמכילה אחזקה, יד&#10;&#10;התיאור נוצר באופן אוטומטי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7275" y="4089400"/>
            <a:ext cx="3260725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Google Shape;242;p23"/>
          <p:cNvSpPr txBox="1">
            <a:spLocks noGrp="1"/>
          </p:cNvSpPr>
          <p:nvPr>
            <p:ph type="title"/>
          </p:nvPr>
        </p:nvSpPr>
        <p:spPr>
          <a:xfrm>
            <a:off x="0" y="212725"/>
            <a:ext cx="12192000" cy="7207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Varela Round" charset="-79"/>
              <a:buNone/>
            </a:pP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סיכום</a:t>
            </a: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השיעור</a:t>
            </a:r>
            <a:endParaRPr lang="en-US"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64514" name="Google Shape;243;p23"/>
          <p:cNvSpPr txBox="1">
            <a:spLocks noGrp="1"/>
          </p:cNvSpPr>
          <p:nvPr>
            <p:ph type="body" idx="1"/>
          </p:nvPr>
        </p:nvSpPr>
        <p:spPr>
          <a:xfrm>
            <a:off x="719138" y="1176338"/>
            <a:ext cx="10018712" cy="4803775"/>
          </a:xfrm>
        </p:spPr>
        <p:txBody>
          <a:bodyPr/>
          <a:lstStyle/>
          <a:p>
            <a:pPr marL="406400" indent="-342900" ea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ts val="2600"/>
              <a:buFont typeface="Noto Sans Symbols"/>
              <a:buChar char="✔"/>
            </a:pP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להשפעה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חברתית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ישנה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השפעה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משמעותית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  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על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דרך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החשיבה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שלנו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והיא עשויה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להשפיע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על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ההתנהגות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ודרכי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החשיבה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 .</a:t>
            </a:r>
          </a:p>
          <a:p>
            <a:pPr marL="406400" indent="-342900" ea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Noto Sans Symbols"/>
              <a:buChar char="✔"/>
            </a:pP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לעתים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מתקיים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קונפליקט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פנימי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בנוגע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לעישון, הקונפליקט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הוא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בין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הרצון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להשתייך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לחבורה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לבין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רצונו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וערכיו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של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הפרט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.</a:t>
            </a:r>
            <a:endParaRPr lang="en-US" dirty="0">
              <a:latin typeface="Varela Round" charset="-79"/>
              <a:cs typeface="Varela Round" charset="-79"/>
              <a:sym typeface="Varela Round" charset="-79"/>
            </a:endParaRPr>
          </a:p>
          <a:p>
            <a:pPr marL="406400" indent="-342900" ea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Noto Sans Symbols"/>
              <a:buChar char="✔"/>
            </a:pP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חשוב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לנו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לחזק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את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היכולת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להביע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את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דעתנו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מול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החברים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שלנו, גם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אם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היא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שונה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משלהם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.</a:t>
            </a:r>
            <a:endParaRPr lang="en-US" dirty="0">
              <a:latin typeface="Varela Round" charset="-79"/>
              <a:cs typeface="Varela Round" charset="-79"/>
              <a:sym typeface="Varela Round" charset="-79"/>
            </a:endParaRPr>
          </a:p>
          <a:p>
            <a:pPr marL="406400" indent="-342900" ea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Noto Sans Symbols"/>
              <a:buChar char="✔"/>
            </a:pP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אמירת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ה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״לא״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נותנת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תחושת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ביטחון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-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עצמי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, 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מחזקת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את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הדימוי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-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העצמי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, 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מהווה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ביטוי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להיותך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אסרטיבי והתוצאה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הינה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קבלת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הערכה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500" dirty="0">
                <a:latin typeface="Varela Round" charset="-79"/>
                <a:cs typeface="Varela Round" charset="-79"/>
                <a:sym typeface="Varela Round" charset="-79"/>
              </a:rPr>
              <a:t>מהסביבה</a:t>
            </a:r>
            <a:r>
              <a:rPr lang="en-US" sz="2500" dirty="0">
                <a:latin typeface="Varela Round" charset="-79"/>
                <a:cs typeface="Varela Round" charset="-79"/>
                <a:sym typeface="Varela Round" charset="-79"/>
              </a:rPr>
              <a:t>.</a:t>
            </a:r>
            <a:endParaRPr lang="en-US" dirty="0">
              <a:latin typeface="Varela Round" charset="-79"/>
              <a:cs typeface="Varela Round" charset="-79"/>
              <a:sym typeface="Varela Round" charset="-79"/>
            </a:endParaRPr>
          </a:p>
          <a:p>
            <a:pPr marL="406400" indent="-342900" algn="ctr" rtl="0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None/>
            </a:pPr>
            <a:endParaRPr lang="en-US" sz="2300" dirty="0">
              <a:latin typeface="Varela Round" charset="-79"/>
              <a:cs typeface="Varela Round" charset="-79"/>
              <a:sym typeface="Varela Round" charset="-79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כותרת 1"/>
          <p:cNvSpPr>
            <a:spLocks noGrp="1"/>
          </p:cNvSpPr>
          <p:nvPr>
            <p:ph type="title"/>
          </p:nvPr>
        </p:nvSpPr>
        <p:spPr>
          <a:xfrm>
            <a:off x="517525" y="212725"/>
            <a:ext cx="11158538" cy="973138"/>
          </a:xfrm>
        </p:spPr>
        <p:txBody>
          <a:bodyPr spcFirstLastPara="1"/>
          <a:lstStyle/>
          <a:p>
            <a:pPr fontAlgn="base">
              <a:spcAft>
                <a:spcPct val="0"/>
              </a:spcAft>
              <a:defRPr/>
            </a:pPr>
            <a:r>
              <a:rPr altLang="he-IL">
                <a:latin typeface="Varela Round"/>
                <a:ea typeface="Varela Round"/>
                <a:cs typeface="Varela Round"/>
                <a:sym typeface="Arial"/>
              </a:rPr>
              <a:t>לסיום...</a:t>
            </a:r>
          </a:p>
        </p:txBody>
      </p:sp>
      <p:sp>
        <p:nvSpPr>
          <p:cNvPr id="26628" name="מציין מיקום תוכן 4"/>
          <p:cNvSpPr>
            <a:spLocks noGrp="1"/>
          </p:cNvSpPr>
          <p:nvPr>
            <p:ph sz="quarter" idx="4"/>
          </p:nvPr>
        </p:nvSpPr>
        <p:spPr>
          <a:xfrm>
            <a:off x="263525" y="1735138"/>
            <a:ext cx="8283575" cy="4060825"/>
          </a:xfrm>
        </p:spPr>
        <p:txBody>
          <a:bodyPr spcFirstLastPara="1"/>
          <a:lstStyle/>
          <a:p>
            <a:pPr marL="571500" indent="-571500" algn="r" rtl="1" eaLnBrk="1" fontAlgn="auto" hangingPunct="1">
              <a:buClr>
                <a:srgbClr val="002060"/>
              </a:buClr>
              <a:buSzPts val="1400"/>
              <a:buFont typeface="Wingdings" panose="05000000000000000000" pitchFamily="2" charset="2"/>
              <a:buChar char="§"/>
              <a:defRPr/>
            </a:pPr>
            <a:r>
              <a:rPr sz="3200" b="1">
                <a:sym typeface="Arial"/>
              </a:rPr>
              <a:t>גם מרחוק אפשר להרגיש קרוב</a:t>
            </a:r>
          </a:p>
          <a:p>
            <a:pPr marL="571500" indent="-571500" algn="r" rtl="1" eaLnBrk="1" fontAlgn="auto" hangingPunct="1">
              <a:buClr>
                <a:srgbClr val="002060"/>
              </a:buClr>
              <a:buSzPts val="1400"/>
              <a:buFont typeface="Wingdings" panose="05000000000000000000" pitchFamily="2" charset="2"/>
              <a:buChar char="§"/>
              <a:defRPr/>
            </a:pPr>
            <a:r>
              <a:rPr sz="3200" b="1">
                <a:sym typeface="Arial"/>
              </a:rPr>
              <a:t>לא נשארים לבד</a:t>
            </a:r>
          </a:p>
          <a:p>
            <a:pPr marL="571500" indent="-571500" algn="r" rtl="1" eaLnBrk="1" fontAlgn="auto" hangingPunct="1">
              <a:buClr>
                <a:srgbClr val="002060"/>
              </a:buClr>
              <a:buSzPts val="1400"/>
              <a:buFont typeface="Wingdings" panose="05000000000000000000" pitchFamily="2" charset="2"/>
              <a:buChar char="§"/>
              <a:defRPr/>
            </a:pPr>
            <a:r>
              <a:rPr sz="3200" b="1">
                <a:sym typeface="Arial"/>
              </a:rPr>
              <a:t>שומרים על קשר, משתפים במה שעובר עלינו ומתעניינים באחרים</a:t>
            </a:r>
          </a:p>
          <a:p>
            <a:pPr algn="r" rtl="1" eaLnBrk="1" fontAlgn="auto" hangingPunct="1">
              <a:buClr>
                <a:schemeClr val="accent6">
                  <a:lumMod val="75000"/>
                </a:schemeClr>
              </a:buClr>
              <a:buSzPts val="1400"/>
              <a:buFont typeface="Arial"/>
              <a:buNone/>
              <a:defRPr/>
            </a:pPr>
            <a:endParaRPr sz="3200">
              <a:solidFill>
                <a:srgbClr val="000000"/>
              </a:solidFill>
              <a:sym typeface="Arial"/>
            </a:endParaRPr>
          </a:p>
          <a:p>
            <a:pPr algn="ctr" eaLnBrk="1" fontAlgn="auto" hangingPunct="1">
              <a:buClr>
                <a:schemeClr val="accent6">
                  <a:lumMod val="75000"/>
                </a:schemeClr>
              </a:buClr>
              <a:buSzPts val="1400"/>
              <a:buFont typeface="Arial"/>
              <a:buNone/>
              <a:defRPr/>
            </a:pPr>
            <a:r>
              <a:rPr sz="4400" b="1">
                <a:solidFill>
                  <a:schemeClr val="accent6">
                    <a:lumMod val="75000"/>
                  </a:schemeClr>
                </a:solidFill>
                <a:sym typeface="Arial"/>
              </a:rPr>
              <a:t> </a:t>
            </a:r>
            <a:r>
              <a:rPr sz="4400" b="1">
                <a:solidFill>
                  <a:schemeClr val="accent3">
                    <a:lumMod val="75000"/>
                  </a:schemeClr>
                </a:solidFill>
                <a:sym typeface="Arial"/>
              </a:rPr>
              <a:t>ניפגש בשיעור כישורי חיים הבא!</a:t>
            </a:r>
          </a:p>
          <a:p>
            <a:pPr eaLnBrk="1" fontAlgn="auto" hangingPunct="1">
              <a:buClr>
                <a:schemeClr val="accent6">
                  <a:lumMod val="75000"/>
                </a:schemeClr>
              </a:buClr>
              <a:buSzPts val="1400"/>
              <a:buFont typeface="Arial"/>
              <a:buNone/>
              <a:defRPr/>
            </a:pPr>
            <a:endParaRPr sz="3200" b="1">
              <a:solidFill>
                <a:schemeClr val="accent6">
                  <a:lumMod val="75000"/>
                </a:schemeClr>
              </a:solidFill>
              <a:sym typeface="Arial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ts val="3600"/>
              <a:buFont typeface="Arial"/>
              <a:buNone/>
              <a:defRPr/>
            </a:pPr>
            <a:endParaRPr sz="3200"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Google Shape;248;p24"/>
          <p:cNvPicPr preferRelativeResize="0">
            <a:picLocks noChangeAspect="1" noChangeArrowheads="1"/>
          </p:cNvPicPr>
          <p:nvPr/>
        </p:nvPicPr>
        <p:blipFill>
          <a:blip r:embed="rId3"/>
          <a:srcRect l="39172" r="34232" b="66411"/>
          <a:stretch>
            <a:fillRect/>
          </a:stretch>
        </p:blipFill>
        <p:spPr bwMode="auto">
          <a:xfrm>
            <a:off x="4776788" y="0"/>
            <a:ext cx="32416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0" name="Google Shape;249;p24"/>
          <p:cNvSpPr txBox="1">
            <a:spLocks noChangeArrowheads="1"/>
          </p:cNvSpPr>
          <p:nvPr/>
        </p:nvSpPr>
        <p:spPr bwMode="auto">
          <a:xfrm>
            <a:off x="1385888" y="3016250"/>
            <a:ext cx="104362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marL="895350" algn="just">
              <a:buClr>
                <a:srgbClr val="000000"/>
              </a:buClr>
              <a:buSzPts val="2800"/>
              <a:buFont typeface="Arial" charset="0"/>
              <a:buNone/>
            </a:pPr>
            <a:r>
              <a:rPr lang="he-IL" sz="2800" dirty="0">
                <a:solidFill>
                  <a:srgbClr val="192A72"/>
                </a:solidFill>
                <a:latin typeface="Varela Round" charset="-79"/>
                <a:cs typeface="Varela Round" charset="-79"/>
                <a:sym typeface="Varela Round" charset="-79"/>
              </a:rPr>
              <a:t>השימוש ביצירות במהלך שידור זה נעשה לפי סעיף 27א לחוק זכות יוצרים, תשס"ח-2007</a:t>
            </a:r>
            <a:r>
              <a:rPr lang="en-US" sz="2800" dirty="0">
                <a:solidFill>
                  <a:srgbClr val="192A72"/>
                </a:solidFill>
                <a:latin typeface="Varela Round" charset="-79"/>
                <a:cs typeface="Varela Round" charset="-79"/>
                <a:sym typeface="Varela Round" charset="-79"/>
              </a:rPr>
              <a:t>. </a:t>
            </a:r>
            <a:r>
              <a:rPr lang="he-IL" sz="2800" dirty="0">
                <a:solidFill>
                  <a:srgbClr val="192A72"/>
                </a:solidFill>
                <a:latin typeface="Varela Round" charset="-79"/>
                <a:cs typeface="Varela Round" charset="-79"/>
                <a:sym typeface="Varela Round" charset="-79"/>
              </a:rPr>
              <a:t>אם הינך בעל הזכויות באחת היצירות, באפשרותך לבקש מאיתנו לחדול מהשימוש ביצירה, זאת</a:t>
            </a:r>
            <a:r>
              <a:rPr lang="en-US" sz="2800" dirty="0">
                <a:solidFill>
                  <a:srgbClr val="192A72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solidFill>
                  <a:srgbClr val="192A72"/>
                </a:solidFill>
                <a:latin typeface="Varela Round" charset="-79"/>
                <a:cs typeface="Varela Round" charset="-79"/>
                <a:sym typeface="Varela Round" charset="-79"/>
              </a:rPr>
              <a:t>באמצעות פנייה לדוא"ל</a:t>
            </a:r>
            <a:r>
              <a:rPr lang="en-US" sz="2800" dirty="0">
                <a:solidFill>
                  <a:srgbClr val="192A72"/>
                </a:solidFill>
                <a:latin typeface="Varela Round" charset="-79"/>
                <a:cs typeface="Varela Round" charset="-79"/>
                <a:sym typeface="Varela Round" charset="-79"/>
              </a:rPr>
              <a:t> rights@education.gov.il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68611" name="Google Shape;250;p24"/>
          <p:cNvSpPr>
            <a:spLocks noChangeArrowheads="1"/>
          </p:cNvSpPr>
          <p:nvPr/>
        </p:nvSpPr>
        <p:spPr bwMode="auto">
          <a:xfrm>
            <a:off x="1588" y="1838325"/>
            <a:ext cx="12190412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he-IL" sz="3200" b="1" dirty="0">
                <a:solidFill>
                  <a:srgbClr val="192A72"/>
                </a:solidFill>
                <a:latin typeface="Varela Round" charset="-79"/>
                <a:cs typeface="Varela Round" charset="-79"/>
                <a:sym typeface="Varela Round" charset="-79"/>
              </a:rPr>
              <a:t>שימוש ביצירות מוגנות בזכויות יוצרים ואיתור בעלי זכויות</a:t>
            </a:r>
            <a:r>
              <a:rPr lang="en-US" sz="3200" b="1" dirty="0">
                <a:solidFill>
                  <a:srgbClr val="192A72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endParaRPr lang="en-US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Google Shape;120;p3"/>
          <p:cNvSpPr txBox="1">
            <a:spLocks noGrp="1"/>
          </p:cNvSpPr>
          <p:nvPr>
            <p:ph type="title"/>
          </p:nvPr>
        </p:nvSpPr>
        <p:spPr>
          <a:xfrm>
            <a:off x="2549525" y="212725"/>
            <a:ext cx="9642475" cy="7207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192A72"/>
              </a:buClr>
              <a:buFont typeface="Varela Round" charset="-79"/>
              <a:buNone/>
            </a:pPr>
            <a:r>
              <a:rPr lang="he-IL">
                <a:solidFill>
                  <a:srgbClr val="192A72"/>
                </a:solidFill>
                <a:latin typeface="Varela Round" charset="-79"/>
                <a:cs typeface="Varela Round" charset="-79"/>
                <a:sym typeface="Varela Round" charset="-79"/>
              </a:rPr>
              <a:t>מה</a:t>
            </a:r>
            <a:r>
              <a:rPr lang="en-US">
                <a:solidFill>
                  <a:srgbClr val="192A72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solidFill>
                  <a:srgbClr val="192A72"/>
                </a:solidFill>
                <a:latin typeface="Varela Round" charset="-79"/>
                <a:cs typeface="Varela Round" charset="-79"/>
                <a:sym typeface="Varela Round" charset="-79"/>
              </a:rPr>
              <a:t>נלמד</a:t>
            </a:r>
            <a:r>
              <a:rPr lang="en-US">
                <a:solidFill>
                  <a:srgbClr val="192A72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solidFill>
                  <a:srgbClr val="192A72"/>
                </a:solidFill>
                <a:latin typeface="Varela Round" charset="-79"/>
                <a:cs typeface="Varela Round" charset="-79"/>
                <a:sym typeface="Varela Round" charset="-79"/>
              </a:rPr>
              <a:t>היום</a:t>
            </a:r>
            <a:r>
              <a:rPr lang="en-US">
                <a:solidFill>
                  <a:srgbClr val="192A72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endParaRPr lang="en-US"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20482" name="Google Shape;121;p3"/>
          <p:cNvSpPr txBox="1">
            <a:spLocks noGrp="1"/>
          </p:cNvSpPr>
          <p:nvPr>
            <p:ph type="body" idx="2"/>
          </p:nvPr>
        </p:nvSpPr>
        <p:spPr>
          <a:xfrm>
            <a:off x="423863" y="1352550"/>
            <a:ext cx="8305800" cy="4152900"/>
          </a:xfrm>
        </p:spPr>
        <p:txBody>
          <a:bodyPr/>
          <a:lstStyle/>
          <a:p>
            <a:pPr marL="439738" indent="-341313" eaLnBrk="1" hangingPunct="1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SzPts val="2200"/>
            </a:pPr>
            <a:r>
              <a:rPr lang="he-IL" sz="2200" dirty="0">
                <a:latin typeface="Varela Round" charset="-79"/>
                <a:cs typeface="Varela Round" charset="-79"/>
                <a:sym typeface="Varela Round" charset="-79"/>
              </a:rPr>
              <a:t>הגורמים לעישון בקרב מתבגרים</a:t>
            </a:r>
            <a:endParaRPr lang="en-US" dirty="0">
              <a:latin typeface="Varela Round" charset="-79"/>
              <a:cs typeface="Varela Round" charset="-79"/>
              <a:sym typeface="Varela Round" charset="-79"/>
            </a:endParaRPr>
          </a:p>
          <a:p>
            <a:pPr marL="439738" indent="-341313" eaLnBrk="1" hangingPunct="1">
              <a:lnSpc>
                <a:spcPct val="180000"/>
              </a:lnSpc>
              <a:spcBef>
                <a:spcPts val="600"/>
              </a:spcBef>
              <a:spcAft>
                <a:spcPct val="0"/>
              </a:spcAft>
              <a:buSzPts val="2200"/>
            </a:pPr>
            <a:r>
              <a:rPr lang="he-IL" sz="2200" dirty="0">
                <a:latin typeface="Varela Round" charset="-79"/>
                <a:cs typeface="Varela Round" charset="-79"/>
                <a:sym typeface="Varela Round" charset="-79"/>
              </a:rPr>
              <a:t>משמעות ההשפעה החברתית בקרב</a:t>
            </a:r>
            <a:r>
              <a:rPr lang="en-US" sz="22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200" dirty="0">
                <a:latin typeface="Varela Round" charset="-79"/>
                <a:cs typeface="Varela Round" charset="-79"/>
                <a:sym typeface="Varela Round" charset="-79"/>
              </a:rPr>
              <a:t>המתבגרים</a:t>
            </a:r>
            <a:endParaRPr lang="en-US" dirty="0">
              <a:latin typeface="Varela Round" charset="-79"/>
              <a:cs typeface="Varela Round" charset="-79"/>
              <a:sym typeface="Varela Round" charset="-79"/>
            </a:endParaRPr>
          </a:p>
          <a:p>
            <a:pPr marL="439738" indent="-341313" eaLnBrk="1" hangingPunct="1">
              <a:lnSpc>
                <a:spcPct val="180000"/>
              </a:lnSpc>
              <a:spcBef>
                <a:spcPts val="600"/>
              </a:spcBef>
              <a:spcAft>
                <a:spcPct val="0"/>
              </a:spcAft>
              <a:buSzPts val="2200"/>
            </a:pPr>
            <a:r>
              <a:rPr lang="he-IL" sz="2200" dirty="0">
                <a:latin typeface="Varela Round" charset="-79"/>
                <a:cs typeface="Varela Round" charset="-79"/>
                <a:sym typeface="Varela Round" charset="-79"/>
              </a:rPr>
              <a:t>אימון בקבלת החלטות באמצעות דילמות</a:t>
            </a:r>
            <a:r>
              <a:rPr lang="en-US" sz="22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endParaRPr lang="en-US" dirty="0">
              <a:latin typeface="Varela Round" charset="-79"/>
              <a:cs typeface="Varela Round" charset="-79"/>
              <a:sym typeface="Varela Round" charset="-79"/>
            </a:endParaRPr>
          </a:p>
        </p:txBody>
      </p:sp>
      <p:pic>
        <p:nvPicPr>
          <p:cNvPr id="20483" name="תמונה 4" descr="תמונה שמכילה מים, ישיבה, שולחן, קטן&#10;&#10;התיאור נוצר באופן אוטומטי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603625"/>
            <a:ext cx="4794250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מציין מיקום טקסט 2"/>
          <p:cNvSpPr txBox="1">
            <a:spLocks noGrp="1"/>
          </p:cNvSpPr>
          <p:nvPr>
            <p:ph type="body" idx="1"/>
          </p:nvPr>
        </p:nvSpPr>
        <p:spPr>
          <a:xfrm>
            <a:off x="363538" y="95250"/>
            <a:ext cx="8074025" cy="400050"/>
          </a:xfrm>
        </p:spPr>
        <p:txBody>
          <a:bodyPr/>
          <a:lstStyle/>
          <a:p>
            <a:pPr eaLnBrk="1" hangingPunct="1">
              <a:spcBef>
                <a:spcPts val="475"/>
              </a:spcBef>
              <a:spcAft>
                <a:spcPct val="0"/>
              </a:spcAft>
              <a:buFont typeface="Varela Round" charset="-79"/>
              <a:buNone/>
            </a:pPr>
            <a:r>
              <a:rPr lang="en-US">
                <a:solidFill>
                  <a:srgbClr val="000000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solidFill>
                  <a:srgbClr val="000000"/>
                </a:solidFill>
                <a:latin typeface="Varela Round" charset="-79"/>
                <a:cs typeface="Varela Round" charset="-79"/>
                <a:sym typeface="Varela Round" charset="-79"/>
              </a:rPr>
              <a:t>מעשנים</a:t>
            </a:r>
            <a:r>
              <a:rPr lang="en-US">
                <a:solidFill>
                  <a:srgbClr val="000000"/>
                </a:solidFill>
                <a:latin typeface="Varela Round" charset="-79"/>
                <a:cs typeface="Varela Round" charset="-79"/>
                <a:sym typeface="Varela Round" charset="-79"/>
              </a:rPr>
              <a:t>-</a:t>
            </a:r>
            <a:r>
              <a:rPr lang="he-IL">
                <a:solidFill>
                  <a:srgbClr val="000000"/>
                </a:solidFill>
                <a:latin typeface="Varela Round" charset="-79"/>
                <a:cs typeface="Varela Round" charset="-79"/>
                <a:sym typeface="Varela Round" charset="-79"/>
              </a:rPr>
              <a:t>לי</a:t>
            </a:r>
            <a:r>
              <a:rPr lang="en-US">
                <a:solidFill>
                  <a:srgbClr val="000000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solidFill>
                  <a:srgbClr val="000000"/>
                </a:solidFill>
                <a:latin typeface="Varela Round" charset="-79"/>
                <a:cs typeface="Varela Round" charset="-79"/>
                <a:sym typeface="Varela Round" charset="-79"/>
              </a:rPr>
              <a:t>זה</a:t>
            </a:r>
            <a:r>
              <a:rPr lang="en-US">
                <a:solidFill>
                  <a:srgbClr val="000000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solidFill>
                  <a:srgbClr val="000000"/>
                </a:solidFill>
                <a:latin typeface="Varela Round" charset="-79"/>
                <a:cs typeface="Varela Round" charset="-79"/>
                <a:sym typeface="Varela Round" charset="-79"/>
              </a:rPr>
              <a:t>לא</a:t>
            </a:r>
            <a:r>
              <a:rPr lang="en-US">
                <a:solidFill>
                  <a:srgbClr val="000000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>
                <a:solidFill>
                  <a:srgbClr val="000000"/>
                </a:solidFill>
                <a:latin typeface="Varela Round" charset="-79"/>
                <a:cs typeface="Varela Round" charset="-79"/>
                <a:sym typeface="Varela Round" charset="-79"/>
              </a:rPr>
              <a:t>מתאים</a:t>
            </a:r>
            <a:endParaRPr lang="he-IL">
              <a:latin typeface="Varela Round" charset="-79"/>
              <a:cs typeface="Varela Round" charset="-79"/>
              <a:sym typeface="Varela Round" charset="-79"/>
            </a:endParaRPr>
          </a:p>
        </p:txBody>
      </p:sp>
      <p:pic>
        <p:nvPicPr>
          <p:cNvPr id="4" name="vjSOf4DH3QY?start=58&amp;feature=oembed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16050" y="752475"/>
            <a:ext cx="7758113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מלבן 4"/>
          <p:cNvSpPr>
            <a:spLocks noChangeArrowheads="1"/>
          </p:cNvSpPr>
          <p:nvPr/>
        </p:nvSpPr>
        <p:spPr bwMode="auto">
          <a:xfrm>
            <a:off x="3362325" y="5329238"/>
            <a:ext cx="48148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he-IL" sz="2400" b="1" dirty="0">
                <a:latin typeface="Varela Round" charset="-79"/>
                <a:cs typeface="Varela Round" charset="-79"/>
                <a:sym typeface="Varela Round" charset="-79"/>
              </a:rPr>
              <a:t>לפי</a:t>
            </a:r>
            <a:r>
              <a:rPr lang="en-US" sz="24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400" b="1" dirty="0">
                <a:latin typeface="Varela Round" charset="-79"/>
                <a:cs typeface="Varela Round" charset="-79"/>
                <a:sym typeface="Varela Round" charset="-79"/>
              </a:rPr>
              <a:t>השיר</a:t>
            </a:r>
            <a:r>
              <a:rPr lang="en-US" sz="2400" b="1" dirty="0">
                <a:latin typeface="Varela Round" charset="-79"/>
                <a:cs typeface="Varela Round" charset="-79"/>
                <a:sym typeface="Varela Round" charset="-79"/>
              </a:rPr>
              <a:t>? </a:t>
            </a:r>
            <a:r>
              <a:rPr lang="he-IL" sz="2400" b="1" dirty="0">
                <a:latin typeface="Varela Round" charset="-79"/>
                <a:cs typeface="Varela Round" charset="-79"/>
                <a:sym typeface="Varela Round" charset="-79"/>
              </a:rPr>
              <a:t>מנו</a:t>
            </a:r>
            <a:r>
              <a:rPr lang="en-US" sz="24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400" b="1" dirty="0">
                <a:latin typeface="Varela Round" charset="-79"/>
                <a:cs typeface="Varela Round" charset="-79"/>
                <a:sym typeface="Varela Round" charset="-79"/>
              </a:rPr>
              <a:t>חמש</a:t>
            </a:r>
            <a:r>
              <a:rPr lang="en-US" sz="2400" b="1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400" b="1" dirty="0">
                <a:latin typeface="Varela Round" charset="-79"/>
                <a:cs typeface="Varela Round" charset="-79"/>
                <a:sym typeface="Varela Round" charset="-79"/>
              </a:rPr>
              <a:t>סיבות לא לעשן</a:t>
            </a:r>
            <a:endParaRPr lang="he-IL" sz="24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133;p5"/>
          <p:cNvSpPr txBox="1">
            <a:spLocks noGrp="1"/>
          </p:cNvSpPr>
          <p:nvPr>
            <p:ph type="title"/>
          </p:nvPr>
        </p:nvSpPr>
        <p:spPr>
          <a:xfrm>
            <a:off x="2549525" y="212725"/>
            <a:ext cx="9642475" cy="7207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Varela Round" charset="-79"/>
              <a:buNone/>
            </a:pPr>
            <a:r>
              <a:rPr lang="he-IL" sz="4200">
                <a:latin typeface="Varela Round" charset="-79"/>
                <a:cs typeface="Varela Round" charset="-79"/>
                <a:sym typeface="Varela Round" charset="-79"/>
              </a:rPr>
              <a:t>עם</a:t>
            </a:r>
            <a:r>
              <a:rPr lang="en-US" sz="420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4200">
                <a:latin typeface="Varela Round" charset="-79"/>
                <a:cs typeface="Varela Round" charset="-79"/>
                <a:sym typeface="Varela Round" charset="-79"/>
              </a:rPr>
              <a:t>איזה</a:t>
            </a:r>
            <a:r>
              <a:rPr lang="en-US" sz="420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4200">
                <a:latin typeface="Varela Round" charset="-79"/>
                <a:cs typeface="Varela Round" charset="-79"/>
                <a:sym typeface="Varela Round" charset="-79"/>
              </a:rPr>
              <a:t>משפט</a:t>
            </a:r>
            <a:r>
              <a:rPr lang="en-US" sz="4200">
                <a:latin typeface="Varela Round" charset="-79"/>
                <a:cs typeface="Varela Round" charset="-79"/>
                <a:sym typeface="Varela Round" charset="-79"/>
              </a:rPr>
              <a:t>/</a:t>
            </a:r>
            <a:r>
              <a:rPr lang="he-IL" sz="4200">
                <a:latin typeface="Varela Round" charset="-79"/>
                <a:cs typeface="Varela Round" charset="-79"/>
                <a:sym typeface="Varela Round" charset="-79"/>
              </a:rPr>
              <a:t>משפטים</a:t>
            </a:r>
            <a:r>
              <a:rPr lang="en-US" sz="420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4200">
                <a:latin typeface="Varela Round" charset="-79"/>
                <a:cs typeface="Varela Round" charset="-79"/>
                <a:sym typeface="Varela Round" charset="-79"/>
              </a:rPr>
              <a:t>אני</a:t>
            </a:r>
            <a:r>
              <a:rPr lang="en-US" sz="420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4200">
                <a:latin typeface="Varela Round" charset="-79"/>
                <a:cs typeface="Varela Round" charset="-79"/>
                <a:sym typeface="Varela Round" charset="-79"/>
              </a:rPr>
              <a:t>הכי</a:t>
            </a:r>
            <a:r>
              <a:rPr lang="en-US" sz="420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4200">
                <a:latin typeface="Varela Round" charset="-79"/>
                <a:cs typeface="Varela Round" charset="-79"/>
                <a:sym typeface="Varela Round" charset="-79"/>
              </a:rPr>
              <a:t>מסכים</a:t>
            </a:r>
            <a:endParaRPr lang="en-US" sz="4200"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23554" name="Google Shape;134;p5"/>
          <p:cNvSpPr txBox="1">
            <a:spLocks noGrp="1"/>
          </p:cNvSpPr>
          <p:nvPr>
            <p:ph type="body" idx="2"/>
          </p:nvPr>
        </p:nvSpPr>
        <p:spPr>
          <a:xfrm>
            <a:off x="465138" y="1612900"/>
            <a:ext cx="7980362" cy="4845050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Noto Sans Symbols"/>
              <a:buChar char="❖"/>
            </a:pP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העישון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מסכן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את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הבריאות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,ולכן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יש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צורך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לאסור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אותו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על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פי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חוק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.</a:t>
            </a:r>
            <a:endParaRPr lang="en-US" sz="3200" dirty="0">
              <a:latin typeface="Varela Round" charset="-79"/>
              <a:cs typeface="Varela Round" charset="-79"/>
              <a:sym typeface="Varela Round" charset="-79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Noto Sans Symbols"/>
              <a:buChar char="❖"/>
            </a:pP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הנרגילה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מחברת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בין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אנשים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ומקרבת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אותם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אחד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לשני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,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היא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בטעם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 err="1">
                <a:latin typeface="Varela Round" charset="-79"/>
                <a:cs typeface="Varela Round" charset="-79"/>
                <a:sym typeface="Varela Round" charset="-79"/>
              </a:rPr>
              <a:t>פירות,שהוא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מרכיב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מומלץ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לצריכה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.</a:t>
            </a:r>
            <a:endParaRPr lang="en-US" sz="3200" dirty="0">
              <a:latin typeface="Varela Round" charset="-79"/>
              <a:cs typeface="Varela Round" charset="-79"/>
              <a:sym typeface="Varela Round" charset="-79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Noto Sans Symbols"/>
              <a:buChar char="❖"/>
            </a:pP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מי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שמעשן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הוא 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in</a:t>
            </a:r>
            <a:endParaRPr lang="en-US" sz="3200" dirty="0">
              <a:latin typeface="Varela Round" charset="-79"/>
              <a:cs typeface="Varela Round" charset="-79"/>
              <a:sym typeface="Varela Round" charset="-79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Noto Sans Symbols"/>
              <a:buChar char="❖"/>
            </a:pP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העישון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מאפשר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להתמודד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עם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כעסים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ומפחית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לחצים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.</a:t>
            </a:r>
            <a:endParaRPr lang="en-US" sz="3200" dirty="0">
              <a:latin typeface="Varela Round" charset="-79"/>
              <a:cs typeface="Varela Round" charset="-79"/>
              <a:sym typeface="Varela Round" charset="-79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Noto Sans Symbols"/>
              <a:buChar char="❖"/>
            </a:pP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המעשן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הוא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חלש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אופי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.</a:t>
            </a:r>
            <a:endParaRPr lang="en-US" sz="3200" dirty="0">
              <a:latin typeface="Varela Round" charset="-79"/>
              <a:cs typeface="Varela Round" charset="-79"/>
              <a:sym typeface="Varela Round" charset="-79"/>
            </a:endParaRP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192A72"/>
              </a:buClr>
              <a:buSzPts val="6600"/>
              <a:buFont typeface="Varela Round" charset="-79"/>
              <a:buNone/>
            </a:pPr>
            <a:endParaRPr lang="en-US" sz="6100" b="1" dirty="0">
              <a:latin typeface="Varela Round" charset="-79"/>
              <a:cs typeface="Varela Round" charset="-79"/>
              <a:sym typeface="Varela Round" charset="-79"/>
            </a:endParaRPr>
          </a:p>
          <a:p>
            <a:pPr marL="342900" indent="-342900" eaLnBrk="1" hangingPunct="1">
              <a:spcBef>
                <a:spcPts val="600"/>
              </a:spcBef>
              <a:spcAft>
                <a:spcPct val="0"/>
              </a:spcAft>
              <a:buFont typeface="Arial" charset="0"/>
              <a:buNone/>
            </a:pPr>
            <a:endParaRPr lang="en-US" sz="2200" dirty="0">
              <a:latin typeface="Varela Round" charset="-79"/>
              <a:cs typeface="Varela Round" charset="-79"/>
              <a:sym typeface="Varela Round" charset="-79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133;p5"/>
          <p:cNvSpPr txBox="1">
            <a:spLocks noGrp="1"/>
          </p:cNvSpPr>
          <p:nvPr>
            <p:ph type="title"/>
          </p:nvPr>
        </p:nvSpPr>
        <p:spPr>
          <a:xfrm>
            <a:off x="2549525" y="212725"/>
            <a:ext cx="9642475" cy="7207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Varela Round" charset="-79"/>
              <a:buNone/>
            </a:pPr>
            <a:r>
              <a:rPr lang="he-IL" sz="4200">
                <a:latin typeface="Varela Round" charset="-79"/>
                <a:cs typeface="Varela Round" charset="-79"/>
                <a:sym typeface="Varela Round" charset="-79"/>
              </a:rPr>
              <a:t>עם</a:t>
            </a:r>
            <a:r>
              <a:rPr lang="en-US" sz="420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4200">
                <a:latin typeface="Varela Round" charset="-79"/>
                <a:cs typeface="Varela Round" charset="-79"/>
                <a:sym typeface="Varela Round" charset="-79"/>
              </a:rPr>
              <a:t>איזה</a:t>
            </a:r>
            <a:r>
              <a:rPr lang="en-US" sz="420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4200">
                <a:latin typeface="Varela Round" charset="-79"/>
                <a:cs typeface="Varela Round" charset="-79"/>
                <a:sym typeface="Varela Round" charset="-79"/>
              </a:rPr>
              <a:t>משפט</a:t>
            </a:r>
            <a:r>
              <a:rPr lang="en-US" sz="4200">
                <a:latin typeface="Varela Round" charset="-79"/>
                <a:cs typeface="Varela Round" charset="-79"/>
                <a:sym typeface="Varela Round" charset="-79"/>
              </a:rPr>
              <a:t>/</a:t>
            </a:r>
            <a:r>
              <a:rPr lang="he-IL" sz="4200">
                <a:latin typeface="Varela Round" charset="-79"/>
                <a:cs typeface="Varela Round" charset="-79"/>
                <a:sym typeface="Varela Round" charset="-79"/>
              </a:rPr>
              <a:t>משפטים</a:t>
            </a:r>
            <a:r>
              <a:rPr lang="en-US" sz="420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4200">
                <a:latin typeface="Varela Round" charset="-79"/>
                <a:cs typeface="Varela Round" charset="-79"/>
                <a:sym typeface="Varela Round" charset="-79"/>
              </a:rPr>
              <a:t>אני</a:t>
            </a:r>
            <a:r>
              <a:rPr lang="en-US" sz="420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4200">
                <a:latin typeface="Varela Round" charset="-79"/>
                <a:cs typeface="Varela Round" charset="-79"/>
                <a:sym typeface="Varela Round" charset="-79"/>
              </a:rPr>
              <a:t>הכי</a:t>
            </a:r>
            <a:r>
              <a:rPr lang="en-US" sz="420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4200">
                <a:latin typeface="Varela Round" charset="-79"/>
                <a:cs typeface="Varela Round" charset="-79"/>
                <a:sym typeface="Varela Round" charset="-79"/>
              </a:rPr>
              <a:t>מסכים</a:t>
            </a:r>
            <a:endParaRPr lang="en-US" sz="4200"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25602" name="Google Shape;134;p5"/>
          <p:cNvSpPr txBox="1">
            <a:spLocks noGrp="1"/>
          </p:cNvSpPr>
          <p:nvPr>
            <p:ph type="body" idx="2"/>
          </p:nvPr>
        </p:nvSpPr>
        <p:spPr>
          <a:xfrm>
            <a:off x="525463" y="1800225"/>
            <a:ext cx="7980362" cy="4845050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Noto Sans Symbols"/>
              <a:buChar char="❖"/>
            </a:pP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המעשן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נתפס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ע״י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החברה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כחזק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,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כמקובל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וכמצליח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.</a:t>
            </a:r>
            <a:endParaRPr lang="en-US" sz="3200" dirty="0">
              <a:latin typeface="Varela Round" charset="-79"/>
              <a:cs typeface="Varela Round" charset="-79"/>
              <a:sym typeface="Varela Round" charset="-79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Noto Sans Symbols"/>
              <a:buChar char="❖"/>
            </a:pP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עישון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הוא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עניינו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האישי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של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כל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אדם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,ואין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לחברה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זכות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להתערב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בכך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.</a:t>
            </a:r>
            <a:endParaRPr lang="en-US" sz="3200" dirty="0">
              <a:latin typeface="Varela Round" charset="-79"/>
              <a:cs typeface="Varela Round" charset="-79"/>
              <a:sym typeface="Varela Round" charset="-79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Noto Sans Symbols"/>
              <a:buChar char="❖"/>
            </a:pP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העישון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הוא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סמל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לבגרות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 err="1">
                <a:latin typeface="Varela Round" charset="-79"/>
                <a:cs typeface="Varela Round" charset="-79"/>
                <a:sym typeface="Varela Round" charset="-79"/>
              </a:rPr>
              <a:t>אמיתית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.</a:t>
            </a:r>
            <a:endParaRPr lang="en-US" sz="3200" dirty="0">
              <a:latin typeface="Varela Round" charset="-79"/>
              <a:cs typeface="Varela Round" charset="-79"/>
              <a:sym typeface="Varela Round" charset="-79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Noto Sans Symbols"/>
              <a:buChar char="❖"/>
            </a:pP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סיגריה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אלקטרונית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מוצעת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כאמצעי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לגמילה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מעישון, אז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מה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הבעיה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?</a:t>
            </a:r>
            <a:r>
              <a:rPr lang="he-IL" sz="32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היא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לא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800" dirty="0">
                <a:latin typeface="Varela Round" charset="-79"/>
                <a:cs typeface="Varela Round" charset="-79"/>
                <a:sym typeface="Varela Round" charset="-79"/>
              </a:rPr>
              <a:t>ממכרת</a:t>
            </a:r>
            <a:r>
              <a:rPr lang="en-US" sz="2800" dirty="0">
                <a:latin typeface="Varela Round" charset="-79"/>
                <a:cs typeface="Varela Round" charset="-79"/>
                <a:sym typeface="Varela Round" charset="-79"/>
              </a:rPr>
              <a:t>.</a:t>
            </a:r>
            <a:endParaRPr lang="en-US" sz="3200" dirty="0">
              <a:latin typeface="Varela Round" charset="-79"/>
              <a:cs typeface="Varela Round" charset="-79"/>
              <a:sym typeface="Varela Round" charset="-79"/>
            </a:endParaRP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>
                <a:srgbClr val="192A72"/>
              </a:buClr>
              <a:buSzPts val="6600"/>
              <a:buFont typeface="Varela Round" charset="-79"/>
              <a:buNone/>
            </a:pPr>
            <a:endParaRPr lang="en-US" sz="6100" b="1" dirty="0">
              <a:latin typeface="Varela Round" charset="-79"/>
              <a:cs typeface="Varela Round" charset="-79"/>
              <a:sym typeface="Varela Round" charset="-79"/>
            </a:endParaRPr>
          </a:p>
          <a:p>
            <a:pPr marL="342900" indent="-342900" eaLnBrk="1" hangingPunct="1">
              <a:spcBef>
                <a:spcPts val="600"/>
              </a:spcBef>
              <a:spcAft>
                <a:spcPct val="0"/>
              </a:spcAft>
              <a:buFont typeface="Arial" charset="0"/>
              <a:buNone/>
            </a:pPr>
            <a:endParaRPr lang="en-US" sz="2200" dirty="0">
              <a:latin typeface="Varela Round" charset="-79"/>
              <a:cs typeface="Varela Round" charset="-79"/>
              <a:sym typeface="Varela Round" charset="-79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Google Shape;139;p6"/>
          <p:cNvSpPr txBox="1">
            <a:spLocks noGrp="1"/>
          </p:cNvSpPr>
          <p:nvPr>
            <p:ph type="title"/>
          </p:nvPr>
        </p:nvSpPr>
        <p:spPr>
          <a:xfrm>
            <a:off x="2549525" y="212725"/>
            <a:ext cx="9193213" cy="7207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Varela Round" charset="-79"/>
              <a:buNone/>
            </a:pPr>
            <a:r>
              <a:rPr lang="en-US">
                <a:latin typeface="Varela Round" charset="-79"/>
                <a:cs typeface="Varela Round" charset="-79"/>
                <a:sym typeface="Varela Round" charset="-79"/>
              </a:rPr>
              <a:t>     </a:t>
            </a:r>
            <a:r>
              <a:rPr lang="he-IL">
                <a:latin typeface="Varela Round" charset="-79"/>
                <a:cs typeface="Varela Round" charset="-79"/>
                <a:sym typeface="Varela Round" charset="-79"/>
              </a:rPr>
              <a:t>תובנות</a:t>
            </a:r>
            <a:endParaRPr lang="en-US"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140" name="Google Shape;140;p6"/>
          <p:cNvSpPr txBox="1">
            <a:spLocks noGrp="1"/>
          </p:cNvSpPr>
          <p:nvPr>
            <p:ph type="body" idx="2"/>
          </p:nvPr>
        </p:nvSpPr>
        <p:spPr>
          <a:xfrm>
            <a:off x="252413" y="1095375"/>
            <a:ext cx="8831262" cy="3968750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80000"/>
              </a:lnSpc>
              <a:spcBef>
                <a:spcPts val="1000"/>
              </a:spcBef>
              <a:buClr>
                <a:srgbClr val="000000"/>
              </a:buClr>
              <a:buFont typeface="Noto Sans Symbols"/>
              <a:buChar char="✔"/>
              <a:defRPr/>
            </a:pPr>
            <a:r>
              <a:rPr lang="x-none" sz="28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גורמים</a:t>
            </a:r>
            <a:r>
              <a:rPr lang="x-none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x-none" sz="28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שונים</a:t>
            </a:r>
            <a:r>
              <a:rPr lang="x-none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x-none" sz="28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משפיעים</a:t>
            </a:r>
            <a:r>
              <a:rPr lang="x-none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x-none" sz="28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על</a:t>
            </a:r>
            <a:r>
              <a:rPr lang="x-none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x-none" sz="28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קבלת</a:t>
            </a:r>
            <a:r>
              <a:rPr lang="x-none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x-none" sz="28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ההחלטה</a:t>
            </a:r>
            <a:r>
              <a:rPr lang="x-none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x-none" sz="28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לעשן</a:t>
            </a:r>
            <a:r>
              <a:rPr lang="x-none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x-none" sz="28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או</a:t>
            </a:r>
            <a:r>
              <a:rPr lang="x-none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x-none" sz="28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לא</a:t>
            </a:r>
            <a:endParaRPr lang="he-IL" sz="2800" dirty="0"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  <a:p>
            <a:pPr marL="76200" indent="0" eaLnBrk="1" fontAlgn="auto" hangingPunct="1">
              <a:lnSpc>
                <a:spcPct val="80000"/>
              </a:lnSpc>
              <a:spcBef>
                <a:spcPts val="1000"/>
              </a:spcBef>
              <a:buClr>
                <a:srgbClr val="000000"/>
              </a:buClr>
              <a:buFont typeface="Arial"/>
              <a:buNone/>
              <a:defRPr/>
            </a:pP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  <a:sym typeface="Arial"/>
              </a:rPr>
              <a:t>   לעשן. ה</a:t>
            </a:r>
            <a:r>
              <a:rPr lang="x-none" sz="28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ם</a:t>
            </a:r>
            <a:r>
              <a:rPr lang="x-none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 מעצבים </a:t>
            </a:r>
            <a:r>
              <a:rPr lang="x-none" sz="28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את</a:t>
            </a:r>
            <a:r>
              <a:rPr lang="x-none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המחשבות</a:t>
            </a: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, ה</a:t>
            </a:r>
            <a:r>
              <a:rPr lang="x-none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רגשות</a:t>
            </a: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, ה</a:t>
            </a:r>
            <a:r>
              <a:rPr lang="x-none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עמדות</a:t>
            </a:r>
            <a:endParaRPr lang="he-IL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76200" indent="0" eaLnBrk="1" fontAlgn="auto" hangingPunct="1">
              <a:lnSpc>
                <a:spcPct val="80000"/>
              </a:lnSpc>
              <a:spcBef>
                <a:spcPts val="1000"/>
              </a:spcBef>
              <a:buClr>
                <a:srgbClr val="000000"/>
              </a:buClr>
              <a:buFont typeface="Arial"/>
              <a:buNone/>
              <a:defRPr/>
            </a:pP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  </a:t>
            </a:r>
            <a:r>
              <a:rPr lang="x-none" sz="28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וה</a:t>
            </a:r>
            <a:r>
              <a:rPr lang="he-IL" sz="28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ה</a:t>
            </a:r>
            <a:r>
              <a:rPr lang="x-none" sz="28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תנהגות</a:t>
            </a:r>
            <a:r>
              <a:rPr lang="x-none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x-none" sz="28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שלנו</a:t>
            </a:r>
            <a:r>
              <a:rPr lang="x-none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.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indent="-228600" eaLnBrk="1" fontAlgn="auto" hangingPunct="1">
              <a:lnSpc>
                <a:spcPct val="80000"/>
              </a:lnSpc>
              <a:spcBef>
                <a:spcPts val="1000"/>
              </a:spcBef>
              <a:buClr>
                <a:srgbClr val="000000"/>
              </a:buClr>
              <a:buFont typeface="Noto Sans Symbols"/>
              <a:buNone/>
              <a:defRPr/>
            </a:pP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eaLnBrk="1" fontAlgn="auto" hangingPunct="1">
              <a:lnSpc>
                <a:spcPct val="80000"/>
              </a:lnSpc>
              <a:spcBef>
                <a:spcPts val="1000"/>
              </a:spcBef>
              <a:buFont typeface="Noto Sans Symbols"/>
              <a:buChar char="✔"/>
              <a:defRPr/>
            </a:pPr>
            <a:r>
              <a:rPr lang="x-none" sz="28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אנשים</a:t>
            </a:r>
            <a:r>
              <a:rPr lang="x-none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x-none" sz="28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שונים</a:t>
            </a:r>
            <a:r>
              <a:rPr lang="x-none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x-none" sz="28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מייחסים</a:t>
            </a:r>
            <a:r>
              <a:rPr lang="x-none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x-none" sz="28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משמעות</a:t>
            </a:r>
            <a:r>
              <a:rPr lang="x-none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x-none" sz="28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או</a:t>
            </a:r>
            <a:r>
              <a:rPr lang="x-none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x-none" sz="28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חשיבות</a:t>
            </a:r>
            <a:r>
              <a:rPr lang="x-none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x-none" sz="28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שונה</a:t>
            </a:r>
            <a:r>
              <a:rPr lang="x-none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x-none" sz="28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לגורמים</a:t>
            </a:r>
            <a:r>
              <a:rPr lang="x-none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x-none" sz="28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שונים</a:t>
            </a:r>
            <a:r>
              <a:rPr lang="x-none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 המשפיעים  עליהם </a:t>
            </a:r>
            <a:r>
              <a:rPr lang="x-none" sz="28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בבחירה</a:t>
            </a:r>
            <a:r>
              <a:rPr lang="x-none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לעשן/לא לעשן</a:t>
            </a: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.</a:t>
            </a:r>
            <a:r>
              <a:rPr lang="x-none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לדוגמה,יש </a:t>
            </a:r>
            <a:r>
              <a:rPr lang="x-none" sz="28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מי</a:t>
            </a:r>
            <a:r>
              <a:rPr lang="x-none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x-none" sz="28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שיבחר</a:t>
            </a:r>
            <a:r>
              <a:rPr lang="x-none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x-none" sz="28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לא</a:t>
            </a:r>
            <a:r>
              <a:rPr lang="x-none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x-none" sz="28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לעשן</a:t>
            </a:r>
            <a:r>
              <a:rPr lang="x-none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מתוך מחשבה </a:t>
            </a:r>
            <a:r>
              <a:rPr lang="x-none" sz="28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על</a:t>
            </a:r>
            <a:r>
              <a:rPr lang="x-none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הסביבה/על הבריאות האישית.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indent="-228600" eaLnBrk="1" fontAlgn="auto" hangingPunct="1">
              <a:lnSpc>
                <a:spcPct val="80000"/>
              </a:lnSpc>
              <a:spcBef>
                <a:spcPts val="1000"/>
              </a:spcBef>
              <a:buFont typeface="Noto Sans Symbols"/>
              <a:buNone/>
              <a:defRPr/>
            </a:pP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eaLnBrk="1" fontAlgn="auto" hangingPunct="1">
              <a:lnSpc>
                <a:spcPct val="80000"/>
              </a:lnSpc>
              <a:spcBef>
                <a:spcPts val="1000"/>
              </a:spcBef>
              <a:buFont typeface="Noto Sans Symbols"/>
              <a:buChar char="✔"/>
              <a:defRPr/>
            </a:pPr>
            <a:r>
              <a:rPr lang="x-none" sz="28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חשוב</a:t>
            </a:r>
            <a:r>
              <a:rPr lang="x-none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x-none" sz="28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לעצור</a:t>
            </a:r>
            <a:r>
              <a:rPr lang="x-none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x-none" sz="28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ולברר</a:t>
            </a:r>
            <a:r>
              <a:rPr lang="x-none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x-none" sz="28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לעצמנו</a:t>
            </a:r>
            <a:r>
              <a:rPr lang="x-none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x-none" sz="28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מה</a:t>
            </a:r>
            <a:r>
              <a:rPr lang="x-none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x-none" sz="28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אנו</a:t>
            </a:r>
            <a:r>
              <a:rPr lang="x-none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x-none" sz="28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חושבים</a:t>
            </a:r>
            <a:r>
              <a:rPr lang="x-none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/</a:t>
            </a:r>
            <a:r>
              <a:rPr lang="x-none" sz="28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ות</a:t>
            </a:r>
            <a:r>
              <a:rPr lang="x-none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x-none" sz="28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ומרגישים</a:t>
            </a:r>
            <a:r>
              <a:rPr lang="x-none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/</a:t>
            </a:r>
            <a:r>
              <a:rPr lang="x-none" sz="28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ות</a:t>
            </a:r>
            <a:r>
              <a:rPr lang="x-none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x-none" sz="28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כלפי</a:t>
            </a:r>
            <a:r>
              <a:rPr lang="he-IL" sz="28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 </a:t>
            </a:r>
            <a:r>
              <a:rPr lang="x-none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התנהגויות </a:t>
            </a:r>
            <a:r>
              <a:rPr lang="x-none" sz="28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או</a:t>
            </a:r>
            <a:r>
              <a:rPr lang="x-none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x-none" sz="28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תופעות</a:t>
            </a:r>
            <a:r>
              <a:rPr lang="x-none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במיוחד</a:t>
            </a:r>
            <a:r>
              <a:rPr lang="he-IL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, </a:t>
            </a:r>
            <a:r>
              <a:rPr lang="x-none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אם </a:t>
            </a:r>
            <a:r>
              <a:rPr lang="x-none" sz="28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הן</a:t>
            </a:r>
            <a:r>
              <a:rPr lang="x-none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x-none" sz="28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כאלה</a:t>
            </a:r>
            <a:r>
              <a:rPr lang="x-none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x-none" sz="28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שעלולות</a:t>
            </a:r>
            <a:r>
              <a:rPr lang="x-none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x-none" sz="28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לסכן</a:t>
            </a:r>
            <a:r>
              <a:rPr lang="x-none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x-none" sz="28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אותנו</a:t>
            </a:r>
            <a:r>
              <a:rPr lang="he-IL" sz="2800" dirty="0">
                <a:latin typeface="Varela Round" panose="00000500000000000000" pitchFamily="2" charset="-79"/>
                <a:ea typeface="Arial"/>
                <a:cs typeface="Varela Round" panose="00000500000000000000" pitchFamily="2" charset="-79"/>
              </a:rPr>
              <a:t>.</a:t>
            </a:r>
            <a:r>
              <a:rPr lang="x-none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145;p7"/>
          <p:cNvSpPr txBox="1">
            <a:spLocks noGrp="1"/>
          </p:cNvSpPr>
          <p:nvPr>
            <p:ph type="title"/>
          </p:nvPr>
        </p:nvSpPr>
        <p:spPr>
          <a:xfrm>
            <a:off x="1189038" y="273050"/>
            <a:ext cx="12192000" cy="7207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Varela Round" charset="-79"/>
              <a:buNone/>
            </a:pP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  <a:sym typeface="Arial" charset="0"/>
              </a:rPr>
              <a:t>תובנות</a:t>
            </a:r>
            <a:endParaRPr lang="en-US" dirty="0">
              <a:latin typeface="Varela Round" charset="-79"/>
              <a:cs typeface="Varela Round" charset="-79"/>
              <a:sym typeface="Varela Round" charset="-79"/>
            </a:endParaRPr>
          </a:p>
        </p:txBody>
      </p:sp>
      <p:sp>
        <p:nvSpPr>
          <p:cNvPr id="146" name="Google Shape;146;p7"/>
          <p:cNvSpPr/>
          <p:nvPr/>
        </p:nvSpPr>
        <p:spPr>
          <a:xfrm>
            <a:off x="752475" y="1376363"/>
            <a:ext cx="7507288" cy="4570412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>
            <a:spAutoFit/>
          </a:bodyPr>
          <a:lstStyle/>
          <a:p>
            <a:pPr marL="482600" indent="-4572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  <a:defRPr/>
            </a:pPr>
            <a:endParaRPr sz="2700" kern="0"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82600" indent="-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Noto Sans Symbols"/>
              <a:buChar char="✔"/>
              <a:defRPr/>
            </a:pPr>
            <a:r>
              <a:rPr lang="x-none" sz="2400" kern="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ידע ומודעות </a:t>
            </a:r>
            <a:r>
              <a:rPr lang="he-IL" sz="2400" kern="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מסייעים</a:t>
            </a:r>
            <a:r>
              <a:rPr lang="x-none" sz="2400" kern="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לנו בקבלת החלטות ובבחירה איך להתנהג</a:t>
            </a:r>
            <a:r>
              <a:rPr lang="he-IL" sz="2400" kern="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. </a:t>
            </a:r>
            <a:r>
              <a:rPr lang="x-none" sz="2400" kern="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לדוגמה</a:t>
            </a:r>
            <a:r>
              <a:rPr lang="he-IL" sz="2400" kern="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: </a:t>
            </a:r>
            <a:r>
              <a:rPr lang="x-none" sz="2400" kern="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הג'ול</a:t>
            </a:r>
            <a:r>
              <a:rPr lang="he-IL" sz="2400" kern="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x-none" sz="2400" kern="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סיגריה אלקטרונית</a:t>
            </a:r>
            <a:r>
              <a:rPr lang="he-IL" sz="2400" kern="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x-none" sz="2400" kern="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הפכה לסמל סטטוס של כל החבר'ה הנחשבים</a:t>
            </a:r>
            <a:r>
              <a:rPr lang="he-IL" sz="2400" kern="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, </a:t>
            </a:r>
            <a:r>
              <a:rPr lang="x-none" sz="2400" kern="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גם אם אני מתנגד לעישון</a:t>
            </a:r>
            <a:r>
              <a:rPr lang="he-IL" sz="2400" kern="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,</a:t>
            </a:r>
            <a:r>
              <a:rPr lang="x-none" sz="2400" kern="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 ייתכן שכדי להיות בחבר'ה ארצה לעשן</a:t>
            </a:r>
            <a:r>
              <a:rPr lang="he-IL" sz="2400" kern="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. </a:t>
            </a:r>
          </a:p>
          <a:p>
            <a:pPr marL="25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  <a:defRPr/>
            </a:pPr>
            <a:endParaRPr lang="he-IL" sz="2400" kern="0" dirty="0">
              <a:solidFill>
                <a:srgbClr val="002060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  <a:p>
            <a:pPr marL="25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  <a:defRPr/>
            </a:pPr>
            <a:endParaRPr sz="2400" kern="0" dirty="0">
              <a:solidFill>
                <a:srgbClr val="002060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  <a:p>
            <a:pPr marL="25400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/>
            </a:pPr>
            <a:r>
              <a:rPr lang="he-IL" sz="2400" kern="0" dirty="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אנו מקווים כי השיעור הזה יהווה עבורכם הזדמנות לעצור ולברר לעצמכם למה כדאי לבחור לא לעשן.</a:t>
            </a:r>
          </a:p>
          <a:p>
            <a:pPr marL="482600" indent="-457200" fontAlgn="auto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/>
            </a:pPr>
            <a:endParaRPr sz="3200" kern="0" dirty="0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Google Shape;151;p8"/>
          <p:cNvSpPr txBox="1">
            <a:spLocks noGrp="1"/>
          </p:cNvSpPr>
          <p:nvPr>
            <p:ph type="body" idx="4294967295"/>
          </p:nvPr>
        </p:nvSpPr>
        <p:spPr>
          <a:xfrm>
            <a:off x="849313" y="617538"/>
            <a:ext cx="8305800" cy="539750"/>
          </a:xfrm>
        </p:spPr>
        <p:txBody>
          <a:bodyPr anchor="ctr"/>
          <a:lstStyle/>
          <a:p>
            <a:pPr marL="457200" indent="-228600" algn="r" rtl="1" eaLnBrk="1" hangingPunct="1">
              <a:buSzPts val="1400"/>
            </a:pPr>
            <a:r>
              <a:rPr lang="he-IL" sz="36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רגע לומדים</a:t>
            </a:r>
            <a:r>
              <a:rPr lang="en-US" sz="3600" b="1" dirty="0">
                <a:solidFill>
                  <a:srgbClr val="002060"/>
                </a:solidFill>
                <a:latin typeface="Varela Round" charset="-79"/>
                <a:cs typeface="Varela Round" charset="-79"/>
                <a:sym typeface="Varela Round" charset="-79"/>
              </a:rPr>
              <a:t>...</a:t>
            </a:r>
            <a:endParaRPr lang="en-US" dirty="0"/>
          </a:p>
        </p:txBody>
      </p:sp>
      <p:sp>
        <p:nvSpPr>
          <p:cNvPr id="152" name="Google Shape;152;p8"/>
          <p:cNvSpPr txBox="1">
            <a:spLocks noGrp="1"/>
          </p:cNvSpPr>
          <p:nvPr>
            <p:ph type="body" idx="4294967295"/>
          </p:nvPr>
        </p:nvSpPr>
        <p:spPr>
          <a:xfrm>
            <a:off x="515938" y="1381125"/>
            <a:ext cx="8974137" cy="4765675"/>
          </a:xfrm>
        </p:spPr>
        <p:txBody>
          <a:bodyPr>
            <a:normAutofit/>
          </a:bodyPr>
          <a:lstStyle/>
          <a:p>
            <a:pPr marL="457200" indent="-381000" algn="r" rtl="1" eaLnBrk="1" hangingPunct="1">
              <a:lnSpc>
                <a:spcPct val="90000"/>
              </a:lnSpc>
              <a:buSzPts val="1400"/>
            </a:pPr>
            <a:endParaRPr lang="en-US" sz="2400" dirty="0">
              <a:solidFill>
                <a:srgbClr val="2F5496"/>
              </a:solidFill>
              <a:latin typeface="Varela Round" charset="-79"/>
              <a:cs typeface="Varela Round" charset="-79"/>
              <a:sym typeface="Varela Round" charset="-79"/>
            </a:endParaRPr>
          </a:p>
          <a:p>
            <a:pPr marL="457200" indent="-381000" algn="r" rtl="1" eaLnBrk="1" hangingPunct="1">
              <a:lnSpc>
                <a:spcPct val="140000"/>
              </a:lnSpc>
              <a:buSzPts val="1400"/>
            </a:pPr>
            <a:r>
              <a:rPr lang="he-IL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    עישון</a:t>
            </a:r>
            <a:r>
              <a:rPr lang="en-US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סיגריות</a:t>
            </a:r>
            <a:r>
              <a:rPr lang="en-US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נחשב</a:t>
            </a:r>
            <a:r>
              <a:rPr lang="en-US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לאחד</a:t>
            </a:r>
            <a:r>
              <a:rPr lang="en-US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מדפוסי</a:t>
            </a:r>
            <a:r>
              <a:rPr lang="en-US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 </a:t>
            </a:r>
            <a:r>
              <a:rPr lang="he-IL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ההתנהגות</a:t>
            </a:r>
            <a:r>
              <a:rPr lang="en-US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המסוכנים</a:t>
            </a:r>
            <a:r>
              <a:rPr lang="en-US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לבריאות</a:t>
            </a:r>
            <a:r>
              <a:rPr lang="en-US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הניתנים</a:t>
            </a:r>
            <a:r>
              <a:rPr lang="en-US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למניעה</a:t>
            </a:r>
            <a:r>
              <a:rPr lang="en-US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.</a:t>
            </a:r>
            <a:endParaRPr lang="en-US" dirty="0"/>
          </a:p>
          <a:p>
            <a:pPr marL="457200" indent="-381000" algn="r" rtl="1" eaLnBrk="1" hangingPunct="1">
              <a:lnSpc>
                <a:spcPct val="140000"/>
              </a:lnSpc>
              <a:buSzPts val="1400"/>
            </a:pPr>
            <a:r>
              <a:rPr lang="he-IL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    מנתוני</a:t>
            </a:r>
            <a:r>
              <a:rPr lang="en-US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ארגון</a:t>
            </a:r>
            <a:r>
              <a:rPr lang="en-US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הבריאות</a:t>
            </a:r>
            <a:r>
              <a:rPr lang="en-US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העולמי</a:t>
            </a:r>
            <a:r>
              <a:rPr lang="en-US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,</a:t>
            </a:r>
            <a:r>
              <a:rPr lang="he-IL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נכון</a:t>
            </a:r>
            <a:r>
              <a:rPr lang="en-US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לשנת</a:t>
            </a:r>
            <a:r>
              <a:rPr lang="en-US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2019 </a:t>
            </a:r>
            <a:r>
              <a:rPr lang="he-IL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העישון</a:t>
            </a:r>
            <a:r>
              <a:rPr lang="en-US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הורג</a:t>
            </a:r>
            <a:r>
              <a:rPr lang="en-US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יותר</a:t>
            </a:r>
            <a:r>
              <a:rPr lang="en-US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מ</a:t>
            </a:r>
            <a:r>
              <a:rPr lang="en-US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-</a:t>
            </a:r>
            <a:r>
              <a:rPr lang="he-IL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6</a:t>
            </a:r>
            <a:r>
              <a:rPr lang="en-US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מיליון</a:t>
            </a:r>
            <a:r>
              <a:rPr lang="en-US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בני</a:t>
            </a:r>
            <a:r>
              <a:rPr lang="en-US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אדם</a:t>
            </a:r>
            <a:r>
              <a:rPr lang="en-US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בשנה</a:t>
            </a:r>
            <a:r>
              <a:rPr lang="en-US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ברחבי</a:t>
            </a:r>
            <a:r>
              <a:rPr lang="en-US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העולם</a:t>
            </a:r>
            <a:r>
              <a:rPr lang="en-US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ובנוסף</a:t>
            </a:r>
            <a:r>
              <a:rPr lang="en-US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מיליון</a:t>
            </a:r>
            <a:r>
              <a:rPr lang="en-US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בני</a:t>
            </a:r>
            <a:r>
              <a:rPr lang="en-US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אדם</a:t>
            </a:r>
            <a:r>
              <a:rPr lang="en-US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שאינם</a:t>
            </a:r>
            <a:r>
              <a:rPr lang="en-US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מעשנים</a:t>
            </a:r>
            <a:r>
              <a:rPr lang="en-US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,</a:t>
            </a:r>
            <a:r>
              <a:rPr lang="he-IL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מתים</a:t>
            </a:r>
            <a:r>
              <a:rPr lang="en-US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כתוצאה</a:t>
            </a:r>
            <a:r>
              <a:rPr lang="en-US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מעישון</a:t>
            </a:r>
            <a:r>
              <a:rPr lang="en-US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פסיבי</a:t>
            </a:r>
            <a:r>
              <a:rPr lang="en-US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. </a:t>
            </a:r>
            <a:endParaRPr lang="he-IL" sz="2400" dirty="0">
              <a:solidFill>
                <a:srgbClr val="2F5496"/>
              </a:solidFill>
              <a:latin typeface="Varela Round" charset="-79"/>
              <a:cs typeface="Varela Round" charset="-79"/>
              <a:sym typeface="Varela Round" charset="-79"/>
            </a:endParaRPr>
          </a:p>
          <a:p>
            <a:pPr marL="457200" indent="-381000" algn="r" rtl="1" eaLnBrk="1" hangingPunct="1">
              <a:lnSpc>
                <a:spcPct val="140000"/>
              </a:lnSpc>
              <a:buSzPts val="1400"/>
            </a:pPr>
            <a:r>
              <a:rPr lang="he-IL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    המשמעות</a:t>
            </a:r>
            <a:r>
              <a:rPr lang="en-US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היא</a:t>
            </a:r>
            <a:r>
              <a:rPr lang="en-US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4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שעישון</a:t>
            </a:r>
            <a:r>
              <a:rPr lang="en-US" sz="24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4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הורג</a:t>
            </a:r>
            <a:r>
              <a:rPr lang="en-US" sz="24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4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אדם</a:t>
            </a:r>
            <a:r>
              <a:rPr lang="en-US" sz="24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4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אחד</a:t>
            </a:r>
            <a:r>
              <a:rPr lang="en-US" sz="24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4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בעולם</a:t>
            </a:r>
            <a:r>
              <a:rPr lang="en-US" sz="24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4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בכל</a:t>
            </a:r>
            <a:r>
              <a:rPr lang="en-US" sz="24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4 </a:t>
            </a:r>
            <a:r>
              <a:rPr lang="he-IL" sz="24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שניות</a:t>
            </a:r>
            <a:r>
              <a:rPr lang="en-US" sz="2400" b="1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.</a:t>
            </a:r>
          </a:p>
          <a:p>
            <a:pPr marL="457200" indent="-381000" algn="r" rtl="1" eaLnBrk="1" hangingPunct="1">
              <a:lnSpc>
                <a:spcPct val="140000"/>
              </a:lnSpc>
              <a:buSzPts val="1400"/>
            </a:pPr>
            <a:r>
              <a:rPr lang="he-IL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    לעישון</a:t>
            </a:r>
            <a:r>
              <a:rPr lang="en-US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טבק</a:t>
            </a:r>
            <a:r>
              <a:rPr lang="en-US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יש</a:t>
            </a:r>
            <a:r>
              <a:rPr lang="en-US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השפעות</a:t>
            </a:r>
            <a:r>
              <a:rPr lang="en-US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ישירות</a:t>
            </a:r>
            <a:r>
              <a:rPr lang="en-US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ועקיפות</a:t>
            </a:r>
            <a:r>
              <a:rPr lang="en-US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על</a:t>
            </a:r>
            <a:r>
              <a:rPr lang="en-US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בריאותם</a:t>
            </a:r>
            <a:r>
              <a:rPr lang="en-US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של</a:t>
            </a:r>
            <a:r>
              <a:rPr lang="en-US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המעשנים</a:t>
            </a:r>
            <a:r>
              <a:rPr lang="en-US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ושל</a:t>
            </a:r>
            <a:r>
              <a:rPr lang="he-IL" dirty="0">
                <a:cs typeface="Varela Round" charset="-79"/>
              </a:rPr>
              <a:t> </a:t>
            </a:r>
            <a:r>
              <a:rPr lang="he-IL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הנחשפים</a:t>
            </a:r>
            <a:r>
              <a:rPr lang="en-US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לעשן, גם</a:t>
            </a:r>
            <a:r>
              <a:rPr lang="en-US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אם</a:t>
            </a:r>
            <a:r>
              <a:rPr lang="en-US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אינם</a:t>
            </a:r>
            <a:r>
              <a:rPr lang="en-US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 </a:t>
            </a:r>
            <a:r>
              <a:rPr lang="he-IL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מעשנים</a:t>
            </a:r>
            <a:r>
              <a:rPr lang="en-US" sz="2400" dirty="0">
                <a:solidFill>
                  <a:srgbClr val="2F5496"/>
                </a:solidFill>
                <a:latin typeface="Varela Round" charset="-79"/>
                <a:cs typeface="Varela Round" charset="-79"/>
                <a:sym typeface="Varela Round" charset="-79"/>
              </a:rPr>
              <a:t>.</a:t>
            </a:r>
            <a:r>
              <a:rPr lang="en-US" dirty="0">
                <a:solidFill>
                  <a:srgbClr val="2F5496"/>
                </a:solidFill>
              </a:rPr>
              <a:t> </a:t>
            </a:r>
          </a:p>
          <a:p>
            <a:pPr marL="457200" indent="-381000" algn="r" rtl="1" eaLnBrk="1" hangingPunct="1">
              <a:lnSpc>
                <a:spcPct val="140000"/>
              </a:lnSpc>
              <a:buSzPts val="1400"/>
            </a:pPr>
            <a:endParaRPr lang="en-US" sz="2400" dirty="0">
              <a:solidFill>
                <a:srgbClr val="2F5496"/>
              </a:solidFill>
              <a:latin typeface="Varela Round" charset="-79"/>
              <a:cs typeface="Varela Round" charset="-79"/>
              <a:sym typeface="Varela Round" charset="-79"/>
            </a:endParaRPr>
          </a:p>
          <a:p>
            <a:pPr marL="457200" indent="-381000" algn="r" rtl="1" eaLnBrk="1" hangingPunct="1">
              <a:lnSpc>
                <a:spcPct val="140000"/>
              </a:lnSpc>
              <a:buSzPts val="1400"/>
            </a:pPr>
            <a:endParaRPr lang="en-US" sz="2400" dirty="0">
              <a:solidFill>
                <a:srgbClr val="002060"/>
              </a:solidFill>
              <a:latin typeface="Varela Round" charset="-79"/>
              <a:cs typeface="Varela Round" charset="-79"/>
              <a:sym typeface="Varela Round" charset="-79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1685</Words>
  <Application>Microsoft Office PowerPoint</Application>
  <PresentationFormat>Widescreen</PresentationFormat>
  <Paragraphs>150</Paragraphs>
  <Slides>29</Slides>
  <Notes>25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Noto Sans Symbols</vt:lpstr>
      <vt:lpstr>Arial</vt:lpstr>
      <vt:lpstr>Varela Round</vt:lpstr>
      <vt:lpstr>Calibri</vt:lpstr>
      <vt:lpstr>Wingdings</vt:lpstr>
      <vt:lpstr>ערכת נושא Office</vt:lpstr>
      <vt:lpstr>מערכת שידורים לאומית</vt:lpstr>
      <vt:lpstr> לעשן או לא לעשן? שיעור כישורי חיים לכיתות ז-ט </vt:lpstr>
      <vt:lpstr>מה נלמד היום </vt:lpstr>
      <vt:lpstr>PowerPoint Presentation</vt:lpstr>
      <vt:lpstr>עם איזה משפט/משפטים אני הכי מסכים</vt:lpstr>
      <vt:lpstr>עם איזה משפט/משפטים אני הכי מסכים</vt:lpstr>
      <vt:lpstr>     תובנות</vt:lpstr>
      <vt:lpstr>תובנות</vt:lpstr>
      <vt:lpstr>PowerPoint Presentation</vt:lpstr>
      <vt:lpstr>PowerPoint Presentation</vt:lpstr>
      <vt:lpstr>PowerPoint Presentation</vt:lpstr>
      <vt:lpstr>PowerPoint Presentation</vt:lpstr>
      <vt:lpstr>רגע לומדים</vt:lpstr>
      <vt:lpstr>רגע לומדים</vt:lpstr>
      <vt:lpstr>PowerPoint Presentation</vt:lpstr>
      <vt:lpstr>מדוע לדעתכם הנבדק בניסוי הושפע מהקבוצה וענה תשובה שגויה? </vt:lpstr>
      <vt:lpstr>הפסקה – 10 דקות</vt:lpstr>
      <vt:lpstr>PowerPoint Presentation</vt:lpstr>
      <vt:lpstr>לתשובות הצצה אפשריות</vt:lpstr>
      <vt:lpstr>חומר למחשבה</vt:lpstr>
      <vt:lpstr>אירוע ב' -בית ספר חדש</vt:lpstr>
      <vt:lpstr>הצצה לתשובות אפשריות</vt:lpstr>
      <vt:lpstr>חומר למחשבה</vt:lpstr>
      <vt:lpstr> אירוע ג'-חודש לחברות</vt:lpstr>
      <vt:lpstr>הצצה לתשובות אפשריות</vt:lpstr>
      <vt:lpstr>חומר למחשבה</vt:lpstr>
      <vt:lpstr>סיכום השיעור</vt:lpstr>
      <vt:lpstr>לסיום...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user</dc:creator>
  <cp:lastModifiedBy>Anat</cp:lastModifiedBy>
  <cp:revision>40</cp:revision>
  <dcterms:created xsi:type="dcterms:W3CDTF">2020-03-15T19:13:03Z</dcterms:created>
  <dcterms:modified xsi:type="dcterms:W3CDTF">2020-05-20T07:12:07Z</dcterms:modified>
</cp:coreProperties>
</file>