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5"/>
  </p:notesMasterIdLst>
  <p:sldIdLst>
    <p:sldId id="257" r:id="rId2"/>
    <p:sldId id="262" r:id="rId3"/>
    <p:sldId id="263" r:id="rId4"/>
    <p:sldId id="288" r:id="rId5"/>
    <p:sldId id="291" r:id="rId6"/>
    <p:sldId id="292" r:id="rId7"/>
    <p:sldId id="293" r:id="rId8"/>
    <p:sldId id="294" r:id="rId9"/>
    <p:sldId id="296" r:id="rId10"/>
    <p:sldId id="297" r:id="rId11"/>
    <p:sldId id="299" r:id="rId12"/>
    <p:sldId id="295" r:id="rId13"/>
    <p:sldId id="298" r:id="rId14"/>
  </p:sldIdLst>
  <p:sldSz cx="12190413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2A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1774" autoAdjust="0"/>
  </p:normalViewPr>
  <p:slideViewPr>
    <p:cSldViewPr snapToGrid="0" snapToObjects="1">
      <p:cViewPr varScale="1">
        <p:scale>
          <a:sx n="63" d="100"/>
          <a:sy n="63" d="100"/>
        </p:scale>
        <p:origin x="912" y="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EC061A6-0796-4DA4-BCCF-C39215C865B3}" type="datetimeFigureOut">
              <a:rPr lang="he-IL" smtClean="0"/>
              <a:pPr/>
              <a:t>ח'/ניסן/תש"פ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6DF83E7-A828-4E18-9E21-DA925548D1E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20472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948392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141958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273988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42892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ע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914281" y="2693988"/>
            <a:ext cx="10361851" cy="1470025"/>
          </a:xfrm>
        </p:spPr>
        <p:txBody>
          <a:bodyPr vert="horz" lIns="91440" tIns="45720" rIns="91440" bIns="45720" rtlCol="1" anchor="ctr">
            <a:normAutofit/>
          </a:bodyPr>
          <a:lstStyle>
            <a:lvl1pPr>
              <a:defRPr kumimoji="0" lang="he-IL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92A72"/>
                </a:solidFill>
                <a:effectLst/>
                <a:uLnTx/>
                <a:uFillTx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669982" y="6569428"/>
            <a:ext cx="2623619" cy="45910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מעוגל 7"/>
          <p:cNvSpPr/>
          <p:nvPr userDrawn="1"/>
        </p:nvSpPr>
        <p:spPr>
          <a:xfrm>
            <a:off x="-1488616" y="6410587"/>
            <a:ext cx="3245977" cy="86423"/>
          </a:xfrm>
          <a:prstGeom prst="roundRect">
            <a:avLst>
              <a:gd name="adj" fmla="val 49359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85182" y="-439221"/>
            <a:ext cx="4205100" cy="63186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8258395" y="6565100"/>
            <a:ext cx="4433637" cy="79653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12" name="תמונה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58" r="33511" b="26248"/>
          <a:stretch/>
        </p:blipFill>
        <p:spPr>
          <a:xfrm>
            <a:off x="5444576" y="369916"/>
            <a:ext cx="1301261" cy="159743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ם השיעו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15" y="1396869"/>
            <a:ext cx="13175666" cy="2978963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  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738940" y="1640910"/>
            <a:ext cx="10871177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0" b="1"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7328995" y="6579191"/>
            <a:ext cx="5333172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מעוגל 7"/>
          <p:cNvSpPr/>
          <p:nvPr userDrawn="1"/>
        </p:nvSpPr>
        <p:spPr>
          <a:xfrm>
            <a:off x="9499907" y="6294300"/>
            <a:ext cx="3049259" cy="205899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95581" y="-235260"/>
            <a:ext cx="276813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501048" y="163632"/>
            <a:ext cx="1427924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738117" y="2918492"/>
            <a:ext cx="10872000" cy="720000"/>
          </a:xfrm>
          <a:prstGeom prst="rect">
            <a:avLst/>
          </a:prstGeom>
        </p:spPr>
        <p:txBody>
          <a:bodyPr spcFirstLastPara="1" wrap="square" lIns="36000" tIns="36000" rIns="36000" bIns="36000" anchor="t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36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  <p:sp>
        <p:nvSpPr>
          <p:cNvPr id="13" name="מציין מיקום תוכן 2"/>
          <p:cNvSpPr>
            <a:spLocks noGrp="1"/>
          </p:cNvSpPr>
          <p:nvPr>
            <p:ph idx="10"/>
          </p:nvPr>
        </p:nvSpPr>
        <p:spPr>
          <a:xfrm>
            <a:off x="738117" y="3655832"/>
            <a:ext cx="10872000" cy="720000"/>
          </a:xfrm>
        </p:spPr>
        <p:txBody>
          <a:bodyPr>
            <a:noAutofit/>
          </a:bodyPr>
          <a:lstStyle>
            <a:lvl1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28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32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2196595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פרק חד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15" y="1396869"/>
            <a:ext cx="13175666" cy="2978963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  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738940" y="1640910"/>
            <a:ext cx="10871177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0" b="1"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7328995" y="6579191"/>
            <a:ext cx="5333172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מעוגל 7"/>
          <p:cNvSpPr/>
          <p:nvPr userDrawn="1"/>
        </p:nvSpPr>
        <p:spPr>
          <a:xfrm>
            <a:off x="9499907" y="6294300"/>
            <a:ext cx="3049259" cy="205899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95581" y="-235260"/>
            <a:ext cx="276813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501048" y="163632"/>
            <a:ext cx="1427924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738117" y="2918493"/>
            <a:ext cx="10872000" cy="642090"/>
          </a:xfrm>
          <a:prstGeom prst="rect">
            <a:avLst/>
          </a:prstGeom>
        </p:spPr>
        <p:txBody>
          <a:bodyPr spcFirstLastPara="1" wrap="square" lIns="36000" tIns="36000" rIns="36000" bIns="36000" anchor="t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3200" b="1">
                <a:latin typeface="Varela Round" pitchFamily="2" charset="-79"/>
                <a:cs typeface="Varela Round" pitchFamily="2" charset="-79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28904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15206" y="213094"/>
            <a:ext cx="11160000" cy="720000"/>
          </a:xfrm>
        </p:spPr>
        <p:txBody>
          <a:bodyPr lIns="36000" tIns="0" rIns="36000" bIns="0">
            <a:noAutofit/>
          </a:bodyPr>
          <a:lstStyle>
            <a:lvl1pPr>
              <a:defRPr sz="48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</a:lstStyle>
          <a:p>
            <a:r>
              <a:rPr lang="he-IL" dirty="0"/>
              <a:t>לחץ כדי לערוך סגנון כותרת של תבנית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5206" y="1195757"/>
            <a:ext cx="11160000" cy="4680000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כותרו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15206" y="213094"/>
            <a:ext cx="11160000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8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515206" y="1185681"/>
            <a:ext cx="11159999" cy="540000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rgbClr val="0070C0"/>
                </a:solidFill>
                <a:latin typeface="Varela Round" pitchFamily="2" charset="-79"/>
                <a:cs typeface="Varela Round" pitchFamily="2" charset="-79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15206" y="1725681"/>
            <a:ext cx="11160000" cy="4152517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lvl="0" indent="-34290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2950" lvl="1" indent="-28575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10" name="מלבן מעוגל 9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12" name="מלבן מעוגל 11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15206" y="213094"/>
            <a:ext cx="11160000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>
              <a:defRPr kumimoji="0" lang="he-IL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סרט על פורמט מל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מעוגל 6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4" name="מציין מיקום של מדיה 3">
            <a:extLst>
              <a:ext uri="{FF2B5EF4-FFF2-40B4-BE49-F238E27FC236}">
                <a16:creationId xmlns:a16="http://schemas.microsoft.com/office/drawing/2014/main" id="{DD834E78-91D0-4CCC-9C3F-C5C504CFBE13}"/>
              </a:ext>
            </a:extLst>
          </p:cNvPr>
          <p:cNvSpPr>
            <a:spLocks noGrp="1"/>
          </p:cNvSpPr>
          <p:nvPr>
            <p:ph type="media" sz="quarter" idx="10" hasCustomPrompt="1"/>
          </p:nvPr>
        </p:nvSpPr>
        <p:spPr>
          <a:xfrm>
            <a:off x="193675" y="228600"/>
            <a:ext cx="11780838" cy="6470650"/>
          </a:xfrm>
        </p:spPr>
        <p:txBody>
          <a:bodyPr/>
          <a:lstStyle>
            <a:lvl1pPr>
              <a:defRPr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מיועד לסרטים</a:t>
            </a:r>
          </a:p>
        </p:txBody>
      </p:sp>
    </p:spTree>
    <p:extLst>
      <p:ext uri="{BB962C8B-B14F-4D97-AF65-F5344CB8AC3E}">
        <p14:creationId xmlns:p14="http://schemas.microsoft.com/office/powerpoint/2010/main" val="36877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פריסה מותאמת אישי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7485228-0E29-4D12-A6E9-299A5C766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8088C8B4-22B8-402C-8100-ED5EA1F70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F552B-607E-4869-A917-C44959BDCB12}" type="datetimeFigureOut">
              <a:rPr lang="he-IL" smtClean="0"/>
              <a:pPr/>
              <a:t>ח'/ניסן/תש"פ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C3864E2F-0B6E-4A5C-BFAA-22472070C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5645161E-6299-41F9-9211-72210EFA3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78A40-4CDB-4A89-A7AB-ED0E5AEAC786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2009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טקסט גדול-X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 hasCustomPrompt="1"/>
          </p:nvPr>
        </p:nvSpPr>
        <p:spPr>
          <a:xfrm>
            <a:off x="623800" y="1288473"/>
            <a:ext cx="10871177" cy="5224442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3600"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טקסט של תבנית בסיס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910298" y="6189198"/>
            <a:ext cx="3068196" cy="1189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8" name="מלבן מעוגל 7"/>
          <p:cNvSpPr/>
          <p:nvPr userDrawn="1"/>
        </p:nvSpPr>
        <p:spPr>
          <a:xfrm>
            <a:off x="10081039" y="81721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2155406" y="6347803"/>
            <a:ext cx="5558412" cy="47051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/>
          </a:p>
        </p:txBody>
      </p:sp>
      <p:sp>
        <p:nvSpPr>
          <p:cNvPr id="9" name="מציין מיקום טקסט 3"/>
          <p:cNvSpPr>
            <a:spLocks noGrp="1"/>
          </p:cNvSpPr>
          <p:nvPr>
            <p:ph type="body" sz="quarter" idx="10" hasCustomPrompt="1"/>
          </p:nvPr>
        </p:nvSpPr>
        <p:spPr>
          <a:xfrm>
            <a:off x="623807" y="192531"/>
            <a:ext cx="10871170" cy="10096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sz="4400" dirty="0"/>
              <a:t>לחץ כדי לערוך סגנון כותרת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3975921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F552B-607E-4869-A917-C44959BDCB12}" type="datetimeFigureOut">
              <a:rPr lang="he-IL" smtClean="0"/>
              <a:pPr/>
              <a:t>ח'/ניסן/תש"פ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78A40-4CDB-4A89-A7AB-ED0E5AEAC786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61" r:id="rId3"/>
    <p:sldLayoutId id="2147483650" r:id="rId4"/>
    <p:sldLayoutId id="2147483653" r:id="rId5"/>
    <p:sldLayoutId id="2147483663" r:id="rId6"/>
    <p:sldLayoutId id="2147483666" r:id="rId7"/>
    <p:sldLayoutId id="2147483667" r:id="rId8"/>
    <p:sldLayoutId id="2147483665" r:id="rId9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e-IL" dirty="0"/>
              <a:t>מערכת שידורים לאומית</a:t>
            </a:r>
          </a:p>
        </p:txBody>
      </p:sp>
    </p:spTree>
    <p:extLst>
      <p:ext uri="{BB962C8B-B14F-4D97-AF65-F5344CB8AC3E}">
        <p14:creationId xmlns:p14="http://schemas.microsoft.com/office/powerpoint/2010/main" val="1709990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8940" y="224093"/>
            <a:ext cx="10871177" cy="1260000"/>
          </a:xfrm>
        </p:spPr>
        <p:txBody>
          <a:bodyPr/>
          <a:lstStyle/>
          <a:p>
            <a:r>
              <a:rPr lang="he-IL" dirty="0"/>
              <a:t>תרגול (2)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2243" y="1607736"/>
            <a:ext cx="10872000" cy="5151016"/>
          </a:xfrm>
        </p:spPr>
        <p:txBody>
          <a:bodyPr/>
          <a:lstStyle/>
          <a:p>
            <a:pPr algn="r"/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ציינו את השורש של הפעלים המודגשים ואת התופעה הלשונית .</a:t>
            </a:r>
          </a:p>
          <a:p>
            <a:pPr marL="514350" indent="-514350" algn="r">
              <a:buAutoNum type="arabicPeriod"/>
            </a:pPr>
            <a:r>
              <a:rPr lang="he-IL" sz="2800" b="0" dirty="0">
                <a:latin typeface="David" panose="020E0502060401010101" pitchFamily="34" charset="-79"/>
                <a:cs typeface="David" panose="020E0502060401010101" pitchFamily="34" charset="-79"/>
              </a:rPr>
              <a:t>לא תמיד </a:t>
            </a:r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מִזְדַּמֵּן</a:t>
            </a:r>
            <a:r>
              <a:rPr lang="he-IL" sz="2800" b="0" dirty="0">
                <a:latin typeface="David" panose="020E0502060401010101" pitchFamily="34" charset="-79"/>
                <a:cs typeface="David" panose="020E0502060401010101" pitchFamily="34" charset="-79"/>
              </a:rPr>
              <a:t> לנו להיפגש מחוץ למסגרת העבודה.</a:t>
            </a:r>
          </a:p>
          <a:p>
            <a:pPr marL="514350" indent="-514350" algn="r">
              <a:buAutoNum type="arabicPeriod"/>
            </a:pPr>
            <a:r>
              <a:rPr lang="he-IL" sz="2800" b="0" dirty="0">
                <a:latin typeface="David" panose="020E0502060401010101" pitchFamily="34" charset="-79"/>
                <a:cs typeface="David" panose="020E0502060401010101" pitchFamily="34" charset="-79"/>
              </a:rPr>
              <a:t>בגלל הפציעה של השחקן הוא לא </a:t>
            </a:r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הִשְתַּתֵּף</a:t>
            </a:r>
            <a:r>
              <a:rPr lang="he-IL" sz="2800" b="0" dirty="0">
                <a:latin typeface="David" panose="020E0502060401010101" pitchFamily="34" charset="-79"/>
                <a:cs typeface="David" panose="020E0502060401010101" pitchFamily="34" charset="-79"/>
              </a:rPr>
              <a:t> במחנה האימונים.</a:t>
            </a:r>
          </a:p>
          <a:p>
            <a:pPr marL="514350" indent="-514350" algn="r">
              <a:buAutoNum type="arabicPeriod"/>
            </a:pPr>
            <a:r>
              <a:rPr lang="he-IL" sz="2800" b="0" dirty="0">
                <a:latin typeface="David" panose="020E0502060401010101" pitchFamily="34" charset="-79"/>
                <a:cs typeface="David" panose="020E0502060401010101" pitchFamily="34" charset="-79"/>
              </a:rPr>
              <a:t>אל </a:t>
            </a:r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תִּסְתַּכֵּל</a:t>
            </a:r>
            <a:r>
              <a:rPr lang="he-IL" sz="2800" b="0" dirty="0">
                <a:latin typeface="David" panose="020E0502060401010101" pitchFamily="34" charset="-79"/>
                <a:cs typeface="David" panose="020E0502060401010101" pitchFamily="34" charset="-79"/>
              </a:rPr>
              <a:t> בקנקן אלא במה שיש בתוכו.</a:t>
            </a:r>
          </a:p>
          <a:p>
            <a:pPr marL="514350" indent="-514350" algn="r">
              <a:buAutoNum type="arabicPeriod"/>
            </a:pPr>
            <a:r>
              <a:rPr lang="he-IL" sz="2800" b="0" dirty="0">
                <a:latin typeface="David" panose="020E0502060401010101" pitchFamily="34" charset="-79"/>
                <a:cs typeface="David" panose="020E0502060401010101" pitchFamily="34" charset="-79"/>
              </a:rPr>
              <a:t>התלמידים </a:t>
            </a:r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הִצְטַלְּמו</a:t>
            </a:r>
            <a:r>
              <a:rPr lang="he-IL" sz="2800" b="0" dirty="0">
                <a:latin typeface="David" panose="020E0502060401010101" pitchFamily="34" charset="-79"/>
                <a:cs typeface="David" panose="020E0502060401010101" pitchFamily="34" charset="-79"/>
              </a:rPr>
              <a:t> לתמונת מחזור.</a:t>
            </a:r>
          </a:p>
          <a:p>
            <a:pPr marL="514350" indent="-514350" algn="r">
              <a:buAutoNum type="arabicPeriod"/>
            </a:pPr>
            <a:r>
              <a:rPr lang="he-IL" sz="2800" b="0" dirty="0">
                <a:latin typeface="David" panose="020E0502060401010101" pitchFamily="34" charset="-79"/>
                <a:cs typeface="David" panose="020E0502060401010101" pitchFamily="34" charset="-79"/>
              </a:rPr>
              <a:t>הנאשם ניסה </a:t>
            </a:r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להִתַּמֵּם</a:t>
            </a:r>
            <a:r>
              <a:rPr lang="he-IL" sz="2800" b="0" dirty="0">
                <a:latin typeface="David" panose="020E0502060401010101" pitchFamily="34" charset="-79"/>
                <a:cs typeface="David" panose="020E0502060401010101" pitchFamily="34" charset="-79"/>
              </a:rPr>
              <a:t> מול השופט.</a:t>
            </a:r>
          </a:p>
          <a:p>
            <a:pPr marL="514350" indent="-514350" algn="r">
              <a:buAutoNum type="arabicPeriod"/>
            </a:pPr>
            <a:endParaRPr lang="he-IL" sz="2800" b="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514350" indent="-514350" algn="r">
              <a:buAutoNum type="arabicPeriod"/>
            </a:pPr>
            <a:endParaRPr lang="he-IL" sz="2800" b="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514350" indent="-514350" algn="r">
              <a:buAutoNum type="arabicPeriod"/>
            </a:pPr>
            <a:endParaRPr lang="he-IL" sz="2800" b="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514350" indent="-514350" algn="r">
              <a:buAutoNum type="arabicPeriod"/>
            </a:pPr>
            <a:endParaRPr lang="he-IL" sz="2800" b="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-432077" y="2170443"/>
            <a:ext cx="5124660" cy="43207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ז.מ.נ</a:t>
            </a:r>
            <a:r>
              <a:rPr lang="en-US" sz="24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24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-שיכול עיצורים והידמות</a:t>
            </a:r>
            <a:r>
              <a:rPr lang="en-US" sz="24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24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חלקית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482321" y="2692957"/>
            <a:ext cx="2883877" cy="42203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ש.ת.פ</a:t>
            </a:r>
            <a:r>
              <a:rPr lang="en-US" sz="24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24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-שיכול עיצורים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853732" y="3205424"/>
            <a:ext cx="3064747" cy="41198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ס.כ.ל</a:t>
            </a:r>
            <a:r>
              <a:rPr lang="en-US" sz="24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24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-שיכול עיצורים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678075" y="3617407"/>
            <a:ext cx="4994030" cy="53256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צ.ל.מ – שיכול עיצורים והידמות חלקית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366198" y="4170066"/>
            <a:ext cx="3637503" cy="45217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ת.מ.מ</a:t>
            </a:r>
            <a:r>
              <a:rPr lang="en-US" sz="24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24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- התלכדות עיצורים</a:t>
            </a:r>
          </a:p>
        </p:txBody>
      </p:sp>
    </p:spTree>
    <p:extLst>
      <p:ext uri="{BB962C8B-B14F-4D97-AF65-F5344CB8AC3E}">
        <p14:creationId xmlns:p14="http://schemas.microsoft.com/office/powerpoint/2010/main" val="1332937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8117" y="269310"/>
            <a:ext cx="10871177" cy="1260000"/>
          </a:xfrm>
        </p:spPr>
        <p:txBody>
          <a:bodyPr/>
          <a:lstStyle/>
          <a:p>
            <a:r>
              <a:rPr lang="he-IL" dirty="0"/>
              <a:t>תרגול (3)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8117" y="1628774"/>
            <a:ext cx="10872000" cy="4704740"/>
          </a:xfrm>
        </p:spPr>
        <p:txBody>
          <a:bodyPr/>
          <a:lstStyle/>
          <a:p>
            <a:pPr algn="r"/>
            <a:r>
              <a:rPr lang="he-IL" sz="2800" b="0" dirty="0">
                <a:latin typeface="David" panose="020E0502060401010101" pitchFamily="34" charset="-79"/>
                <a:cs typeface="David" panose="020E0502060401010101" pitchFamily="34" charset="-79"/>
              </a:rPr>
              <a:t>כתבו את הצורה הנכונה מאותו שורש בבניין התפעל :</a:t>
            </a:r>
          </a:p>
          <a:p>
            <a:pPr marL="514350" indent="-514350" algn="r">
              <a:buAutoNum type="arabicPeriod"/>
            </a:pPr>
            <a:r>
              <a:rPr lang="he-IL" sz="2800" b="0" dirty="0">
                <a:latin typeface="David" panose="020E0502060401010101" pitchFamily="34" charset="-79"/>
                <a:cs typeface="David" panose="020E0502060401010101" pitchFamily="34" charset="-79"/>
              </a:rPr>
              <a:t>ניצן ויניב (צ.ר.פ)__</a:t>
            </a:r>
            <a:r>
              <a:rPr lang="he-IL" sz="2400" b="0" dirty="0">
                <a:latin typeface="David" panose="020E0502060401010101" pitchFamily="34" charset="-79"/>
                <a:cs typeface="David" panose="020E0502060401010101" pitchFamily="34" charset="-79"/>
              </a:rPr>
              <a:t>_</a:t>
            </a:r>
            <a:r>
              <a:rPr lang="he-IL" sz="2000" b="0" dirty="0">
                <a:latin typeface="David" panose="020E0502060401010101" pitchFamily="34" charset="-79"/>
                <a:cs typeface="David" panose="020E0502060401010101" pitchFamily="34" charset="-79"/>
              </a:rPr>
              <a:t>______</a:t>
            </a:r>
            <a:r>
              <a:rPr lang="he-IL" sz="2400" b="0" dirty="0">
                <a:latin typeface="David" panose="020E0502060401010101" pitchFamily="34" charset="-79"/>
                <a:cs typeface="David" panose="020E0502060401010101" pitchFamily="34" charset="-79"/>
              </a:rPr>
              <a:t>_</a:t>
            </a:r>
            <a:r>
              <a:rPr lang="he-IL" sz="2800" b="0" dirty="0">
                <a:latin typeface="David" panose="020E0502060401010101" pitchFamily="34" charset="-79"/>
                <a:cs typeface="David" panose="020E0502060401010101" pitchFamily="34" charset="-79"/>
              </a:rPr>
              <a:t>  לקבוצת הכדורגל בהפסקה בשנה הבאה. </a:t>
            </a:r>
          </a:p>
          <a:p>
            <a:pPr marL="514350" indent="-514350" algn="r">
              <a:buAutoNum type="arabicPeriod"/>
            </a:pPr>
            <a:r>
              <a:rPr lang="he-IL" sz="2800" b="0" dirty="0">
                <a:latin typeface="David" panose="020E0502060401010101" pitchFamily="34" charset="-79"/>
                <a:cs typeface="David" panose="020E0502060401010101" pitchFamily="34" charset="-79"/>
              </a:rPr>
              <a:t>רינה היא התלמידה ה- (צ.י.נ)___________ בכיתה .</a:t>
            </a:r>
          </a:p>
          <a:p>
            <a:pPr marL="514350" indent="-514350" algn="r">
              <a:buAutoNum type="arabicPeriod"/>
            </a:pPr>
            <a:r>
              <a:rPr lang="he-IL" sz="2800" b="0" dirty="0">
                <a:latin typeface="David" panose="020E0502060401010101" pitchFamily="34" charset="-79"/>
                <a:cs typeface="David" panose="020E0502060401010101" pitchFamily="34" charset="-79"/>
              </a:rPr>
              <a:t>אל תצלמו אתרועי, הוא שונא (צ.ל.מ) ______________.</a:t>
            </a:r>
          </a:p>
          <a:p>
            <a:pPr marL="514350" indent="-514350" algn="r">
              <a:buAutoNum type="arabicPeriod"/>
            </a:pPr>
            <a:r>
              <a:rPr lang="he-IL" sz="2800" b="0" dirty="0">
                <a:latin typeface="David" panose="020E0502060401010101" pitchFamily="34" charset="-79"/>
                <a:cs typeface="David" panose="020E0502060401010101" pitchFamily="34" charset="-79"/>
              </a:rPr>
              <a:t>אני וחברתי כמו אחיות ותמיד (ש.ת.פ) ________באירועים משפחתיים זו של זו.</a:t>
            </a:r>
          </a:p>
          <a:p>
            <a:pPr marL="514350" indent="-514350" algn="r">
              <a:buAutoNum type="arabicPeriod"/>
            </a:pPr>
            <a:r>
              <a:rPr lang="he-IL" sz="2800" b="0" dirty="0">
                <a:latin typeface="David" panose="020E0502060401010101" pitchFamily="34" charset="-79"/>
                <a:cs typeface="David" panose="020E0502060401010101" pitchFamily="34" charset="-79"/>
              </a:rPr>
              <a:t>המחשב שלי ישן וכבר קשה (ש.מ.ש)_____________ בו.</a:t>
            </a:r>
          </a:p>
          <a:p>
            <a:pPr marL="514350" indent="-514350" algn="r">
              <a:buAutoNum type="arabicPeriod"/>
            </a:pPr>
            <a:r>
              <a:rPr lang="he-IL" sz="2800" b="0" dirty="0">
                <a:latin typeface="David" panose="020E0502060401010101" pitchFamily="34" charset="-79"/>
                <a:cs typeface="David" panose="020E0502060401010101" pitchFamily="34" charset="-79"/>
              </a:rPr>
              <a:t>בכל פעם אחרי הגשם השמים (ט.ה.ר) ___________.</a:t>
            </a:r>
          </a:p>
          <a:p>
            <a:pPr marL="514350" indent="-514350" algn="r">
              <a:buAutoNum type="arabicPeriod"/>
            </a:pPr>
            <a:r>
              <a:rPr lang="he-IL" sz="2800" b="0" dirty="0">
                <a:latin typeface="David" panose="020E0502060401010101" pitchFamily="34" charset="-79"/>
                <a:cs typeface="David" panose="020E0502060401010101" pitchFamily="34" charset="-79"/>
              </a:rPr>
              <a:t>בימים אלו אם נפגשים לא (ק.ר.ב) ___________ , אלא שומרים מרחק.</a:t>
            </a:r>
          </a:p>
          <a:p>
            <a:pPr marL="514350" indent="-514350" algn="r">
              <a:buAutoNum type="arabicPeriod"/>
            </a:pPr>
            <a:r>
              <a:rPr lang="he-IL" sz="2800" b="0" dirty="0">
                <a:latin typeface="David" panose="020E0502060401010101" pitchFamily="34" charset="-79"/>
                <a:cs typeface="David" panose="020E0502060401010101" pitchFamily="34" charset="-79"/>
              </a:rPr>
              <a:t>אל (ז.ר.ז) ___________ עדיין איני מוכנה . 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7048500" y="2133600"/>
            <a:ext cx="1943100" cy="5715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יצטרפו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5400675" y="2628900"/>
            <a:ext cx="1962150" cy="58102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המצטיּנת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600450" y="3143250"/>
            <a:ext cx="2781300" cy="5143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להצטלם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469606" y="3571875"/>
            <a:ext cx="2033587" cy="6477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משתתפות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4114800" y="4114800"/>
            <a:ext cx="2505075" cy="5143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להשתמש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4114800" y="4629150"/>
            <a:ext cx="2266950" cy="5715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מטּהרים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4676775" y="5200650"/>
            <a:ext cx="2057400" cy="42862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מתקרבים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7705725" y="5705475"/>
            <a:ext cx="2095500" cy="42862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תזדרזי</a:t>
            </a:r>
          </a:p>
        </p:txBody>
      </p:sp>
    </p:spTree>
    <p:extLst>
      <p:ext uri="{BB962C8B-B14F-4D97-AF65-F5344CB8AC3E}">
        <p14:creationId xmlns:p14="http://schemas.microsoft.com/office/powerpoint/2010/main" val="3414158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tical Scroll 3"/>
          <p:cNvSpPr/>
          <p:nvPr/>
        </p:nvSpPr>
        <p:spPr>
          <a:xfrm>
            <a:off x="291402" y="362139"/>
            <a:ext cx="11656088" cy="6301211"/>
          </a:xfrm>
          <a:prstGeom prst="verticalScroll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5" name="Round Single Corner Rectangle 4"/>
          <p:cNvSpPr/>
          <p:nvPr/>
        </p:nvSpPr>
        <p:spPr>
          <a:xfrm>
            <a:off x="4421275" y="482320"/>
            <a:ext cx="3537020" cy="482321"/>
          </a:xfrm>
          <a:prstGeom prst="round1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6350" stA="55000" endA="300" endPos="45500" dir="5400000" sy="-100000" algn="bl" rotWithShape="0"/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-{סיכום}-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316334" y="1406769"/>
            <a:ext cx="9736853" cy="415498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סימני הבניין של התפעל הם: הת-, פ' הפועל בפתח ובע' הפועל דגש חזק תבניתי .</a:t>
            </a:r>
          </a:p>
          <a:p>
            <a:r>
              <a:rPr lang="he-IL" sz="2400">
                <a:latin typeface="David" panose="020E0502060401010101" pitchFamily="34" charset="-79"/>
                <a:cs typeface="David" panose="020E0502060401010101" pitchFamily="34" charset="-79"/>
              </a:rPr>
              <a:t>חשוב לציין: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בהווה האות מ' במקום האות (</a:t>
            </a:r>
            <a:r>
              <a:rPr lang="he-IL" sz="2400">
                <a:latin typeface="David" panose="020E0502060401010101" pitchFamily="34" charset="-79"/>
                <a:cs typeface="David" panose="020E0502060401010101" pitchFamily="34" charset="-79"/>
              </a:rPr>
              <a:t>ה),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בעתיד אותיות אית"ן לפני האות ת' 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לבניין התפעל ישנן הוראות רבות ומגוונות 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כאשר פה"פ היא אחת מן האותיות שש"ס, חל שיכול אותיות, כלומר פ' הפועל ו-ת' של בניין התפעל מתחלפות במיקום.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כאשר פ' הפועל היא צ', חל שיכול אותיות והידמות חלקית.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כאשר פ' הפועל היא ת', חלה התלכדות עיצורים, שתי אותיות ת' מתלכדות ונוצר דגש חזק משלים.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כאשר פ' הפועל היא ד' או ט' חלה הידמות חלקית והתלכדות עיצורים ובמקום העיצור שנבלע בא דגש חזק משלים.</a:t>
            </a:r>
          </a:p>
          <a:p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07473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75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75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423F6F61-4567-462B-A618-70CBC508D8B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172" r="34234" b="66411"/>
          <a:stretch/>
        </p:blipFill>
        <p:spPr>
          <a:xfrm>
            <a:off x="4775372" y="446"/>
            <a:ext cx="3241542" cy="1838237"/>
          </a:xfrm>
          <a:prstGeom prst="rect">
            <a:avLst/>
          </a:prstGeom>
        </p:spPr>
      </p:pic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904EE8F9-32B7-45EB-8FC4-CC451E605118}"/>
              </a:ext>
            </a:extLst>
          </p:cNvPr>
          <p:cNvSpPr txBox="1"/>
          <p:nvPr/>
        </p:nvSpPr>
        <p:spPr>
          <a:xfrm>
            <a:off x="1348333" y="3016166"/>
            <a:ext cx="10471879" cy="181564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895260" algn="just"/>
            <a:r>
              <a:rPr lang="he-IL" sz="2800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השימוש ביצירות במהלך שידור זה נעשה לפי סעיף 27א לחוק זכות יוצרים, תשס"ח-2007. אם הינך בעל הזכויות באחת היצירות, באפשרותך לבקש מאיתנו לחדול מהשימוש ביצירה, זאת באמצעות פנייה לדוא"ל </a:t>
            </a:r>
            <a:r>
              <a:rPr lang="en-US" sz="2800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rights@education.gov.il</a:t>
            </a:r>
            <a:endParaRPr lang="he-IL" sz="2800" dirty="0">
              <a:solidFill>
                <a:srgbClr val="192A72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0276247E-F89D-4BE1-B3D6-7FE06BEB5A42}"/>
              </a:ext>
            </a:extLst>
          </p:cNvPr>
          <p:cNvSpPr/>
          <p:nvPr/>
        </p:nvSpPr>
        <p:spPr>
          <a:xfrm>
            <a:off x="794" y="1838683"/>
            <a:ext cx="12188825" cy="7631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e-IL" sz="3200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שימוש ביצירות מוגנות בזכויות יוצרים ואיתור בעלי זכויות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/>
        </p:nvSpPr>
        <p:spPr>
          <a:xfrm>
            <a:off x="1629321" y="2695767"/>
            <a:ext cx="9207201" cy="19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88" tIns="121888" rIns="121888" bIns="121888" anchor="t" anchorCtr="0">
            <a:noAutofit/>
          </a:bodyPr>
          <a:lstStyle/>
          <a:p>
            <a:pPr marL="609539">
              <a:lnSpc>
                <a:spcPct val="150000"/>
              </a:lnSpc>
            </a:pPr>
            <a:endParaRPr dirty="0"/>
          </a:p>
        </p:txBody>
      </p:sp>
      <p:sp>
        <p:nvSpPr>
          <p:cNvPr id="5" name="כותרת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>
                <a:solidFill>
                  <a:srgbClr val="192A72"/>
                </a:solidFill>
              </a:rPr>
              <a:t>שם השיעור</a:t>
            </a:r>
          </a:p>
        </p:txBody>
      </p:sp>
      <p:sp>
        <p:nvSpPr>
          <p:cNvPr id="7" name="כותרת משנה 6"/>
          <p:cNvSpPr>
            <a:spLocks noGrp="1"/>
          </p:cNvSpPr>
          <p:nvPr>
            <p:ph type="subTitle" idx="1"/>
          </p:nvPr>
        </p:nvSpPr>
        <p:spPr>
          <a:xfrm>
            <a:off x="738117" y="2918492"/>
            <a:ext cx="10872000" cy="703645"/>
          </a:xfrm>
        </p:spPr>
        <p:txBody>
          <a:bodyPr/>
          <a:lstStyle/>
          <a:p>
            <a:r>
              <a:rPr lang="he-IL" dirty="0">
                <a:sym typeface="Varela Round"/>
              </a:rPr>
              <a:t>בניין התפעל – לתלמידי חט"ע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he-IL" dirty="0">
                <a:sym typeface="Varela Round"/>
              </a:rPr>
              <a:t>שם המורה: </a:t>
            </a:r>
            <a:r>
              <a:rPr lang="he-IL" dirty="0" err="1">
                <a:sym typeface="Varela Round"/>
              </a:rPr>
              <a:t>ברלנתי</a:t>
            </a:r>
            <a:r>
              <a:rPr lang="he-IL" dirty="0">
                <a:sym typeface="Varela Round"/>
              </a:rPr>
              <a:t> בואקנה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>
                <a:solidFill>
                  <a:srgbClr val="192A72"/>
                </a:solidFill>
              </a:rPr>
              <a:t>מה נלמד היום 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>
          <a:xfrm>
            <a:off x="515205" y="1185681"/>
            <a:ext cx="9000000" cy="540000"/>
          </a:xfrm>
        </p:spPr>
        <p:txBody>
          <a:bodyPr/>
          <a:lstStyle/>
          <a:p>
            <a:r>
              <a:rPr lang="he-IL" dirty="0">
                <a:sym typeface="Varela Round"/>
              </a:rPr>
              <a:t>התפעל – הוראות ותופעות לשוניות</a:t>
            </a:r>
            <a:endParaRPr lang="he-IL" dirty="0"/>
          </a:p>
        </p:txBody>
      </p:sp>
      <p:sp>
        <p:nvSpPr>
          <p:cNvPr id="10" name="Oval 9"/>
          <p:cNvSpPr/>
          <p:nvPr/>
        </p:nvSpPr>
        <p:spPr>
          <a:xfrm>
            <a:off x="10157988" y="2190939"/>
            <a:ext cx="1394234" cy="9144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Oval 11"/>
          <p:cNvSpPr/>
          <p:nvPr/>
        </p:nvSpPr>
        <p:spPr>
          <a:xfrm>
            <a:off x="1778164" y="1955549"/>
            <a:ext cx="1475715" cy="91440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הִתְ</a:t>
            </a:r>
            <a:r>
              <a:rPr lang="he-IL" sz="20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מַזֵּל</a:t>
            </a:r>
          </a:p>
          <a:p>
            <a:pPr algn="ctr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הִתְ</a:t>
            </a:r>
            <a:r>
              <a:rPr lang="he-IL" sz="20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אַבֵּן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4"/>
          </p:nvPr>
        </p:nvSpPr>
        <p:spPr>
          <a:xfrm>
            <a:off x="515206" y="1716864"/>
            <a:ext cx="11160000" cy="4152517"/>
          </a:xfrm>
          <a:noFill/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 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   </a:t>
            </a:r>
            <a:r>
              <a:rPr lang="en-US" dirty="0">
                <a:solidFill>
                  <a:schemeClr val="accent4">
                    <a:lumMod val="60000"/>
                    <a:lumOff val="4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        </a:t>
            </a:r>
            <a:r>
              <a:rPr lang="ar-EG" dirty="0">
                <a:solidFill>
                  <a:schemeClr val="accent4">
                    <a:lumMod val="60000"/>
                    <a:lumOff val="4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                                                              </a:t>
            </a:r>
            <a:r>
              <a:rPr lang="ar-EG" sz="66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ّ</a:t>
            </a:r>
            <a:endParaRPr lang="he-IL" sz="199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2728778" y="3105337"/>
            <a:ext cx="1475715" cy="9144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הִתְ</a:t>
            </a:r>
            <a:r>
              <a:rPr lang="he-IL" sz="20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בּונֵן</a:t>
            </a:r>
          </a:p>
          <a:p>
            <a:pPr algn="ctr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הִתְ</a:t>
            </a:r>
            <a:r>
              <a:rPr lang="he-IL" sz="20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פַּלֵּל</a:t>
            </a:r>
          </a:p>
        </p:txBody>
      </p:sp>
      <p:sp>
        <p:nvSpPr>
          <p:cNvPr id="14" name="Oval 13"/>
          <p:cNvSpPr/>
          <p:nvPr/>
        </p:nvSpPr>
        <p:spPr>
          <a:xfrm>
            <a:off x="7206558" y="4372825"/>
            <a:ext cx="1475715" cy="91439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הִתְ</a:t>
            </a:r>
            <a:r>
              <a:rPr lang="he-IL" sz="20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קַבֵּל</a:t>
            </a:r>
            <a:r>
              <a:rPr lang="en-US" sz="20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20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/נ</a:t>
            </a:r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ִתְ</a:t>
            </a:r>
            <a:r>
              <a:rPr lang="he-IL" sz="20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קַבֵּל</a:t>
            </a:r>
          </a:p>
          <a:p>
            <a:pPr algn="ctr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הִתְ</a:t>
            </a:r>
            <a:r>
              <a:rPr lang="he-IL" sz="20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מַלֵּא</a:t>
            </a:r>
          </a:p>
        </p:txBody>
      </p:sp>
      <p:sp>
        <p:nvSpPr>
          <p:cNvPr id="17" name="Oval 16"/>
          <p:cNvSpPr/>
          <p:nvPr/>
        </p:nvSpPr>
        <p:spPr>
          <a:xfrm>
            <a:off x="8442356" y="3105338"/>
            <a:ext cx="1475715" cy="914399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הִת</a:t>
            </a:r>
            <a:r>
              <a:rPr lang="he-IL" sz="20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ְכַּתֵּב</a:t>
            </a:r>
          </a:p>
          <a:p>
            <a:pPr algn="ctr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הִתְ</a:t>
            </a:r>
            <a:r>
              <a:rPr lang="he-IL" sz="20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קַשֵּר</a:t>
            </a:r>
          </a:p>
        </p:txBody>
      </p:sp>
      <p:sp>
        <p:nvSpPr>
          <p:cNvPr id="18" name="Oval 17"/>
          <p:cNvSpPr/>
          <p:nvPr/>
        </p:nvSpPr>
        <p:spPr>
          <a:xfrm>
            <a:off x="3910255" y="4341137"/>
            <a:ext cx="1475715" cy="9144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הִתְ</a:t>
            </a:r>
            <a:r>
              <a:rPr lang="he-IL" sz="20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חַכֵּם</a:t>
            </a:r>
          </a:p>
          <a:p>
            <a:pPr algn="ctr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הִתַּ</a:t>
            </a:r>
            <a:r>
              <a:rPr lang="he-IL" sz="20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ַמֵּם</a:t>
            </a:r>
          </a:p>
        </p:txBody>
      </p:sp>
      <p:sp>
        <p:nvSpPr>
          <p:cNvPr id="19" name="Oval 18"/>
          <p:cNvSpPr/>
          <p:nvPr/>
        </p:nvSpPr>
        <p:spPr>
          <a:xfrm>
            <a:off x="5531678" y="5255537"/>
            <a:ext cx="1475715" cy="914400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הִתְ</a:t>
            </a:r>
            <a:r>
              <a:rPr lang="he-IL" sz="20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בַּגֵּר</a:t>
            </a:r>
          </a:p>
          <a:p>
            <a:pPr algn="ctr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הִתְ</a:t>
            </a:r>
            <a:r>
              <a:rPr lang="he-IL" sz="20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עַוֵּר</a:t>
            </a:r>
          </a:p>
        </p:txBody>
      </p:sp>
      <p:sp>
        <p:nvSpPr>
          <p:cNvPr id="20" name="Oval 19"/>
          <p:cNvSpPr/>
          <p:nvPr/>
        </p:nvSpPr>
        <p:spPr>
          <a:xfrm>
            <a:off x="10022186" y="2096171"/>
            <a:ext cx="1530036" cy="110393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" name="Oval 20"/>
          <p:cNvSpPr/>
          <p:nvPr/>
        </p:nvSpPr>
        <p:spPr>
          <a:xfrm>
            <a:off x="9311489" y="1905756"/>
            <a:ext cx="1475715" cy="914399"/>
          </a:xfrm>
          <a:prstGeom prst="ellipse">
            <a:avLst/>
          </a:prstGeom>
          <a:solidFill>
            <a:srgbClr val="FF00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הִתְ</a:t>
            </a:r>
            <a:r>
              <a:rPr lang="he-IL" sz="20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לַבֵּש</a:t>
            </a:r>
          </a:p>
          <a:p>
            <a:pPr algn="ctr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הִתְ</a:t>
            </a:r>
            <a:r>
              <a:rPr lang="he-IL" sz="20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פַּטֵּר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4725909" y="2507516"/>
            <a:ext cx="3218506" cy="991353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6600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הִתְ</a:t>
            </a:r>
            <a:r>
              <a:rPr lang="he-IL" sz="66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פַּעל</a:t>
            </a:r>
          </a:p>
          <a:p>
            <a:pPr algn="ctr"/>
            <a:endParaRPr lang="he-IL" dirty="0"/>
          </a:p>
        </p:txBody>
      </p:sp>
      <p:cxnSp>
        <p:nvCxnSpPr>
          <p:cNvPr id="31" name="Straight Arrow Connector 30"/>
          <p:cNvCxnSpPr>
            <a:stCxn id="21" idx="6"/>
          </p:cNvCxnSpPr>
          <p:nvPr/>
        </p:nvCxnSpPr>
        <p:spPr>
          <a:xfrm>
            <a:off x="10787204" y="2362956"/>
            <a:ext cx="52510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987902" y="2390539"/>
            <a:ext cx="847725" cy="15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881053" y="3498869"/>
            <a:ext cx="847725" cy="15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062530" y="4766163"/>
            <a:ext cx="847725" cy="15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2081" y="5712737"/>
            <a:ext cx="847725" cy="15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2273" y="4750649"/>
            <a:ext cx="847725" cy="15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8" name="Straight Arrow Connector 37"/>
          <p:cNvCxnSpPr/>
          <p:nvPr/>
        </p:nvCxnSpPr>
        <p:spPr>
          <a:xfrm flipV="1">
            <a:off x="9918071" y="3571297"/>
            <a:ext cx="76501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11312305" y="1955549"/>
            <a:ext cx="801232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פעולה רגילה</a:t>
            </a:r>
          </a:p>
        </p:txBody>
      </p:sp>
      <p:sp>
        <p:nvSpPr>
          <p:cNvPr id="34" name="Rectangle 33"/>
          <p:cNvSpPr/>
          <p:nvPr/>
        </p:nvSpPr>
        <p:spPr>
          <a:xfrm>
            <a:off x="10715539" y="3105339"/>
            <a:ext cx="1113576" cy="9644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הדדיות</a:t>
            </a:r>
          </a:p>
        </p:txBody>
      </p:sp>
      <p:sp>
        <p:nvSpPr>
          <p:cNvPr id="35" name="Rounded Rectangle 34"/>
          <p:cNvSpPr/>
          <p:nvPr/>
        </p:nvSpPr>
        <p:spPr>
          <a:xfrm>
            <a:off x="9515205" y="4313662"/>
            <a:ext cx="914400" cy="91440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פעולה סבילה</a:t>
            </a:r>
          </a:p>
        </p:txBody>
      </p:sp>
      <p:sp>
        <p:nvSpPr>
          <p:cNvPr id="36" name="Rounded Rectangle 35"/>
          <p:cNvSpPr/>
          <p:nvPr/>
        </p:nvSpPr>
        <p:spPr>
          <a:xfrm>
            <a:off x="7819806" y="5477661"/>
            <a:ext cx="882714" cy="787651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שינוי מצב</a:t>
            </a:r>
          </a:p>
        </p:txBody>
      </p:sp>
      <p:sp>
        <p:nvSpPr>
          <p:cNvPr id="37" name="Rounded Rectangle 36"/>
          <p:cNvSpPr/>
          <p:nvPr/>
        </p:nvSpPr>
        <p:spPr>
          <a:xfrm>
            <a:off x="2027976" y="4517679"/>
            <a:ext cx="1034553" cy="737858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העמדת פנים</a:t>
            </a:r>
          </a:p>
        </p:txBody>
      </p:sp>
      <p:sp>
        <p:nvSpPr>
          <p:cNvPr id="39" name="Rounded Rectangle 38"/>
          <p:cNvSpPr/>
          <p:nvPr/>
        </p:nvSpPr>
        <p:spPr>
          <a:xfrm>
            <a:off x="962809" y="3309062"/>
            <a:ext cx="1011919" cy="697115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פעולה רגילה</a:t>
            </a:r>
          </a:p>
          <a:p>
            <a:pPr algn="ctr"/>
            <a:endParaRPr lang="he-IL" dirty="0"/>
          </a:p>
        </p:txBody>
      </p:sp>
      <p:sp>
        <p:nvSpPr>
          <p:cNvPr id="40" name="Rounded Rectangle 39"/>
          <p:cNvSpPr/>
          <p:nvPr/>
        </p:nvSpPr>
        <p:spPr>
          <a:xfrm>
            <a:off x="135802" y="2096171"/>
            <a:ext cx="852099" cy="773778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גזירה משם עצם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5" grpId="0" animBg="1"/>
      <p:bldP spid="36" grpId="0" animBg="1"/>
      <p:bldP spid="37" grpId="0" animBg="1"/>
      <p:bldP spid="39" grpId="0" animBg="1"/>
      <p:bldP spid="4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/>
        </p:nvSpPr>
        <p:spPr>
          <a:xfrm>
            <a:off x="1620629" y="2589330"/>
            <a:ext cx="9207201" cy="19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88" tIns="121888" rIns="121888" bIns="121888" anchor="t" anchorCtr="0">
            <a:noAutofit/>
          </a:bodyPr>
          <a:lstStyle/>
          <a:p>
            <a:pPr marL="609539">
              <a:lnSpc>
                <a:spcPct val="150000"/>
              </a:lnSpc>
            </a:pPr>
            <a:endParaRPr dirty="0"/>
          </a:p>
        </p:txBody>
      </p:sp>
      <p:sp>
        <p:nvSpPr>
          <p:cNvPr id="5" name="כותרת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sz="4000" dirty="0">
                <a:solidFill>
                  <a:srgbClr val="0070C0"/>
                </a:solidFill>
                <a:latin typeface="Tempus Sans ITC" panose="04020404030D07020202" pitchFamily="82" charset="0"/>
                <a:cs typeface="Varela Round"/>
              </a:rPr>
              <a:t>תופעות לשוניות בבניין התפעל</a:t>
            </a:r>
            <a:br>
              <a:rPr lang="he-IL" sz="4400" dirty="0">
                <a:solidFill>
                  <a:srgbClr val="192A72"/>
                </a:solidFill>
              </a:rPr>
            </a:br>
            <a:endParaRPr lang="he-IL" sz="4400" dirty="0">
              <a:solidFill>
                <a:srgbClr val="192A72"/>
              </a:solidFill>
            </a:endParaRPr>
          </a:p>
        </p:txBody>
      </p:sp>
      <p:sp>
        <p:nvSpPr>
          <p:cNvPr id="7" name="כותרת משנה 6"/>
          <p:cNvSpPr>
            <a:spLocks noGrp="1"/>
          </p:cNvSpPr>
          <p:nvPr>
            <p:ph type="subTitle" idx="1"/>
          </p:nvPr>
        </p:nvSpPr>
        <p:spPr>
          <a:xfrm>
            <a:off x="738117" y="2918493"/>
            <a:ext cx="10872000" cy="2919636"/>
          </a:xfrm>
        </p:spPr>
        <p:txBody>
          <a:bodyPr/>
          <a:lstStyle/>
          <a:p>
            <a:pPr algn="r"/>
            <a:r>
              <a:rPr lang="en-US" b="0" dirty="0">
                <a:latin typeface="David" panose="020E0502060401010101" pitchFamily="34" charset="-79"/>
                <a:cs typeface="David" panose="020E0502060401010101" pitchFamily="34" charset="-79"/>
                <a:sym typeface="Varela Round"/>
              </a:rPr>
              <a:t>                 	</a:t>
            </a:r>
          </a:p>
          <a:p>
            <a:pPr algn="r"/>
            <a:endParaRPr lang="en-US" b="0" dirty="0">
              <a:solidFill>
                <a:srgbClr val="FF0000"/>
              </a:solidFill>
              <a:latin typeface="David" panose="020E0502060401010101" pitchFamily="34" charset="-79"/>
              <a:cs typeface="David" panose="020E0502060401010101" pitchFamily="34" charset="-79"/>
              <a:sym typeface="Varela Round"/>
            </a:endParaRPr>
          </a:p>
          <a:p>
            <a:pPr algn="r"/>
            <a:r>
              <a:rPr lang="en-US" b="0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  <a:sym typeface="Varela Round"/>
              </a:rPr>
              <a:t>                                                          </a:t>
            </a:r>
            <a:r>
              <a:rPr lang="he-IL" b="0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  <a:sym typeface="Varela Round"/>
              </a:rPr>
              <a:t>הִתְ</a:t>
            </a:r>
            <a:r>
              <a:rPr lang="he-IL" b="0" dirty="0">
                <a:latin typeface="David" panose="020E0502060401010101" pitchFamily="34" charset="-79"/>
                <a:cs typeface="David" panose="020E0502060401010101" pitchFamily="34" charset="-79"/>
                <a:sym typeface="Varela Round"/>
              </a:rPr>
              <a:t>שַלֵּם</a:t>
            </a:r>
            <a:r>
              <a:rPr lang="he-IL" b="0" dirty="0">
                <a:solidFill>
                  <a:srgbClr val="192A72"/>
                </a:solidFill>
                <a:latin typeface="David" panose="020E0502060401010101" pitchFamily="34" charset="-79"/>
                <a:cs typeface="David" panose="020E0502060401010101" pitchFamily="34" charset="-79"/>
                <a:sym typeface="Varela Round"/>
              </a:rPr>
              <a:t>            </a:t>
            </a:r>
            <a:r>
              <a:rPr lang="he-IL" b="0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  <a:sym typeface="Varela Round"/>
              </a:rPr>
              <a:t>הִ</a:t>
            </a:r>
            <a:r>
              <a:rPr lang="he-IL" b="0" dirty="0">
                <a:latin typeface="David" panose="020E0502060401010101" pitchFamily="34" charset="-79"/>
                <a:cs typeface="David" panose="020E0502060401010101" pitchFamily="34" charset="-79"/>
                <a:sym typeface="Varela Round"/>
              </a:rPr>
              <a:t>ש</a:t>
            </a:r>
            <a:r>
              <a:rPr lang="he-IL" b="0" dirty="0">
                <a:solidFill>
                  <a:srgbClr val="192A72"/>
                </a:solidFill>
                <a:latin typeface="David" panose="020E0502060401010101" pitchFamily="34" charset="-79"/>
                <a:cs typeface="David" panose="020E0502060401010101" pitchFamily="34" charset="-79"/>
                <a:sym typeface="Varela Round"/>
              </a:rPr>
              <a:t>ְ</a:t>
            </a:r>
            <a:r>
              <a:rPr lang="he-IL" b="0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  <a:sym typeface="Varela Round"/>
              </a:rPr>
              <a:t>תַּ</a:t>
            </a:r>
            <a:r>
              <a:rPr lang="he-IL" b="0" dirty="0">
                <a:solidFill>
                  <a:srgbClr val="192A72"/>
                </a:solidFill>
                <a:latin typeface="David" panose="020E0502060401010101" pitchFamily="34" charset="-79"/>
                <a:cs typeface="David" panose="020E0502060401010101" pitchFamily="34" charset="-79"/>
                <a:sym typeface="Varela Round"/>
              </a:rPr>
              <a:t>ל</a:t>
            </a:r>
            <a:r>
              <a:rPr lang="he-IL" b="0" dirty="0">
                <a:latin typeface="David" panose="020E0502060401010101" pitchFamily="34" charset="-79"/>
                <a:cs typeface="David" panose="020E0502060401010101" pitchFamily="34" charset="-79"/>
                <a:sym typeface="Varela Round"/>
              </a:rPr>
              <a:t>ֵּם</a:t>
            </a:r>
          </a:p>
          <a:p>
            <a:pPr algn="r"/>
            <a:r>
              <a:rPr lang="he-IL" b="0" dirty="0">
                <a:solidFill>
                  <a:srgbClr val="192A72"/>
                </a:solidFill>
                <a:latin typeface="David" panose="020E0502060401010101" pitchFamily="34" charset="-79"/>
                <a:cs typeface="David" panose="020E0502060401010101" pitchFamily="34" charset="-79"/>
                <a:sym typeface="Varela Round"/>
              </a:rPr>
              <a:t> </a:t>
            </a:r>
            <a:r>
              <a:rPr lang="en-US" b="0" dirty="0">
                <a:solidFill>
                  <a:srgbClr val="192A72"/>
                </a:solidFill>
                <a:latin typeface="David" panose="020E0502060401010101" pitchFamily="34" charset="-79"/>
                <a:cs typeface="David" panose="020E0502060401010101" pitchFamily="34" charset="-79"/>
                <a:sym typeface="Varela Round"/>
              </a:rPr>
              <a:t>                                                         </a:t>
            </a:r>
            <a:r>
              <a:rPr lang="he-IL" b="0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  <a:sym typeface="Varela Round"/>
              </a:rPr>
              <a:t>הִתְ</a:t>
            </a:r>
            <a:r>
              <a:rPr lang="he-IL" b="0" dirty="0">
                <a:latin typeface="David" panose="020E0502060401010101" pitchFamily="34" charset="-79"/>
                <a:cs typeface="David" panose="020E0502060401010101" pitchFamily="34" charset="-79"/>
                <a:sym typeface="Varela Round"/>
              </a:rPr>
              <a:t>שַֹכֵּר</a:t>
            </a:r>
            <a:r>
              <a:rPr lang="he-IL" b="0" dirty="0">
                <a:solidFill>
                  <a:srgbClr val="192A72"/>
                </a:solidFill>
                <a:latin typeface="David" panose="020E0502060401010101" pitchFamily="34" charset="-79"/>
                <a:cs typeface="David" panose="020E0502060401010101" pitchFamily="34" charset="-79"/>
                <a:sym typeface="Varela Round"/>
              </a:rPr>
              <a:t>             </a:t>
            </a:r>
            <a:r>
              <a:rPr lang="he-IL" b="0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  <a:sym typeface="Varela Round"/>
              </a:rPr>
              <a:t>הִ</a:t>
            </a:r>
            <a:r>
              <a:rPr lang="he-IL" b="0" dirty="0">
                <a:latin typeface="David" panose="020E0502060401010101" pitchFamily="34" charset="-79"/>
                <a:cs typeface="David" panose="020E0502060401010101" pitchFamily="34" charset="-79"/>
                <a:sym typeface="Varela Round"/>
              </a:rPr>
              <a:t>שֹ</a:t>
            </a:r>
            <a:r>
              <a:rPr lang="he-IL" b="0" dirty="0">
                <a:solidFill>
                  <a:srgbClr val="192A72"/>
                </a:solidFill>
                <a:latin typeface="David" panose="020E0502060401010101" pitchFamily="34" charset="-79"/>
                <a:cs typeface="David" panose="020E0502060401010101" pitchFamily="34" charset="-79"/>
                <a:sym typeface="Varela Round"/>
              </a:rPr>
              <a:t>ְ</a:t>
            </a:r>
            <a:r>
              <a:rPr lang="he-IL" b="0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  <a:sym typeface="Varela Round"/>
              </a:rPr>
              <a:t>תַּ</a:t>
            </a:r>
            <a:r>
              <a:rPr lang="he-IL" b="0" dirty="0">
                <a:latin typeface="David" panose="020E0502060401010101" pitchFamily="34" charset="-79"/>
                <a:cs typeface="David" panose="020E0502060401010101" pitchFamily="34" charset="-79"/>
                <a:sym typeface="Varela Round"/>
              </a:rPr>
              <a:t>כֵּר</a:t>
            </a:r>
          </a:p>
          <a:p>
            <a:pPr algn="r"/>
            <a:r>
              <a:rPr lang="he-IL" b="0" dirty="0">
                <a:solidFill>
                  <a:srgbClr val="192A72"/>
                </a:solidFill>
                <a:latin typeface="David" panose="020E0502060401010101" pitchFamily="34" charset="-79"/>
                <a:cs typeface="David" panose="020E0502060401010101" pitchFamily="34" charset="-79"/>
                <a:sym typeface="Varela Round"/>
              </a:rPr>
              <a:t>						      </a:t>
            </a:r>
            <a:r>
              <a:rPr lang="en-US" b="0" dirty="0">
                <a:solidFill>
                  <a:srgbClr val="192A72"/>
                </a:solidFill>
                <a:latin typeface="David" panose="020E0502060401010101" pitchFamily="34" charset="-79"/>
                <a:cs typeface="David" panose="020E0502060401010101" pitchFamily="34" charset="-79"/>
                <a:sym typeface="Varela Round"/>
              </a:rPr>
              <a:t> </a:t>
            </a:r>
            <a:r>
              <a:rPr lang="he-IL" b="0" dirty="0">
                <a:solidFill>
                  <a:srgbClr val="192A72"/>
                </a:solidFill>
                <a:latin typeface="David" panose="020E0502060401010101" pitchFamily="34" charset="-79"/>
                <a:cs typeface="David" panose="020E0502060401010101" pitchFamily="34" charset="-79"/>
                <a:sym typeface="Varela Round"/>
              </a:rPr>
              <a:t> </a:t>
            </a:r>
            <a:r>
              <a:rPr lang="he-IL" b="0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  <a:sym typeface="Varela Round"/>
              </a:rPr>
              <a:t>הִתְ</a:t>
            </a:r>
            <a:r>
              <a:rPr lang="he-IL" b="0" dirty="0">
                <a:latin typeface="David" panose="020E0502060401010101" pitchFamily="34" charset="-79"/>
                <a:cs typeface="David" panose="020E0502060401010101" pitchFamily="34" charset="-79"/>
                <a:sym typeface="Varela Round"/>
              </a:rPr>
              <a:t>סַבֵּך</a:t>
            </a:r>
            <a:r>
              <a:rPr lang="he-IL" b="0" dirty="0">
                <a:solidFill>
                  <a:srgbClr val="192A72"/>
                </a:solidFill>
                <a:latin typeface="David" panose="020E0502060401010101" pitchFamily="34" charset="-79"/>
                <a:cs typeface="David" panose="020E0502060401010101" pitchFamily="34" charset="-79"/>
                <a:sym typeface="Varela Round"/>
              </a:rPr>
              <a:t>             </a:t>
            </a:r>
            <a:r>
              <a:rPr lang="he-IL" b="0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  <a:sym typeface="Varela Round"/>
              </a:rPr>
              <a:t>הִ</a:t>
            </a:r>
            <a:r>
              <a:rPr lang="he-IL" b="0" dirty="0">
                <a:latin typeface="David" panose="020E0502060401010101" pitchFamily="34" charset="-79"/>
                <a:cs typeface="David" panose="020E0502060401010101" pitchFamily="34" charset="-79"/>
                <a:sym typeface="Varela Round"/>
              </a:rPr>
              <a:t>ס</a:t>
            </a:r>
            <a:r>
              <a:rPr lang="he-IL" b="0" dirty="0">
                <a:solidFill>
                  <a:srgbClr val="192A72"/>
                </a:solidFill>
                <a:latin typeface="David" panose="020E0502060401010101" pitchFamily="34" charset="-79"/>
                <a:cs typeface="David" panose="020E0502060401010101" pitchFamily="34" charset="-79"/>
                <a:sym typeface="Varela Round"/>
              </a:rPr>
              <a:t>ְ</a:t>
            </a:r>
            <a:r>
              <a:rPr lang="he-IL" b="0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  <a:sym typeface="Varela Round"/>
              </a:rPr>
              <a:t>תַּ</a:t>
            </a:r>
            <a:r>
              <a:rPr lang="he-IL" b="0" dirty="0">
                <a:latin typeface="David" panose="020E0502060401010101" pitchFamily="34" charset="-79"/>
                <a:cs typeface="David" panose="020E0502060401010101" pitchFamily="34" charset="-79"/>
                <a:sym typeface="Varela Round"/>
              </a:rPr>
              <a:t>בֵּך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3684" y="4148911"/>
            <a:ext cx="920750" cy="4016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3684" y="4711079"/>
            <a:ext cx="920750" cy="4016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6315" y="5112717"/>
            <a:ext cx="1511300" cy="993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ound Single Corner Rectangle 5"/>
          <p:cNvSpPr/>
          <p:nvPr/>
        </p:nvSpPr>
        <p:spPr>
          <a:xfrm>
            <a:off x="8774349" y="2833554"/>
            <a:ext cx="2752928" cy="629494"/>
          </a:xfrm>
          <a:prstGeom prst="round1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  <a:sym typeface="Varela Round"/>
              </a:rPr>
              <a:t>א.</a:t>
            </a:r>
            <a:r>
              <a:rPr lang="he-IL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  <a:latin typeface="David" panose="020E0502060401010101" pitchFamily="34" charset="-79"/>
                <a:cs typeface="David" panose="020E0502060401010101" pitchFamily="34" charset="-79"/>
                <a:sym typeface="Varela Round"/>
              </a:rPr>
              <a:t> שיכול עיצורים</a:t>
            </a:r>
            <a:endParaRPr lang="he-IL" sz="2800" b="1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6867728" y="2789313"/>
            <a:ext cx="1770434" cy="71797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מתי?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3278497" y="2874252"/>
            <a:ext cx="2966936" cy="63303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פה"פ ש, שׁ,</a:t>
            </a:r>
            <a:r>
              <a:rPr lang="en-US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ס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2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68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49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49" tmFilter="0, 0; 0.125,0.2665; 0.25,0.4; 0.375,0.465; 0.5,0.5;  0.625,0.535; 0.75,0.6; 0.875,0.7335; 1,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24" tmFilter="0, 0; 0.125,0.2665; 0.25,0.4; 0.375,0.465; 0.5,0.5;  0.625,0.535; 0.75,0.6; 0.875,0.7335; 1,1">
                                          <p:stCondLst>
                                            <p:cond delay="497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2" tmFilter="0, 0; 0.125,0.2665; 0.25,0.4; 0.375,0.465; 0.5,0.5;  0.625,0.535; 0.75,0.6; 0.875,0.7335; 1,1">
                                          <p:stCondLst>
                                            <p:cond delay="621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10">
                                          <p:stCondLst>
                                            <p:cond delay="24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62" decel="50000">
                                          <p:stCondLst>
                                            <p:cond delay="25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10">
                                          <p:stCondLst>
                                            <p:cond delay="49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62" decel="50000">
                                          <p:stCondLst>
                                            <p:cond delay="50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10">
                                          <p:stCondLst>
                                            <p:cond delay="61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62" decel="50000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10">
                                          <p:stCondLst>
                                            <p:cond delay="67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62" decel="50000">
                                          <p:stCondLst>
                                            <p:cond delay="68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sz="4000" dirty="0">
                <a:solidFill>
                  <a:srgbClr val="0070C0"/>
                </a:solidFill>
                <a:latin typeface="Tempus Sans ITC" panose="04020404030D07020202" pitchFamily="82" charset="0"/>
                <a:cs typeface="Varela Round"/>
              </a:rPr>
              <a:t>תופעות לשוניות בבניין התפעל</a:t>
            </a:r>
            <a:endParaRPr lang="he-IL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8940" y="2939070"/>
            <a:ext cx="10872000" cy="3042747"/>
          </a:xfrm>
          <a:ln>
            <a:noFill/>
          </a:ln>
        </p:spPr>
        <p:txBody>
          <a:bodyPr/>
          <a:lstStyle/>
          <a:p>
            <a:pPr algn="r"/>
            <a:r>
              <a:rPr lang="he-IL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ב. שיכול עיצורים + הידמות חלקית :          פה"פ    ז  </a:t>
            </a:r>
            <a:r>
              <a:rPr lang="he-IL" b="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                                     </a:t>
            </a:r>
            <a:r>
              <a:rPr lang="he-IL" b="0" dirty="0">
                <a:latin typeface="David" panose="020E0502060401010101" pitchFamily="34" charset="-79"/>
                <a:cs typeface="David" panose="020E0502060401010101" pitchFamily="34" charset="-79"/>
              </a:rPr>
              <a:t>ז.מ.נ   </a:t>
            </a:r>
            <a:r>
              <a:rPr lang="he-IL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                                           </a:t>
            </a:r>
            <a:r>
              <a:rPr lang="he-IL" b="0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הִתְ</a:t>
            </a:r>
            <a:r>
              <a:rPr lang="he-IL" b="0" dirty="0">
                <a:latin typeface="David" panose="020E0502060401010101" pitchFamily="34" charset="-79"/>
                <a:cs typeface="David" panose="020E0502060401010101" pitchFamily="34" charset="-79"/>
              </a:rPr>
              <a:t>זַמֵּן             </a:t>
            </a:r>
            <a:r>
              <a:rPr lang="he-IL" b="0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הִ</a:t>
            </a:r>
            <a:r>
              <a:rPr lang="he-IL" b="0" dirty="0">
                <a:latin typeface="David" panose="020E0502060401010101" pitchFamily="34" charset="-79"/>
                <a:cs typeface="David" panose="020E0502060401010101" pitchFamily="34" charset="-79"/>
              </a:rPr>
              <a:t>זְ</a:t>
            </a:r>
            <a:r>
              <a:rPr lang="he-IL" b="0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תַּ</a:t>
            </a:r>
            <a:r>
              <a:rPr lang="he-IL" b="0" dirty="0">
                <a:latin typeface="David" panose="020E0502060401010101" pitchFamily="34" charset="-79"/>
                <a:cs typeface="David" panose="020E0502060401010101" pitchFamily="34" charset="-79"/>
              </a:rPr>
              <a:t>מֵּן            </a:t>
            </a:r>
            <a:r>
              <a:rPr lang="he-IL" b="0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הִ</a:t>
            </a:r>
            <a:r>
              <a:rPr lang="he-IL" b="0" dirty="0">
                <a:latin typeface="David" panose="020E0502060401010101" pitchFamily="34" charset="-79"/>
                <a:cs typeface="David" panose="020E0502060401010101" pitchFamily="34" charset="-79"/>
              </a:rPr>
              <a:t>זְ</a:t>
            </a:r>
            <a:r>
              <a:rPr lang="he-IL" b="0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דַּ</a:t>
            </a:r>
            <a:r>
              <a:rPr lang="he-IL" b="0" dirty="0">
                <a:latin typeface="David" panose="020E0502060401010101" pitchFamily="34" charset="-79"/>
                <a:cs typeface="David" panose="020E0502060401010101" pitchFamily="34" charset="-79"/>
              </a:rPr>
              <a:t>מֵּן</a:t>
            </a:r>
          </a:p>
          <a:p>
            <a:pPr algn="r"/>
            <a:endParaRPr lang="he-IL" sz="2400" b="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/>
            <a:r>
              <a:rPr lang="he-IL" sz="2400" b="0" dirty="0">
                <a:latin typeface="David" panose="020E0502060401010101" pitchFamily="34" charset="-79"/>
                <a:cs typeface="David" panose="020E0502060401010101" pitchFamily="34" charset="-79"/>
              </a:rPr>
              <a:t>                                                                                         </a:t>
            </a:r>
          </a:p>
          <a:p>
            <a:pPr algn="r"/>
            <a:r>
              <a:rPr lang="he-IL" sz="2400" b="0" dirty="0">
                <a:latin typeface="David" panose="020E0502060401010101" pitchFamily="34" charset="-79"/>
                <a:cs typeface="David" panose="020E0502060401010101" pitchFamily="34" charset="-79"/>
              </a:rPr>
              <a:t>                                                                                           שיכול   </a:t>
            </a:r>
            <a:r>
              <a:rPr lang="he-IL" b="0" dirty="0">
                <a:latin typeface="David" panose="020E0502060401010101" pitchFamily="34" charset="-79"/>
                <a:cs typeface="David" panose="020E0502060401010101" pitchFamily="34" charset="-79"/>
              </a:rPr>
              <a:t>               </a:t>
            </a:r>
            <a:r>
              <a:rPr lang="he-IL" sz="2400" b="0" dirty="0">
                <a:latin typeface="David" panose="020E0502060401010101" pitchFamily="34" charset="-79"/>
                <a:cs typeface="David" panose="020E0502060401010101" pitchFamily="34" charset="-79"/>
              </a:rPr>
              <a:t>הידמות חלקית </a:t>
            </a:r>
            <a:endParaRPr lang="en-US" sz="2400" b="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/>
            <a:r>
              <a:rPr lang="en-US" sz="2400" b="0" dirty="0">
                <a:latin typeface="David" panose="020E0502060401010101" pitchFamily="34" charset="-79"/>
                <a:cs typeface="David" panose="020E0502060401010101" pitchFamily="34" charset="-79"/>
              </a:rPr>
              <a:t>                          </a:t>
            </a:r>
            <a:r>
              <a:rPr lang="he-IL" sz="2400" b="0" dirty="0">
                <a:latin typeface="David" panose="020E0502060401010101" pitchFamily="34" charset="-79"/>
                <a:cs typeface="David" panose="020E0502060401010101" pitchFamily="34" charset="-79"/>
              </a:rPr>
              <a:t>                                                 </a:t>
            </a:r>
            <a:r>
              <a:rPr lang="en-US" sz="2400" b="0" dirty="0">
                <a:latin typeface="David" panose="020E0502060401010101" pitchFamily="34" charset="-79"/>
                <a:cs typeface="David" panose="020E0502060401010101" pitchFamily="34" charset="-79"/>
              </a:rPr>
              <a:t>   </a:t>
            </a:r>
            <a:endParaRPr lang="he-IL" sz="2400" b="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8" name="Curved Left Arrow 17"/>
          <p:cNvSpPr/>
          <p:nvPr/>
        </p:nvSpPr>
        <p:spPr>
          <a:xfrm rot="5400000">
            <a:off x="4567471" y="3133223"/>
            <a:ext cx="769547" cy="2408221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7608" y="3969646"/>
            <a:ext cx="2290526" cy="7353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Rectangle 18"/>
          <p:cNvSpPr/>
          <p:nvPr/>
        </p:nvSpPr>
        <p:spPr>
          <a:xfrm>
            <a:off x="6237838" y="4337332"/>
            <a:ext cx="5952575" cy="21811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Left Arrow 19"/>
          <p:cNvSpPr/>
          <p:nvPr/>
        </p:nvSpPr>
        <p:spPr>
          <a:xfrm>
            <a:off x="389299" y="6210677"/>
            <a:ext cx="1801640" cy="30781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" name="Rectangle 20"/>
          <p:cNvSpPr/>
          <p:nvPr/>
        </p:nvSpPr>
        <p:spPr>
          <a:xfrm>
            <a:off x="642796" y="5920966"/>
            <a:ext cx="1548143" cy="2897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המשך</a:t>
            </a:r>
          </a:p>
        </p:txBody>
      </p:sp>
    </p:spTree>
    <p:extLst>
      <p:ext uri="{BB962C8B-B14F-4D97-AF65-F5344CB8AC3E}">
        <p14:creationId xmlns:p14="http://schemas.microsoft.com/office/powerpoint/2010/main" val="1486688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sz="4000" dirty="0">
                <a:solidFill>
                  <a:srgbClr val="0070C0"/>
                </a:solidFill>
                <a:latin typeface="Tempus Sans ITC" panose="04020404030D07020202" pitchFamily="82" charset="0"/>
                <a:cs typeface="Varela Round"/>
              </a:rPr>
              <a:t>תופעות לשוניות בבניין התפעל</a:t>
            </a:r>
            <a:endParaRPr lang="he-IL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8117" y="2918493"/>
            <a:ext cx="10872000" cy="2796526"/>
          </a:xfrm>
          <a:noFill/>
        </p:spPr>
        <p:txBody>
          <a:bodyPr/>
          <a:lstStyle/>
          <a:p>
            <a:pPr algn="r"/>
            <a:r>
              <a:rPr lang="he-IL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ב. שיכול עיצורים + הידמות חלקית :          פה"פ     צ</a:t>
            </a:r>
          </a:p>
          <a:p>
            <a:pPr algn="r"/>
            <a:r>
              <a:rPr lang="he-IL" b="0" dirty="0">
                <a:latin typeface="David" panose="020E0502060401010101" pitchFamily="34" charset="-79"/>
                <a:cs typeface="David" panose="020E0502060401010101" pitchFamily="34" charset="-79"/>
              </a:rPr>
              <a:t>                   צ.ל.מ                    </a:t>
            </a:r>
            <a:r>
              <a:rPr lang="he-IL" b="0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הִתְ</a:t>
            </a:r>
            <a:r>
              <a:rPr lang="he-IL" b="0" dirty="0">
                <a:latin typeface="David" panose="020E0502060401010101" pitchFamily="34" charset="-79"/>
                <a:cs typeface="David" panose="020E0502060401010101" pitchFamily="34" charset="-79"/>
              </a:rPr>
              <a:t>צַלֵּם           </a:t>
            </a:r>
            <a:r>
              <a:rPr lang="he-IL" b="0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הִ</a:t>
            </a:r>
            <a:r>
              <a:rPr lang="he-IL" b="0" dirty="0">
                <a:latin typeface="David" panose="020E0502060401010101" pitchFamily="34" charset="-79"/>
                <a:cs typeface="David" panose="020E0502060401010101" pitchFamily="34" charset="-79"/>
              </a:rPr>
              <a:t>צְ</a:t>
            </a:r>
            <a:r>
              <a:rPr lang="he-IL" b="0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תַּ</a:t>
            </a:r>
            <a:r>
              <a:rPr lang="he-IL" b="0" dirty="0">
                <a:latin typeface="David" panose="020E0502060401010101" pitchFamily="34" charset="-79"/>
                <a:cs typeface="David" panose="020E0502060401010101" pitchFamily="34" charset="-79"/>
              </a:rPr>
              <a:t>לֵּם          </a:t>
            </a:r>
            <a:r>
              <a:rPr lang="he-IL" b="0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הִ</a:t>
            </a:r>
            <a:r>
              <a:rPr lang="he-IL" b="0" dirty="0">
                <a:latin typeface="David" panose="020E0502060401010101" pitchFamily="34" charset="-79"/>
                <a:cs typeface="David" panose="020E0502060401010101" pitchFamily="34" charset="-79"/>
              </a:rPr>
              <a:t>צְ</a:t>
            </a:r>
            <a:r>
              <a:rPr lang="he-IL" b="0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טַ</a:t>
            </a:r>
            <a:r>
              <a:rPr lang="he-IL" b="0" dirty="0">
                <a:latin typeface="David" panose="020E0502060401010101" pitchFamily="34" charset="-79"/>
                <a:cs typeface="David" panose="020E0502060401010101" pitchFamily="34" charset="-79"/>
              </a:rPr>
              <a:t>לֵּם</a:t>
            </a:r>
            <a:endParaRPr lang="en-US" b="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/>
            <a:endParaRPr lang="en-US" b="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/>
            <a:r>
              <a:rPr lang="en-US" b="0" dirty="0">
                <a:latin typeface="David" panose="020E0502060401010101" pitchFamily="34" charset="-79"/>
                <a:cs typeface="David" panose="020E0502060401010101" pitchFamily="34" charset="-79"/>
              </a:rPr>
              <a:t>              </a:t>
            </a:r>
            <a:r>
              <a:rPr lang="he-IL" b="0" dirty="0">
                <a:latin typeface="David" panose="020E0502060401010101" pitchFamily="34" charset="-79"/>
                <a:cs typeface="David" panose="020E0502060401010101" pitchFamily="34" charset="-79"/>
              </a:rPr>
              <a:t>                                           </a:t>
            </a:r>
            <a:endParaRPr lang="he-IL" sz="2400" b="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/>
            <a:r>
              <a:rPr lang="he-IL" sz="2400" b="0" dirty="0">
                <a:latin typeface="David" panose="020E0502060401010101" pitchFamily="34" charset="-79"/>
                <a:cs typeface="David" panose="020E0502060401010101" pitchFamily="34" charset="-79"/>
              </a:rPr>
              <a:t>                                                                            שיכול                       הידמות חלקית </a:t>
            </a:r>
            <a:endParaRPr lang="en-US" b="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7056" y="4002152"/>
            <a:ext cx="2401887" cy="927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0650" y="4000846"/>
            <a:ext cx="2066406" cy="927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72375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41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sz="4000" dirty="0">
                <a:solidFill>
                  <a:srgbClr val="0070C0"/>
                </a:solidFill>
                <a:latin typeface="Tempus Sans ITC" panose="04020404030D07020202" pitchFamily="82" charset="0"/>
                <a:cs typeface="Varela Round"/>
              </a:rPr>
              <a:t>תופעות לשוניות בבניין התפעל</a:t>
            </a:r>
            <a:endParaRPr lang="he-IL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8117" y="2918493"/>
            <a:ext cx="10872000" cy="3489023"/>
          </a:xfrm>
        </p:spPr>
        <p:txBody>
          <a:bodyPr/>
          <a:lstStyle/>
          <a:p>
            <a:pPr algn="r"/>
            <a:r>
              <a:rPr lang="he-IL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ג. התלכדות (התמזגות) עיצורים:            פה"פ  ת</a:t>
            </a:r>
          </a:p>
          <a:p>
            <a:pPr algn="r"/>
            <a:r>
              <a:rPr lang="he-IL" b="0" dirty="0">
                <a:latin typeface="David" panose="020E0502060401010101" pitchFamily="34" charset="-79"/>
                <a:cs typeface="David" panose="020E0502060401010101" pitchFamily="34" charset="-79"/>
              </a:rPr>
              <a:t>                                              ת.מ.מ     </a:t>
            </a:r>
            <a:r>
              <a:rPr lang="he-IL" b="0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הִתְ</a:t>
            </a:r>
            <a:r>
              <a:rPr lang="he-IL" b="0" dirty="0">
                <a:latin typeface="David" panose="020E0502060401010101" pitchFamily="34" charset="-79"/>
                <a:cs typeface="David" panose="020E0502060401010101" pitchFamily="34" charset="-79"/>
              </a:rPr>
              <a:t>תַּמֵּם               </a:t>
            </a:r>
            <a:r>
              <a:rPr lang="he-IL" b="0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הִ</a:t>
            </a:r>
            <a:r>
              <a:rPr lang="he-IL" b="0" dirty="0">
                <a:latin typeface="David" panose="020E0502060401010101" pitchFamily="34" charset="-79"/>
                <a:cs typeface="David" panose="020E0502060401010101" pitchFamily="34" charset="-79"/>
              </a:rPr>
              <a:t>תַּמֵּם</a:t>
            </a:r>
            <a:endParaRPr lang="en-US" b="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/>
            <a:endParaRPr lang="en-US" b="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/>
            <a:endParaRPr lang="en-US" b="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/>
            <a:r>
              <a:rPr lang="en-US" b="0" dirty="0">
                <a:latin typeface="David" panose="020E0502060401010101" pitchFamily="34" charset="-79"/>
                <a:cs typeface="David" panose="020E0502060401010101" pitchFamily="34" charset="-79"/>
              </a:rPr>
              <a:t>                 </a:t>
            </a:r>
            <a:r>
              <a:rPr lang="he-IL" b="0" dirty="0">
                <a:latin typeface="David" panose="020E0502060401010101" pitchFamily="34" charset="-79"/>
                <a:cs typeface="David" panose="020E0502060401010101" pitchFamily="34" charset="-79"/>
              </a:rPr>
              <a:t>                                                  </a:t>
            </a:r>
            <a:r>
              <a:rPr lang="he-IL" sz="2400" b="0" dirty="0">
                <a:latin typeface="David" panose="020E0502060401010101" pitchFamily="34" charset="-79"/>
                <a:cs typeface="David" panose="020E0502060401010101" pitchFamily="34" charset="-79"/>
              </a:rPr>
              <a:t>התמזגות עיצורים</a:t>
            </a:r>
          </a:p>
          <a:p>
            <a:pPr algn="r"/>
            <a:endParaRPr lang="he-IL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>
                <a:reflection blurRad="12700" stA="28000" endPos="45000" dist="1000" dir="5400000" sy="-100000" algn="bl" rotWithShape="0"/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8375" y="3362388"/>
            <a:ext cx="1511300" cy="98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val 3"/>
          <p:cNvSpPr/>
          <p:nvPr/>
        </p:nvSpPr>
        <p:spPr>
          <a:xfrm>
            <a:off x="3041964" y="3498489"/>
            <a:ext cx="253498" cy="59367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Oval 4"/>
          <p:cNvSpPr/>
          <p:nvPr/>
        </p:nvSpPr>
        <p:spPr>
          <a:xfrm>
            <a:off x="5314384" y="3621386"/>
            <a:ext cx="543208" cy="40740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1964" y="4162641"/>
            <a:ext cx="2652666" cy="842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19552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sz="4000" dirty="0">
                <a:solidFill>
                  <a:srgbClr val="0070C0"/>
                </a:solidFill>
                <a:latin typeface="Tempus Sans ITC" panose="04020404030D07020202" pitchFamily="82" charset="0"/>
                <a:cs typeface="Varela Round"/>
              </a:rPr>
              <a:t>תופעות לשוניות בבניין התפעל</a:t>
            </a:r>
            <a:endParaRPr lang="he-IL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8117" y="2918493"/>
            <a:ext cx="10872000" cy="4058410"/>
          </a:xfrm>
        </p:spPr>
        <p:txBody>
          <a:bodyPr/>
          <a:lstStyle/>
          <a:p>
            <a:pPr algn="r"/>
            <a:r>
              <a:rPr lang="he-IL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ד. הידמות מלאה והתלכדות (התמזגות):  פה"פ       ד, ט</a:t>
            </a:r>
          </a:p>
          <a:p>
            <a:pPr algn="r"/>
            <a:r>
              <a:rPr lang="he-IL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                                          </a:t>
            </a:r>
            <a:r>
              <a:rPr lang="he-IL" b="0" dirty="0">
                <a:latin typeface="David" panose="020E0502060401010101" pitchFamily="34" charset="-79"/>
                <a:cs typeface="David" panose="020E0502060401010101" pitchFamily="34" charset="-79"/>
              </a:rPr>
              <a:t>ד.ב.ר           </a:t>
            </a:r>
            <a:r>
              <a:rPr lang="he-IL" b="0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הִתְ</a:t>
            </a:r>
            <a:r>
              <a:rPr lang="he-IL" b="0" dirty="0">
                <a:latin typeface="David" panose="020E0502060401010101" pitchFamily="34" charset="-79"/>
                <a:cs typeface="David" panose="020E0502060401010101" pitchFamily="34" charset="-79"/>
              </a:rPr>
              <a:t>דַּבֵּר              </a:t>
            </a:r>
            <a:r>
              <a:rPr lang="he-IL" b="0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הִדְ</a:t>
            </a:r>
            <a:r>
              <a:rPr lang="he-IL" b="0" dirty="0">
                <a:latin typeface="David" panose="020E0502060401010101" pitchFamily="34" charset="-79"/>
                <a:cs typeface="David" panose="020E0502060401010101" pitchFamily="34" charset="-79"/>
              </a:rPr>
              <a:t>דַּבֵּר            </a:t>
            </a:r>
            <a:r>
              <a:rPr lang="he-IL" b="0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הִ</a:t>
            </a:r>
            <a:r>
              <a:rPr lang="he-IL" b="0" dirty="0">
                <a:latin typeface="David" panose="020E0502060401010101" pitchFamily="34" charset="-79"/>
                <a:cs typeface="David" panose="020E0502060401010101" pitchFamily="34" charset="-79"/>
              </a:rPr>
              <a:t>דַּבֵּר</a:t>
            </a:r>
          </a:p>
          <a:p>
            <a:pPr algn="r"/>
            <a:endParaRPr lang="he-IL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>
                <a:reflection blurRad="12700" stA="28000" endPos="45000" dist="1000" dir="5400000" sy="-100000" algn="bl" rotWithShape="0"/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/>
            <a:r>
              <a:rPr lang="en-US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             </a:t>
            </a:r>
            <a:r>
              <a:rPr lang="he-IL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                                                        </a:t>
            </a:r>
            <a:r>
              <a:rPr lang="he-IL" sz="2400" b="0" dirty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הידמות מלאה               התמזגות </a:t>
            </a:r>
            <a:endParaRPr lang="he-IL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reflection blurRad="12700" stA="28000" endPos="45000" dist="1000" dir="5400000" sy="-100000" algn="bl" rotWithShape="0"/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/>
            <a:r>
              <a:rPr lang="he-IL" b="0" dirty="0">
                <a:latin typeface="David" panose="020E0502060401010101" pitchFamily="34" charset="-79"/>
                <a:cs typeface="David" panose="020E0502060401010101" pitchFamily="34" charset="-79"/>
              </a:rPr>
              <a:t>                                         ט.פ.ל           </a:t>
            </a:r>
            <a:r>
              <a:rPr lang="he-IL" b="0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הִתְ</a:t>
            </a:r>
            <a:r>
              <a:rPr lang="he-IL" b="0" dirty="0">
                <a:latin typeface="David" panose="020E0502060401010101" pitchFamily="34" charset="-79"/>
                <a:cs typeface="David" panose="020E0502060401010101" pitchFamily="34" charset="-79"/>
              </a:rPr>
              <a:t>טַפֵּל             </a:t>
            </a:r>
            <a:r>
              <a:rPr lang="he-IL" b="0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הִטְ</a:t>
            </a:r>
            <a:r>
              <a:rPr lang="he-IL" b="0" dirty="0">
                <a:latin typeface="David" panose="020E0502060401010101" pitchFamily="34" charset="-79"/>
                <a:cs typeface="David" panose="020E0502060401010101" pitchFamily="34" charset="-79"/>
              </a:rPr>
              <a:t>טַפֵּל          </a:t>
            </a:r>
            <a:r>
              <a:rPr lang="he-IL" b="0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הִ</a:t>
            </a:r>
            <a:r>
              <a:rPr lang="he-IL" b="0" dirty="0">
                <a:latin typeface="David" panose="020E0502060401010101" pitchFamily="34" charset="-79"/>
                <a:cs typeface="David" panose="020E0502060401010101" pitchFamily="34" charset="-79"/>
              </a:rPr>
              <a:t>טַּפֵּל</a:t>
            </a:r>
          </a:p>
          <a:p>
            <a:pPr algn="r"/>
            <a:endParaRPr lang="he-IL" b="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/>
            <a:r>
              <a:rPr lang="he-IL" b="0" dirty="0">
                <a:latin typeface="David" panose="020E0502060401010101" pitchFamily="34" charset="-79"/>
                <a:cs typeface="David" panose="020E0502060401010101" pitchFamily="34" charset="-79"/>
              </a:rPr>
              <a:t>                                                                     </a:t>
            </a:r>
            <a:r>
              <a:rPr lang="he-IL" sz="2400" b="0" dirty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הידמות מלאה                 התמזגות</a:t>
            </a:r>
            <a:endParaRPr lang="he-IL" b="0" dirty="0">
              <a:solidFill>
                <a:srgbClr val="00B0F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5339" y="3625849"/>
            <a:ext cx="418220" cy="38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2343" y="3600217"/>
            <a:ext cx="208230" cy="433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5340" y="5228313"/>
            <a:ext cx="497940" cy="538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0573" y="5228313"/>
            <a:ext cx="283368" cy="433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3980" y="4007974"/>
            <a:ext cx="2502356" cy="702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383" y="4007974"/>
            <a:ext cx="2170066" cy="79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2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4450" y="5729487"/>
            <a:ext cx="2520918" cy="702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3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0573" y="5729487"/>
            <a:ext cx="1963737" cy="7346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80401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8940" y="0"/>
            <a:ext cx="10871177" cy="1260000"/>
          </a:xfrm>
        </p:spPr>
        <p:txBody>
          <a:bodyPr/>
          <a:lstStyle/>
          <a:p>
            <a:r>
              <a:rPr lang="he-IL" dirty="0"/>
              <a:t>תרגול (1)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8940" y="1290144"/>
            <a:ext cx="10872000" cy="4643185"/>
          </a:xfrm>
        </p:spPr>
        <p:txBody>
          <a:bodyPr/>
          <a:lstStyle/>
          <a:p>
            <a:pPr algn="r"/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קראו את המשפטים שלפניכם וציינו את ההוראה של כל פועל </a:t>
            </a:r>
            <a:r>
              <a:rPr lang="he-IL" sz="2800" b="0" dirty="0"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</a:p>
          <a:p>
            <a:pPr marL="514350" indent="-514350" algn="r">
              <a:buAutoNum type="arabicPeriod"/>
            </a:pPr>
            <a:r>
              <a:rPr lang="he-IL" sz="2800" b="0" dirty="0">
                <a:latin typeface="David" panose="020E0502060401010101" pitchFamily="34" charset="-79"/>
                <a:cs typeface="David" panose="020E0502060401010101" pitchFamily="34" charset="-79"/>
              </a:rPr>
              <a:t>אתמול כל מחנך </a:t>
            </a:r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התקשר</a:t>
            </a:r>
            <a:r>
              <a:rPr lang="he-IL" sz="2800" b="0" dirty="0">
                <a:latin typeface="David" panose="020E0502060401010101" pitchFamily="34" charset="-79"/>
                <a:cs typeface="David" panose="020E0502060401010101" pitchFamily="34" charset="-79"/>
              </a:rPr>
              <a:t> לתלמידים לשאול על שלומם.</a:t>
            </a:r>
          </a:p>
          <a:p>
            <a:pPr marL="514350" indent="-514350" algn="r">
              <a:buAutoNum type="arabicPeriod"/>
            </a:pPr>
            <a:r>
              <a:rPr lang="he-IL" sz="2800" b="0" dirty="0">
                <a:latin typeface="David" panose="020E0502060401010101" pitchFamily="34" charset="-79"/>
                <a:cs typeface="David" panose="020E0502060401010101" pitchFamily="34" charset="-79"/>
              </a:rPr>
              <a:t>השנה </a:t>
            </a:r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יתקיים</a:t>
            </a:r>
            <a:r>
              <a:rPr lang="he-IL" sz="2800" b="0" dirty="0">
                <a:latin typeface="David" panose="020E0502060401010101" pitchFamily="34" charset="-79"/>
                <a:cs typeface="David" panose="020E0502060401010101" pitchFamily="34" charset="-79"/>
              </a:rPr>
              <a:t> טקס סיום י"ב בסוף חודש יוני. </a:t>
            </a:r>
          </a:p>
          <a:p>
            <a:pPr marL="514350" indent="-514350" algn="r">
              <a:buAutoNum type="arabicPeriod"/>
            </a:pPr>
            <a:r>
              <a:rPr lang="he-IL" sz="2800" b="0" dirty="0">
                <a:latin typeface="David" panose="020E0502060401010101" pitchFamily="34" charset="-79"/>
                <a:cs typeface="David" panose="020E0502060401010101" pitchFamily="34" charset="-79"/>
              </a:rPr>
              <a:t>דליה </a:t>
            </a:r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מתכתבת</a:t>
            </a:r>
            <a:r>
              <a:rPr lang="he-IL" sz="2800" b="0" dirty="0">
                <a:latin typeface="David" panose="020E0502060401010101" pitchFamily="34" charset="-79"/>
                <a:cs typeface="David" panose="020E0502060401010101" pitchFamily="34" charset="-79"/>
              </a:rPr>
              <a:t> עם חברתה שלומדת בחו"ל רק באמצעות הדואר האלקטרוני.</a:t>
            </a:r>
          </a:p>
          <a:p>
            <a:pPr marL="514350" indent="-514350" algn="r">
              <a:buAutoNum type="arabicPeriod"/>
            </a:pPr>
            <a:r>
              <a:rPr lang="he-IL" sz="2800" b="0" dirty="0">
                <a:latin typeface="David" panose="020E0502060401010101" pitchFamily="34" charset="-79"/>
                <a:cs typeface="David" panose="020E0502060401010101" pitchFamily="34" charset="-79"/>
              </a:rPr>
              <a:t>לשמחתי, בקשתי </a:t>
            </a:r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נתקבלה</a:t>
            </a:r>
            <a:r>
              <a:rPr lang="he-IL" sz="2800" b="0" dirty="0">
                <a:latin typeface="David" panose="020E0502060401010101" pitchFamily="34" charset="-79"/>
                <a:cs typeface="David" panose="020E0502060401010101" pitchFamily="34" charset="-79"/>
              </a:rPr>
              <a:t> .</a:t>
            </a:r>
          </a:p>
          <a:p>
            <a:pPr marL="514350" indent="-514350" algn="r">
              <a:buAutoNum type="arabicPeriod"/>
            </a:pPr>
            <a:r>
              <a:rPr lang="he-IL" sz="2800" b="0" dirty="0">
                <a:latin typeface="David" panose="020E0502060401010101" pitchFamily="34" charset="-79"/>
                <a:cs typeface="David" panose="020E0502060401010101" pitchFamily="34" charset="-79"/>
              </a:rPr>
              <a:t>הנאשם ניסה </a:t>
            </a:r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להתחכם</a:t>
            </a:r>
            <a:r>
              <a:rPr lang="he-IL" sz="2800" b="0" dirty="0">
                <a:latin typeface="David" panose="020E0502060401010101" pitchFamily="34" charset="-79"/>
                <a:cs typeface="David" panose="020E0502060401010101" pitchFamily="34" charset="-79"/>
              </a:rPr>
              <a:t> מול השופט.</a:t>
            </a:r>
          </a:p>
          <a:p>
            <a:pPr marL="514350" indent="-514350" algn="r">
              <a:buAutoNum type="arabicPeriod"/>
            </a:pPr>
            <a:r>
              <a:rPr lang="he-IL" sz="2800" b="0" dirty="0">
                <a:latin typeface="David" panose="020E0502060401010101" pitchFamily="34" charset="-79"/>
                <a:cs typeface="David" panose="020E0502060401010101" pitchFamily="34" charset="-79"/>
              </a:rPr>
              <a:t>הבחינה הייתה קשה, למרות זאת לא </a:t>
            </a:r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התיאשתי</a:t>
            </a:r>
            <a:r>
              <a:rPr lang="he-IL" sz="2800" b="0" dirty="0">
                <a:latin typeface="David" panose="020E0502060401010101" pitchFamily="34" charset="-79"/>
                <a:cs typeface="David" panose="020E0502060401010101" pitchFamily="34" charset="-79"/>
              </a:rPr>
              <a:t>. </a:t>
            </a:r>
          </a:p>
          <a:p>
            <a:pPr marL="0" indent="0" algn="r"/>
            <a:endParaRPr lang="he-IL" sz="2800" b="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514350" indent="-514350" algn="r">
              <a:buAutoNum type="arabicPeriod"/>
            </a:pPr>
            <a:endParaRPr lang="he-IL" sz="2800" b="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2743199" y="1840523"/>
            <a:ext cx="1095271" cy="29586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הדדית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4029388" y="2341266"/>
            <a:ext cx="1034981" cy="40193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רגילה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80773" y="2813539"/>
            <a:ext cx="1316334" cy="46222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הדדית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5948624" y="3366199"/>
            <a:ext cx="1698171" cy="35169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סבילה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4546878" y="3818375"/>
            <a:ext cx="2064937" cy="49236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העמדת פנים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3054699" y="4320791"/>
            <a:ext cx="2009670" cy="49237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שינוי מצב</a:t>
            </a:r>
          </a:p>
        </p:txBody>
      </p:sp>
    </p:spTree>
    <p:extLst>
      <p:ext uri="{BB962C8B-B14F-4D97-AF65-F5344CB8AC3E}">
        <p14:creationId xmlns:p14="http://schemas.microsoft.com/office/powerpoint/2010/main" val="900240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732</TotalTime>
  <Words>686</Words>
  <Application>Microsoft Office PowerPoint</Application>
  <PresentationFormat>מותאם אישית</PresentationFormat>
  <Paragraphs>124</Paragraphs>
  <Slides>13</Slides>
  <Notes>4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13</vt:i4>
      </vt:variant>
    </vt:vector>
  </HeadingPairs>
  <TitlesOfParts>
    <vt:vector size="20" baseType="lpstr">
      <vt:lpstr>Arial</vt:lpstr>
      <vt:lpstr>Calibri</vt:lpstr>
      <vt:lpstr>David</vt:lpstr>
      <vt:lpstr>Tempus Sans ITC</vt:lpstr>
      <vt:lpstr>Varela Round</vt:lpstr>
      <vt:lpstr>Wingdings</vt:lpstr>
      <vt:lpstr>ערכת נושא Office</vt:lpstr>
      <vt:lpstr>מערכת שידורים לאומית</vt:lpstr>
      <vt:lpstr>שם השיעור</vt:lpstr>
      <vt:lpstr>מה נלמד היום </vt:lpstr>
      <vt:lpstr>תופעות לשוניות בבניין התפעל </vt:lpstr>
      <vt:lpstr>תופעות לשוניות בבניין התפעל</vt:lpstr>
      <vt:lpstr>תופעות לשוניות בבניין התפעל</vt:lpstr>
      <vt:lpstr>תופעות לשוניות בבניין התפעל</vt:lpstr>
      <vt:lpstr>תופעות לשוניות בבניין התפעל</vt:lpstr>
      <vt:lpstr>תרגול (1)</vt:lpstr>
      <vt:lpstr>תרגול (2)</vt:lpstr>
      <vt:lpstr>תרגול (3)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user</dc:creator>
  <cp:lastModifiedBy>טלי מנו</cp:lastModifiedBy>
  <cp:revision>74</cp:revision>
  <dcterms:created xsi:type="dcterms:W3CDTF">2020-03-15T19:13:03Z</dcterms:created>
  <dcterms:modified xsi:type="dcterms:W3CDTF">2020-04-02T17:34:36Z</dcterms:modified>
</cp:coreProperties>
</file>