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1"/>
  </p:notesMasterIdLst>
  <p:handoutMasterIdLst>
    <p:handoutMasterId r:id="rId52"/>
  </p:handoutMasterIdLst>
  <p:sldIdLst>
    <p:sldId id="257" r:id="rId2"/>
    <p:sldId id="262" r:id="rId3"/>
    <p:sldId id="263" r:id="rId4"/>
    <p:sldId id="288" r:id="rId5"/>
    <p:sldId id="289" r:id="rId6"/>
    <p:sldId id="349" r:id="rId7"/>
    <p:sldId id="351" r:id="rId8"/>
    <p:sldId id="352" r:id="rId9"/>
    <p:sldId id="504" r:id="rId10"/>
    <p:sldId id="505" r:id="rId11"/>
    <p:sldId id="506" r:id="rId12"/>
    <p:sldId id="354" r:id="rId13"/>
    <p:sldId id="355" r:id="rId14"/>
    <p:sldId id="357" r:id="rId15"/>
    <p:sldId id="358" r:id="rId16"/>
    <p:sldId id="507" r:id="rId17"/>
    <p:sldId id="361" r:id="rId18"/>
    <p:sldId id="367" r:id="rId19"/>
    <p:sldId id="362" r:id="rId20"/>
    <p:sldId id="364" r:id="rId21"/>
    <p:sldId id="365" r:id="rId22"/>
    <p:sldId id="366" r:id="rId23"/>
    <p:sldId id="368" r:id="rId24"/>
    <p:sldId id="540" r:id="rId25"/>
    <p:sldId id="369" r:id="rId26"/>
    <p:sldId id="370" r:id="rId27"/>
    <p:sldId id="371" r:id="rId28"/>
    <p:sldId id="372" r:id="rId29"/>
    <p:sldId id="513" r:id="rId30"/>
    <p:sldId id="514" r:id="rId31"/>
    <p:sldId id="373" r:id="rId32"/>
    <p:sldId id="374" r:id="rId33"/>
    <p:sldId id="539" r:id="rId34"/>
    <p:sldId id="375" r:id="rId35"/>
    <p:sldId id="376" r:id="rId36"/>
    <p:sldId id="533" r:id="rId37"/>
    <p:sldId id="534" r:id="rId38"/>
    <p:sldId id="381" r:id="rId39"/>
    <p:sldId id="535" r:id="rId40"/>
    <p:sldId id="382" r:id="rId41"/>
    <p:sldId id="393" r:id="rId42"/>
    <p:sldId id="537" r:id="rId43"/>
    <p:sldId id="394" r:id="rId44"/>
    <p:sldId id="395" r:id="rId45"/>
    <p:sldId id="396" r:id="rId46"/>
    <p:sldId id="541" r:id="rId47"/>
    <p:sldId id="397" r:id="rId48"/>
    <p:sldId id="538" r:id="rId49"/>
    <p:sldId id="269" r:id="rId50"/>
  </p:sldIdLst>
  <p:sldSz cx="12192000" cy="6858000"/>
  <p:notesSz cx="6623050" cy="98107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r" defTabSz="914400" rtl="1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r" defTabSz="914400" rtl="1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r" defTabSz="914400" rtl="1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r" defTabSz="914400" rtl="1" eaLnBrk="1" latinLnBrk="0" hangingPunct="1"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90">
          <p15:clr>
            <a:srgbClr val="A4A3A4"/>
          </p15:clr>
        </p15:guide>
        <p15:guide id="2" pos="208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99"/>
    <a:srgbClr val="990099"/>
    <a:srgbClr val="D60093"/>
    <a:srgbClr val="FF3399"/>
    <a:srgbClr val="66FF66"/>
    <a:srgbClr val="FFFF66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4749" autoAdjust="0"/>
  </p:normalViewPr>
  <p:slideViewPr>
    <p:cSldViewPr>
      <p:cViewPr varScale="1">
        <p:scale>
          <a:sx n="70" d="100"/>
          <a:sy n="70" d="100"/>
        </p:scale>
        <p:origin x="1075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64" y="-78"/>
      </p:cViewPr>
      <p:guideLst>
        <p:guide orient="horz" pos="3090"/>
        <p:guide pos="20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>
            <a:extLst>
              <a:ext uri="{FF2B5EF4-FFF2-40B4-BE49-F238E27FC236}">
                <a16:creationId xmlns:a16="http://schemas.microsoft.com/office/drawing/2014/main" id="{5E2325F8-562A-41F8-AA5F-BC7E9D17C41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7" name="Rectangle 1027">
            <a:extLst>
              <a:ext uri="{FF2B5EF4-FFF2-40B4-BE49-F238E27FC236}">
                <a16:creationId xmlns:a16="http://schemas.microsoft.com/office/drawing/2014/main" id="{1A816DEE-EA06-4E29-90FB-7D6BC7B17B6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8" name="Rectangle 1028">
            <a:extLst>
              <a:ext uri="{FF2B5EF4-FFF2-40B4-BE49-F238E27FC236}">
                <a16:creationId xmlns:a16="http://schemas.microsoft.com/office/drawing/2014/main" id="{45939DCA-EE24-4E61-86DE-0CBCFE52E95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149" name="Rectangle 1029">
            <a:extLst>
              <a:ext uri="{FF2B5EF4-FFF2-40B4-BE49-F238E27FC236}">
                <a16:creationId xmlns:a16="http://schemas.microsoft.com/office/drawing/2014/main" id="{68F0CF2F-1E1F-479C-AFFE-FA509250ECB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effectLst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81F1CF6B-EFA6-40A6-B725-A1559904F7BE}" type="slidenum">
              <a:rPr lang="he-IL" altLang="en-US"/>
              <a:pPr>
                <a:defRPr/>
              </a:pPr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8AAB5AF-454D-41E4-8BF3-FEB6B1233F9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7349028B-61F0-4431-B031-4AC58928350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52850" y="0"/>
            <a:ext cx="2870200" cy="490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>
            <a:extLst>
              <a:ext uri="{FF2B5EF4-FFF2-40B4-BE49-F238E27FC236}">
                <a16:creationId xmlns:a16="http://schemas.microsoft.com/office/drawing/2014/main" id="{689470E9-C418-402C-B945-7F0DE693294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1275" y="735013"/>
            <a:ext cx="6540500" cy="3679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28F16F7-2EBA-4AA3-B3CF-E7F93F63012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2650" y="4659313"/>
            <a:ext cx="4857750" cy="44148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en-US" noProof="0"/>
              <a:t>לחץ כדי לערוך סגנונות טקסט של תבנית בסיס</a:t>
            </a:r>
            <a:endParaRPr lang="en-US" altLang="en-US" noProof="0"/>
          </a:p>
          <a:p>
            <a:pPr lvl="1"/>
            <a:r>
              <a:rPr lang="he-IL" altLang="en-US" noProof="0"/>
              <a:t>רמה שנייה</a:t>
            </a:r>
            <a:endParaRPr lang="en-US" altLang="en-US" noProof="0"/>
          </a:p>
          <a:p>
            <a:pPr lvl="2"/>
            <a:r>
              <a:rPr lang="he-IL" altLang="en-US" noProof="0"/>
              <a:t>רמה שלישית</a:t>
            </a:r>
            <a:endParaRPr lang="en-US" altLang="en-US" noProof="0"/>
          </a:p>
          <a:p>
            <a:pPr lvl="3"/>
            <a:r>
              <a:rPr lang="he-IL" altLang="en-US" noProof="0"/>
              <a:t>רמה רביעית</a:t>
            </a:r>
            <a:endParaRPr lang="en-US" altLang="en-US" noProof="0"/>
          </a:p>
          <a:p>
            <a:pPr lvl="4"/>
            <a:r>
              <a:rPr lang="he-IL" altLang="en-US" noProof="0"/>
              <a:t>רמה חמישית</a:t>
            </a:r>
            <a:endParaRPr lang="en-US" altLang="en-US" noProof="0"/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03BD1C3F-29C4-4B7D-857E-893B343C7D1F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>
              <a:defRPr sz="1200">
                <a:effectLst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6CCC2E01-457A-4059-B5EE-D4CA297809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52850" y="9320213"/>
            <a:ext cx="2870200" cy="4905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>
              <a:defRPr sz="1200">
                <a:effectLst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DBB4DEAD-AA00-4216-88C6-8D7EE763D278}" type="slidenum">
              <a:rPr lang="he-IL" altLang="en-US"/>
              <a:pPr>
                <a:defRPr/>
              </a:pPr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Google Shape;51;g37bb09f989_0_0:notes">
            <a:extLst>
              <a:ext uri="{FF2B5EF4-FFF2-40B4-BE49-F238E27FC236}">
                <a16:creationId xmlns:a16="http://schemas.microsoft.com/office/drawing/2014/main" id="{A7DDEC27-EB34-4B7B-BB2F-968E92EFE38F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5363" name="Google Shape;52;g37bb09f989_0_0:notes">
            <a:extLst>
              <a:ext uri="{FF2B5EF4-FFF2-40B4-BE49-F238E27FC236}">
                <a16:creationId xmlns:a16="http://schemas.microsoft.com/office/drawing/2014/main" id="{F2D47D65-70F9-4680-A612-9C0CE4D29851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he-IL" altLang="he-I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Google Shape;58;g37bb09f989_0_49:notes">
            <a:extLst>
              <a:ext uri="{FF2B5EF4-FFF2-40B4-BE49-F238E27FC236}">
                <a16:creationId xmlns:a16="http://schemas.microsoft.com/office/drawing/2014/main" id="{17F91FFF-5B13-49D7-B043-470A46EFC249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7411" name="Google Shape;59;g37bb09f989_0_49:notes">
            <a:extLst>
              <a:ext uri="{FF2B5EF4-FFF2-40B4-BE49-F238E27FC236}">
                <a16:creationId xmlns:a16="http://schemas.microsoft.com/office/drawing/2014/main" id="{DBE62EB8-EA6F-4C50-86DA-0372CC51D87F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he-IL" altLang="he-I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Google Shape;51;g37bb09f989_0_0:notes">
            <a:extLst>
              <a:ext uri="{FF2B5EF4-FFF2-40B4-BE49-F238E27FC236}">
                <a16:creationId xmlns:a16="http://schemas.microsoft.com/office/drawing/2014/main" id="{E87F3B18-312D-4BCC-97CC-54F0C3306FF6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19459" name="Google Shape;52;g37bb09f989_0_0:notes">
            <a:extLst>
              <a:ext uri="{FF2B5EF4-FFF2-40B4-BE49-F238E27FC236}">
                <a16:creationId xmlns:a16="http://schemas.microsoft.com/office/drawing/2014/main" id="{3F08AC31-7CF7-4054-B6F1-90DC66BC30BE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he-IL" altLang="he-I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Google Shape;67;g37bb09f989_0_59:notes">
            <a:extLst>
              <a:ext uri="{FF2B5EF4-FFF2-40B4-BE49-F238E27FC236}">
                <a16:creationId xmlns:a16="http://schemas.microsoft.com/office/drawing/2014/main" id="{5C794C73-7F32-4BD8-9E73-73D8AFC6F11D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  <p:sp>
        <p:nvSpPr>
          <p:cNvPr id="21507" name="Google Shape;68;g37bb09f989_0_59:notes">
            <a:extLst>
              <a:ext uri="{FF2B5EF4-FFF2-40B4-BE49-F238E27FC236}">
                <a16:creationId xmlns:a16="http://schemas.microsoft.com/office/drawing/2014/main" id="{E0FC2CB9-6CB6-45F1-9892-B59403DA1247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91425" rIns="91425" bIns="91425"/>
          <a:lstStyle/>
          <a:p>
            <a:pPr>
              <a:spcBef>
                <a:spcPct val="0"/>
              </a:spcBef>
            </a:pPr>
            <a:endParaRPr lang="he-IL" altLang="he-I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Google Shape;215;p14:notes">
            <a:extLst>
              <a:ext uri="{FF2B5EF4-FFF2-40B4-BE49-F238E27FC236}">
                <a16:creationId xmlns:a16="http://schemas.microsoft.com/office/drawing/2014/main" id="{BD6B08F2-6F05-4E59-8C61-E77017BC3CDD}"/>
              </a:ext>
            </a:extLst>
          </p:cNvPr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>
              <a:spcBef>
                <a:spcPct val="0"/>
              </a:spcBef>
            </a:pPr>
            <a:endParaRPr lang="he-IL" altLang="he-IL"/>
          </a:p>
        </p:txBody>
      </p:sp>
      <p:sp>
        <p:nvSpPr>
          <p:cNvPr id="69635" name="Google Shape;216;p14:notes">
            <a:extLst>
              <a:ext uri="{FF2B5EF4-FFF2-40B4-BE49-F238E27FC236}">
                <a16:creationId xmlns:a16="http://schemas.microsoft.com/office/drawing/2014/main" id="{C1CE9BF3-6FC5-4D1A-A0D9-FDC1209F837A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>
              <a:gd name="T0" fmla="*/ 0 w 120000"/>
              <a:gd name="T1" fmla="*/ 0 h 120000"/>
              <a:gd name="T2" fmla="*/ 120000 w 120000"/>
              <a:gd name="T3" fmla="*/ 0 h 120000"/>
              <a:gd name="T4" fmla="*/ 120000 w 120000"/>
              <a:gd name="T5" fmla="*/ 120000 h 120000"/>
              <a:gd name="T6" fmla="*/ 0 w 120000"/>
              <a:gd name="T7" fmla="*/ 120000 h 120000"/>
              <a:gd name="T8" fmla="*/ 0 w 120000"/>
              <a:gd name="T9" fmla="*/ 0 h 120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lnTo>
                  <a:pt x="0" y="0"/>
                </a:lnTo>
                <a:close/>
              </a:path>
            </a:pathLst>
          </a:custGeom>
          <a:noFill/>
          <a:ln>
            <a:round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6">
            <a:extLst>
              <a:ext uri="{FF2B5EF4-FFF2-40B4-BE49-F238E27FC236}">
                <a16:creationId xmlns:a16="http://schemas.microsoft.com/office/drawing/2014/main" id="{1E87F6C3-E9CB-4D62-90F9-A3D87479995B}"/>
              </a:ext>
            </a:extLst>
          </p:cNvPr>
          <p:cNvSpPr/>
          <p:nvPr userDrawn="1"/>
        </p:nvSpPr>
        <p:spPr>
          <a:xfrm>
            <a:off x="7324725" y="6145213"/>
            <a:ext cx="5345113" cy="57943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3" name="מלבן מעוגל 7">
            <a:extLst>
              <a:ext uri="{FF2B5EF4-FFF2-40B4-BE49-F238E27FC236}">
                <a16:creationId xmlns:a16="http://schemas.microsoft.com/office/drawing/2014/main" id="{513A65DE-D01E-4121-B067-6A95AA27A412}"/>
              </a:ext>
            </a:extLst>
          </p:cNvPr>
          <p:cNvSpPr/>
          <p:nvPr userDrawn="1"/>
        </p:nvSpPr>
        <p:spPr>
          <a:xfrm>
            <a:off x="9498013" y="5867400"/>
            <a:ext cx="3055937" cy="21431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4" name="מלבן מעוגל 10">
            <a:extLst>
              <a:ext uri="{FF2B5EF4-FFF2-40B4-BE49-F238E27FC236}">
                <a16:creationId xmlns:a16="http://schemas.microsoft.com/office/drawing/2014/main" id="{758AA36C-5F10-4B12-8EFD-A04DA039C478}"/>
              </a:ext>
            </a:extLst>
          </p:cNvPr>
          <p:cNvSpPr/>
          <p:nvPr userDrawn="1"/>
        </p:nvSpPr>
        <p:spPr>
          <a:xfrm>
            <a:off x="-503238" y="157163"/>
            <a:ext cx="1431926" cy="3349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5" name="מלבן מעוגל 8">
            <a:extLst>
              <a:ext uri="{FF2B5EF4-FFF2-40B4-BE49-F238E27FC236}">
                <a16:creationId xmlns:a16="http://schemas.microsoft.com/office/drawing/2014/main" id="{A463C373-645D-4C38-AC6C-353CD2801707}"/>
              </a:ext>
            </a:extLst>
          </p:cNvPr>
          <p:cNvSpPr/>
          <p:nvPr userDrawn="1"/>
        </p:nvSpPr>
        <p:spPr>
          <a:xfrm>
            <a:off x="10056813" y="77788"/>
            <a:ext cx="2774950" cy="4699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6" name="Rectangle 30">
            <a:extLst>
              <a:ext uri="{FF2B5EF4-FFF2-40B4-BE49-F238E27FC236}">
                <a16:creationId xmlns:a16="http://schemas.microsoft.com/office/drawing/2014/main" id="{7996B913-1507-45FC-84E3-5BC0FF22DAD8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14400" y="6248400"/>
            <a:ext cx="25400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31">
            <a:extLst>
              <a:ext uri="{FF2B5EF4-FFF2-40B4-BE49-F238E27FC236}">
                <a16:creationId xmlns:a16="http://schemas.microsoft.com/office/drawing/2014/main" id="{4A4D499E-6F85-4FDF-8BBA-A1EE4C57FA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he-IL" altLang="en-US"/>
              <a:t>קורס ליסודות  השיווק</a:t>
            </a:r>
            <a:endParaRPr lang="en-US" altLang="en-US"/>
          </a:p>
        </p:txBody>
      </p:sp>
      <p:sp>
        <p:nvSpPr>
          <p:cNvPr id="8" name="Rectangle 32">
            <a:extLst>
              <a:ext uri="{FF2B5EF4-FFF2-40B4-BE49-F238E27FC236}">
                <a16:creationId xmlns:a16="http://schemas.microsoft.com/office/drawing/2014/main" id="{EBB72CAA-D043-4CB3-AA6F-C8C12320D70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683746BE-B611-40F5-B50D-8595925AD5FF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324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6">
            <a:extLst>
              <a:ext uri="{FF2B5EF4-FFF2-40B4-BE49-F238E27FC236}">
                <a16:creationId xmlns:a16="http://schemas.microsoft.com/office/drawing/2014/main" id="{351B6A96-DB3E-459B-B907-E995EA81E8F6}"/>
              </a:ext>
            </a:extLst>
          </p:cNvPr>
          <p:cNvSpPr/>
          <p:nvPr userDrawn="1"/>
        </p:nvSpPr>
        <p:spPr>
          <a:xfrm>
            <a:off x="7324725" y="6145213"/>
            <a:ext cx="5345113" cy="57943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3" name="מלבן מעוגל 7">
            <a:extLst>
              <a:ext uri="{FF2B5EF4-FFF2-40B4-BE49-F238E27FC236}">
                <a16:creationId xmlns:a16="http://schemas.microsoft.com/office/drawing/2014/main" id="{BD1EEA27-48D8-48A9-9B57-F47D54BBB159}"/>
              </a:ext>
            </a:extLst>
          </p:cNvPr>
          <p:cNvSpPr/>
          <p:nvPr userDrawn="1"/>
        </p:nvSpPr>
        <p:spPr>
          <a:xfrm>
            <a:off x="9498013" y="5867400"/>
            <a:ext cx="3055937" cy="21431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4" name="מלבן מעוגל 10">
            <a:extLst>
              <a:ext uri="{FF2B5EF4-FFF2-40B4-BE49-F238E27FC236}">
                <a16:creationId xmlns:a16="http://schemas.microsoft.com/office/drawing/2014/main" id="{5E654F2A-F68E-47C5-8CFA-B6EB5C2CCA8D}"/>
              </a:ext>
            </a:extLst>
          </p:cNvPr>
          <p:cNvSpPr/>
          <p:nvPr userDrawn="1"/>
        </p:nvSpPr>
        <p:spPr>
          <a:xfrm>
            <a:off x="-503238" y="157163"/>
            <a:ext cx="1431926" cy="3349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5" name="מלבן מעוגל 8">
            <a:extLst>
              <a:ext uri="{FF2B5EF4-FFF2-40B4-BE49-F238E27FC236}">
                <a16:creationId xmlns:a16="http://schemas.microsoft.com/office/drawing/2014/main" id="{AB12232C-10FA-45A4-8D8F-93A24605FDAE}"/>
              </a:ext>
            </a:extLst>
          </p:cNvPr>
          <p:cNvSpPr/>
          <p:nvPr userDrawn="1"/>
        </p:nvSpPr>
        <p:spPr>
          <a:xfrm>
            <a:off x="10056813" y="77788"/>
            <a:ext cx="2774950" cy="4699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4E1A2AC-9F38-44AA-B162-433C9D4EB9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D3082-32CD-46D0-A010-32CC10D09519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620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6">
            <a:extLst>
              <a:ext uri="{FF2B5EF4-FFF2-40B4-BE49-F238E27FC236}">
                <a16:creationId xmlns:a16="http://schemas.microsoft.com/office/drawing/2014/main" id="{C25582FC-4178-4444-B89F-4525C20FCCB6}"/>
              </a:ext>
            </a:extLst>
          </p:cNvPr>
          <p:cNvSpPr/>
          <p:nvPr userDrawn="1"/>
        </p:nvSpPr>
        <p:spPr>
          <a:xfrm>
            <a:off x="7324725" y="6145213"/>
            <a:ext cx="5345113" cy="57943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3" name="מלבן מעוגל 7">
            <a:extLst>
              <a:ext uri="{FF2B5EF4-FFF2-40B4-BE49-F238E27FC236}">
                <a16:creationId xmlns:a16="http://schemas.microsoft.com/office/drawing/2014/main" id="{E7AD11A0-62CA-47AC-9216-C5B86944D6F1}"/>
              </a:ext>
            </a:extLst>
          </p:cNvPr>
          <p:cNvSpPr/>
          <p:nvPr userDrawn="1"/>
        </p:nvSpPr>
        <p:spPr>
          <a:xfrm>
            <a:off x="9498013" y="5867400"/>
            <a:ext cx="3055937" cy="21431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4" name="מלבן מעוגל 10">
            <a:extLst>
              <a:ext uri="{FF2B5EF4-FFF2-40B4-BE49-F238E27FC236}">
                <a16:creationId xmlns:a16="http://schemas.microsoft.com/office/drawing/2014/main" id="{E51B14AD-1624-4D3E-8A0D-16AE0C3ACFBC}"/>
              </a:ext>
            </a:extLst>
          </p:cNvPr>
          <p:cNvSpPr/>
          <p:nvPr userDrawn="1"/>
        </p:nvSpPr>
        <p:spPr>
          <a:xfrm>
            <a:off x="-503238" y="157163"/>
            <a:ext cx="1431926" cy="3349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5" name="מלבן מעוגל 8">
            <a:extLst>
              <a:ext uri="{FF2B5EF4-FFF2-40B4-BE49-F238E27FC236}">
                <a16:creationId xmlns:a16="http://schemas.microsoft.com/office/drawing/2014/main" id="{280F2CC4-9E87-4622-9B2C-70040A8B9F93}"/>
              </a:ext>
            </a:extLst>
          </p:cNvPr>
          <p:cNvSpPr/>
          <p:nvPr userDrawn="1"/>
        </p:nvSpPr>
        <p:spPr>
          <a:xfrm>
            <a:off x="10056813" y="77788"/>
            <a:ext cx="2774950" cy="4699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6" name="מציין מיקום של מספר שקופית 6">
            <a:extLst>
              <a:ext uri="{FF2B5EF4-FFF2-40B4-BE49-F238E27FC236}">
                <a16:creationId xmlns:a16="http://schemas.microsoft.com/office/drawing/2014/main" id="{44D2277F-02D5-47D9-8AF1-2AC081E8A2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39DB03-9417-4BD6-800E-140067368334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8835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6">
            <a:extLst>
              <a:ext uri="{FF2B5EF4-FFF2-40B4-BE49-F238E27FC236}">
                <a16:creationId xmlns:a16="http://schemas.microsoft.com/office/drawing/2014/main" id="{AC78A2EC-507C-448C-8E94-ACFEECF00243}"/>
              </a:ext>
            </a:extLst>
          </p:cNvPr>
          <p:cNvSpPr/>
          <p:nvPr userDrawn="1"/>
        </p:nvSpPr>
        <p:spPr>
          <a:xfrm>
            <a:off x="7324725" y="6145213"/>
            <a:ext cx="5345113" cy="57943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3" name="מלבן מעוגל 7">
            <a:extLst>
              <a:ext uri="{FF2B5EF4-FFF2-40B4-BE49-F238E27FC236}">
                <a16:creationId xmlns:a16="http://schemas.microsoft.com/office/drawing/2014/main" id="{C32810EF-D9E8-4ABA-AFBE-1E21ABB0B2A6}"/>
              </a:ext>
            </a:extLst>
          </p:cNvPr>
          <p:cNvSpPr/>
          <p:nvPr userDrawn="1"/>
        </p:nvSpPr>
        <p:spPr>
          <a:xfrm>
            <a:off x="9498013" y="5867400"/>
            <a:ext cx="3055937" cy="21431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4" name="מלבן מעוגל 10">
            <a:extLst>
              <a:ext uri="{FF2B5EF4-FFF2-40B4-BE49-F238E27FC236}">
                <a16:creationId xmlns:a16="http://schemas.microsoft.com/office/drawing/2014/main" id="{CBEA1A6B-B2D9-4A0A-90C3-7F4C86908739}"/>
              </a:ext>
            </a:extLst>
          </p:cNvPr>
          <p:cNvSpPr/>
          <p:nvPr userDrawn="1"/>
        </p:nvSpPr>
        <p:spPr>
          <a:xfrm>
            <a:off x="-503238" y="157163"/>
            <a:ext cx="1431926" cy="3349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5" name="מלבן מעוגל 8">
            <a:extLst>
              <a:ext uri="{FF2B5EF4-FFF2-40B4-BE49-F238E27FC236}">
                <a16:creationId xmlns:a16="http://schemas.microsoft.com/office/drawing/2014/main" id="{7A2D13FB-5B26-4649-9455-4E42C93A3AD1}"/>
              </a:ext>
            </a:extLst>
          </p:cNvPr>
          <p:cNvSpPr/>
          <p:nvPr userDrawn="1"/>
        </p:nvSpPr>
        <p:spPr>
          <a:xfrm>
            <a:off x="10056813" y="77788"/>
            <a:ext cx="2774950" cy="4699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6" name="מציין מיקום של מספר שקופית 4">
            <a:extLst>
              <a:ext uri="{FF2B5EF4-FFF2-40B4-BE49-F238E27FC236}">
                <a16:creationId xmlns:a16="http://schemas.microsoft.com/office/drawing/2014/main" id="{26763AA3-C20C-41BC-9983-3678DCE095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F5F8D-D7E0-43DA-8060-00BEC305361D}" type="slidenum">
              <a:rPr lang="he-IL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625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שע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לבן מעוגל 6">
            <a:extLst>
              <a:ext uri="{FF2B5EF4-FFF2-40B4-BE49-F238E27FC236}">
                <a16:creationId xmlns:a16="http://schemas.microsoft.com/office/drawing/2014/main" id="{A7A13CD4-B055-44DB-BB51-F28A37A4405D}"/>
              </a:ext>
            </a:extLst>
          </p:cNvPr>
          <p:cNvSpPr/>
          <p:nvPr userDrawn="1"/>
        </p:nvSpPr>
        <p:spPr>
          <a:xfrm>
            <a:off x="-669925" y="6569075"/>
            <a:ext cx="2624138" cy="45878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350"/>
          </a:p>
        </p:txBody>
      </p:sp>
      <p:sp>
        <p:nvSpPr>
          <p:cNvPr id="4" name="מלבן מעוגל 7">
            <a:extLst>
              <a:ext uri="{FF2B5EF4-FFF2-40B4-BE49-F238E27FC236}">
                <a16:creationId xmlns:a16="http://schemas.microsoft.com/office/drawing/2014/main" id="{A5CB5AF8-68F7-40D6-A530-4118BB7BD3EB}"/>
              </a:ext>
            </a:extLst>
          </p:cNvPr>
          <p:cNvSpPr/>
          <p:nvPr userDrawn="1"/>
        </p:nvSpPr>
        <p:spPr>
          <a:xfrm>
            <a:off x="-1489075" y="6303963"/>
            <a:ext cx="3246438" cy="19367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350"/>
          </a:p>
        </p:txBody>
      </p:sp>
      <p:sp>
        <p:nvSpPr>
          <p:cNvPr id="5" name="מלבן מעוגל 8">
            <a:extLst>
              <a:ext uri="{FF2B5EF4-FFF2-40B4-BE49-F238E27FC236}">
                <a16:creationId xmlns:a16="http://schemas.microsoft.com/office/drawing/2014/main" id="{67DEA53C-7390-488D-86F3-55FB5D9B4CF4}"/>
              </a:ext>
            </a:extLst>
          </p:cNvPr>
          <p:cNvSpPr/>
          <p:nvPr userDrawn="1"/>
        </p:nvSpPr>
        <p:spPr>
          <a:xfrm>
            <a:off x="9986963" y="-439738"/>
            <a:ext cx="4205287" cy="63182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350"/>
          </a:p>
        </p:txBody>
      </p:sp>
      <p:sp>
        <p:nvSpPr>
          <p:cNvPr id="6" name="מלבן מעוגל 9">
            <a:extLst>
              <a:ext uri="{FF2B5EF4-FFF2-40B4-BE49-F238E27FC236}">
                <a16:creationId xmlns:a16="http://schemas.microsoft.com/office/drawing/2014/main" id="{30D409BF-4292-4B3C-8A85-3733B5CAD6AE}"/>
              </a:ext>
            </a:extLst>
          </p:cNvPr>
          <p:cNvSpPr/>
          <p:nvPr userDrawn="1"/>
        </p:nvSpPr>
        <p:spPr>
          <a:xfrm>
            <a:off x="8259763" y="6564313"/>
            <a:ext cx="4433887" cy="796925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350"/>
          </a:p>
        </p:txBody>
      </p:sp>
      <p:pic>
        <p:nvPicPr>
          <p:cNvPr id="7" name="תמונה 7">
            <a:extLst>
              <a:ext uri="{FF2B5EF4-FFF2-40B4-BE49-F238E27FC236}">
                <a16:creationId xmlns:a16="http://schemas.microsoft.com/office/drawing/2014/main" id="{B7D4F320-D65A-4864-BE8D-3603D606F1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>
            <a:fillRect/>
          </a:stretch>
        </p:blipFill>
        <p:spPr bwMode="auto">
          <a:xfrm>
            <a:off x="5445125" y="369888"/>
            <a:ext cx="1301750" cy="159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2693991"/>
            <a:ext cx="12192000" cy="14700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495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סגנון כותרת</a:t>
            </a:r>
          </a:p>
        </p:txBody>
      </p:sp>
    </p:spTree>
    <p:extLst>
      <p:ext uri="{BB962C8B-B14F-4D97-AF65-F5344CB8AC3E}">
        <p14:creationId xmlns:p14="http://schemas.microsoft.com/office/powerpoint/2010/main" val="1683283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השיעור שכבה ושם ה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9">
            <a:extLst>
              <a:ext uri="{FF2B5EF4-FFF2-40B4-BE49-F238E27FC236}">
                <a16:creationId xmlns:a16="http://schemas.microsoft.com/office/drawing/2014/main" id="{E44341D4-B206-4BC8-A843-A642996523DB}"/>
              </a:ext>
            </a:extLst>
          </p:cNvPr>
          <p:cNvSpPr/>
          <p:nvPr userDrawn="1"/>
        </p:nvSpPr>
        <p:spPr>
          <a:xfrm>
            <a:off x="198438" y="1336675"/>
            <a:ext cx="13206412" cy="309880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800" dirty="0"/>
              <a:t>  </a:t>
            </a:r>
          </a:p>
        </p:txBody>
      </p:sp>
      <p:sp>
        <p:nvSpPr>
          <p:cNvPr id="6" name="מלבן מעוגל 6">
            <a:extLst>
              <a:ext uri="{FF2B5EF4-FFF2-40B4-BE49-F238E27FC236}">
                <a16:creationId xmlns:a16="http://schemas.microsoft.com/office/drawing/2014/main" id="{5F462BAD-4CD0-4173-A33F-E63DA601E40C}"/>
              </a:ext>
            </a:extLst>
          </p:cNvPr>
          <p:cNvSpPr/>
          <p:nvPr userDrawn="1"/>
        </p:nvSpPr>
        <p:spPr>
          <a:xfrm>
            <a:off x="7324725" y="6145213"/>
            <a:ext cx="5345113" cy="57943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7" name="מלבן מעוגל 7">
            <a:extLst>
              <a:ext uri="{FF2B5EF4-FFF2-40B4-BE49-F238E27FC236}">
                <a16:creationId xmlns:a16="http://schemas.microsoft.com/office/drawing/2014/main" id="{BC694D8D-FF05-4907-AC0D-F11307ED2B27}"/>
              </a:ext>
            </a:extLst>
          </p:cNvPr>
          <p:cNvSpPr/>
          <p:nvPr userDrawn="1"/>
        </p:nvSpPr>
        <p:spPr>
          <a:xfrm>
            <a:off x="9498013" y="5867400"/>
            <a:ext cx="3055937" cy="214313"/>
          </a:xfrm>
          <a:prstGeom prst="roundRect">
            <a:avLst>
              <a:gd name="adj" fmla="val 50000"/>
            </a:avLst>
          </a:prstGeom>
          <a:solidFill>
            <a:srgbClr val="BDE68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8" name="מלבן מעוגל 10">
            <a:extLst>
              <a:ext uri="{FF2B5EF4-FFF2-40B4-BE49-F238E27FC236}">
                <a16:creationId xmlns:a16="http://schemas.microsoft.com/office/drawing/2014/main" id="{EA77CAA7-268B-4AF3-8C19-38DBEC349FC6}"/>
              </a:ext>
            </a:extLst>
          </p:cNvPr>
          <p:cNvSpPr/>
          <p:nvPr userDrawn="1"/>
        </p:nvSpPr>
        <p:spPr>
          <a:xfrm>
            <a:off x="-503238" y="157163"/>
            <a:ext cx="1431926" cy="3349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4CACBB0B-653F-4124-B7D2-12216D16C5D8}"/>
              </a:ext>
            </a:extLst>
          </p:cNvPr>
          <p:cNvSpPr/>
          <p:nvPr userDrawn="1"/>
        </p:nvSpPr>
        <p:spPr>
          <a:xfrm>
            <a:off x="10056813" y="77788"/>
            <a:ext cx="2774950" cy="4699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4091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895892"/>
            <a:ext cx="12192000" cy="765200"/>
          </a:xfrm>
          <a:prstGeom prst="rect">
            <a:avLst/>
          </a:prstGeom>
        </p:spPr>
        <p:txBody>
          <a:bodyPr spcFirstLastPara="1" lIns="36000" tIns="36000" rIns="36000" bIns="36000" anchor="ctr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40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13" name="מציין מיקום תוכן 2"/>
          <p:cNvSpPr>
            <a:spLocks noGrp="1"/>
          </p:cNvSpPr>
          <p:nvPr>
            <p:ph idx="10"/>
          </p:nvPr>
        </p:nvSpPr>
        <p:spPr>
          <a:xfrm>
            <a:off x="0" y="3734824"/>
            <a:ext cx="12191999" cy="720000"/>
          </a:xfrm>
        </p:spPr>
        <p:txBody>
          <a:bodyPr anchor="ctr">
            <a:noAutofit/>
          </a:bodyPr>
          <a:lstStyle>
            <a:lvl1pPr marL="0" indent="0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34" indent="-342934" algn="ct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</p:spTree>
    <p:extLst>
      <p:ext uri="{BB962C8B-B14F-4D97-AF65-F5344CB8AC3E}">
        <p14:creationId xmlns:p14="http://schemas.microsoft.com/office/powerpoint/2010/main" val="3465238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כותרו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2007E496-5352-4CC3-8B5A-9CA329BDE1C6}"/>
              </a:ext>
            </a:extLst>
          </p:cNvPr>
          <p:cNvSpPr/>
          <p:nvPr userDrawn="1"/>
        </p:nvSpPr>
        <p:spPr>
          <a:xfrm>
            <a:off x="9664700" y="5699125"/>
            <a:ext cx="4767263" cy="35718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8" name="מלבן מעוגל 7">
            <a:extLst>
              <a:ext uri="{FF2B5EF4-FFF2-40B4-BE49-F238E27FC236}">
                <a16:creationId xmlns:a16="http://schemas.microsoft.com/office/drawing/2014/main" id="{6E83D650-AD8F-4EE7-AA72-C920E709D163}"/>
              </a:ext>
            </a:extLst>
          </p:cNvPr>
          <p:cNvSpPr/>
          <p:nvPr userDrawn="1"/>
        </p:nvSpPr>
        <p:spPr>
          <a:xfrm>
            <a:off x="-260350" y="180975"/>
            <a:ext cx="2598738" cy="2174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0A64B07B-4B66-46F9-8576-FD46F44E53A8}"/>
              </a:ext>
            </a:extLst>
          </p:cNvPr>
          <p:cNvSpPr/>
          <p:nvPr userDrawn="1"/>
        </p:nvSpPr>
        <p:spPr>
          <a:xfrm>
            <a:off x="-488950" y="468313"/>
            <a:ext cx="2970213" cy="36988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CE33637C-71AE-4932-8947-FF3665742331}"/>
              </a:ext>
            </a:extLst>
          </p:cNvPr>
          <p:cNvSpPr/>
          <p:nvPr userDrawn="1"/>
        </p:nvSpPr>
        <p:spPr>
          <a:xfrm>
            <a:off x="9010650" y="6103938"/>
            <a:ext cx="3754438" cy="67468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549769" y="213094"/>
            <a:ext cx="9642231" cy="720000"/>
          </a:xfrm>
          <a:prstGeom prst="rect">
            <a:avLst/>
          </a:prstGeo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lvl="0"/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5" y="1185681"/>
            <a:ext cx="8306992" cy="540000"/>
          </a:xfrm>
        </p:spPr>
        <p:txBody>
          <a:bodyPr anchor="ctr">
            <a:noAutofit/>
          </a:bodyPr>
          <a:lstStyle>
            <a:lvl1pPr marL="185757" indent="0">
              <a:buNone/>
              <a:defRPr sz="28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725682"/>
            <a:ext cx="8031963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</p:spTree>
    <p:extLst>
      <p:ext uri="{BB962C8B-B14F-4D97-AF65-F5344CB8AC3E}">
        <p14:creationId xmlns:p14="http://schemas.microsoft.com/office/powerpoint/2010/main" val="171376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פרק חד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מעוגל 9">
            <a:extLst>
              <a:ext uri="{FF2B5EF4-FFF2-40B4-BE49-F238E27FC236}">
                <a16:creationId xmlns:a16="http://schemas.microsoft.com/office/drawing/2014/main" id="{850BE018-057E-423E-917F-8956DA8F4AEC}"/>
              </a:ext>
            </a:extLst>
          </p:cNvPr>
          <p:cNvSpPr/>
          <p:nvPr userDrawn="1"/>
        </p:nvSpPr>
        <p:spPr>
          <a:xfrm>
            <a:off x="212725" y="1397000"/>
            <a:ext cx="13177838" cy="2978150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he-IL" sz="1800" dirty="0">
                <a:solidFill>
                  <a:srgbClr val="192A72"/>
                </a:solidFill>
              </a:rPr>
              <a:t>  </a:t>
            </a:r>
          </a:p>
        </p:txBody>
      </p:sp>
      <p:sp>
        <p:nvSpPr>
          <p:cNvPr id="5" name="מלבן מעוגל 6">
            <a:extLst>
              <a:ext uri="{FF2B5EF4-FFF2-40B4-BE49-F238E27FC236}">
                <a16:creationId xmlns:a16="http://schemas.microsoft.com/office/drawing/2014/main" id="{0E9CCFAE-D3DB-49CD-A1B4-AD0336AD4E16}"/>
              </a:ext>
            </a:extLst>
          </p:cNvPr>
          <p:cNvSpPr/>
          <p:nvPr userDrawn="1"/>
        </p:nvSpPr>
        <p:spPr>
          <a:xfrm>
            <a:off x="9664700" y="5699125"/>
            <a:ext cx="4767263" cy="35718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6" name="מלבן מעוגל 7">
            <a:extLst>
              <a:ext uri="{FF2B5EF4-FFF2-40B4-BE49-F238E27FC236}">
                <a16:creationId xmlns:a16="http://schemas.microsoft.com/office/drawing/2014/main" id="{4C272887-9FEF-436E-B82F-AF9BDCA4D70C}"/>
              </a:ext>
            </a:extLst>
          </p:cNvPr>
          <p:cNvSpPr/>
          <p:nvPr userDrawn="1"/>
        </p:nvSpPr>
        <p:spPr>
          <a:xfrm>
            <a:off x="-260350" y="180975"/>
            <a:ext cx="2598738" cy="217488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7" name="מלבן מעוגל 8">
            <a:extLst>
              <a:ext uri="{FF2B5EF4-FFF2-40B4-BE49-F238E27FC236}">
                <a16:creationId xmlns:a16="http://schemas.microsoft.com/office/drawing/2014/main" id="{9512D92B-F873-4FD1-A4FC-E4320E18A569}"/>
              </a:ext>
            </a:extLst>
          </p:cNvPr>
          <p:cNvSpPr/>
          <p:nvPr userDrawn="1"/>
        </p:nvSpPr>
        <p:spPr>
          <a:xfrm>
            <a:off x="-488950" y="468313"/>
            <a:ext cx="2970213" cy="36988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8" name="מלבן מעוגל 10">
            <a:extLst>
              <a:ext uri="{FF2B5EF4-FFF2-40B4-BE49-F238E27FC236}">
                <a16:creationId xmlns:a16="http://schemas.microsoft.com/office/drawing/2014/main" id="{029CB129-1DC1-403A-9362-EF7146FB05C6}"/>
              </a:ext>
            </a:extLst>
          </p:cNvPr>
          <p:cNvSpPr/>
          <p:nvPr userDrawn="1"/>
        </p:nvSpPr>
        <p:spPr>
          <a:xfrm>
            <a:off x="9010650" y="6103938"/>
            <a:ext cx="3754438" cy="67468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" y="1666940"/>
            <a:ext cx="12192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1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12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" y="2918493"/>
            <a:ext cx="12192000" cy="642090"/>
          </a:xfrm>
          <a:prstGeom prst="rect">
            <a:avLst/>
          </a:prstGeom>
        </p:spPr>
        <p:txBody>
          <a:bodyPr spcFirstLastPara="1" lIns="36000" tIns="36000" rIns="36000" bIns="36000" anchor="ctr">
            <a:sp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200" b="1">
                <a:solidFill>
                  <a:srgbClr val="192A72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8577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כותרת בלבד">
  <p:cSld name="1_כותרת בלבד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49;p6">
            <a:extLst>
              <a:ext uri="{FF2B5EF4-FFF2-40B4-BE49-F238E27FC236}">
                <a16:creationId xmlns:a16="http://schemas.microsoft.com/office/drawing/2014/main" id="{33C1A39C-333C-46DE-8D57-D8D8181A8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5878513"/>
            <a:ext cx="4765675" cy="35718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/>
            <a:endParaRPr lang="he-IL" altLang="he-IL" sz="1800">
              <a:solidFill>
                <a:srgbClr val="FFFFFF"/>
              </a:solidFill>
              <a:latin typeface="Varela Round" panose="00000500000000000000" pitchFamily="2" charset="-79"/>
              <a:cs typeface="Varela Round" panose="00000500000000000000" pitchFamily="2" charset="-79"/>
              <a:sym typeface="Varela Round" panose="00000500000000000000" pitchFamily="2" charset="-79"/>
            </a:endParaRPr>
          </a:p>
        </p:txBody>
      </p:sp>
      <p:sp>
        <p:nvSpPr>
          <p:cNvPr id="4" name="Google Shape;50;p6">
            <a:extLst>
              <a:ext uri="{FF2B5EF4-FFF2-40B4-BE49-F238E27FC236}">
                <a16:creationId xmlns:a16="http://schemas.microsoft.com/office/drawing/2014/main" id="{B84A7D76-06F2-4CEF-BCD2-1A35A3B66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67750" y="-111125"/>
            <a:ext cx="5300663" cy="222250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/>
            <a:endParaRPr lang="he-IL" altLang="he-IL" sz="1800">
              <a:solidFill>
                <a:srgbClr val="FFFFFF"/>
              </a:solidFill>
              <a:latin typeface="Varela Round" panose="00000500000000000000" pitchFamily="2" charset="-79"/>
              <a:cs typeface="Varela Round" panose="00000500000000000000" pitchFamily="2" charset="-79"/>
              <a:sym typeface="Varela Round" panose="00000500000000000000" pitchFamily="2" charset="-79"/>
            </a:endParaRPr>
          </a:p>
        </p:txBody>
      </p:sp>
      <p:sp>
        <p:nvSpPr>
          <p:cNvPr id="5" name="Google Shape;51;p6">
            <a:extLst>
              <a:ext uri="{FF2B5EF4-FFF2-40B4-BE49-F238E27FC236}">
                <a16:creationId xmlns:a16="http://schemas.microsoft.com/office/drawing/2014/main" id="{BDCDE495-7F85-4A5C-8E12-C92B7E84BC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307138"/>
            <a:ext cx="7724775" cy="67468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 anchor="ctr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/>
            <a:endParaRPr lang="he-IL" altLang="he-IL" sz="1800">
              <a:solidFill>
                <a:srgbClr val="FFFFFF"/>
              </a:solidFill>
              <a:latin typeface="Varela Round" panose="00000500000000000000" pitchFamily="2" charset="-79"/>
              <a:cs typeface="Varela Round" panose="00000500000000000000" pitchFamily="2" charset="-79"/>
              <a:sym typeface="Varela Round" panose="00000500000000000000" pitchFamily="2" charset="-79"/>
            </a:endParaRPr>
          </a:p>
        </p:txBody>
      </p:sp>
      <p:sp>
        <p:nvSpPr>
          <p:cNvPr id="48" name="Google Shape;48;p6"/>
          <p:cNvSpPr txBox="1">
            <a:spLocks noGrp="1"/>
          </p:cNvSpPr>
          <p:nvPr>
            <p:ph type="title"/>
          </p:nvPr>
        </p:nvSpPr>
        <p:spPr>
          <a:xfrm>
            <a:off x="1" y="213094"/>
            <a:ext cx="12191999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 rtl="1"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400"/>
              <a:buFont typeface="Varela Round"/>
              <a:buNone/>
              <a:defRPr sz="4400" b="1" i="0" u="none" strike="noStrike" cap="none">
                <a:solidFill>
                  <a:srgbClr val="002060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1932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95000">
              <a:srgbClr val="FFFFFF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6" name="Rectangle 18">
            <a:extLst>
              <a:ext uri="{FF2B5EF4-FFF2-40B4-BE49-F238E27FC236}">
                <a16:creationId xmlns:a16="http://schemas.microsoft.com/office/drawing/2014/main" id="{0792E948-A16D-4AAA-8F6B-A636626584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he-IL"/>
              <a:t>Click to edit Master text styles</a:t>
            </a:r>
          </a:p>
          <a:p>
            <a:pPr lvl="1"/>
            <a:r>
              <a:rPr lang="en-US" altLang="he-IL"/>
              <a:t>Second level</a:t>
            </a:r>
          </a:p>
          <a:p>
            <a:pPr lvl="2"/>
            <a:r>
              <a:rPr lang="en-US" altLang="he-IL"/>
              <a:t>Third level</a:t>
            </a:r>
          </a:p>
          <a:p>
            <a:pPr lvl="3"/>
            <a:r>
              <a:rPr lang="en-US" altLang="he-IL"/>
              <a:t>Fourth level</a:t>
            </a:r>
          </a:p>
          <a:p>
            <a:pPr lvl="4"/>
            <a:r>
              <a:rPr lang="en-US" altLang="he-IL"/>
              <a:t>Fifth level</a:t>
            </a:r>
          </a:p>
        </p:txBody>
      </p:sp>
      <p:sp>
        <p:nvSpPr>
          <p:cNvPr id="2069" name="Rectangle 21">
            <a:extLst>
              <a:ext uri="{FF2B5EF4-FFF2-40B4-BE49-F238E27FC236}">
                <a16:creationId xmlns:a16="http://schemas.microsoft.com/office/drawing/2014/main" id="{D21639B4-3A5B-40D6-9600-B452EB08EEFA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50000"/>
              </a:spcBef>
              <a:defRPr sz="1400">
                <a:effectLst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9E5AE2AB-3956-4563-811F-B87C819F87D1}" type="slidenum">
              <a:rPr lang="he-IL" altLang="en-US"/>
              <a:pPr>
                <a:defRPr/>
              </a:pPr>
              <a:t>‹#›</a:t>
            </a:fld>
            <a:endParaRPr lang="en-US" altLang="en-US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</p:sldLayoutIdLst>
  <p:hf hdr="0" dt="0"/>
  <p:txStyles>
    <p:titleStyle>
      <a:lvl1pPr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+mj-lt"/>
          <a:ea typeface="+mj-ea"/>
          <a:cs typeface="+mj-cs"/>
        </a:defRPr>
      </a:lvl1pPr>
      <a:lvl2pPr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2pPr>
      <a:lvl3pPr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3pPr>
      <a:lvl4pPr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4pPr>
      <a:lvl5pPr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5pPr>
      <a:lvl6pPr marL="457200"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6pPr>
      <a:lvl7pPr marL="914400"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7pPr>
      <a:lvl8pPr marL="1371600"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8pPr>
      <a:lvl9pPr marL="1828800" algn="r" rtl="1" eaLnBrk="0" fontAlgn="base" hangingPunct="0">
        <a:spcBef>
          <a:spcPct val="0"/>
        </a:spcBef>
        <a:spcAft>
          <a:spcPct val="0"/>
        </a:spcAft>
        <a:defRPr kumimoji="1"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kumimoji="1" sz="3200" b="1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kumimoji="1" sz="2800" b="1">
          <a:solidFill>
            <a:schemeClr val="tx1"/>
          </a:solidFill>
          <a:latin typeface="+mn-lt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400" b="1">
          <a:solidFill>
            <a:schemeClr val="tx1"/>
          </a:solidFill>
          <a:latin typeface="+mn-lt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kumimoji="1" sz="2000" b="1">
          <a:solidFill>
            <a:schemeClr val="tx1"/>
          </a:solidFill>
          <a:latin typeface="+mn-lt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</a:defRPr>
      </a:lvl5pPr>
      <a:lvl6pPr marL="25146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</a:defRPr>
      </a:lvl6pPr>
      <a:lvl7pPr marL="29718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</a:defRPr>
      </a:lvl7pPr>
      <a:lvl8pPr marL="34290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</a:defRPr>
      </a:lvl8pPr>
      <a:lvl9pPr marL="3886200" indent="-228600" algn="r" rtl="1" eaLnBrk="0" fontAlgn="base" hangingPunct="0">
        <a:spcBef>
          <a:spcPct val="20000"/>
        </a:spcBef>
        <a:spcAft>
          <a:spcPct val="0"/>
        </a:spcAft>
        <a:buChar char="•"/>
        <a:defRPr kumimoji="1" sz="2000" b="1">
          <a:solidFill>
            <a:schemeClr val="tx1"/>
          </a:solidFill>
          <a:latin typeface="+mn-lt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>
            <a:extLst>
              <a:ext uri="{FF2B5EF4-FFF2-40B4-BE49-F238E27FC236}">
                <a16:creationId xmlns:a16="http://schemas.microsoft.com/office/drawing/2014/main" id="{3EFA7CB3-A5E1-4163-8FA1-9452B08BEE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9425" y="2878138"/>
            <a:ext cx="9144000" cy="1101725"/>
          </a:xfrm>
        </p:spPr>
        <p:txBody>
          <a:bodyPr/>
          <a:lstStyle/>
          <a:p>
            <a:pPr>
              <a:defRPr/>
            </a:pPr>
            <a:r>
              <a:t>מערכת שידורים לאומית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30F9A30F-AEC7-49BF-8D4C-2E35126525D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תמהיל המוצרים:</a:t>
            </a:r>
            <a:endParaRPr lang="en-US" altLang="he-IL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B73A8079-C218-43E6-8484-FD75FA7D75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5325" y="2057400"/>
            <a:ext cx="7924800" cy="325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</a:t>
            </a:r>
            <a:r>
              <a:rPr lang="he-IL" altLang="he-IL" sz="1800" b="0" i="1" u="sng">
                <a:latin typeface="Arial" panose="020B0604020202020204" pitchFamily="34" charset="0"/>
                <a:cs typeface="Narkisim" panose="020E0502050101010101" pitchFamily="34" charset="-79"/>
              </a:rPr>
              <a:t>תמהיל המוצרים של תנובה</a:t>
            </a:r>
            <a:endParaRPr lang="en-US" altLang="he-IL" sz="1800" b="0" i="1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i="1">
                <a:latin typeface="Arial" panose="020B0604020202020204" pitchFamily="34" charset="0"/>
                <a:cs typeface="Narkisim" panose="020E0502050101010101" pitchFamily="34" charset="-79"/>
              </a:rPr>
              <a:t>	</a:t>
            </a:r>
            <a:r>
              <a:rPr lang="he-IL" altLang="he-IL" sz="1800" b="0" i="1" u="sng">
                <a:latin typeface="Arial" panose="020B0604020202020204" pitchFamily="34" charset="0"/>
                <a:cs typeface="Narkisim" panose="020E0502050101010101" pitchFamily="34" charset="-79"/>
              </a:rPr>
              <a:t>חלב			גבינות			מעדנים</a:t>
            </a:r>
            <a:endParaRPr lang="en-US" altLang="he-IL" sz="1800" b="0" i="1" u="sng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1. 1/2 ליטר		1. גבינה לבנה % 1/2	1. באדי שוקולד</a:t>
            </a:r>
            <a:endParaRPr lang="en-US" altLang="he-IL" sz="1800" b="0" u="sng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2. 1    ליטר		2. גבינה לבנה %5  	2. באדי אננס</a:t>
            </a:r>
            <a:endParaRPr lang="en-US" altLang="he-IL" sz="1800" b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3. 2    ליטר		3. גבינה לבנה %9	3. באדי וניל</a:t>
            </a:r>
            <a:endParaRPr lang="en-US" altLang="he-IL" sz="1800" b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4. % 1 שומן		4. גבינה כחושה		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5. % 3 שומן		5. גבינה שמנה</a:t>
            </a:r>
            <a:endParaRPr lang="en-US" altLang="he-IL" sz="1800" b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>
                <a:latin typeface="Arial" panose="020B0604020202020204" pitchFamily="34" charset="0"/>
                <a:cs typeface="Narkisim" panose="020E0502050101010101" pitchFamily="34" charset="-79"/>
              </a:rPr>
              <a:t>	6. חלב עמיד		6. גבינה צהובה</a:t>
            </a:r>
            <a:endParaRPr lang="en-US" altLang="he-IL" sz="1800" b="0">
              <a:latin typeface="Arial" panose="020B0604020202020204" pitchFamily="34" charset="0"/>
              <a:cs typeface="Narkisim" panose="020E0502050101010101" pitchFamily="34" charset="-79"/>
            </a:endParaRPr>
          </a:p>
        </p:txBody>
      </p:sp>
      <p:sp>
        <p:nvSpPr>
          <p:cNvPr id="27652" name="Rectangle 4">
            <a:extLst>
              <a:ext uri="{FF2B5EF4-FFF2-40B4-BE49-F238E27FC236}">
                <a16:creationId xmlns:a16="http://schemas.microsoft.com/office/drawing/2014/main" id="{0B7A5F47-57E7-4EC5-BC03-E6A48D20C9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5425" y="2468563"/>
            <a:ext cx="1401763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kumimoji="0" lang="he-IL" altLang="he-IL" sz="2400" b="0"/>
              <a:t>עומק (מבחר)</a:t>
            </a:r>
            <a:endParaRPr kumimoji="0" lang="en-US" altLang="he-IL" sz="2400" b="0"/>
          </a:p>
        </p:txBody>
      </p:sp>
      <p:grpSp>
        <p:nvGrpSpPr>
          <p:cNvPr id="308229" name="Group 5">
            <a:extLst>
              <a:ext uri="{FF2B5EF4-FFF2-40B4-BE49-F238E27FC236}">
                <a16:creationId xmlns:a16="http://schemas.microsoft.com/office/drawing/2014/main" id="{6D31EC6D-6029-4232-B27F-36BFDEC4B418}"/>
              </a:ext>
            </a:extLst>
          </p:cNvPr>
          <p:cNvGrpSpPr>
            <a:grpSpLocks/>
          </p:cNvGrpSpPr>
          <p:nvPr/>
        </p:nvGrpSpPr>
        <p:grpSpPr bwMode="auto">
          <a:xfrm>
            <a:off x="695325" y="1557338"/>
            <a:ext cx="8534400" cy="4157662"/>
            <a:chOff x="384" y="686"/>
            <a:chExt cx="5376" cy="2866"/>
          </a:xfrm>
        </p:grpSpPr>
        <p:sp>
          <p:nvSpPr>
            <p:cNvPr id="308230" name="Line 6">
              <a:extLst>
                <a:ext uri="{FF2B5EF4-FFF2-40B4-BE49-F238E27FC236}">
                  <a16:creationId xmlns:a16="http://schemas.microsoft.com/office/drawing/2014/main" id="{56223784-A28E-463B-90EB-30248240CD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" y="1008"/>
              <a:ext cx="4704" cy="0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lg" len="lg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08231" name="Line 7">
              <a:extLst>
                <a:ext uri="{FF2B5EF4-FFF2-40B4-BE49-F238E27FC236}">
                  <a16:creationId xmlns:a16="http://schemas.microsoft.com/office/drawing/2014/main" id="{530E8050-4F1A-4332-A93E-1FFFDE5FB4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1008"/>
              <a:ext cx="0" cy="2544"/>
            </a:xfrm>
            <a:prstGeom prst="line">
              <a:avLst/>
            </a:prstGeom>
            <a:noFill/>
            <a:ln w="25400" cap="sq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7656" name="Text Box 8">
              <a:extLst>
                <a:ext uri="{FF2B5EF4-FFF2-40B4-BE49-F238E27FC236}">
                  <a16:creationId xmlns:a16="http://schemas.microsoft.com/office/drawing/2014/main" id="{C6A638DE-5950-4133-AD27-03FF74824B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64" y="686"/>
              <a:ext cx="1584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2400" b="0"/>
                <a:t>רוחב (מגוון מוצרים)</a:t>
              </a:r>
              <a:endParaRPr kumimoji="0" lang="en-US" altLang="he-IL" sz="2400" b="0"/>
            </a:p>
          </p:txBody>
        </p:sp>
        <p:sp>
          <p:nvSpPr>
            <p:cNvPr id="27657" name="Text Box 9">
              <a:extLst>
                <a:ext uri="{FF2B5EF4-FFF2-40B4-BE49-F238E27FC236}">
                  <a16:creationId xmlns:a16="http://schemas.microsoft.com/office/drawing/2014/main" id="{46C72B75-F674-42A7-A803-36D45069C0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88" y="1200"/>
              <a:ext cx="672" cy="3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endParaRPr kumimoji="0" lang="he-IL" altLang="he-IL" sz="2400" b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47B41F6-D57D-4F05-98E9-74FADF10B8C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593725" y="442913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אסטרטגית מחזור חיי מוצר:</a:t>
            </a:r>
            <a:endParaRPr lang="en-US" altLang="he-IL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4E246038-5C68-4CD3-87B0-677A5385C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5438" y="1544638"/>
            <a:ext cx="4492625" cy="206216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  <a:defRPr/>
            </a:pPr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מחזור חיי מוצר הינו תהליך המתאר את מהלך מכירות המוצר ורווחיו במשך תקופת חייו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  <p:grpSp>
        <p:nvGrpSpPr>
          <p:cNvPr id="309252" name="Group 4">
            <a:extLst>
              <a:ext uri="{FF2B5EF4-FFF2-40B4-BE49-F238E27FC236}">
                <a16:creationId xmlns:a16="http://schemas.microsoft.com/office/drawing/2014/main" id="{AF947603-064B-426D-8074-EC5E59979267}"/>
              </a:ext>
            </a:extLst>
          </p:cNvPr>
          <p:cNvGrpSpPr>
            <a:grpSpLocks/>
          </p:cNvGrpSpPr>
          <p:nvPr/>
        </p:nvGrpSpPr>
        <p:grpSpPr bwMode="auto">
          <a:xfrm>
            <a:off x="613062" y="1138333"/>
            <a:ext cx="5334000" cy="3781425"/>
            <a:chOff x="0" y="528"/>
            <a:chExt cx="4080" cy="2382"/>
          </a:xfrm>
        </p:grpSpPr>
        <p:grpSp>
          <p:nvGrpSpPr>
            <p:cNvPr id="28682" name="Group 5">
              <a:extLst>
                <a:ext uri="{FF2B5EF4-FFF2-40B4-BE49-F238E27FC236}">
                  <a16:creationId xmlns:a16="http://schemas.microsoft.com/office/drawing/2014/main" id="{83A90989-1704-4220-B14F-A5C1C45D9C3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84" y="912"/>
              <a:ext cx="3053" cy="1656"/>
              <a:chOff x="576" y="1296"/>
              <a:chExt cx="3053" cy="1656"/>
            </a:xfrm>
          </p:grpSpPr>
          <p:sp>
            <p:nvSpPr>
              <p:cNvPr id="309254" name="Line 6">
                <a:extLst>
                  <a:ext uri="{FF2B5EF4-FFF2-40B4-BE49-F238E27FC236}">
                    <a16:creationId xmlns:a16="http://schemas.microsoft.com/office/drawing/2014/main" id="{BD72986F-A0BD-4A0C-8774-5FD14CE92A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576" y="1454"/>
                <a:ext cx="0" cy="1498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55" name="Line 7">
                <a:extLst>
                  <a:ext uri="{FF2B5EF4-FFF2-40B4-BE49-F238E27FC236}">
                    <a16:creationId xmlns:a16="http://schemas.microsoft.com/office/drawing/2014/main" id="{90C7BD83-707F-4104-A616-9E84D17790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76" y="2430"/>
                <a:ext cx="3053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56" name="Freeform 8">
                <a:extLst>
                  <a:ext uri="{FF2B5EF4-FFF2-40B4-BE49-F238E27FC236}">
                    <a16:creationId xmlns:a16="http://schemas.microsoft.com/office/drawing/2014/main" id="{2B8C4E02-B0BE-4513-B5D4-CA06101043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1296"/>
                <a:ext cx="2868" cy="1018"/>
              </a:xfrm>
              <a:custGeom>
                <a:avLst/>
                <a:gdLst>
                  <a:gd name="T0" fmla="*/ 0 w 7176"/>
                  <a:gd name="T1" fmla="*/ 1968 h 1968"/>
                  <a:gd name="T2" fmla="*/ 1152 w 7176"/>
                  <a:gd name="T3" fmla="*/ 1824 h 1968"/>
                  <a:gd name="T4" fmla="*/ 2592 w 7176"/>
                  <a:gd name="T5" fmla="*/ 1248 h 1968"/>
                  <a:gd name="T6" fmla="*/ 3600 w 7176"/>
                  <a:gd name="T7" fmla="*/ 528 h 1968"/>
                  <a:gd name="T8" fmla="*/ 4464 w 7176"/>
                  <a:gd name="T9" fmla="*/ 96 h 1968"/>
                  <a:gd name="T10" fmla="*/ 5472 w 7176"/>
                  <a:gd name="T11" fmla="*/ 1104 h 1968"/>
                  <a:gd name="T12" fmla="*/ 6912 w 7176"/>
                  <a:gd name="T13" fmla="*/ 1824 h 1968"/>
                  <a:gd name="T14" fmla="*/ 7056 w 7176"/>
                  <a:gd name="T15" fmla="*/ 1824 h 19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176" h="1968">
                    <a:moveTo>
                      <a:pt x="0" y="1968"/>
                    </a:moveTo>
                    <a:cubicBezTo>
                      <a:pt x="360" y="1956"/>
                      <a:pt x="720" y="1944"/>
                      <a:pt x="1152" y="1824"/>
                    </a:cubicBezTo>
                    <a:cubicBezTo>
                      <a:pt x="1584" y="1704"/>
                      <a:pt x="2184" y="1464"/>
                      <a:pt x="2592" y="1248"/>
                    </a:cubicBezTo>
                    <a:cubicBezTo>
                      <a:pt x="3000" y="1032"/>
                      <a:pt x="3288" y="720"/>
                      <a:pt x="3600" y="528"/>
                    </a:cubicBezTo>
                    <a:cubicBezTo>
                      <a:pt x="3912" y="336"/>
                      <a:pt x="4152" y="0"/>
                      <a:pt x="4464" y="96"/>
                    </a:cubicBezTo>
                    <a:cubicBezTo>
                      <a:pt x="4776" y="192"/>
                      <a:pt x="5064" y="816"/>
                      <a:pt x="5472" y="1104"/>
                    </a:cubicBezTo>
                    <a:cubicBezTo>
                      <a:pt x="5880" y="1392"/>
                      <a:pt x="6648" y="1704"/>
                      <a:pt x="6912" y="1824"/>
                    </a:cubicBezTo>
                    <a:cubicBezTo>
                      <a:pt x="7176" y="1944"/>
                      <a:pt x="7032" y="1824"/>
                      <a:pt x="7056" y="1824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57" name="Freeform 9">
                <a:extLst>
                  <a:ext uri="{FF2B5EF4-FFF2-40B4-BE49-F238E27FC236}">
                    <a16:creationId xmlns:a16="http://schemas.microsoft.com/office/drawing/2014/main" id="{5992E4D8-239E-4853-A2E2-2B4EB0B53D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76" y="2104"/>
                <a:ext cx="2765" cy="576"/>
              </a:xfrm>
              <a:custGeom>
                <a:avLst/>
                <a:gdLst>
                  <a:gd name="T0" fmla="*/ 0 w 6912"/>
                  <a:gd name="T1" fmla="*/ 816 h 1440"/>
                  <a:gd name="T2" fmla="*/ 1008 w 6912"/>
                  <a:gd name="T3" fmla="*/ 960 h 1440"/>
                  <a:gd name="T4" fmla="*/ 2016 w 6912"/>
                  <a:gd name="T5" fmla="*/ 1392 h 1440"/>
                  <a:gd name="T6" fmla="*/ 3312 w 6912"/>
                  <a:gd name="T7" fmla="*/ 672 h 1440"/>
                  <a:gd name="T8" fmla="*/ 3888 w 6912"/>
                  <a:gd name="T9" fmla="*/ 96 h 1440"/>
                  <a:gd name="T10" fmla="*/ 4896 w 6912"/>
                  <a:gd name="T11" fmla="*/ 96 h 1440"/>
                  <a:gd name="T12" fmla="*/ 6048 w 6912"/>
                  <a:gd name="T13" fmla="*/ 528 h 1440"/>
                  <a:gd name="T14" fmla="*/ 6912 w 6912"/>
                  <a:gd name="T15" fmla="*/ 672 h 14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6912" h="1440">
                    <a:moveTo>
                      <a:pt x="0" y="816"/>
                    </a:moveTo>
                    <a:cubicBezTo>
                      <a:pt x="336" y="840"/>
                      <a:pt x="672" y="864"/>
                      <a:pt x="1008" y="960"/>
                    </a:cubicBezTo>
                    <a:cubicBezTo>
                      <a:pt x="1344" y="1056"/>
                      <a:pt x="1632" y="1440"/>
                      <a:pt x="2016" y="1392"/>
                    </a:cubicBezTo>
                    <a:cubicBezTo>
                      <a:pt x="2400" y="1344"/>
                      <a:pt x="3000" y="888"/>
                      <a:pt x="3312" y="672"/>
                    </a:cubicBezTo>
                    <a:cubicBezTo>
                      <a:pt x="3624" y="456"/>
                      <a:pt x="3624" y="192"/>
                      <a:pt x="3888" y="96"/>
                    </a:cubicBezTo>
                    <a:cubicBezTo>
                      <a:pt x="4152" y="0"/>
                      <a:pt x="4536" y="24"/>
                      <a:pt x="4896" y="96"/>
                    </a:cubicBezTo>
                    <a:cubicBezTo>
                      <a:pt x="5256" y="168"/>
                      <a:pt x="5712" y="432"/>
                      <a:pt x="6048" y="528"/>
                    </a:cubicBezTo>
                    <a:cubicBezTo>
                      <a:pt x="6384" y="624"/>
                      <a:pt x="6768" y="648"/>
                      <a:pt x="6912" y="672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58" name="Line 10">
                <a:extLst>
                  <a:ext uri="{FF2B5EF4-FFF2-40B4-BE49-F238E27FC236}">
                    <a16:creationId xmlns:a16="http://schemas.microsoft.com/office/drawing/2014/main" id="{AB152135-8B5B-432F-BBE0-6C1137C743D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094" y="1566"/>
                <a:ext cx="0" cy="109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59" name="Line 11">
                <a:extLst>
                  <a:ext uri="{FF2B5EF4-FFF2-40B4-BE49-F238E27FC236}">
                    <a16:creationId xmlns:a16="http://schemas.microsoft.com/office/drawing/2014/main" id="{FF34E13D-6944-4EDC-9800-F1A52D96AD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841" y="1566"/>
                <a:ext cx="0" cy="86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60" name="Line 12">
                <a:extLst>
                  <a:ext uri="{FF2B5EF4-FFF2-40B4-BE49-F238E27FC236}">
                    <a16:creationId xmlns:a16="http://schemas.microsoft.com/office/drawing/2014/main" id="{B48E2421-3FF4-49AE-BF95-DEF583E3FC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244" y="1336"/>
                <a:ext cx="0" cy="109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309261" name="Line 13">
                <a:extLst>
                  <a:ext uri="{FF2B5EF4-FFF2-40B4-BE49-F238E27FC236}">
                    <a16:creationId xmlns:a16="http://schemas.microsoft.com/office/drawing/2014/main" id="{95417A65-9186-4B90-95AB-7D8FEB32EC3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650" y="1451"/>
                <a:ext cx="0" cy="979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  <p:sp>
          <p:nvSpPr>
            <p:cNvPr id="28683" name="Text Box 14">
              <a:extLst>
                <a:ext uri="{FF2B5EF4-FFF2-40B4-BE49-F238E27FC236}">
                  <a16:creationId xmlns:a16="http://schemas.microsoft.com/office/drawing/2014/main" id="{75B0F25B-42B5-46D2-BC83-2D0E03AC3D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4" y="1440"/>
              <a:ext cx="5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 b="0">
                  <a:cs typeface="Narkisim" panose="020E0502050101010101" pitchFamily="34" charset="-79"/>
                </a:rPr>
                <a:t>פיתוח</a:t>
              </a:r>
              <a:endParaRPr kumimoji="0" lang="en-US" altLang="he-IL" sz="1600" b="0"/>
            </a:p>
          </p:txBody>
        </p:sp>
        <p:sp>
          <p:nvSpPr>
            <p:cNvPr id="28684" name="Text Box 15">
              <a:extLst>
                <a:ext uri="{FF2B5EF4-FFF2-40B4-BE49-F238E27FC236}">
                  <a16:creationId xmlns:a16="http://schemas.microsoft.com/office/drawing/2014/main" id="{CB05C639-6C35-4C73-9517-1EB9006046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61" y="1248"/>
              <a:ext cx="5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 b="0">
                  <a:cs typeface="Narkisim" panose="020E0502050101010101" pitchFamily="34" charset="-79"/>
                </a:rPr>
                <a:t>חדירה</a:t>
              </a:r>
              <a:endParaRPr kumimoji="0" lang="en-US" altLang="he-IL" sz="1600" b="0"/>
            </a:p>
          </p:txBody>
        </p:sp>
        <p:sp>
          <p:nvSpPr>
            <p:cNvPr id="28685" name="Text Box 16">
              <a:extLst>
                <a:ext uri="{FF2B5EF4-FFF2-40B4-BE49-F238E27FC236}">
                  <a16:creationId xmlns:a16="http://schemas.microsoft.com/office/drawing/2014/main" id="{1240631F-2E8D-443A-85E8-0F51B9E224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864"/>
              <a:ext cx="5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 b="0">
                  <a:cs typeface="Narkisim" panose="020E0502050101010101" pitchFamily="34" charset="-79"/>
                </a:rPr>
                <a:t>צמיחה</a:t>
              </a:r>
              <a:endParaRPr kumimoji="0" lang="en-US" altLang="he-IL" sz="1600" b="0"/>
            </a:p>
          </p:txBody>
        </p:sp>
        <p:sp>
          <p:nvSpPr>
            <p:cNvPr id="28686" name="Text Box 17">
              <a:extLst>
                <a:ext uri="{FF2B5EF4-FFF2-40B4-BE49-F238E27FC236}">
                  <a16:creationId xmlns:a16="http://schemas.microsoft.com/office/drawing/2014/main" id="{5EF97910-50EC-48B3-AB65-336FA55EED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296"/>
              <a:ext cx="529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 b="0">
                  <a:cs typeface="Narkisim" panose="020E0502050101010101" pitchFamily="34" charset="-79"/>
                </a:rPr>
                <a:t>בגרות</a:t>
              </a:r>
              <a:endParaRPr kumimoji="0" lang="en-US" altLang="he-IL" sz="1600" b="0"/>
            </a:p>
          </p:txBody>
        </p:sp>
        <p:sp>
          <p:nvSpPr>
            <p:cNvPr id="28687" name="Text Box 18">
              <a:extLst>
                <a:ext uri="{FF2B5EF4-FFF2-40B4-BE49-F238E27FC236}">
                  <a16:creationId xmlns:a16="http://schemas.microsoft.com/office/drawing/2014/main" id="{E6C72208-AFC0-4B37-BED4-BA9DAE88CC1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3" y="1248"/>
              <a:ext cx="527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 b="0">
                  <a:cs typeface="Narkisim" panose="020E0502050101010101" pitchFamily="34" charset="-79"/>
                </a:rPr>
                <a:t>דעיכה</a:t>
              </a:r>
              <a:endParaRPr kumimoji="0" lang="en-US" altLang="he-IL" sz="1600" b="0"/>
            </a:p>
          </p:txBody>
        </p:sp>
        <p:sp>
          <p:nvSpPr>
            <p:cNvPr id="28688" name="Text Box 19">
              <a:extLst>
                <a:ext uri="{FF2B5EF4-FFF2-40B4-BE49-F238E27FC236}">
                  <a16:creationId xmlns:a16="http://schemas.microsoft.com/office/drawing/2014/main" id="{F81982C3-A03F-461C-8E7D-FF45424C19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528"/>
              <a:ext cx="67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800">
                  <a:cs typeface="Narkisim" panose="020E0502050101010101" pitchFamily="34" charset="-79"/>
                </a:rPr>
                <a:t>מכירות ורווחים</a:t>
              </a:r>
              <a:endParaRPr kumimoji="0" lang="en-US" altLang="he-IL" sz="1800" b="0"/>
            </a:p>
          </p:txBody>
        </p:sp>
        <p:sp>
          <p:nvSpPr>
            <p:cNvPr id="28689" name="Text Box 20">
              <a:extLst>
                <a:ext uri="{FF2B5EF4-FFF2-40B4-BE49-F238E27FC236}">
                  <a16:creationId xmlns:a16="http://schemas.microsoft.com/office/drawing/2014/main" id="{CCA8CA57-D29F-430F-983C-4BF05AE000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6" y="1920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2000">
                  <a:cs typeface="Narkisim" panose="020E0502050101010101" pitchFamily="34" charset="-79"/>
                </a:rPr>
                <a:t>זמן</a:t>
              </a:r>
              <a:endParaRPr kumimoji="0" lang="en-US" altLang="he-IL" sz="2400" b="0"/>
            </a:p>
          </p:txBody>
        </p:sp>
        <p:sp>
          <p:nvSpPr>
            <p:cNvPr id="28690" name="Text Box 21">
              <a:extLst>
                <a:ext uri="{FF2B5EF4-FFF2-40B4-BE49-F238E27FC236}">
                  <a16:creationId xmlns:a16="http://schemas.microsoft.com/office/drawing/2014/main" id="{6833C5BB-AC12-4729-AA31-1B33CCA14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2544"/>
              <a:ext cx="672" cy="36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kumimoji="0" lang="he-IL" altLang="he-IL" sz="1600">
                  <a:cs typeface="Narkisim" panose="020E0502050101010101" pitchFamily="34" charset="-79"/>
                </a:rPr>
                <a:t>הפסדים/השקעה</a:t>
              </a:r>
              <a:endParaRPr kumimoji="0" lang="en-US" altLang="he-IL" sz="1600" b="0"/>
            </a:p>
          </p:txBody>
        </p:sp>
      </p:grpSp>
      <p:sp>
        <p:nvSpPr>
          <p:cNvPr id="309271" name="Line 23">
            <a:extLst>
              <a:ext uri="{FF2B5EF4-FFF2-40B4-BE49-F238E27FC236}">
                <a16:creationId xmlns:a16="http://schemas.microsoft.com/office/drawing/2014/main" id="{3BE48EC3-25C2-4F5A-BBFA-4B0A21D5EC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46862" y="2586133"/>
            <a:ext cx="609600" cy="381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9272" name="Text Box 24">
            <a:extLst>
              <a:ext uri="{FF2B5EF4-FFF2-40B4-BE49-F238E27FC236}">
                <a16:creationId xmlns:a16="http://schemas.microsoft.com/office/drawing/2014/main" id="{88B23C9B-E1B9-4002-B171-B871A92122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587" y="2343246"/>
            <a:ext cx="741363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altLang="he-IL" sz="1600">
                <a:effectLst>
                  <a:outerShdw blurRad="38100" dist="38100" dir="2700000" algn="tl">
                    <a:srgbClr val="C0C0C0"/>
                  </a:outerShdw>
                </a:effectLst>
              </a:rPr>
              <a:t>מכירות</a:t>
            </a:r>
            <a:endParaRPr lang="en-US" altLang="he-IL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9273" name="Line 25">
            <a:extLst>
              <a:ext uri="{FF2B5EF4-FFF2-40B4-BE49-F238E27FC236}">
                <a16:creationId xmlns:a16="http://schemas.microsoft.com/office/drawing/2014/main" id="{D8C8B4EE-E3E8-4023-846D-9D467D2EC4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3862" y="3119533"/>
            <a:ext cx="533400" cy="7620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ffectLst/>
        </p:spPr>
        <p:txBody>
          <a:bodyPr wrap="none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09274" name="Text Box 26">
            <a:extLst>
              <a:ext uri="{FF2B5EF4-FFF2-40B4-BE49-F238E27FC236}">
                <a16:creationId xmlns:a16="http://schemas.microsoft.com/office/drawing/2014/main" id="{F818257B-EF24-495C-AFE6-1A8DFA09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787" y="3791046"/>
            <a:ext cx="688975" cy="338137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he-IL" altLang="he-IL" sz="1600">
                <a:effectLst>
                  <a:outerShdw blurRad="38100" dist="38100" dir="2700000" algn="tl">
                    <a:srgbClr val="C0C0C0"/>
                  </a:outerShdw>
                </a:effectLst>
              </a:rPr>
              <a:t>רווחים</a:t>
            </a:r>
            <a:endParaRPr lang="en-US" altLang="he-IL" sz="16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8681" name="Rectangle 27">
            <a:extLst>
              <a:ext uri="{FF2B5EF4-FFF2-40B4-BE49-F238E27FC236}">
                <a16:creationId xmlns:a16="http://schemas.microsoft.com/office/drawing/2014/main" id="{FA6B2120-F261-4594-92EE-303FB3909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6375" y="4110133"/>
            <a:ext cx="4572000" cy="233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i="1" dirty="0">
                <a:latin typeface="Arial" panose="020B0604020202020204" pitchFamily="34" charset="0"/>
                <a:cs typeface="Narkisim" panose="020E0502050101010101" pitchFamily="34" charset="-79"/>
              </a:rPr>
              <a:t>השלבים העיקריים במחזור חיי המוצר:</a:t>
            </a:r>
            <a:endParaRPr lang="en-US" altLang="he-IL" sz="1800" b="0" i="1" dirty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dirty="0">
                <a:latin typeface="Arial" panose="020B0604020202020204" pitchFamily="34" charset="0"/>
                <a:cs typeface="Narkisim" panose="020E0502050101010101" pitchFamily="34" charset="-79"/>
              </a:rPr>
              <a:t>1. שלב ההצגה (ההשקה)- המוצר מוחדר לראשונה לשוק.</a:t>
            </a:r>
            <a:endParaRPr lang="en-US" altLang="he-IL" sz="1800" b="0" dirty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dirty="0">
                <a:latin typeface="Arial" panose="020B0604020202020204" pitchFamily="34" charset="0"/>
                <a:cs typeface="Narkisim" panose="020E0502050101010101" pitchFamily="34" charset="-79"/>
              </a:rPr>
              <a:t>2. שלב הצמיחה- המוצר נקלט בשוק.</a:t>
            </a:r>
            <a:endParaRPr lang="en-US" altLang="he-IL" sz="1800" b="0" dirty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dirty="0">
                <a:latin typeface="Arial" panose="020B0604020202020204" pitchFamily="34" charset="0"/>
                <a:cs typeface="Narkisim" panose="020E0502050101010101" pitchFamily="34" charset="-79"/>
              </a:rPr>
              <a:t>3. שלב הבגרות- צריכת המוצר מגיעה לרוויה</a:t>
            </a:r>
            <a:endParaRPr lang="en-US" altLang="he-IL" sz="1800" b="0" dirty="0">
              <a:latin typeface="Arial" panose="020B0604020202020204" pitchFamily="34" charset="0"/>
              <a:cs typeface="Narkisim" panose="020E0502050101010101" pitchFamily="34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</a:pPr>
            <a:r>
              <a:rPr lang="he-IL" altLang="he-IL" sz="1800" b="0" dirty="0">
                <a:latin typeface="Arial" panose="020B0604020202020204" pitchFamily="34" charset="0"/>
                <a:cs typeface="Narkisim" panose="020E0502050101010101" pitchFamily="34" charset="-79"/>
              </a:rPr>
              <a:t>4. שלב הדעיכה- המוצר נדחק מהשוק</a:t>
            </a:r>
            <a:r>
              <a:rPr lang="he-IL" altLang="he-IL" sz="2000" b="0" dirty="0">
                <a:latin typeface="Arial" panose="020B0604020202020204" pitchFamily="34" charset="0"/>
                <a:cs typeface="Narkisim" panose="020E0502050101010101" pitchFamily="34" charset="-79"/>
              </a:rPr>
              <a:t> </a:t>
            </a:r>
            <a:endParaRPr lang="en-US" altLang="he-IL" sz="2000" b="0" dirty="0">
              <a:latin typeface="Arial" panose="020B0604020202020204" pitchFamily="34" charset="0"/>
              <a:cs typeface="Narkisim" panose="020E0502050101010101" pitchFamily="34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9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9B1C03A-8B75-43C4-9EB3-3654E7F96DD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מותגים  </a:t>
            </a:r>
            <a:r>
              <a:rPr lang="en-US" altLang="en-US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BRANDS</a:t>
            </a:r>
            <a:endParaRPr lang="en-US" altLang="he-IL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9E85732D-2A24-4364-B5B7-2F87FD2BF72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484313"/>
            <a:ext cx="8553450" cy="2743200"/>
          </a:xfrm>
          <a:solidFill>
            <a:schemeClr val="bg1"/>
          </a:solidFill>
        </p:spPr>
        <p:txBody>
          <a:bodyPr/>
          <a:lstStyle/>
          <a:p>
            <a:pPr>
              <a:buFontTx/>
              <a:buNone/>
              <a:defRPr/>
            </a:pPr>
            <a:r>
              <a:rPr lang="he-IL" altLang="he-IL" sz="4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</a:t>
            </a:r>
            <a:r>
              <a:rPr lang="he-IL" altLang="he-IL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שם, סימן, מושג, סמל, דוגמת-קישוט, המיועד לזהות את הסחורות, או את השירותים, של מוכר יחיד, או של קבוצת מוכרים.</a:t>
            </a:r>
            <a:endParaRPr lang="en-US" altLang="en-US" sz="4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8D727D57-0306-402D-9CAC-847014D845E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יתרונות שם המותג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4931" name="Rectangle 3">
            <a:extLst>
              <a:ext uri="{FF2B5EF4-FFF2-40B4-BE49-F238E27FC236}">
                <a16:creationId xmlns:a16="http://schemas.microsoft.com/office/drawing/2014/main" id="{488FE1E5-283B-40D2-92B8-B1DC2D5195E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487488" y="1556792"/>
            <a:ext cx="6846887" cy="2743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איכות וערכיות </a:t>
            </a:r>
            <a:r>
              <a:rPr lang="en-US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Quality &amp; Value)</a:t>
            </a:r>
          </a:p>
          <a:p>
            <a:pPr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זיהוי והכרה </a:t>
            </a:r>
            <a:r>
              <a:rPr lang="en-US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Identification)</a:t>
            </a:r>
          </a:p>
          <a:p>
            <a:pPr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המשכיות </a:t>
            </a:r>
            <a:r>
              <a:rPr lang="en-US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Consistency)</a:t>
            </a:r>
          </a:p>
          <a:p>
            <a:pPr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תכונות והרכב </a:t>
            </a:r>
            <a:r>
              <a:rPr lang="en-US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Attributes)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AD29362D-319A-4EE2-B617-5EA1F789245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241300" y="106363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החלטות המיתוג העיקריות: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6979" name="Rectangle 3">
            <a:extLst>
              <a:ext uri="{FF2B5EF4-FFF2-40B4-BE49-F238E27FC236}">
                <a16:creationId xmlns:a16="http://schemas.microsoft.com/office/drawing/2014/main" id="{4410A51D-C475-4167-8C46-7DA5803DEB1A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92088" y="765175"/>
            <a:ext cx="3810000" cy="426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endParaRPr lang="en-US" altLang="en-US" u="sng" dirty="0">
              <a:effectLst/>
            </a:endParaRPr>
          </a:p>
          <a:p>
            <a:pPr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אסטרטגיית מיתוג:</a:t>
            </a:r>
            <a:endParaRPr lang="en-US" altLang="en-US" sz="2800" u="sng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מס’ שמות מותג נפרדים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 אחד לכל המוצרים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שילוב שם החברה בשמות המוצרים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  <p:sp>
        <p:nvSpPr>
          <p:cNvPr id="126980" name="Rectangle 4">
            <a:extLst>
              <a:ext uri="{FF2B5EF4-FFF2-40B4-BE49-F238E27FC236}">
                <a16:creationId xmlns:a16="http://schemas.microsoft.com/office/drawing/2014/main" id="{50971618-E185-4BDC-8C34-3B62A4AEFD82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83088" y="1341438"/>
            <a:ext cx="3810000" cy="42672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בחירת שם המותג:</a:t>
            </a:r>
            <a:endParaRPr lang="en-US" altLang="en-US" sz="2800" u="sng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בחירת שם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הגנה על השם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בחירת חסות המותג:</a:t>
            </a:r>
            <a:endParaRPr lang="en-US" altLang="en-US" sz="2800" u="sng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 היצרן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 פרטי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 בזיכיון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מותג משותף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A5E68126-DD17-40A6-B7C4-A596A25F114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אסטרטגיות מיתוג: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9027" name="Rectangle 3">
            <a:extLst>
              <a:ext uri="{FF2B5EF4-FFF2-40B4-BE49-F238E27FC236}">
                <a16:creationId xmlns:a16="http://schemas.microsoft.com/office/drawing/2014/main" id="{4FAC6739-8C6E-49A9-8C4B-2E2EE215694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1484784"/>
            <a:ext cx="9373344" cy="26670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הרחבת מספר 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המוצרים</a:t>
            </a:r>
            <a:r>
              <a:rPr lang="he-IL" altLang="en-US" sz="2800" dirty="0">
                <a:solidFill>
                  <a:srgbClr val="FF000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במותג(קו- 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Line Extension)</a:t>
            </a: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הרחבת מספר 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הקטגוריות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במותג 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Brand Extension)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-הרחבת מותג</a:t>
            </a:r>
            <a:endParaRPr lang="en-US" altLang="he-IL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הוספת 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שמות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מותג בקטגורית המוצרים 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Multibrands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)-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-ריבוי מותגים</a:t>
            </a:r>
            <a:endParaRPr lang="en-US" altLang="he-IL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הוספת 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שמות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מותג חדשים 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New Brands)</a:t>
            </a:r>
          </a:p>
          <a:p>
            <a:pPr>
              <a:defRPr/>
            </a:pP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מותגים </a:t>
            </a:r>
            <a:r>
              <a:rPr lang="he-IL" altLang="he-IL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משותפים</a:t>
            </a:r>
            <a:endParaRPr lang="en-US" altLang="he-IL" sz="2800" dirty="0">
              <a:solidFill>
                <a:srgbClr val="00B0F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9004383B-4906-4799-B70A-D39499E9E4B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מיצוב המוצר – </a:t>
            </a:r>
            <a:r>
              <a:rPr lang="en-US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Product positioning</a:t>
            </a:r>
          </a:p>
        </p:txBody>
      </p:sp>
      <p:sp>
        <p:nvSpPr>
          <p:cNvPr id="27653" name="Rectangle 3">
            <a:extLst>
              <a:ext uri="{FF2B5EF4-FFF2-40B4-BE49-F238E27FC236}">
                <a16:creationId xmlns:a16="http://schemas.microsoft.com/office/drawing/2014/main" id="{5C19A3A4-14A0-434A-B520-4FF850D9F7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74800" y="1772816"/>
            <a:ext cx="7689850" cy="3083921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הגדרה: </a:t>
            </a:r>
            <a:r>
              <a:rPr lang="he-IL" altLang="he-IL" sz="36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מיצוב המוצר </a:t>
            </a:r>
            <a: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מתייחס למיקומו</a:t>
            </a:r>
            <a:b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של המוצר לסוגיו ולרמותיו ( פריט או</a:t>
            </a:r>
            <a:b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קו מוצרים ) בתפיסת הצרכן.</a:t>
            </a:r>
          </a:p>
          <a:p>
            <a:pPr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endParaRPr lang="he-IL" altLang="he-IL" sz="36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3600" dirty="0" err="1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מושג</a:t>
            </a:r>
            <a:r>
              <a:rPr lang="he-IL" altLang="he-IL" sz="3600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:מפה</a:t>
            </a:r>
            <a:r>
              <a:rPr lang="he-IL" altLang="he-IL" sz="36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תפיסתית-מפת מיצוב</a:t>
            </a:r>
            <a:endParaRPr lang="en-US" altLang="he-IL" sz="36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1">
            <a:extLst>
              <a:ext uri="{FF2B5EF4-FFF2-40B4-BE49-F238E27FC236}">
                <a16:creationId xmlns:a16="http://schemas.microsoft.com/office/drawing/2014/main" id="{4381F09F-0AE7-4D3F-9B1E-0F2C7CD335C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0">
              <a:spcBef>
                <a:spcPct val="50000"/>
              </a:spcBef>
              <a:buFontTx/>
              <a:buNone/>
            </a:pPr>
            <a:r>
              <a:rPr kumimoji="0" lang="he-IL" altLang="en-US" sz="1400" b="0">
                <a:solidFill>
                  <a:srgbClr val="FFFFFF"/>
                </a:solidFill>
              </a:rPr>
              <a:t>קורס ליסודות  השיווק</a:t>
            </a:r>
            <a:endParaRPr kumimoji="0"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35843" name="Rectangle 32">
            <a:extLst>
              <a:ext uri="{FF2B5EF4-FFF2-40B4-BE49-F238E27FC236}">
                <a16:creationId xmlns:a16="http://schemas.microsoft.com/office/drawing/2014/main" id="{1D9C2304-A5D5-4F2A-BE17-CAE7BD3809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  <a:buFontTx/>
              <a:buNone/>
            </a:pPr>
            <a:fld id="{873AAF31-513F-40A6-87C2-57C7C0B5724A}" type="slidenum">
              <a:rPr kumimoji="0" lang="he-IL" altLang="en-US" sz="1400" b="0" smtClean="0">
                <a:solidFill>
                  <a:srgbClr val="FFFFFF"/>
                </a:solidFill>
              </a:rPr>
              <a:pPr rtl="0">
                <a:spcBef>
                  <a:spcPct val="50000"/>
                </a:spcBef>
                <a:buFontTx/>
                <a:buNone/>
              </a:pPr>
              <a:t>17</a:t>
            </a:fld>
            <a:endParaRPr kumimoji="0"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35844" name="Rectangle 2">
            <a:extLst>
              <a:ext uri="{FF2B5EF4-FFF2-40B4-BE49-F238E27FC236}">
                <a16:creationId xmlns:a16="http://schemas.microsoft.com/office/drawing/2014/main" id="{52A525EE-3E0A-49F3-952D-CF983B33584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-673100" y="476250"/>
            <a:ext cx="10447338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אסטרטגיות  המחרה: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3123" name="Rectangle 3">
            <a:extLst>
              <a:ext uri="{FF2B5EF4-FFF2-40B4-BE49-F238E27FC236}">
                <a16:creationId xmlns:a16="http://schemas.microsoft.com/office/drawing/2014/main" id="{9D3CEC8C-D93D-4A53-A5EE-77810D1B62C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39838" y="1700808"/>
            <a:ext cx="8534400" cy="1752600"/>
          </a:xfrm>
        </p:spPr>
        <p:txBody>
          <a:bodyPr/>
          <a:lstStyle/>
          <a:p>
            <a:pPr>
              <a:defRPr/>
            </a:pPr>
            <a:r>
              <a:rPr lang="en-US" altLang="he-IL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Pricing  Considerations</a:t>
            </a:r>
          </a:p>
          <a:p>
            <a:pPr>
              <a:defRPr/>
            </a:pPr>
            <a:r>
              <a:rPr lang="en-US" altLang="he-IL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and  Approaches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338ED45E-F2A4-4149-9928-BCF4F1B4761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54868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70C0"/>
                </a:solidFill>
              </a:rPr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סוגי שווקים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9267" name="Rectangle 3">
            <a:extLst>
              <a:ext uri="{FF2B5EF4-FFF2-40B4-BE49-F238E27FC236}">
                <a16:creationId xmlns:a16="http://schemas.microsoft.com/office/drawing/2014/main" id="{F749EAC8-FB8E-48E9-8DAA-E49A7870D11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23888" y="1268760"/>
            <a:ext cx="8305800" cy="47244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תחרות משוכללת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שוק המורכב מקונים רבים וממוכרים רבים העורכים עסקאות בסחורה הומוגנית (חיטה, ברזל…). אין לקונה או למוכר הבודד השפעה על המחיר בשוק.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תחרות מונופוליסטית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קונים ומוכרים רבים, העורכים עסקאות בתחום מחירים רחב ולא רק במחיר שוק אחיד. הסיבה למחירים הרבים היא היכולת לבדל את ההצעות של המוכרים.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אוליגופול</a:t>
            </a:r>
            <a:r>
              <a:rPr lang="he-IL" altLang="en-US" sz="2400" dirty="0">
                <a:solidFill>
                  <a:srgbClr val="FF000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מספר מועט של מוכרים הרגישים מאוד לאסטרטגיות ההמחרה של המתחרה.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מונופול מלא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מוכר אחד בלבד (רשות הדואר).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01D65E9D-649D-4FA7-B26C-ECC7E4125B3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משתנים המשפיעים בקביעת מחירים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70B54CEF-24D7-4BFD-9A42-5ECE2C14557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35360" y="1556792"/>
            <a:ext cx="9932764" cy="2590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מטרות במיצוב המוצר/ השירות (</a:t>
            </a:r>
            <a:r>
              <a:rPr lang="en-US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Positioning</a:t>
            </a:r>
            <a:r>
              <a:rPr lang="he-IL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  <a:endParaRPr lang="en-US" altLang="he-IL" sz="36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שוק המטרה (</a:t>
            </a:r>
            <a:r>
              <a:rPr lang="en-US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Target Market</a:t>
            </a:r>
            <a:r>
              <a:rPr lang="he-IL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  <a:endParaRPr lang="en-US" altLang="he-IL" sz="36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משתנים פנימיים </a:t>
            </a:r>
            <a:r>
              <a:rPr lang="en-US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Internal Factors)</a:t>
            </a:r>
          </a:p>
          <a:p>
            <a:pPr>
              <a:defRPr/>
            </a:pPr>
            <a:r>
              <a:rPr lang="he-IL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משתנים חיצוניים </a:t>
            </a:r>
            <a:r>
              <a:rPr lang="en-US" altLang="en-US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3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External Factors)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Google Shape;55;p13">
            <a:extLst>
              <a:ext uri="{FF2B5EF4-FFF2-40B4-BE49-F238E27FC236}">
                <a16:creationId xmlns:a16="http://schemas.microsoft.com/office/drawing/2014/main" id="{FA5D411A-3539-47C1-AC6E-586B661C81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8775" y="2695575"/>
            <a:ext cx="9209088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04" tIns="121904" rIns="121904" bIns="121904"/>
          <a:lstStyle>
            <a:lvl1pPr marL="609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50000"/>
              </a:lnSpc>
            </a:pPr>
            <a:endParaRPr lang="he-IL" altLang="he-IL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A47C84A4-19B6-40C1-ABF8-88E336F1C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639888"/>
            <a:ext cx="12192000" cy="1260475"/>
          </a:xfrm>
        </p:spPr>
        <p:txBody>
          <a:bodyPr/>
          <a:lstStyle/>
          <a:p>
            <a:pPr>
              <a:defRPr/>
            </a:pPr>
            <a:r>
              <a:rPr lang="he-IL" dirty="0"/>
              <a:t>ניהול עסקי</a:t>
            </a:r>
          </a:p>
        </p:txBody>
      </p:sp>
      <p:sp>
        <p:nvSpPr>
          <p:cNvPr id="7" name="כותרת משנה 6">
            <a:extLst>
              <a:ext uri="{FF2B5EF4-FFF2-40B4-BE49-F238E27FC236}">
                <a16:creationId xmlns:a16="http://schemas.microsoft.com/office/drawing/2014/main" id="{E7409631-62C5-4EEF-B164-308399264B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803525"/>
            <a:ext cx="12192000" cy="765175"/>
          </a:xfrm>
        </p:spPr>
        <p:txBody>
          <a:bodyPr/>
          <a:lstStyle/>
          <a:p>
            <a:pPr>
              <a:defRPr/>
            </a:pPr>
            <a:r>
              <a:rPr lang="he-IL" dirty="0">
                <a:sym typeface="Varela Round"/>
              </a:rPr>
              <a:t>תמהיל השיווק ומרכיביו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13E7D1CA-48A2-48D6-9206-AEFEE6E00CC7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0" y="3656013"/>
            <a:ext cx="12192000" cy="720725"/>
          </a:xfrm>
        </p:spPr>
        <p:txBody>
          <a:bodyPr/>
          <a:lstStyle/>
          <a:p>
            <a:pPr>
              <a:defRPr/>
            </a:pPr>
            <a:r>
              <a:rPr dirty="0">
                <a:sym typeface="Varela Round"/>
              </a:rPr>
              <a:t>שם </a:t>
            </a:r>
            <a:r>
              <a:rPr lang="he-IL" dirty="0">
                <a:sym typeface="Varela Round"/>
              </a:rPr>
              <a:t>המורה</a:t>
            </a:r>
            <a:r>
              <a:rPr dirty="0">
                <a:sym typeface="Varela Round"/>
              </a:rPr>
              <a:t>: דני </a:t>
            </a:r>
            <a:r>
              <a:rPr lang="he-IL" dirty="0">
                <a:sym typeface="Varela Round"/>
              </a:rPr>
              <a:t>קוגל</a:t>
            </a:r>
            <a:endParaRPr dirty="0">
              <a:sym typeface="Varela Roun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028A5070-B2EF-4148-A5D8-BF1342B16C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476672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יעדים שיווקיים המשפיעים על ההמחרה</a:t>
            </a:r>
            <a:endParaRPr lang="en-US" altLang="en-US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6195" name="Rectangle 3">
            <a:extLst>
              <a:ext uri="{FF2B5EF4-FFF2-40B4-BE49-F238E27FC236}">
                <a16:creationId xmlns:a16="http://schemas.microsoft.com/office/drawing/2014/main" id="{B0ECEC3F-642D-4764-8129-AE828E6B60B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1229072"/>
            <a:ext cx="8280920" cy="4648200"/>
          </a:xfrm>
        </p:spPr>
        <p:txBody>
          <a:bodyPr/>
          <a:lstStyle/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הישרדות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כאשר יש עודף כושר ייצור, תחרות עזה או שינוי ברצונות הצרכנים - קובעים מחירים נמוכים לכיסוי ההוצאות המשתנות וחלק מההוצאות הקבועות בכדי להישרד.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מיקסום הרווח הנוכחי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בחירת המחיר שיניב את מירב הרווח הנוכחי או מירב תזרים מזומנים.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הובלת נתח שוק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השגת נתח שוק גדול באמצעות הורדת מחיר מתוך אמונה שנתח שוק גדול יביא לעלויות נמוכות ורווחים גבוהים בטווח הארוך.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הובלת איכות המוצר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גביית מחיר גבוה בכדי לכסות את עלויות האיכות הגבוהה והמו”פ.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3C8F7903-DEAB-4CA0-AD49-A97DFBC5039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עלויות המשפיעות על המחיר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7219" name="Rectangle 3">
            <a:extLst>
              <a:ext uri="{FF2B5EF4-FFF2-40B4-BE49-F238E27FC236}">
                <a16:creationId xmlns:a16="http://schemas.microsoft.com/office/drawing/2014/main" id="{FF236143-F9D9-48F1-B985-FCFB0DAB1B3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487488" y="1556792"/>
            <a:ext cx="7772400" cy="32004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4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עלויות משתנות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Variable Costs</a:t>
            </a:r>
            <a:r>
              <a:rPr lang="he-IL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 -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עלויות המשתנות ישירות לפי רמות הייצור.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עלויות קבועות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Fixed Costs or Overhead</a:t>
            </a:r>
            <a:r>
              <a:rPr lang="he-IL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 -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עלויות שאינן תלויות בשינויים בהכנסות או ברמות הייצור.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4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סך העלויות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</a:t>
            </a:r>
            <a:r>
              <a:rPr lang="en-US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Total Costs</a:t>
            </a:r>
            <a:r>
              <a:rPr lang="he-IL" altLang="he-IL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 - 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סכום כל העלויות הקבועות והעלויות המשתנות בכל רמת ייצור נתונה.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EF393228-2F86-43F0-AD11-17B51C88A84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63525" y="609600"/>
            <a:ext cx="110140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משתנים חיצוניים המשפיעים בקביעת מחיר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8243" name="Rectangle 3">
            <a:extLst>
              <a:ext uri="{FF2B5EF4-FFF2-40B4-BE49-F238E27FC236}">
                <a16:creationId xmlns:a16="http://schemas.microsoft.com/office/drawing/2014/main" id="{A822ECDA-D10F-4BED-9060-7766EF999BC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623888" y="1562100"/>
            <a:ext cx="8458200" cy="3733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שוק הביקוש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תחרות משוכללת, תחרות מונופוליסטית, אוליגופול, מונופול מלא.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גמישות הביקוש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ביקוש גמיש, ביקוש קשיח.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עצמת התחרות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עלויות, מחירים והצעות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משתנים חיצוניים אחרים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תנאים כלכליים, צרכי צינור ההפצה, תקנות וחוקים, משתנים חברתיים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2CCD6ADB-5FCC-4CDE-A9EE-D8D8281E95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889000" y="47625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בחירת שיטת המחרה  1/2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F93630AA-1879-49AD-BD38-8A36E0D92E27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628775"/>
            <a:ext cx="8153400" cy="39624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מרווח (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mark up pricing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</a:p>
          <a:p>
            <a:pPr>
              <a:defRPr/>
            </a:pP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ניתוח נקודת האיזון והמחרת מטרה  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(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Breakeven Analysis or Target Profit Pricing) 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</a:t>
            </a:r>
            <a:endParaRPr lang="en-US" altLang="he-IL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ערך נתפס 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Value-Based Pricing) 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</a:p>
          <a:p>
            <a:pPr>
              <a:defRPr/>
            </a:pPr>
            <a:endParaRPr lang="en-US" altLang="he-IL" sz="3600" dirty="0">
              <a:effectLst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4D707EFF-DD9E-422B-AAF7-AF64411C72F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בחירת שיטת המחרה-2/2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0291" name="Rectangle 3">
            <a:extLst>
              <a:ext uri="{FF2B5EF4-FFF2-40B4-BE49-F238E27FC236}">
                <a16:creationId xmlns:a16="http://schemas.microsoft.com/office/drawing/2014/main" id="{A829101F-DA28-4377-A359-89CDAE4136D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43472" y="1628800"/>
            <a:ext cx="8153400" cy="39624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מחיר מקובל/ מחיר תחרותי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 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(</a:t>
            </a:r>
            <a:r>
              <a:rPr lang="en-US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Competition-Based Pricing)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</a:t>
            </a:r>
            <a:endParaRPr lang="en-US" altLang="he-IL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מכרז (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bid pricing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ניתוח ביקוש (</a:t>
            </a:r>
            <a:r>
              <a:rPr lang="en-US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demand oriented pricing)</a:t>
            </a:r>
            <a:endParaRPr lang="he-IL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F9C4AACD-DA51-4D31-A6E2-FF6EE0B2861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אסטרטגיות המחרה שונות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1315" name="Rectangle 3">
            <a:extLst>
              <a:ext uri="{FF2B5EF4-FFF2-40B4-BE49-F238E27FC236}">
                <a16:creationId xmlns:a16="http://schemas.microsoft.com/office/drawing/2014/main" id="{B4AA7C5A-5550-49DE-97B5-725446C94B6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200150" y="1412875"/>
            <a:ext cx="7772400" cy="4724400"/>
          </a:xfrm>
          <a:solidFill>
            <a:schemeClr val="bg1"/>
          </a:solidFill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”מחיר - איכות”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”מוצר חדש” 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גריפה    או     המחרת חדירה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תמהיל מוצרים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המחרה מפלה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המחרה פסיכולוגית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מבצע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המחרה גיאוגרפית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6236D677-C8EF-4133-9E78-993605B90C3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המחרת מוצר חדש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2339" name="Rectangle 3">
            <a:extLst>
              <a:ext uri="{FF2B5EF4-FFF2-40B4-BE49-F238E27FC236}">
                <a16:creationId xmlns:a16="http://schemas.microsoft.com/office/drawing/2014/main" id="{FB47EB94-FE02-4A39-8310-A437422CF63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767408" y="1484784"/>
            <a:ext cx="8424664" cy="4114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גריפה </a:t>
            </a:r>
            <a:r>
              <a:rPr lang="en-US" altLang="he-IL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Market Skimming</a:t>
            </a:r>
            <a:r>
              <a:rPr lang="he-IL" altLang="he-IL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קביעת מחיר גבוה למוצר חדש למיקסום ההכנסות משוק המטרה. התוצאה מכירות נמוכות יותר ברווחיות גבוהה.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  תנאים להמחרת גריפה:</a:t>
            </a:r>
            <a:endParaRPr lang="en-US" altLang="en-US" sz="2800" u="sng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יש מספיק קונים כדי </a:t>
            </a:r>
            <a:r>
              <a:rPr lang="he-IL" altLang="en-US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שיווצר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ביקוש </a:t>
            </a:r>
            <a:r>
              <a:rPr lang="he-IL" altLang="en-US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מיידי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גדול..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המחיר הראשוני לא ימשוך עוד מתחרים.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המחיר הגבוה יוצר למוצר תדמית של מוצר עילית.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0A0C66D9-8574-4172-A6EE-592BE23E6CB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384175" y="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המחרת מוצר חדש (המשך)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3363" name="Rectangle 3">
            <a:extLst>
              <a:ext uri="{FF2B5EF4-FFF2-40B4-BE49-F238E27FC236}">
                <a16:creationId xmlns:a16="http://schemas.microsoft.com/office/drawing/2014/main" id="{E397A356-0DBE-4057-8428-A4661356210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79376" y="908720"/>
            <a:ext cx="10363200" cy="4114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חדירה </a:t>
            </a:r>
            <a:r>
              <a:rPr lang="en-US" altLang="he-IL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Market Penetration</a:t>
            </a:r>
            <a:r>
              <a:rPr lang="he-IL" alt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קביעת מחיר נמוך למוצר חדש במטרה למשוך כמות מקסימלית של קונים.  התוצאה נתח שוק גבוה.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תנאים להמחרת חדירה:</a:t>
            </a:r>
            <a:endParaRPr lang="en-US" altLang="en-US" sz="2800" u="sng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השוק רגיש מאד למחיר, ומחיר נמוך ימריץ את צמיחת השוק.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העלויות הייצור וההפצה קטנות עם הצטברות ניסיון ----המחיר הנמוך “מדכא” את התחרות בפועל ובפוטנציה.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A131875-E856-40C7-A1A0-4CC838F44F0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99456" y="0"/>
            <a:ext cx="8784580" cy="1052736"/>
          </a:xfrm>
          <a:prstGeom prst="rect">
            <a:avLst/>
          </a:prstGeom>
          <a:solidFill>
            <a:schemeClr val="bg1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        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המחרת תמהיל מוצרים: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4387" name="Rectangle 3">
            <a:extLst>
              <a:ext uri="{FF2B5EF4-FFF2-40B4-BE49-F238E27FC236}">
                <a16:creationId xmlns:a16="http://schemas.microsoft.com/office/drawing/2014/main" id="{08BADBD0-D52B-4A14-AD6E-0D9704011F2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34962" y="836613"/>
            <a:ext cx="9505453" cy="44196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קו-מוצרים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קביעת טווחי מחירים בין מוצרי קו המוצרים.     דוגמא: 299 ש”ח, 399 ש”ח, 499 ש”ח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מוצר אופציונאלי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קביעת מחירים למוצרים </a:t>
            </a: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אופציונאלים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הנילווים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למכירת המוצר העיקרי. דוגמא: אביזרי רכב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“מוצר-</a:t>
            </a:r>
            <a:r>
              <a:rPr lang="he-IL" altLang="en-US" sz="2800" dirty="0" err="1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בכח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”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קביעת מחירים למוצרים הנדרשים לשימוש עם המוצר העיקרי. דוגמא: סכיני גילוח, דלק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מוצר לוואי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קביעת מחיר למוצרי לוואי המתקבלים בעת ייצור המוצר העיקרי. דוגמא: שיירי נגרית עץ, כימיקלים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04CCBD3-7F32-4BA1-845B-4DCAF5AE41F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392238" y="152400"/>
            <a:ext cx="103632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מדיניות מחירים-הנחות והוזלות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1989" name="Rectangle 3">
            <a:extLst>
              <a:ext uri="{FF2B5EF4-FFF2-40B4-BE49-F238E27FC236}">
                <a16:creationId xmlns:a16="http://schemas.microsoft.com/office/drawing/2014/main" id="{15D9A2C4-8EB8-4B0C-8552-4F8613EE70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3432" y="1012825"/>
            <a:ext cx="7162800" cy="4832350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1</a:t>
            </a:r>
            <a:r>
              <a:rPr lang="he-IL" altLang="he-IL" sz="2800" i="1" dirty="0">
                <a:solidFill>
                  <a:srgbClr val="00B0F0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. </a:t>
            </a:r>
            <a:r>
              <a:rPr lang="he-IL" altLang="he-IL" sz="2800" u="sng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המחרת הנחות והטבות</a:t>
            </a:r>
            <a:endParaRPr lang="en-US" altLang="he-IL" sz="2800" u="sng" dirty="0">
              <a:solidFill>
                <a:srgbClr val="00B0F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-הנחות מזומנים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-הוזלת המחיר כנגד הקדמת התשלום.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-הנחות כמות 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-הוזלת מחיר ללקוח הקונה כמות גדולה.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2.</a:t>
            </a:r>
            <a:r>
              <a:rPr lang="he-IL" altLang="he-IL" sz="2800" u="sng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</a:t>
            </a:r>
            <a:r>
              <a:rPr lang="he-IL" altLang="he-IL" sz="2800" u="sng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הנחות מסחריות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הוזלת מחיר לסיטונאים וקמעונאים.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הנחות עונתיות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הוזלת מחיר לרכישת מוצר מחוץ לעונה.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הטבות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הוזלת מחיר כנגד החזרת מוצר ישן.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>
            <a:extLst>
              <a:ext uri="{FF2B5EF4-FFF2-40B4-BE49-F238E27FC236}">
                <a16:creationId xmlns:a16="http://schemas.microsoft.com/office/drawing/2014/main" id="{C505153E-C067-4FB6-9ECE-399952EF1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9525" y="212725"/>
            <a:ext cx="9642475" cy="720725"/>
          </a:xfrm>
        </p:spPr>
        <p:txBody>
          <a:bodyPr/>
          <a:lstStyle/>
          <a:p>
            <a:pPr>
              <a:defRPr/>
            </a:pPr>
            <a:r>
              <a:rPr dirty="0">
                <a:solidFill>
                  <a:srgbClr val="192A72"/>
                </a:solidFill>
              </a:rPr>
              <a:t>מה נלמד היום </a:t>
            </a:r>
          </a:p>
        </p:txBody>
      </p:sp>
      <p:sp>
        <p:nvSpPr>
          <p:cNvPr id="8" name="מציין מיקום תוכן 7">
            <a:extLst>
              <a:ext uri="{FF2B5EF4-FFF2-40B4-BE49-F238E27FC236}">
                <a16:creationId xmlns:a16="http://schemas.microsoft.com/office/drawing/2014/main" id="{8551BFFD-2AB3-440F-8C77-B5DA2C417B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938" y="1725613"/>
            <a:ext cx="8305800" cy="4152900"/>
          </a:xfrm>
        </p:spPr>
        <p:txBody>
          <a:bodyPr/>
          <a:lstStyle/>
          <a:p>
            <a:pPr>
              <a:lnSpc>
                <a:spcPct val="200000"/>
              </a:lnSpc>
              <a:defRPr/>
            </a:pPr>
            <a:r>
              <a:rPr sz="3600" dirty="0">
                <a:solidFill>
                  <a:schemeClr val="tx1"/>
                </a:solidFill>
                <a:effectLst/>
              </a:rPr>
              <a:t>תמהיל השיווק</a:t>
            </a:r>
            <a:r>
              <a:rPr lang="he-IL" sz="3600" dirty="0">
                <a:solidFill>
                  <a:schemeClr val="tx1"/>
                </a:solidFill>
                <a:effectLst/>
              </a:rPr>
              <a:t> ומרכיביו</a:t>
            </a:r>
            <a:endParaRPr sz="3600" dirty="0"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CE01B806-8D72-4390-BADE-4BA8DFAF6E2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528638" y="188913"/>
            <a:ext cx="103632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מדיניות מחירים - המשך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43013" name="Rectangle 4">
            <a:extLst>
              <a:ext uri="{FF2B5EF4-FFF2-40B4-BE49-F238E27FC236}">
                <a16:creationId xmlns:a16="http://schemas.microsoft.com/office/drawing/2014/main" id="{93BF9622-EF49-4553-B54F-3E12195689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44760" y="974724"/>
            <a:ext cx="8231188" cy="569436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2. </a:t>
            </a:r>
            <a:r>
              <a:rPr lang="he-IL" altLang="he-IL" sz="28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אפליית מחירים</a:t>
            </a:r>
            <a:endParaRPr lang="en-US" altLang="he-IL" sz="2800" dirty="0">
              <a:solidFill>
                <a:srgbClr val="00B0F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מכירת מוצר או שירות במחירים שונים, כאשר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הבדלי המחיר אינם מבוססים על הבדלי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העלויות. 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3. </a:t>
            </a:r>
            <a:r>
              <a:rPr lang="he-IL" altLang="he-IL" sz="28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המחרה פסיכולוגית</a:t>
            </a:r>
            <a:endParaRPr lang="en-US" altLang="he-IL" sz="2800" dirty="0">
              <a:solidFill>
                <a:srgbClr val="00B0F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שימוש בגורמים פסיכולוגיים שונים בקביעת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מחיריהם של מוצרים מסוימים.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דוגמאות: 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המחרה במחירים לא מעוגלים, המחרת קידום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מכירות, המחרת טור מחירים, דימוי המחיר,</a:t>
            </a:r>
            <a:b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המחיר כביטוי לאיכות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1">
            <a:extLst>
              <a:ext uri="{FF2B5EF4-FFF2-40B4-BE49-F238E27FC236}">
                <a16:creationId xmlns:a16="http://schemas.microsoft.com/office/drawing/2014/main" id="{2C7B513E-1632-4E0B-8B99-4817050540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0">
              <a:spcBef>
                <a:spcPct val="50000"/>
              </a:spcBef>
              <a:buFontTx/>
              <a:buNone/>
            </a:pPr>
            <a:r>
              <a:rPr kumimoji="0" lang="he-IL" altLang="en-US" sz="1400" b="0">
                <a:solidFill>
                  <a:srgbClr val="FFFFFF"/>
                </a:solidFill>
              </a:rPr>
              <a:t>קורס ליסודות  השיווק</a:t>
            </a:r>
            <a:endParaRPr kumimoji="0"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50179" name="Rectangle 32">
            <a:extLst>
              <a:ext uri="{FF2B5EF4-FFF2-40B4-BE49-F238E27FC236}">
                <a16:creationId xmlns:a16="http://schemas.microsoft.com/office/drawing/2014/main" id="{DE007134-1B87-46E0-A83E-F5E8C534B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rtl="0">
              <a:spcBef>
                <a:spcPct val="50000"/>
              </a:spcBef>
              <a:buFontTx/>
              <a:buNone/>
            </a:pPr>
            <a:fld id="{7AA7E703-FC9F-4E90-87BF-4646A40841A4}" type="slidenum">
              <a:rPr kumimoji="0" lang="he-IL" altLang="en-US" sz="1400" b="0" smtClean="0">
                <a:solidFill>
                  <a:srgbClr val="FFFFFF"/>
                </a:solidFill>
              </a:rPr>
              <a:pPr rtl="0">
                <a:spcBef>
                  <a:spcPct val="50000"/>
                </a:spcBef>
                <a:buFontTx/>
                <a:buNone/>
              </a:pPr>
              <a:t>31</a:t>
            </a:fld>
            <a:endParaRPr kumimoji="0"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50180" name="Rectangle 2">
            <a:extLst>
              <a:ext uri="{FF2B5EF4-FFF2-40B4-BE49-F238E27FC236}">
                <a16:creationId xmlns:a16="http://schemas.microsoft.com/office/drawing/2014/main" id="{CC8E09FD-CB81-4CC0-A2C7-00974741CA8D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-1249363" y="376238"/>
            <a:ext cx="10447338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אסטרטגיית הפצה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5411" name="Rectangle 3">
            <a:extLst>
              <a:ext uri="{FF2B5EF4-FFF2-40B4-BE49-F238E27FC236}">
                <a16:creationId xmlns:a16="http://schemas.microsoft.com/office/drawing/2014/main" id="{D3C39C3B-2A90-4E07-BA4C-7D00B248A99A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250950" y="1676400"/>
            <a:ext cx="7983538" cy="1752600"/>
          </a:xfrm>
        </p:spPr>
        <p:txBody>
          <a:bodyPr/>
          <a:lstStyle/>
          <a:p>
            <a:pPr>
              <a:defRPr/>
            </a:pPr>
            <a:r>
              <a:rPr lang="en-US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Distribution</a:t>
            </a:r>
            <a:r>
              <a:rPr lang="en-US" altLang="en-US" dirty="0">
                <a:effectLst/>
              </a:rPr>
              <a:t> </a:t>
            </a:r>
            <a:r>
              <a:rPr lang="en-US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Channels </a:t>
            </a:r>
          </a:p>
          <a:p>
            <a:pPr>
              <a:defRPr/>
            </a:pPr>
            <a:r>
              <a:rPr lang="en-US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&amp;</a:t>
            </a:r>
            <a:r>
              <a:rPr lang="en-US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Logistics Management</a:t>
            </a:r>
            <a:endParaRPr lang="en-US" altLang="he-IL" sz="4400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>
              <a:defRPr/>
            </a:pPr>
            <a:endParaRPr lang="en-US" altLang="en-US" sz="4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8C5580DC-50E0-49E5-AC8B-A2BAFF292E8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744538" y="260350"/>
            <a:ext cx="103632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מה זה צינור הפצה ?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6435" name="Rectangle 3">
            <a:extLst>
              <a:ext uri="{FF2B5EF4-FFF2-40B4-BE49-F238E27FC236}">
                <a16:creationId xmlns:a16="http://schemas.microsoft.com/office/drawing/2014/main" id="{041A40FE-BB0E-4DA7-A9C4-E5FDF8B09F0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79425" y="1484313"/>
            <a:ext cx="8382000" cy="4114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קבוצה של ארגונים עצמאיים (גורמי ביניים) המעורבים בתהליך של הפיכת המוצר או השרות לזמין ללקוחות פרטיים או ללקוחות עסקיים.</a:t>
            </a:r>
          </a:p>
          <a:p>
            <a:pPr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 (מתווך, מסייע, נציג יצרן, סוחר, קמעונאי, סיטונאי, סוכן)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החלטות הפצה חשובות ומהוות חלק מהאסטרטגיה השיווקית של הארגון ולהחלטות אלה השפעה על כל פעילות השיווקית.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כותרת 1">
            <a:extLst>
              <a:ext uri="{FF2B5EF4-FFF2-40B4-BE49-F238E27FC236}">
                <a16:creationId xmlns:a16="http://schemas.microsoft.com/office/drawing/2014/main" id="{89D0E1C9-BD81-4F14-805F-31061072C01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960438" y="620688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ערוצי וסוגי הפצה:</a:t>
            </a:r>
            <a:br>
              <a:rPr lang="he-IL" altLang="he-IL" dirty="0">
                <a:solidFill>
                  <a:srgbClr val="0070C0"/>
                </a:solidFill>
              </a:rPr>
            </a:br>
            <a:endParaRPr lang="he-IL" altLang="he-IL" dirty="0">
              <a:solidFill>
                <a:srgbClr val="0070C0"/>
              </a:solidFill>
            </a:endParaRP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F98AE0E-44C7-4397-AB95-53D72B47EFD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-960438" y="1628775"/>
            <a:ext cx="10363201" cy="4114800"/>
          </a:xfrm>
        </p:spPr>
        <p:txBody>
          <a:bodyPr/>
          <a:lstStyle/>
          <a:p>
            <a:pPr>
              <a:defRPr/>
            </a:pP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</a:t>
            </a:r>
            <a:r>
              <a:rPr lang="he-IL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ערוץ </a:t>
            </a:r>
            <a:r>
              <a:rPr lang="he-IL" sz="2800" dirty="0" err="1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ישיר</a:t>
            </a:r>
            <a:r>
              <a:rPr lang="he-IL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:יצרן-צרכן</a:t>
            </a: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(0 שלבים)</a:t>
            </a:r>
          </a:p>
          <a:p>
            <a:pPr>
              <a:defRPr/>
            </a:pPr>
            <a:r>
              <a:rPr lang="he-IL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ערוץ עקיף</a:t>
            </a: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: חד-שלבי-יצרן-מפיץ-צרכן</a:t>
            </a:r>
          </a:p>
          <a:p>
            <a:pPr marL="0" indent="0">
              <a:buFontTx/>
              <a:buNone/>
              <a:defRPr/>
            </a:pPr>
            <a:r>
              <a:rPr lang="he-IL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ערוץ עקיף </a:t>
            </a:r>
            <a:r>
              <a:rPr lang="he-IL" sz="2800" dirty="0" err="1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דו-שלבי</a:t>
            </a:r>
            <a:r>
              <a:rPr lang="he-IL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:יצרן</a:t>
            </a: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סיטונאי-קמעונאי-צרכן</a:t>
            </a:r>
          </a:p>
          <a:p>
            <a:pPr marL="0" indent="0">
              <a:buFontTx/>
              <a:buNone/>
              <a:defRPr/>
            </a:pPr>
            <a:endParaRPr lang="he-IL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marL="0" indent="0">
              <a:buFontTx/>
              <a:buNone/>
              <a:defRPr/>
            </a:pP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סוגי </a:t>
            </a:r>
            <a:r>
              <a:rPr lang="he-IL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הפצה:ישירה,עקיפה,מקבילה,הפוכה</a:t>
            </a:r>
            <a:r>
              <a:rPr lang="he-IL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A346BCCD-C2E0-4992-AC97-D87CD06EB4E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מדוע משתמשים בגורמי ביניים ?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7459" name="Rectangle 3">
            <a:extLst>
              <a:ext uri="{FF2B5EF4-FFF2-40B4-BE49-F238E27FC236}">
                <a16:creationId xmlns:a16="http://schemas.microsoft.com/office/drawing/2014/main" id="{659F4BE0-D758-4124-85E5-685261C6063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3432" y="1556792"/>
            <a:ext cx="8153400" cy="44196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יעילות רבה יותר בהפצת המוצר לקהל המטרה.</a:t>
            </a:r>
            <a:endParaRPr lang="en-US" altLang="en-US" sz="2800" dirty="0"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תורם לארגון יותר מיכולתו להשיג בכוחות עצמו:</a:t>
            </a:r>
            <a:endParaRPr lang="en-US" altLang="en-US" sz="2800" dirty="0"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התקשרויות</a:t>
            </a:r>
            <a:endParaRPr lang="en-US" altLang="en-US" dirty="0"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ניסיון</a:t>
            </a:r>
            <a:endParaRPr lang="en-US" altLang="en-US" dirty="0"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התמחות</a:t>
            </a:r>
            <a:endParaRPr lang="en-US" altLang="en-US" dirty="0"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רמת תפעול</a:t>
            </a:r>
            <a:endParaRPr lang="en-US" altLang="en-US" dirty="0"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התאמת היצע לביקוש.</a:t>
            </a:r>
            <a:endParaRPr lang="en-US" altLang="en-US" sz="2800" dirty="0"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3182373E-2D21-45E6-B9DE-4267C290FB7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744538" y="249238"/>
            <a:ext cx="103632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תפקידי צינור ההפצה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8483" name="Rectangle 3">
            <a:extLst>
              <a:ext uri="{FF2B5EF4-FFF2-40B4-BE49-F238E27FC236}">
                <a16:creationId xmlns:a16="http://schemas.microsoft.com/office/drawing/2014/main" id="{332B46BB-49E2-4826-9199-894686424E71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528736" y="980728"/>
            <a:ext cx="8305800" cy="4572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מידע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איסוף מידע על לקוחות ותחרות..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קידום מכירות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דחיפת המוצר ושכנוע לקוחות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התקשרות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איתור וצירוף לקוחות פוטנציאליים.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התאמה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התאמת ההצעה המסחרית ללקוח.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ניהול מו”מ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ניהול מו”מ עם לקוחות וספקים.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הפצה פיסית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הובלת הסחורות ואחסונן.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מימון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קביעת תנאי התקשרות ומימון מלאי.</a:t>
            </a:r>
          </a:p>
          <a:p>
            <a:pPr>
              <a:lnSpc>
                <a:spcPct val="150000"/>
              </a:lnSpc>
              <a:spcBef>
                <a:spcPct val="0"/>
              </a:spcBef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נטילת סיכון-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בהפעלת</a:t>
            </a: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הערוץ.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2736345A-8E85-43C0-858C-279134FC8D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335360" y="692696"/>
            <a:ext cx="11305133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הגורמים שיוצרים את הצורך במערכת ההפצה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42019" name="Rectangle 3">
            <a:extLst>
              <a:ext uri="{FF2B5EF4-FFF2-40B4-BE49-F238E27FC236}">
                <a16:creationId xmlns:a16="http://schemas.microsoft.com/office/drawing/2014/main" id="{8676C455-1BFA-47C3-A3C5-D5D6D0D65E4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22718" y="1628800"/>
            <a:ext cx="8305800" cy="32766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פערים גאוגרפיים</a:t>
            </a:r>
          </a:p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פערי זמן</a:t>
            </a:r>
          </a:p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פערי מידע</a:t>
            </a:r>
          </a:p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פערי מגוון</a:t>
            </a:r>
            <a:endParaRPr lang="en-US" altLang="en-US" sz="4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BEFE193E-04AC-4215-BF8C-F4B4FFAE889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35038" y="404813"/>
            <a:ext cx="9072562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sz="3200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השיקולים המרכזיים בקביעת אסטרטגיית ההפצה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43043" name="Rectangle 3">
            <a:extLst>
              <a:ext uri="{FF2B5EF4-FFF2-40B4-BE49-F238E27FC236}">
                <a16:creationId xmlns:a16="http://schemas.microsoft.com/office/drawing/2014/main" id="{BFD6774E-2FA8-4A80-AC4E-AD2F7BD2543B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0863" y="2133600"/>
            <a:ext cx="8305800" cy="2590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גמישות</a:t>
            </a:r>
          </a:p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יעילות</a:t>
            </a:r>
          </a:p>
          <a:p>
            <a:pPr>
              <a:defRPr/>
            </a:pPr>
            <a:r>
              <a:rPr lang="he-IL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שליטה</a:t>
            </a:r>
            <a:endParaRPr lang="en-US" altLang="en-US" sz="4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C0055D61-D0EE-4EA9-958C-380639835D5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קביעת כמות גורמי ההפצה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3603" name="Rectangle 3">
            <a:extLst>
              <a:ext uri="{FF2B5EF4-FFF2-40B4-BE49-F238E27FC236}">
                <a16:creationId xmlns:a16="http://schemas.microsoft.com/office/drawing/2014/main" id="{24FF4438-2F56-4703-B5D5-C3E4BAFC667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82663" y="1557338"/>
            <a:ext cx="7772400" cy="3429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החברות צריכות להחליט בכמה מתווכים ישתמשו בכל רמה.  שלוש אסטרטגיות עומדות לפניהן: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150000"/>
              </a:lnSpc>
              <a:defRPr/>
            </a:pPr>
            <a:r>
              <a:rPr lang="he-IL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הפצה נרחבת </a:t>
            </a:r>
            <a:r>
              <a:rPr lang="en-US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(Intensive Distribution)</a:t>
            </a:r>
          </a:p>
          <a:p>
            <a:pPr>
              <a:lnSpc>
                <a:spcPct val="150000"/>
              </a:lnSpc>
              <a:defRPr/>
            </a:pPr>
            <a:r>
              <a:rPr lang="he-IL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הפצה בלעדית (</a:t>
            </a:r>
            <a:r>
              <a:rPr lang="en-US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(Exclusive Distribution</a:t>
            </a:r>
          </a:p>
          <a:p>
            <a:pPr>
              <a:lnSpc>
                <a:spcPct val="150000"/>
              </a:lnSpc>
              <a:defRPr/>
            </a:pPr>
            <a:r>
              <a:rPr lang="he-IL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הפצה בררנית (</a:t>
            </a:r>
            <a:r>
              <a:rPr lang="en-US" altLang="en-US" sz="28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(Selective Distribution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>
            <a:extLst>
              <a:ext uri="{FF2B5EF4-FFF2-40B4-BE49-F238E27FC236}">
                <a16:creationId xmlns:a16="http://schemas.microsoft.com/office/drawing/2014/main" id="{CC53A394-CA08-4D2E-AAA1-68857F6E7C8D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אסטרטגיות הפצה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45091" name="Rectangle 3">
            <a:extLst>
              <a:ext uri="{FF2B5EF4-FFF2-40B4-BE49-F238E27FC236}">
                <a16:creationId xmlns:a16="http://schemas.microsoft.com/office/drawing/2014/main" id="{FA7318FE-3710-4BB4-B3C6-2A126A8F02A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1484784"/>
            <a:ext cx="8996536" cy="3429000"/>
          </a:xfrm>
          <a:solidFill>
            <a:schemeClr val="bg1"/>
          </a:solidFill>
        </p:spPr>
        <p:txBody>
          <a:bodyPr/>
          <a:lstStyle/>
          <a:p>
            <a:pPr>
              <a:lnSpc>
                <a:spcPct val="150000"/>
              </a:lnSpc>
              <a:buFontTx/>
              <a:buNone/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1. </a:t>
            </a:r>
            <a:r>
              <a:rPr lang="he-IL" altLang="en-US" u="sng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אסטרטגיית דחיפה </a:t>
            </a: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– שכנוע הלקוחות ודרבונם באמצעות גורמי הביניים.</a:t>
            </a:r>
          </a:p>
          <a:p>
            <a:pPr>
              <a:lnSpc>
                <a:spcPct val="150000"/>
              </a:lnSpc>
              <a:buFontTx/>
              <a:buNone/>
              <a:defRPr/>
            </a:pP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2. </a:t>
            </a:r>
            <a:r>
              <a:rPr lang="he-IL" altLang="en-US" u="sng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אסטרטגיית משיכה </a:t>
            </a: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– שכנוע הצרכן באמצעות פרסום.(שילוב תקשורת שיווקית)</a:t>
            </a:r>
            <a:endParaRPr lang="en-US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>
            <a:extLst>
              <a:ext uri="{FF2B5EF4-FFF2-40B4-BE49-F238E27FC236}">
                <a16:creationId xmlns:a16="http://schemas.microsoft.com/office/drawing/2014/main" id="{72F2477F-FEFB-4D6A-A538-4330F6488B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09" y="2168525"/>
            <a:ext cx="12192000" cy="1260475"/>
          </a:xfrm>
        </p:spPr>
        <p:txBody>
          <a:bodyPr/>
          <a:lstStyle/>
          <a:p>
            <a:pPr>
              <a:defRPr/>
            </a:pPr>
            <a:r>
              <a:rPr lang="he-IL" dirty="0"/>
              <a:t>תמהיל השיווק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5DC93845-080B-4B1D-A9ED-34DE930E12B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1104900" y="4445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חשיבות המערכת הלוגיסטית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4627" name="Rectangle 3">
            <a:extLst>
              <a:ext uri="{FF2B5EF4-FFF2-40B4-BE49-F238E27FC236}">
                <a16:creationId xmlns:a16="http://schemas.microsoft.com/office/drawing/2014/main" id="{79D80D30-6BE7-4033-B045-447514AB265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4195" y="980728"/>
            <a:ext cx="10224293" cy="4495800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המערכת הלוגיסטית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עוסקת בזמינות המוצר ללקוחות המטרה, במקום הנכון ובזמן הנכון.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lnSpc>
                <a:spcPct val="90000"/>
              </a:lnSpc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חשיבות המערכת הלוגיסטית גוברת בשל הסיבות הבאות :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lnSpc>
                <a:spcPct val="90000"/>
              </a:lnSpc>
              <a:defRPr/>
            </a:pP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לוגיסטיקה יעילה הופכת למפתח לזכייה בלקוחות ולשמירתם.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lnSpc>
                <a:spcPct val="90000"/>
              </a:lnSpc>
              <a:defRPr/>
            </a:pP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לוגיסטיקה הופכת למוקד עלויות מהותי ברוב החברות.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lnSpc>
                <a:spcPct val="90000"/>
              </a:lnSpc>
              <a:defRPr/>
            </a:pP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מבחר המוצרים (“התפוצצות המדף”) יצרה צורך בשיפור </a:t>
            </a:r>
            <a:r>
              <a:rPr lang="he-IL" altLang="en-US" dirty="0" err="1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וביעול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מערכת ההפצה.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lnSpc>
                <a:spcPct val="90000"/>
              </a:lnSpc>
              <a:defRPr/>
            </a:pP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טכנולוגית המידע יצרה הזדמנויות לניהול יעיל של מערכת ההפצה.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1">
            <a:extLst>
              <a:ext uri="{FF2B5EF4-FFF2-40B4-BE49-F238E27FC236}">
                <a16:creationId xmlns:a16="http://schemas.microsoft.com/office/drawing/2014/main" id="{6347C31C-34D4-41BF-821A-013C4585700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0">
              <a:spcBef>
                <a:spcPct val="50000"/>
              </a:spcBef>
              <a:buFontTx/>
              <a:buNone/>
            </a:pPr>
            <a:r>
              <a:rPr kumimoji="0" lang="he-IL" altLang="en-US" sz="1400" b="0">
                <a:solidFill>
                  <a:srgbClr val="FFFFFF"/>
                </a:solidFill>
              </a:rPr>
              <a:t>קורס ליסודות  השיווק</a:t>
            </a:r>
            <a:endParaRPr kumimoji="0" lang="en-US" altLang="en-US" sz="1400" b="0">
              <a:solidFill>
                <a:srgbClr val="FFFFFF"/>
              </a:solidFill>
            </a:endParaRPr>
          </a:p>
        </p:txBody>
      </p:sp>
      <p:sp>
        <p:nvSpPr>
          <p:cNvPr id="61443" name="Rectangle 2">
            <a:extLst>
              <a:ext uri="{FF2B5EF4-FFF2-40B4-BE49-F238E27FC236}">
                <a16:creationId xmlns:a16="http://schemas.microsoft.com/office/drawing/2014/main" id="{8A42E57B-5396-4EDE-BDCA-89A9C48E7B5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 bwMode="auto">
          <a:xfrm>
            <a:off x="219869" y="908720"/>
            <a:ext cx="10447338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תקשורת שיווקית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6915" name="Rectangle 3">
            <a:extLst>
              <a:ext uri="{FF2B5EF4-FFF2-40B4-BE49-F238E27FC236}">
                <a16:creationId xmlns:a16="http://schemas.microsoft.com/office/drawing/2014/main" id="{A2A77591-6C77-446E-87E2-6A2CD90E0BB3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703388" y="2492375"/>
            <a:ext cx="7480300" cy="12954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en-US" altLang="en-US" sz="4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Integrated Marketing Communication Strategy</a:t>
            </a:r>
            <a:endParaRPr lang="en-US" altLang="he-IL" sz="4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Group 2">
            <a:extLst>
              <a:ext uri="{FF2B5EF4-FFF2-40B4-BE49-F238E27FC236}">
                <a16:creationId xmlns:a16="http://schemas.microsoft.com/office/drawing/2014/main" id="{B1CBEB1D-349E-4951-80AC-BFB342106839}"/>
              </a:ext>
            </a:extLst>
          </p:cNvPr>
          <p:cNvGrpSpPr>
            <a:grpSpLocks/>
          </p:cNvGrpSpPr>
          <p:nvPr/>
        </p:nvGrpSpPr>
        <p:grpSpPr bwMode="auto">
          <a:xfrm>
            <a:off x="1689100" y="3822700"/>
            <a:ext cx="4013200" cy="2506663"/>
            <a:chOff x="104" y="2408"/>
            <a:chExt cx="2528" cy="1579"/>
          </a:xfrm>
        </p:grpSpPr>
        <p:sp>
          <p:nvSpPr>
            <p:cNvPr id="348163" name="Oval 3">
              <a:extLst>
                <a:ext uri="{FF2B5EF4-FFF2-40B4-BE49-F238E27FC236}">
                  <a16:creationId xmlns:a16="http://schemas.microsoft.com/office/drawing/2014/main" id="{E5C9D2EB-F9C8-4F3D-B9E3-735CE65506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" y="2419"/>
              <a:ext cx="2528" cy="1568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64" name="Line 4">
              <a:extLst>
                <a:ext uri="{FF2B5EF4-FFF2-40B4-BE49-F238E27FC236}">
                  <a16:creationId xmlns:a16="http://schemas.microsoft.com/office/drawing/2014/main" id="{DFDA9575-CBCD-4DF5-A580-4E4A432B1A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4" y="3168"/>
              <a:ext cx="252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65" name="Line 5">
              <a:extLst>
                <a:ext uri="{FF2B5EF4-FFF2-40B4-BE49-F238E27FC236}">
                  <a16:creationId xmlns:a16="http://schemas.microsoft.com/office/drawing/2014/main" id="{B21EC3AB-10D9-401C-B4F0-BE2C6E4B7F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2408"/>
              <a:ext cx="0" cy="1579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2467" name="Group 6">
            <a:extLst>
              <a:ext uri="{FF2B5EF4-FFF2-40B4-BE49-F238E27FC236}">
                <a16:creationId xmlns:a16="http://schemas.microsoft.com/office/drawing/2014/main" id="{247F4DE9-A360-4FCC-8824-52638D46DA99}"/>
              </a:ext>
            </a:extLst>
          </p:cNvPr>
          <p:cNvGrpSpPr>
            <a:grpSpLocks/>
          </p:cNvGrpSpPr>
          <p:nvPr/>
        </p:nvGrpSpPr>
        <p:grpSpPr bwMode="auto">
          <a:xfrm>
            <a:off x="5118100" y="1620838"/>
            <a:ext cx="4064000" cy="2667000"/>
            <a:chOff x="2248" y="1352"/>
            <a:chExt cx="2560" cy="1680"/>
          </a:xfrm>
        </p:grpSpPr>
        <p:sp>
          <p:nvSpPr>
            <p:cNvPr id="348167" name="Oval 7">
              <a:extLst>
                <a:ext uri="{FF2B5EF4-FFF2-40B4-BE49-F238E27FC236}">
                  <a16:creationId xmlns:a16="http://schemas.microsoft.com/office/drawing/2014/main" id="{2C581FB3-99BD-4A41-82D9-533A48D20A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1352"/>
              <a:ext cx="2528" cy="1664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68" name="Line 8">
              <a:extLst>
                <a:ext uri="{FF2B5EF4-FFF2-40B4-BE49-F238E27FC236}">
                  <a16:creationId xmlns:a16="http://schemas.microsoft.com/office/drawing/2014/main" id="{38DE9CEE-ED57-4903-B5A6-15D8F8451F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52" y="1352"/>
              <a:ext cx="0" cy="56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69" name="Line 9">
              <a:extLst>
                <a:ext uri="{FF2B5EF4-FFF2-40B4-BE49-F238E27FC236}">
                  <a16:creationId xmlns:a16="http://schemas.microsoft.com/office/drawing/2014/main" id="{F8359620-430F-4AEB-9D9B-5F6DE9B8A0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248" y="2160"/>
              <a:ext cx="928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70" name="Line 10">
              <a:extLst>
                <a:ext uri="{FF2B5EF4-FFF2-40B4-BE49-F238E27FC236}">
                  <a16:creationId xmlns:a16="http://schemas.microsoft.com/office/drawing/2014/main" id="{9AE091FC-E7BE-430B-9B0E-9FB270F26F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928" y="2160"/>
              <a:ext cx="88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grpSp>
          <p:nvGrpSpPr>
            <p:cNvPr id="62487" name="Group 11">
              <a:extLst>
                <a:ext uri="{FF2B5EF4-FFF2-40B4-BE49-F238E27FC236}">
                  <a16:creationId xmlns:a16="http://schemas.microsoft.com/office/drawing/2014/main" id="{425C9FAB-4E0A-453C-AC78-01BFC88035A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68" y="1920"/>
              <a:ext cx="752" cy="464"/>
              <a:chOff x="3168" y="1920"/>
              <a:chExt cx="752" cy="464"/>
            </a:xfrm>
          </p:grpSpPr>
          <p:sp>
            <p:nvSpPr>
              <p:cNvPr id="348172" name="Oval 12">
                <a:extLst>
                  <a:ext uri="{FF2B5EF4-FFF2-40B4-BE49-F238E27FC236}">
                    <a16:creationId xmlns:a16="http://schemas.microsoft.com/office/drawing/2014/main" id="{6C59C62E-61E3-424D-9844-035C61F808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68" y="1920"/>
                <a:ext cx="752" cy="464"/>
              </a:xfrm>
              <a:prstGeom prst="ellipse">
                <a:avLst/>
              </a:prstGeom>
              <a:solidFill>
                <a:schemeClr val="accent1"/>
              </a:solidFill>
              <a:ln w="25400">
                <a:solidFill>
                  <a:srgbClr val="00000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he-IL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62490" name="Rectangle 13">
                <a:extLst>
                  <a:ext uri="{FF2B5EF4-FFF2-40B4-BE49-F238E27FC236}">
                    <a16:creationId xmlns:a16="http://schemas.microsoft.com/office/drawing/2014/main" id="{ABF448DF-C2DB-4DE6-A3E5-678E3E6CA0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6" y="2036"/>
                <a:ext cx="539" cy="28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lIns="90488" tIns="44450" rIns="90488" bIns="44450">
                <a:spAutoFit/>
              </a:bodyPr>
              <a:lstStyle>
                <a:lvl1pPr algn="r" rtl="1">
                  <a:spcBef>
                    <a:spcPct val="20000"/>
                  </a:spcBef>
                  <a:buChar char="•"/>
                  <a:defRPr kumimoji="1" sz="32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algn="r" rtl="1">
                  <a:spcBef>
                    <a:spcPct val="20000"/>
                  </a:spcBef>
                  <a:buChar char="–"/>
                  <a:defRPr kumimoji="1" sz="28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algn="r" rtl="1">
                  <a:spcBef>
                    <a:spcPct val="20000"/>
                  </a:spcBef>
                  <a:buChar char="•"/>
                  <a:defRPr kumimoji="1" sz="24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algn="r" rtl="1">
                  <a:spcBef>
                    <a:spcPct val="20000"/>
                  </a:spcBef>
                  <a:buChar char="–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algn="r" rtl="1">
                  <a:spcBef>
                    <a:spcPct val="20000"/>
                  </a:spcBef>
                  <a:buChar char="•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kumimoji="1" sz="2000" b="1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algn="l">
                  <a:spcBef>
                    <a:spcPct val="0"/>
                  </a:spcBef>
                  <a:buFontTx/>
                  <a:buNone/>
                </a:pPr>
                <a:r>
                  <a:rPr kumimoji="0" lang="he-IL" altLang="he-IL" sz="2400" b="0">
                    <a:cs typeface="Narkisim" panose="020E0502050101010101" pitchFamily="34" charset="-79"/>
                  </a:rPr>
                  <a:t>הצרכן</a:t>
                </a:r>
                <a:endParaRPr kumimoji="0" lang="en-US" altLang="he-IL" sz="2000" b="0">
                  <a:cs typeface="Miriam" panose="020B0502050101010101" pitchFamily="34" charset="-79"/>
                </a:endParaRPr>
              </a:p>
            </p:txBody>
          </p:sp>
        </p:grpSp>
        <p:sp>
          <p:nvSpPr>
            <p:cNvPr id="348174" name="Line 14">
              <a:extLst>
                <a:ext uri="{FF2B5EF4-FFF2-40B4-BE49-F238E27FC236}">
                  <a16:creationId xmlns:a16="http://schemas.microsoft.com/office/drawing/2014/main" id="{7D3880C9-89A6-4483-AE63-FF4B57CC1E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52" y="2392"/>
              <a:ext cx="0" cy="64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62468" name="Rectangle 15">
            <a:extLst>
              <a:ext uri="{FF2B5EF4-FFF2-40B4-BE49-F238E27FC236}">
                <a16:creationId xmlns:a16="http://schemas.microsoft.com/office/drawing/2014/main" id="{9CB1CBF1-0153-4AAE-8C23-7E7043B492C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127125" y="659160"/>
            <a:ext cx="10150475" cy="60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sz="4000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תמהיל השיווק ותמהיל התקשורת השיווקית</a:t>
            </a:r>
            <a:endParaRPr lang="en-US" altLang="he-IL" sz="4000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48176" name="Rectangle 16">
            <a:extLst>
              <a:ext uri="{FF2B5EF4-FFF2-40B4-BE49-F238E27FC236}">
                <a16:creationId xmlns:a16="http://schemas.microsoft.com/office/drawing/2014/main" id="{597F0BD0-1B80-4B71-8C85-471FD59098D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609600"/>
            <a:ext cx="7772400" cy="57912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he-IL" b="0" i="1">
                <a:latin typeface="Narkisim" pitchFamily="34" charset="-79"/>
                <a:cs typeface="Narkisim" pitchFamily="34" charset="-79"/>
              </a:rPr>
              <a:t> </a:t>
            </a:r>
            <a:endParaRPr lang="en-US" altLang="he-IL">
              <a:cs typeface="Narkisim" pitchFamily="34" charset="-79"/>
            </a:endParaRPr>
          </a:p>
          <a:p>
            <a:pPr marL="0" indent="0">
              <a:defRPr/>
            </a:pPr>
            <a:endParaRPr lang="en-US" altLang="he-IL">
              <a:cs typeface="Narkisim" pitchFamily="34" charset="-79"/>
            </a:endParaRPr>
          </a:p>
        </p:txBody>
      </p:sp>
      <p:sp>
        <p:nvSpPr>
          <p:cNvPr id="62470" name="Rectangle 17">
            <a:extLst>
              <a:ext uri="{FF2B5EF4-FFF2-40B4-BE49-F238E27FC236}">
                <a16:creationId xmlns:a16="http://schemas.microsoft.com/office/drawing/2014/main" id="{0A1B692A-D2FC-4D81-A65D-53B8BFE9D6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2725" y="4359275"/>
            <a:ext cx="911225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>
                <a:cs typeface="Narkisim" panose="020E0502050101010101" pitchFamily="34" charset="-79"/>
              </a:rPr>
              <a:t>פרסום</a:t>
            </a:r>
            <a:endParaRPr kumimoji="0" lang="en-US" altLang="he-IL" sz="2400">
              <a:cs typeface="Miriam" panose="020B0502050101010101" pitchFamily="34" charset="-79"/>
            </a:endParaRPr>
          </a:p>
        </p:txBody>
      </p:sp>
      <p:sp>
        <p:nvSpPr>
          <p:cNvPr id="62471" name="Rectangle 18">
            <a:extLst>
              <a:ext uri="{FF2B5EF4-FFF2-40B4-BE49-F238E27FC236}">
                <a16:creationId xmlns:a16="http://schemas.microsoft.com/office/drawing/2014/main" id="{278F4DE7-AC63-4079-A4B6-2B780ADD8D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3563" y="4262438"/>
            <a:ext cx="1773237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>
                <a:latin typeface="Haettenschweiler" panose="020B0706040902060204" pitchFamily="34" charset="0"/>
                <a:cs typeface="Narkisim" panose="020E0502050101010101" pitchFamily="34" charset="-79"/>
              </a:rPr>
              <a:t>מכירה אישית</a:t>
            </a:r>
          </a:p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>
                <a:latin typeface="Haettenschweiler" panose="020B0706040902060204" pitchFamily="34" charset="0"/>
                <a:cs typeface="Narkisim" panose="020E0502050101010101" pitchFamily="34" charset="-79"/>
              </a:rPr>
              <a:t>ושיווק ישיר</a:t>
            </a:r>
            <a:endParaRPr kumimoji="0" lang="en-US" altLang="he-IL" sz="2000">
              <a:cs typeface="Miriam" panose="020B0502050101010101" pitchFamily="34" charset="-79"/>
            </a:endParaRPr>
          </a:p>
        </p:txBody>
      </p:sp>
      <p:sp>
        <p:nvSpPr>
          <p:cNvPr id="62472" name="Rectangle 19">
            <a:extLst>
              <a:ext uri="{FF2B5EF4-FFF2-40B4-BE49-F238E27FC236}">
                <a16:creationId xmlns:a16="http://schemas.microsoft.com/office/drawing/2014/main" id="{F5691409-19B9-4DF0-9F63-A9007B4AD3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638" y="5137150"/>
            <a:ext cx="1782762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kumimoji="0" lang="he-IL" altLang="he-IL" sz="2400">
                <a:cs typeface="Narkisim" panose="020E0502050101010101" pitchFamily="34" charset="-79"/>
              </a:rPr>
              <a:t>יחסי ציבור</a:t>
            </a:r>
            <a:endParaRPr kumimoji="0" lang="en-US" altLang="he-IL" sz="2400">
              <a:cs typeface="Narkisim" panose="020E0502050101010101" pitchFamily="34" charset="-79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kumimoji="0" lang="he-IL" altLang="he-IL" sz="2400">
                <a:cs typeface="Narkisim" panose="020E0502050101010101" pitchFamily="34" charset="-79"/>
              </a:rPr>
              <a:t> ודוברות</a:t>
            </a:r>
            <a:endParaRPr kumimoji="0" lang="en-US" altLang="he-IL" sz="2000" b="0">
              <a:cs typeface="Miriam" panose="020B0502050101010101" pitchFamily="34" charset="-79"/>
            </a:endParaRPr>
          </a:p>
        </p:txBody>
      </p:sp>
      <p:sp>
        <p:nvSpPr>
          <p:cNvPr id="62473" name="Rectangle 20">
            <a:extLst>
              <a:ext uri="{FF2B5EF4-FFF2-40B4-BE49-F238E27FC236}">
                <a16:creationId xmlns:a16="http://schemas.microsoft.com/office/drawing/2014/main" id="{EB9E98E3-4DCA-43B4-96D8-BD304EA196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5137150"/>
            <a:ext cx="172878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>
                <a:cs typeface="Narkisim" panose="020E0502050101010101" pitchFamily="34" charset="-79"/>
              </a:rPr>
              <a:t>קידום מכירות</a:t>
            </a:r>
            <a:endParaRPr kumimoji="0" lang="en-US" altLang="he-IL" sz="2000" b="0">
              <a:cs typeface="Miriam" panose="020B0502050101010101" pitchFamily="34" charset="-79"/>
            </a:endParaRPr>
          </a:p>
        </p:txBody>
      </p:sp>
      <p:sp>
        <p:nvSpPr>
          <p:cNvPr id="62474" name="Rectangle 21">
            <a:extLst>
              <a:ext uri="{FF2B5EF4-FFF2-40B4-BE49-F238E27FC236}">
                <a16:creationId xmlns:a16="http://schemas.microsoft.com/office/drawing/2014/main" id="{06E7BFC5-F90B-4F71-81F4-DBC130CBAF65}"/>
              </a:ext>
            </a:extLst>
          </p:cNvPr>
          <p:cNvSpPr>
            <a:spLocks noChangeArrowheads="1"/>
          </p:cNvSpPr>
          <p:nvPr/>
        </p:nvSpPr>
        <p:spPr bwMode="auto">
          <a:xfrm rot="1440000">
            <a:off x="7761288" y="2024063"/>
            <a:ext cx="736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 b="0">
                <a:cs typeface="Narkisim" panose="020E0502050101010101" pitchFamily="34" charset="-79"/>
              </a:rPr>
              <a:t>מוצר</a:t>
            </a:r>
            <a:endParaRPr kumimoji="0" lang="en-US" altLang="he-IL" sz="2200" b="0">
              <a:cs typeface="Miriam" panose="020B0502050101010101" pitchFamily="34" charset="-79"/>
            </a:endParaRPr>
          </a:p>
        </p:txBody>
      </p:sp>
      <p:sp>
        <p:nvSpPr>
          <p:cNvPr id="62475" name="Rectangle 22">
            <a:extLst>
              <a:ext uri="{FF2B5EF4-FFF2-40B4-BE49-F238E27FC236}">
                <a16:creationId xmlns:a16="http://schemas.microsoft.com/office/drawing/2014/main" id="{363AC32A-FD52-4E3E-A038-D5A730E32C5E}"/>
              </a:ext>
            </a:extLst>
          </p:cNvPr>
          <p:cNvSpPr>
            <a:spLocks noChangeArrowheads="1"/>
          </p:cNvSpPr>
          <p:nvPr/>
        </p:nvSpPr>
        <p:spPr bwMode="auto">
          <a:xfrm rot="1560000">
            <a:off x="5927725" y="3336925"/>
            <a:ext cx="804863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>
                <a:cs typeface="Narkisim" panose="020E0502050101010101" pitchFamily="34" charset="-79"/>
              </a:rPr>
              <a:t>הפצה</a:t>
            </a:r>
            <a:endParaRPr kumimoji="0" lang="en-US" altLang="he-IL" sz="2200" b="0">
              <a:cs typeface="Miriam" panose="020B0502050101010101" pitchFamily="34" charset="-79"/>
            </a:endParaRPr>
          </a:p>
        </p:txBody>
      </p:sp>
      <p:sp>
        <p:nvSpPr>
          <p:cNvPr id="62476" name="Rectangle 23">
            <a:extLst>
              <a:ext uri="{FF2B5EF4-FFF2-40B4-BE49-F238E27FC236}">
                <a16:creationId xmlns:a16="http://schemas.microsoft.com/office/drawing/2014/main" id="{BF348C05-B7F4-4A78-ADF9-4B060ADD72FA}"/>
              </a:ext>
            </a:extLst>
          </p:cNvPr>
          <p:cNvSpPr>
            <a:spLocks noChangeArrowheads="1"/>
          </p:cNvSpPr>
          <p:nvPr/>
        </p:nvSpPr>
        <p:spPr bwMode="auto">
          <a:xfrm rot="-1500000">
            <a:off x="7764463" y="3305175"/>
            <a:ext cx="982662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spcBef>
                <a:spcPct val="0"/>
              </a:spcBef>
              <a:buFontTx/>
              <a:buNone/>
            </a:pPr>
            <a:r>
              <a:rPr kumimoji="0" lang="he-IL" altLang="he-IL" sz="2400" b="0">
                <a:latin typeface="Letter Gothic" pitchFamily="49" charset="0"/>
                <a:cs typeface="Narkisim" panose="020E0502050101010101" pitchFamily="34" charset="-79"/>
              </a:rPr>
              <a:t>המחרה</a:t>
            </a:r>
            <a:endParaRPr kumimoji="0" lang="en-US" altLang="he-IL" sz="2200" b="0">
              <a:cs typeface="Miriam" panose="020B0502050101010101" pitchFamily="34" charset="-79"/>
            </a:endParaRPr>
          </a:p>
        </p:txBody>
      </p:sp>
      <p:grpSp>
        <p:nvGrpSpPr>
          <p:cNvPr id="62477" name="Group 24">
            <a:extLst>
              <a:ext uri="{FF2B5EF4-FFF2-40B4-BE49-F238E27FC236}">
                <a16:creationId xmlns:a16="http://schemas.microsoft.com/office/drawing/2014/main" id="{1A252DA3-C54D-4A6F-9620-91BC7D5DB01B}"/>
              </a:ext>
            </a:extLst>
          </p:cNvPr>
          <p:cNvGrpSpPr>
            <a:grpSpLocks/>
          </p:cNvGrpSpPr>
          <p:nvPr/>
        </p:nvGrpSpPr>
        <p:grpSpPr bwMode="auto">
          <a:xfrm>
            <a:off x="5189538" y="1835150"/>
            <a:ext cx="1817687" cy="873125"/>
            <a:chOff x="2293" y="1487"/>
            <a:chExt cx="1145" cy="550"/>
          </a:xfrm>
        </p:grpSpPr>
        <p:sp>
          <p:nvSpPr>
            <p:cNvPr id="62481" name="Rectangle 25">
              <a:extLst>
                <a:ext uri="{FF2B5EF4-FFF2-40B4-BE49-F238E27FC236}">
                  <a16:creationId xmlns:a16="http://schemas.microsoft.com/office/drawing/2014/main" id="{652B6484-8C72-4865-9C80-9FE0AE678A6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440000">
              <a:off x="2671" y="1487"/>
              <a:ext cx="767" cy="2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0"/>
                </a:spcBef>
                <a:buFontTx/>
                <a:buNone/>
              </a:pPr>
              <a:r>
                <a:rPr kumimoji="0" lang="he-IL" altLang="he-IL" sz="2400" b="0">
                  <a:cs typeface="Narkisim" panose="020E0502050101010101" pitchFamily="34" charset="-79"/>
                </a:rPr>
                <a:t>עידוד</a:t>
              </a:r>
              <a:endParaRPr kumimoji="0" lang="en-US" altLang="he-IL" sz="2200" b="0">
                <a:cs typeface="Miriam" panose="020B0502050101010101" pitchFamily="34" charset="-79"/>
              </a:endParaRPr>
            </a:p>
          </p:txBody>
        </p:sp>
        <p:sp>
          <p:nvSpPr>
            <p:cNvPr id="62482" name="Rectangle 26">
              <a:extLst>
                <a:ext uri="{FF2B5EF4-FFF2-40B4-BE49-F238E27FC236}">
                  <a16:creationId xmlns:a16="http://schemas.microsoft.com/office/drawing/2014/main" id="{3B451A86-C76A-445D-BF92-17EC79559C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-1500000">
              <a:off x="2293" y="1787"/>
              <a:ext cx="112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>
              <a:spAutoFit/>
            </a:bodyPr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l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cs typeface="Narkisim" panose="020E0502050101010101" pitchFamily="34" charset="-79"/>
                </a:rPr>
                <a:t>תקשורת שיווקית</a:t>
              </a:r>
              <a:endParaRPr kumimoji="0" lang="en-US" altLang="he-IL" sz="1700" b="0">
                <a:cs typeface="Miriam" panose="020B0502050101010101" pitchFamily="34" charset="-79"/>
              </a:endParaRPr>
            </a:p>
          </p:txBody>
        </p:sp>
      </p:grpSp>
      <p:grpSp>
        <p:nvGrpSpPr>
          <p:cNvPr id="62478" name="Group 27">
            <a:extLst>
              <a:ext uri="{FF2B5EF4-FFF2-40B4-BE49-F238E27FC236}">
                <a16:creationId xmlns:a16="http://schemas.microsoft.com/office/drawing/2014/main" id="{320B7906-EB3F-4EC7-AF32-FCCBB1FB480E}"/>
              </a:ext>
            </a:extLst>
          </p:cNvPr>
          <p:cNvGrpSpPr>
            <a:grpSpLocks/>
          </p:cNvGrpSpPr>
          <p:nvPr/>
        </p:nvGrpSpPr>
        <p:grpSpPr bwMode="auto">
          <a:xfrm rot="-360168">
            <a:off x="2813050" y="1838325"/>
            <a:ext cx="3048000" cy="1676400"/>
            <a:chOff x="1296" y="1296"/>
            <a:chExt cx="1920" cy="1056"/>
          </a:xfrm>
        </p:grpSpPr>
        <p:sp>
          <p:nvSpPr>
            <p:cNvPr id="348188" name="AutoShape 28">
              <a:extLst>
                <a:ext uri="{FF2B5EF4-FFF2-40B4-BE49-F238E27FC236}">
                  <a16:creationId xmlns:a16="http://schemas.microsoft.com/office/drawing/2014/main" id="{F9E56C9A-2CA5-480D-BC58-10A3802A9C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1" y="1294"/>
              <a:ext cx="1872" cy="144"/>
            </a:xfrm>
            <a:prstGeom prst="parallelogram">
              <a:avLst>
                <a:gd name="adj" fmla="val 324940"/>
              </a:avLst>
            </a:prstGeom>
            <a:solidFill>
              <a:schemeClr val="hlink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348189" name="AutoShape 29">
              <a:extLst>
                <a:ext uri="{FF2B5EF4-FFF2-40B4-BE49-F238E27FC236}">
                  <a16:creationId xmlns:a16="http://schemas.microsoft.com/office/drawing/2014/main" id="{E5521C6F-D7B0-4FA6-A973-C586717D660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 flipH="1">
              <a:off x="960" y="1776"/>
              <a:ext cx="912" cy="240"/>
            </a:xfrm>
            <a:prstGeom prst="rightArrow">
              <a:avLst>
                <a:gd name="adj1" fmla="val 50000"/>
                <a:gd name="adj2" fmla="val 190018"/>
              </a:avLst>
            </a:prstGeom>
            <a:solidFill>
              <a:schemeClr val="hlink"/>
            </a:solidFill>
            <a:ln>
              <a:noFill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3BD55A95-D531-4B79-9DE6-274FE9CB284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476672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70C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תמהיל התקשורת השיווקית-5 מרכיבים</a:t>
            </a:r>
            <a:endParaRPr lang="en-US" altLang="en-US" dirty="0">
              <a:solidFill>
                <a:srgbClr val="0070C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7939" name="Rectangle 3">
            <a:extLst>
              <a:ext uri="{FF2B5EF4-FFF2-40B4-BE49-F238E27FC236}">
                <a16:creationId xmlns:a16="http://schemas.microsoft.com/office/drawing/2014/main" id="{6918C62A-0951-4918-839E-B2ECED2B9FB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63352" y="1412875"/>
            <a:ext cx="8353425" cy="4248150"/>
          </a:xfrm>
        </p:spPr>
        <p:txBody>
          <a:bodyPr/>
          <a:lstStyle/>
          <a:p>
            <a:pPr>
              <a:defRPr/>
            </a:pP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פרסום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כל צורה של הצגה וקידום לא-אישיים של רעיונות, סחורות או שירותים שמממן מוגדר משלם עבורה.</a:t>
            </a:r>
            <a:endParaRPr lang="en-US" altLang="en-US" sz="26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מכירה אישית 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הצגה מילולית בשיחה עם קונה פוטנציאלי, כדי לבצע מכירה.</a:t>
            </a:r>
          </a:p>
          <a:p>
            <a:pPr>
              <a:defRPr/>
            </a:pP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שיווק ישיר-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שיווק</a:t>
            </a: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ללא גורמי ביניים(למשל-מקוון-</a:t>
            </a:r>
          </a:p>
          <a:p>
            <a:pPr>
              <a:defRPr/>
            </a:pP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קידום מכירות 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תמריצים קצרי-מועד לעידוד רכישה או מכירה של מוצר או שירות.</a:t>
            </a:r>
            <a:endParaRPr lang="en-US" altLang="en-US" sz="26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600" dirty="0">
                <a:solidFill>
                  <a:srgbClr val="0070C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יחסי ציבור </a:t>
            </a:r>
            <a:r>
              <a:rPr lang="he-IL" altLang="en-US" sz="26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בניית יחסים טובים עם ציבורים שונים ע”י יצירת פומביות אוהדת, שלא באמצעות תשלום.</a:t>
            </a:r>
            <a:endParaRPr lang="en-US" altLang="en-US" sz="26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1311140A-D55A-40D4-89BA-4B5521A3F00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הגדרת התגובה המבוקשת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384F470D-0AC9-4BDF-9B45-A583FEEAC4A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3581400" y="1828800"/>
            <a:ext cx="5181600" cy="4114800"/>
          </a:xfrm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מודעות		  הכרה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ידיעה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אהדה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העדפה		 השפעה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השתכנעות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רכישה		 התנהגות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  <p:sp>
        <p:nvSpPr>
          <p:cNvPr id="168965" name="AutoShape 5">
            <a:extLst>
              <a:ext uri="{FF2B5EF4-FFF2-40B4-BE49-F238E27FC236}">
                <a16:creationId xmlns:a16="http://schemas.microsoft.com/office/drawing/2014/main" id="{F2DA159F-7B08-4DCE-82CD-6C789ADE9641}"/>
              </a:ext>
            </a:extLst>
          </p:cNvPr>
          <p:cNvSpPr>
            <a:spLocks/>
          </p:cNvSpPr>
          <p:nvPr/>
        </p:nvSpPr>
        <p:spPr bwMode="auto">
          <a:xfrm>
            <a:off x="6096000" y="1905000"/>
            <a:ext cx="381000" cy="1143000"/>
          </a:xfrm>
          <a:prstGeom prst="leftBrace">
            <a:avLst>
              <a:gd name="adj1" fmla="val 25000"/>
              <a:gd name="adj2" fmla="val 50000"/>
            </a:avLst>
          </a:prstGeom>
          <a:noFill/>
          <a:ln w="2222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8966" name="AutoShape 6">
            <a:extLst>
              <a:ext uri="{FF2B5EF4-FFF2-40B4-BE49-F238E27FC236}">
                <a16:creationId xmlns:a16="http://schemas.microsoft.com/office/drawing/2014/main" id="{63C8B2AF-7297-4E7B-8E01-AE4F9CDCA2CF}"/>
              </a:ext>
            </a:extLst>
          </p:cNvPr>
          <p:cNvSpPr>
            <a:spLocks/>
          </p:cNvSpPr>
          <p:nvPr/>
        </p:nvSpPr>
        <p:spPr bwMode="auto">
          <a:xfrm>
            <a:off x="6019800" y="3429000"/>
            <a:ext cx="457200" cy="1524000"/>
          </a:xfrm>
          <a:prstGeom prst="leftBrace">
            <a:avLst>
              <a:gd name="adj1" fmla="val 27778"/>
              <a:gd name="adj2" fmla="val 50000"/>
            </a:avLst>
          </a:prstGeom>
          <a:noFill/>
          <a:ln w="2222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3676EE1-51F4-4237-A676-8BCCDD7E09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החלטות מרכזיות בפרסום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ACCA2D23-1500-49CD-9B83-948C9485B5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1248816" y="1371600"/>
            <a:ext cx="10363201" cy="4114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he-IL" altLang="en-US" sz="2000" u="sng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1</a:t>
            </a:r>
            <a:r>
              <a:rPr lang="he-IL" altLang="en-US" sz="2800" u="sng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. </a:t>
            </a:r>
            <a:r>
              <a:rPr lang="he-IL" altLang="en-US" sz="2800" u="sng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קביעת יעדי פרסום:</a:t>
            </a:r>
            <a:endParaRPr lang="en-US" altLang="en-US" sz="2800" u="sng" dirty="0">
              <a:solidFill>
                <a:srgbClr val="00B0F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פרסום מודיע  		ביקוש ראשוני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פרסום משכנע  		ביקוש בררני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פרסום השוואתי		</a:t>
            </a:r>
          </a:p>
          <a:p>
            <a:pPr lvl="1"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פרסום מזכיר 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2</a:t>
            </a:r>
            <a:r>
              <a:rPr lang="he-IL" altLang="en-US" sz="2800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.  </a:t>
            </a:r>
            <a:r>
              <a:rPr lang="he-IL" altLang="en-US" sz="2800" u="sng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קביעת תקציב הפרסום:</a:t>
            </a:r>
            <a:endParaRPr lang="en-US" altLang="en-US" sz="2800" u="sng" dirty="0">
              <a:solidFill>
                <a:srgbClr val="00B0F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buFontTx/>
              <a:buNone/>
              <a:defRPr/>
            </a:pP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	הגורמים המשפיעים: בידול המוצר, תדירות הפרסום, </a:t>
            </a:r>
            <a:br>
              <a:rPr lang="en-US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</a:b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שלב במחזור החיים של המוצר, נתח-שוק והתחרות</a:t>
            </a:r>
            <a:r>
              <a:rPr lang="he-IL" altLang="en-US" dirty="0"/>
              <a:t>.</a:t>
            </a:r>
            <a:endParaRPr lang="en-US" altLang="en-US" sz="2400" dirty="0"/>
          </a:p>
        </p:txBody>
      </p:sp>
      <p:sp>
        <p:nvSpPr>
          <p:cNvPr id="169988" name="Line 4">
            <a:extLst>
              <a:ext uri="{FF2B5EF4-FFF2-40B4-BE49-F238E27FC236}">
                <a16:creationId xmlns:a16="http://schemas.microsoft.com/office/drawing/2014/main" id="{7A3076EA-B585-4768-8258-1A884D28945F}"/>
              </a:ext>
            </a:extLst>
          </p:cNvPr>
          <p:cNvSpPr>
            <a:spLocks noChangeShapeType="1"/>
          </p:cNvSpPr>
          <p:nvPr/>
        </p:nvSpPr>
        <p:spPr bwMode="auto">
          <a:xfrm>
            <a:off x="4693990" y="2133600"/>
            <a:ext cx="6096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triangle" w="lg" len="lg"/>
            <a:tailEnd type="oval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9990" name="Line 6">
            <a:extLst>
              <a:ext uri="{FF2B5EF4-FFF2-40B4-BE49-F238E27FC236}">
                <a16:creationId xmlns:a16="http://schemas.microsoft.com/office/drawing/2014/main" id="{E41D66E1-ADEF-499E-8377-BE5E4599D7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17790" y="2667000"/>
            <a:ext cx="6858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oval" w="lg" len="lg"/>
            <a:tailEnd type="triangle" w="lg" len="lg"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03676EE1-51F4-4237-A676-8BCCDD7E09B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63352" y="18864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          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קביעת תקציב פרסום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9987" name="Rectangle 3">
            <a:extLst>
              <a:ext uri="{FF2B5EF4-FFF2-40B4-BE49-F238E27FC236}">
                <a16:creationId xmlns:a16="http://schemas.microsoft.com/office/drawing/2014/main" id="{ACCA2D23-1500-49CD-9B83-948C9485B5A6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2832992" y="1196752"/>
            <a:ext cx="10363201" cy="4114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לפי:</a:t>
            </a: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א.שלב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במחזור חיי המוצר</a:t>
            </a: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ב.נתח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השוק</a:t>
            </a: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ג.תחרות</a:t>
            </a:r>
            <a:endParaRPr lang="he-IL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ד.ביקוש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לא גמיש</a:t>
            </a: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ה.תחליפים</a:t>
            </a:r>
            <a:endParaRPr lang="he-IL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ו.רווח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ומחירים גבוהים</a:t>
            </a:r>
          </a:p>
          <a:p>
            <a:pPr>
              <a:buFontTx/>
              <a:buNone/>
              <a:defRPr/>
            </a:pP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ז.לקוחות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עסקיים וממוקדים</a:t>
            </a:r>
          </a:p>
          <a:p>
            <a:pPr>
              <a:buFontTx/>
              <a:buNone/>
              <a:defRPr/>
            </a:pPr>
            <a:endParaRPr lang="he-IL" altLang="en-US" sz="2800" u="sng" dirty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33765110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C455B3CC-6355-4F91-8BF6-859F1A020E9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914400" y="54868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החלטות מרכזיות בפרסום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71011" name="Rectangle 3">
            <a:extLst>
              <a:ext uri="{FF2B5EF4-FFF2-40B4-BE49-F238E27FC236}">
                <a16:creationId xmlns:a16="http://schemas.microsoft.com/office/drawing/2014/main" id="{0EDDA583-0D82-4F57-906B-35B60DB958C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-888776" y="1310680"/>
            <a:ext cx="8639176" cy="4114800"/>
          </a:xfrm>
        </p:spPr>
        <p:txBody>
          <a:bodyPr/>
          <a:lstStyle/>
          <a:p>
            <a:pPr>
              <a:buFontTx/>
              <a:buNone/>
              <a:defRPr/>
            </a:pPr>
            <a:r>
              <a:rPr lang="he-IL" altLang="en-US" sz="2400" dirty="0">
                <a:effectLst/>
              </a:rPr>
              <a:t>3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. </a:t>
            </a:r>
            <a:r>
              <a:rPr lang="he-IL" altLang="en-US" sz="2400" u="sng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החלטת המסר: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פניה </a:t>
            </a:r>
            <a:r>
              <a:rPr lang="he-IL" altLang="en-US" sz="24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הגיונית,רגשית,מוסרית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פיתוח המסר (מתבסס על יתרונות ללקוח)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הצגת המסר - קונספט קריאטיבי ("הרעיון הגדול")	 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marL="457200" indent="-457200">
              <a:buFontTx/>
              <a:buAutoNum type="arabicPeriod" startAt="4"/>
              <a:defRPr/>
            </a:pPr>
            <a:r>
              <a:rPr lang="he-IL" altLang="en-US" sz="2400" u="sng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בחירת המדיה 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(ערוצים):</a:t>
            </a:r>
          </a:p>
          <a:p>
            <a:pPr marL="457200" indent="-457200">
              <a:buFontTx/>
              <a:buAutoNum type="arabicPeriod" startAt="4"/>
              <a:defRPr/>
            </a:pP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 הרגלי קהל </a:t>
            </a:r>
            <a:r>
              <a:rPr lang="he-IL" altLang="en-US" sz="24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היעד,עלויות,המוצר</a:t>
            </a:r>
            <a:r>
              <a:rPr lang="he-IL" altLang="en-US" sz="24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,</a:t>
            </a:r>
            <a:endParaRPr lang="en-US" altLang="en-US" sz="24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הגדרת החשיפה התדירות וההשפעה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בחירה בין סוגי מדיומים (ערוצים)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בחירת כלי התקשורת (</a:t>
            </a:r>
            <a:r>
              <a:rPr lang="he-IL" altLang="en-US" sz="2400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אינטרנט,טלויזיה,מקומון</a:t>
            </a: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…)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מדד העלות לאלף: </a:t>
            </a:r>
            <a:r>
              <a:rPr lang="en-US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CPT</a:t>
            </a:r>
          </a:p>
          <a:p>
            <a:pPr lvl="1">
              <a:defRPr/>
            </a:pPr>
            <a:r>
              <a:rPr lang="he-IL" altLang="en-US" sz="24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קביעת לוח-זמנים</a:t>
            </a:r>
            <a:endParaRPr lang="en-US" altLang="en-US" sz="24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32DAFC56-7613-4B73-AAB3-9116752A981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24000" y="685800"/>
            <a:ext cx="9144000" cy="83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מחזור חיי המוצר והפרסום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49187" name="Rectangle 3">
            <a:extLst>
              <a:ext uri="{FF2B5EF4-FFF2-40B4-BE49-F238E27FC236}">
                <a16:creationId xmlns:a16="http://schemas.microsoft.com/office/drawing/2014/main" id="{EBEE43F6-88FC-419A-AC63-4B4F07C4EB52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28800" y="1524000"/>
            <a:ext cx="7772400" cy="57912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he-IL" b="0" i="1">
                <a:latin typeface="Narkisim" pitchFamily="34" charset="-79"/>
                <a:cs typeface="Narkisim" pitchFamily="34" charset="-79"/>
              </a:rPr>
              <a:t> </a:t>
            </a:r>
          </a:p>
          <a:p>
            <a:pPr marL="0" indent="0">
              <a:defRPr/>
            </a:pPr>
            <a:endParaRPr lang="en-US" altLang="he-IL">
              <a:cs typeface="Narkisim" pitchFamily="34" charset="-79"/>
            </a:endParaRPr>
          </a:p>
        </p:txBody>
      </p:sp>
      <p:grpSp>
        <p:nvGrpSpPr>
          <p:cNvPr id="67588" name="Group 4">
            <a:extLst>
              <a:ext uri="{FF2B5EF4-FFF2-40B4-BE49-F238E27FC236}">
                <a16:creationId xmlns:a16="http://schemas.microsoft.com/office/drawing/2014/main" id="{11CD7CA6-9364-458E-B3FF-2893DA024807}"/>
              </a:ext>
            </a:extLst>
          </p:cNvPr>
          <p:cNvGrpSpPr>
            <a:grpSpLocks/>
          </p:cNvGrpSpPr>
          <p:nvPr/>
        </p:nvGrpSpPr>
        <p:grpSpPr bwMode="auto">
          <a:xfrm>
            <a:off x="6337300" y="1639888"/>
            <a:ext cx="901700" cy="4775200"/>
            <a:chOff x="3879" y="1033"/>
            <a:chExt cx="568" cy="3008"/>
          </a:xfrm>
        </p:grpSpPr>
        <p:sp>
          <p:nvSpPr>
            <p:cNvPr id="349189" name="Line 5">
              <a:extLst>
                <a:ext uri="{FF2B5EF4-FFF2-40B4-BE49-F238E27FC236}">
                  <a16:creationId xmlns:a16="http://schemas.microsoft.com/office/drawing/2014/main" id="{6133A9F2-30D9-4D50-A981-EB98A9FDF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447" y="1033"/>
              <a:ext cx="0" cy="30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67616" name="Rectangle 6">
              <a:extLst>
                <a:ext uri="{FF2B5EF4-FFF2-40B4-BE49-F238E27FC236}">
                  <a16:creationId xmlns:a16="http://schemas.microsoft.com/office/drawing/2014/main" id="{E9BB5CB2-3171-49BE-B2FD-95277F5B46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9" y="2696"/>
              <a:ext cx="568" cy="1232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Ctr="1"/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u="sng" dirty="0">
                  <a:solidFill>
                    <a:schemeClr val="tx2"/>
                  </a:solidFill>
                  <a:cs typeface="Narkisim" panose="020E0502050101010101" pitchFamily="34" charset="-79"/>
                </a:rPr>
                <a:t>דעיכה</a:t>
              </a:r>
              <a:endParaRPr kumimoji="0" lang="en-US" altLang="he-IL" sz="20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dirty="0">
                  <a:solidFill>
                    <a:schemeClr val="tx2"/>
                  </a:solidFill>
                  <a:cs typeface="Narkisim" panose="020E0502050101010101" pitchFamily="34" charset="-79"/>
                </a:rPr>
                <a:t>שמירה</a:t>
              </a:r>
              <a:endParaRPr kumimoji="0" lang="en-US" altLang="he-IL" sz="20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dirty="0">
                  <a:solidFill>
                    <a:schemeClr val="tx2"/>
                  </a:solidFill>
                  <a:cs typeface="Narkisim" panose="020E0502050101010101" pitchFamily="34" charset="-79"/>
                </a:rPr>
                <a:t>על </a:t>
              </a:r>
              <a:endParaRPr kumimoji="0" lang="en-US" altLang="he-IL" sz="20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dirty="0">
                  <a:solidFill>
                    <a:schemeClr val="tx2"/>
                  </a:solidFill>
                  <a:cs typeface="Narkisim" panose="020E0502050101010101" pitchFamily="34" charset="-79"/>
                </a:rPr>
                <a:t>הקיים</a:t>
              </a:r>
              <a:endParaRPr kumimoji="0" lang="en-US" altLang="he-IL" sz="20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dirty="0">
                  <a:solidFill>
                    <a:schemeClr val="tx2"/>
                  </a:solidFill>
                  <a:cs typeface="Narkisim" panose="020E0502050101010101" pitchFamily="34" charset="-79"/>
                </a:rPr>
                <a:t>הפסקת</a:t>
              </a:r>
              <a:endParaRPr kumimoji="0" lang="en-US" altLang="he-IL" sz="20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dirty="0">
                  <a:solidFill>
                    <a:schemeClr val="tx2"/>
                  </a:solidFill>
                  <a:cs typeface="Narkisim" panose="020E0502050101010101" pitchFamily="34" charset="-79"/>
                </a:rPr>
                <a:t>פרסום</a:t>
              </a:r>
              <a:endParaRPr kumimoji="0" lang="en-US" altLang="he-IL" sz="1500" b="0" dirty="0">
                <a:solidFill>
                  <a:schemeClr val="tx2"/>
                </a:solidFill>
                <a:cs typeface="Miriam" panose="020B0502050101010101" pitchFamily="34" charset="-79"/>
              </a:endParaRPr>
            </a:p>
          </p:txBody>
        </p:sp>
      </p:grpSp>
      <p:grpSp>
        <p:nvGrpSpPr>
          <p:cNvPr id="67589" name="Group 7">
            <a:extLst>
              <a:ext uri="{FF2B5EF4-FFF2-40B4-BE49-F238E27FC236}">
                <a16:creationId xmlns:a16="http://schemas.microsoft.com/office/drawing/2014/main" id="{07B4D901-31D0-4D55-945D-88D8A7FC7D5F}"/>
              </a:ext>
            </a:extLst>
          </p:cNvPr>
          <p:cNvGrpSpPr>
            <a:grpSpLocks/>
          </p:cNvGrpSpPr>
          <p:nvPr/>
        </p:nvGrpSpPr>
        <p:grpSpPr bwMode="auto">
          <a:xfrm>
            <a:off x="4916488" y="1612900"/>
            <a:ext cx="1268412" cy="4775200"/>
            <a:chOff x="2984" y="1016"/>
            <a:chExt cx="799" cy="3008"/>
          </a:xfrm>
        </p:grpSpPr>
        <p:sp>
          <p:nvSpPr>
            <p:cNvPr id="349192" name="Line 8">
              <a:extLst>
                <a:ext uri="{FF2B5EF4-FFF2-40B4-BE49-F238E27FC236}">
                  <a16:creationId xmlns:a16="http://schemas.microsoft.com/office/drawing/2014/main" id="{D0E2CFAD-4799-45FE-8601-0CE22B8792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4" y="1016"/>
              <a:ext cx="0" cy="30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67614" name="Rectangle 9">
              <a:extLst>
                <a:ext uri="{FF2B5EF4-FFF2-40B4-BE49-F238E27FC236}">
                  <a16:creationId xmlns:a16="http://schemas.microsoft.com/office/drawing/2014/main" id="{F3098996-E480-4258-8E7D-A620283468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4" y="2741"/>
              <a:ext cx="799" cy="1232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Ctr="1"/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u="sng" dirty="0">
                  <a:solidFill>
                    <a:schemeClr val="tx2"/>
                  </a:solidFill>
                  <a:cs typeface="Narkisim" panose="020E0502050101010101" pitchFamily="34" charset="-79"/>
                </a:rPr>
                <a:t>בגרות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בידול המותג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נאמנות למותג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פעילות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השוואתית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יצירת מעבר</a:t>
              </a:r>
              <a:endParaRPr kumimoji="0" lang="en-US" altLang="he-IL" sz="1700" dirty="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1700" dirty="0">
                  <a:solidFill>
                    <a:schemeClr val="tx2"/>
                  </a:solidFill>
                  <a:cs typeface="Narkisim" panose="020E0502050101010101" pitchFamily="34" charset="-79"/>
                </a:rPr>
                <a:t>בין המותגים</a:t>
              </a:r>
              <a:endParaRPr kumimoji="0" lang="en-US" altLang="he-IL" sz="1700" b="0" dirty="0">
                <a:solidFill>
                  <a:schemeClr val="tx2"/>
                </a:solidFill>
                <a:cs typeface="Miriam" panose="020B0502050101010101" pitchFamily="34" charset="-79"/>
              </a:endParaRPr>
            </a:p>
          </p:txBody>
        </p:sp>
      </p:grpSp>
      <p:grpSp>
        <p:nvGrpSpPr>
          <p:cNvPr id="67590" name="Group 10">
            <a:extLst>
              <a:ext uri="{FF2B5EF4-FFF2-40B4-BE49-F238E27FC236}">
                <a16:creationId xmlns:a16="http://schemas.microsoft.com/office/drawing/2014/main" id="{9C335DF8-FBAD-4826-B1B9-F38307BF55B9}"/>
              </a:ext>
            </a:extLst>
          </p:cNvPr>
          <p:cNvGrpSpPr>
            <a:grpSpLocks/>
          </p:cNvGrpSpPr>
          <p:nvPr/>
        </p:nvGrpSpPr>
        <p:grpSpPr bwMode="auto">
          <a:xfrm>
            <a:off x="3240088" y="1600200"/>
            <a:ext cx="1587500" cy="4851400"/>
            <a:chOff x="1928" y="1008"/>
            <a:chExt cx="1000" cy="3056"/>
          </a:xfrm>
        </p:grpSpPr>
        <p:sp>
          <p:nvSpPr>
            <p:cNvPr id="349195" name="Line 11">
              <a:extLst>
                <a:ext uri="{FF2B5EF4-FFF2-40B4-BE49-F238E27FC236}">
                  <a16:creationId xmlns:a16="http://schemas.microsoft.com/office/drawing/2014/main" id="{8DE875D4-4C44-4942-9D1E-7ED03A302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8" y="1008"/>
              <a:ext cx="0" cy="305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67612" name="Rectangle 12">
              <a:extLst>
                <a:ext uri="{FF2B5EF4-FFF2-40B4-BE49-F238E27FC236}">
                  <a16:creationId xmlns:a16="http://schemas.microsoft.com/office/drawing/2014/main" id="{B58D4500-FB83-42EC-8CCB-453271E290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8" y="2696"/>
              <a:ext cx="944" cy="1232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Ctr="1"/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u="sng">
                  <a:solidFill>
                    <a:schemeClr val="tx2"/>
                  </a:solidFill>
                  <a:cs typeface="Narkisim" panose="020E0502050101010101" pitchFamily="34" charset="-79"/>
                </a:rPr>
                <a:t>צמיחה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עמדות חיוביות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תכונות 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מיוחדות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זיהוי המותג</a:t>
              </a:r>
              <a:endParaRPr kumimoji="0" lang="en-US" altLang="he-IL" sz="1500" b="0">
                <a:solidFill>
                  <a:schemeClr val="tx2"/>
                </a:solidFill>
                <a:cs typeface="Miriam" panose="020B0502050101010101" pitchFamily="34" charset="-79"/>
              </a:endParaRPr>
            </a:p>
          </p:txBody>
        </p:sp>
      </p:grpSp>
      <p:grpSp>
        <p:nvGrpSpPr>
          <p:cNvPr id="67591" name="Group 13">
            <a:extLst>
              <a:ext uri="{FF2B5EF4-FFF2-40B4-BE49-F238E27FC236}">
                <a16:creationId xmlns:a16="http://schemas.microsoft.com/office/drawing/2014/main" id="{7162DED8-8EA8-4ECE-A6ED-928E8315BD4D}"/>
              </a:ext>
            </a:extLst>
          </p:cNvPr>
          <p:cNvGrpSpPr>
            <a:grpSpLocks/>
          </p:cNvGrpSpPr>
          <p:nvPr/>
        </p:nvGrpSpPr>
        <p:grpSpPr bwMode="auto">
          <a:xfrm>
            <a:off x="966788" y="1585913"/>
            <a:ext cx="5832475" cy="2514600"/>
            <a:chOff x="496" y="999"/>
            <a:chExt cx="3674" cy="1584"/>
          </a:xfrm>
        </p:grpSpPr>
        <p:sp>
          <p:nvSpPr>
            <p:cNvPr id="349198" name="Rectangle 14">
              <a:extLst>
                <a:ext uri="{FF2B5EF4-FFF2-40B4-BE49-F238E27FC236}">
                  <a16:creationId xmlns:a16="http://schemas.microsoft.com/office/drawing/2014/main" id="{F2B6B594-7A22-4A98-8D8F-8EBD8C159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7" y="999"/>
              <a:ext cx="255" cy="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rtl="1">
                <a:defRPr/>
              </a:pPr>
              <a:r>
                <a:rPr lang="en-US" altLang="he-IL" sz="2400"/>
                <a:t>A</a:t>
              </a:r>
            </a:p>
          </p:txBody>
        </p:sp>
        <p:grpSp>
          <p:nvGrpSpPr>
            <p:cNvPr id="67608" name="Group 15">
              <a:extLst>
                <a:ext uri="{FF2B5EF4-FFF2-40B4-BE49-F238E27FC236}">
                  <a16:creationId xmlns:a16="http://schemas.microsoft.com/office/drawing/2014/main" id="{635A4873-0009-46C6-9AAB-695A55488A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96" y="1045"/>
              <a:ext cx="3674" cy="1538"/>
              <a:chOff x="496" y="1045"/>
              <a:chExt cx="3674" cy="1538"/>
            </a:xfrm>
          </p:grpSpPr>
          <p:sp>
            <p:nvSpPr>
              <p:cNvPr id="349200" name="Freeform 16">
                <a:extLst>
                  <a:ext uri="{FF2B5EF4-FFF2-40B4-BE49-F238E27FC236}">
                    <a16:creationId xmlns:a16="http://schemas.microsoft.com/office/drawing/2014/main" id="{3174C324-57EA-4C57-8897-2D6F1B59D9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6" y="1045"/>
                <a:ext cx="3674" cy="1538"/>
              </a:xfrm>
              <a:custGeom>
                <a:avLst/>
                <a:gdLst>
                  <a:gd name="T0" fmla="*/ 44 w 3674"/>
                  <a:gd name="T1" fmla="*/ 966 h 1538"/>
                  <a:gd name="T2" fmla="*/ 132 w 3674"/>
                  <a:gd name="T3" fmla="*/ 995 h 1538"/>
                  <a:gd name="T4" fmla="*/ 220 w 3674"/>
                  <a:gd name="T5" fmla="*/ 1010 h 1538"/>
                  <a:gd name="T6" fmla="*/ 322 w 3674"/>
                  <a:gd name="T7" fmla="*/ 995 h 1538"/>
                  <a:gd name="T8" fmla="*/ 410 w 3674"/>
                  <a:gd name="T9" fmla="*/ 937 h 1538"/>
                  <a:gd name="T10" fmla="*/ 498 w 3674"/>
                  <a:gd name="T11" fmla="*/ 878 h 1538"/>
                  <a:gd name="T12" fmla="*/ 600 w 3674"/>
                  <a:gd name="T13" fmla="*/ 820 h 1538"/>
                  <a:gd name="T14" fmla="*/ 688 w 3674"/>
                  <a:gd name="T15" fmla="*/ 776 h 1538"/>
                  <a:gd name="T16" fmla="*/ 776 w 3674"/>
                  <a:gd name="T17" fmla="*/ 703 h 1538"/>
                  <a:gd name="T18" fmla="*/ 849 w 3674"/>
                  <a:gd name="T19" fmla="*/ 615 h 1538"/>
                  <a:gd name="T20" fmla="*/ 937 w 3674"/>
                  <a:gd name="T21" fmla="*/ 527 h 1538"/>
                  <a:gd name="T22" fmla="*/ 1010 w 3674"/>
                  <a:gd name="T23" fmla="*/ 439 h 1538"/>
                  <a:gd name="T24" fmla="*/ 1083 w 3674"/>
                  <a:gd name="T25" fmla="*/ 351 h 1538"/>
                  <a:gd name="T26" fmla="*/ 1141 w 3674"/>
                  <a:gd name="T27" fmla="*/ 249 h 1538"/>
                  <a:gd name="T28" fmla="*/ 1229 w 3674"/>
                  <a:gd name="T29" fmla="*/ 161 h 1538"/>
                  <a:gd name="T30" fmla="*/ 1317 w 3674"/>
                  <a:gd name="T31" fmla="*/ 117 h 1538"/>
                  <a:gd name="T32" fmla="*/ 1390 w 3674"/>
                  <a:gd name="T33" fmla="*/ 73 h 1538"/>
                  <a:gd name="T34" fmla="*/ 1478 w 3674"/>
                  <a:gd name="T35" fmla="*/ 29 h 1538"/>
                  <a:gd name="T36" fmla="*/ 1566 w 3674"/>
                  <a:gd name="T37" fmla="*/ 15 h 1538"/>
                  <a:gd name="T38" fmla="*/ 1654 w 3674"/>
                  <a:gd name="T39" fmla="*/ 0 h 1538"/>
                  <a:gd name="T40" fmla="*/ 1756 w 3674"/>
                  <a:gd name="T41" fmla="*/ 0 h 1538"/>
                  <a:gd name="T42" fmla="*/ 1844 w 3674"/>
                  <a:gd name="T43" fmla="*/ 15 h 1538"/>
                  <a:gd name="T44" fmla="*/ 1946 w 3674"/>
                  <a:gd name="T45" fmla="*/ 15 h 1538"/>
                  <a:gd name="T46" fmla="*/ 2034 w 3674"/>
                  <a:gd name="T47" fmla="*/ 29 h 1538"/>
                  <a:gd name="T48" fmla="*/ 2122 w 3674"/>
                  <a:gd name="T49" fmla="*/ 73 h 1538"/>
                  <a:gd name="T50" fmla="*/ 2210 w 3674"/>
                  <a:gd name="T51" fmla="*/ 132 h 1538"/>
                  <a:gd name="T52" fmla="*/ 2298 w 3674"/>
                  <a:gd name="T53" fmla="*/ 205 h 1538"/>
                  <a:gd name="T54" fmla="*/ 2385 w 3674"/>
                  <a:gd name="T55" fmla="*/ 278 h 1538"/>
                  <a:gd name="T56" fmla="*/ 2459 w 3674"/>
                  <a:gd name="T57" fmla="*/ 366 h 1538"/>
                  <a:gd name="T58" fmla="*/ 2532 w 3674"/>
                  <a:gd name="T59" fmla="*/ 454 h 1538"/>
                  <a:gd name="T60" fmla="*/ 2620 w 3674"/>
                  <a:gd name="T61" fmla="*/ 542 h 1538"/>
                  <a:gd name="T62" fmla="*/ 2707 w 3674"/>
                  <a:gd name="T63" fmla="*/ 615 h 1538"/>
                  <a:gd name="T64" fmla="*/ 2780 w 3674"/>
                  <a:gd name="T65" fmla="*/ 703 h 1538"/>
                  <a:gd name="T66" fmla="*/ 2883 w 3674"/>
                  <a:gd name="T67" fmla="*/ 790 h 1538"/>
                  <a:gd name="T68" fmla="*/ 2956 w 3674"/>
                  <a:gd name="T69" fmla="*/ 864 h 1538"/>
                  <a:gd name="T70" fmla="*/ 3044 w 3674"/>
                  <a:gd name="T71" fmla="*/ 951 h 1538"/>
                  <a:gd name="T72" fmla="*/ 3117 w 3674"/>
                  <a:gd name="T73" fmla="*/ 1010 h 1538"/>
                  <a:gd name="T74" fmla="*/ 3205 w 3674"/>
                  <a:gd name="T75" fmla="*/ 1068 h 1538"/>
                  <a:gd name="T76" fmla="*/ 3278 w 3674"/>
                  <a:gd name="T77" fmla="*/ 1156 h 1538"/>
                  <a:gd name="T78" fmla="*/ 3366 w 3674"/>
                  <a:gd name="T79" fmla="*/ 1244 h 1538"/>
                  <a:gd name="T80" fmla="*/ 3454 w 3674"/>
                  <a:gd name="T81" fmla="*/ 1303 h 1538"/>
                  <a:gd name="T82" fmla="*/ 3541 w 3674"/>
                  <a:gd name="T83" fmla="*/ 1390 h 1538"/>
                  <a:gd name="T84" fmla="*/ 3615 w 3674"/>
                  <a:gd name="T85" fmla="*/ 1464 h 1538"/>
                  <a:gd name="T86" fmla="*/ 3673 w 3674"/>
                  <a:gd name="T87" fmla="*/ 1537 h 15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674" h="1538">
                    <a:moveTo>
                      <a:pt x="0" y="935"/>
                    </a:moveTo>
                    <a:lnTo>
                      <a:pt x="44" y="966"/>
                    </a:lnTo>
                    <a:lnTo>
                      <a:pt x="88" y="981"/>
                    </a:lnTo>
                    <a:lnTo>
                      <a:pt x="132" y="995"/>
                    </a:lnTo>
                    <a:lnTo>
                      <a:pt x="176" y="1010"/>
                    </a:lnTo>
                    <a:lnTo>
                      <a:pt x="220" y="1010"/>
                    </a:lnTo>
                    <a:lnTo>
                      <a:pt x="278" y="1010"/>
                    </a:lnTo>
                    <a:lnTo>
                      <a:pt x="322" y="995"/>
                    </a:lnTo>
                    <a:lnTo>
                      <a:pt x="366" y="966"/>
                    </a:lnTo>
                    <a:lnTo>
                      <a:pt x="410" y="937"/>
                    </a:lnTo>
                    <a:lnTo>
                      <a:pt x="454" y="907"/>
                    </a:lnTo>
                    <a:lnTo>
                      <a:pt x="498" y="878"/>
                    </a:lnTo>
                    <a:lnTo>
                      <a:pt x="556" y="849"/>
                    </a:lnTo>
                    <a:lnTo>
                      <a:pt x="600" y="820"/>
                    </a:lnTo>
                    <a:lnTo>
                      <a:pt x="644" y="790"/>
                    </a:lnTo>
                    <a:lnTo>
                      <a:pt x="688" y="776"/>
                    </a:lnTo>
                    <a:lnTo>
                      <a:pt x="732" y="732"/>
                    </a:lnTo>
                    <a:lnTo>
                      <a:pt x="776" y="703"/>
                    </a:lnTo>
                    <a:lnTo>
                      <a:pt x="820" y="659"/>
                    </a:lnTo>
                    <a:lnTo>
                      <a:pt x="849" y="615"/>
                    </a:lnTo>
                    <a:lnTo>
                      <a:pt x="907" y="571"/>
                    </a:lnTo>
                    <a:lnTo>
                      <a:pt x="937" y="527"/>
                    </a:lnTo>
                    <a:lnTo>
                      <a:pt x="980" y="483"/>
                    </a:lnTo>
                    <a:lnTo>
                      <a:pt x="1010" y="439"/>
                    </a:lnTo>
                    <a:lnTo>
                      <a:pt x="1039" y="395"/>
                    </a:lnTo>
                    <a:lnTo>
                      <a:pt x="1083" y="351"/>
                    </a:lnTo>
                    <a:lnTo>
                      <a:pt x="1098" y="307"/>
                    </a:lnTo>
                    <a:lnTo>
                      <a:pt x="1141" y="249"/>
                    </a:lnTo>
                    <a:lnTo>
                      <a:pt x="1185" y="205"/>
                    </a:lnTo>
                    <a:lnTo>
                      <a:pt x="1229" y="161"/>
                    </a:lnTo>
                    <a:lnTo>
                      <a:pt x="1273" y="132"/>
                    </a:lnTo>
                    <a:lnTo>
                      <a:pt x="1317" y="117"/>
                    </a:lnTo>
                    <a:lnTo>
                      <a:pt x="1346" y="73"/>
                    </a:lnTo>
                    <a:lnTo>
                      <a:pt x="1390" y="73"/>
                    </a:lnTo>
                    <a:lnTo>
                      <a:pt x="1434" y="59"/>
                    </a:lnTo>
                    <a:lnTo>
                      <a:pt x="1478" y="29"/>
                    </a:lnTo>
                    <a:lnTo>
                      <a:pt x="1522" y="15"/>
                    </a:lnTo>
                    <a:lnTo>
                      <a:pt x="1566" y="15"/>
                    </a:lnTo>
                    <a:lnTo>
                      <a:pt x="1610" y="0"/>
                    </a:lnTo>
                    <a:lnTo>
                      <a:pt x="1654" y="0"/>
                    </a:lnTo>
                    <a:lnTo>
                      <a:pt x="1698" y="0"/>
                    </a:lnTo>
                    <a:lnTo>
                      <a:pt x="1756" y="0"/>
                    </a:lnTo>
                    <a:lnTo>
                      <a:pt x="1800" y="0"/>
                    </a:lnTo>
                    <a:lnTo>
                      <a:pt x="1844" y="15"/>
                    </a:lnTo>
                    <a:lnTo>
                      <a:pt x="1902" y="15"/>
                    </a:lnTo>
                    <a:lnTo>
                      <a:pt x="1946" y="15"/>
                    </a:lnTo>
                    <a:lnTo>
                      <a:pt x="1990" y="29"/>
                    </a:lnTo>
                    <a:lnTo>
                      <a:pt x="2034" y="29"/>
                    </a:lnTo>
                    <a:lnTo>
                      <a:pt x="2078" y="59"/>
                    </a:lnTo>
                    <a:lnTo>
                      <a:pt x="2122" y="73"/>
                    </a:lnTo>
                    <a:lnTo>
                      <a:pt x="2166" y="103"/>
                    </a:lnTo>
                    <a:lnTo>
                      <a:pt x="2210" y="132"/>
                    </a:lnTo>
                    <a:lnTo>
                      <a:pt x="2254" y="161"/>
                    </a:lnTo>
                    <a:lnTo>
                      <a:pt x="2298" y="205"/>
                    </a:lnTo>
                    <a:lnTo>
                      <a:pt x="2341" y="249"/>
                    </a:lnTo>
                    <a:lnTo>
                      <a:pt x="2385" y="278"/>
                    </a:lnTo>
                    <a:lnTo>
                      <a:pt x="2429" y="322"/>
                    </a:lnTo>
                    <a:lnTo>
                      <a:pt x="2459" y="366"/>
                    </a:lnTo>
                    <a:lnTo>
                      <a:pt x="2488" y="410"/>
                    </a:lnTo>
                    <a:lnTo>
                      <a:pt x="2532" y="454"/>
                    </a:lnTo>
                    <a:lnTo>
                      <a:pt x="2576" y="498"/>
                    </a:lnTo>
                    <a:lnTo>
                      <a:pt x="2620" y="542"/>
                    </a:lnTo>
                    <a:lnTo>
                      <a:pt x="2663" y="586"/>
                    </a:lnTo>
                    <a:lnTo>
                      <a:pt x="2707" y="615"/>
                    </a:lnTo>
                    <a:lnTo>
                      <a:pt x="2737" y="659"/>
                    </a:lnTo>
                    <a:lnTo>
                      <a:pt x="2780" y="703"/>
                    </a:lnTo>
                    <a:lnTo>
                      <a:pt x="2839" y="747"/>
                    </a:lnTo>
                    <a:lnTo>
                      <a:pt x="2883" y="790"/>
                    </a:lnTo>
                    <a:lnTo>
                      <a:pt x="2912" y="834"/>
                    </a:lnTo>
                    <a:lnTo>
                      <a:pt x="2956" y="864"/>
                    </a:lnTo>
                    <a:lnTo>
                      <a:pt x="3015" y="907"/>
                    </a:lnTo>
                    <a:lnTo>
                      <a:pt x="3044" y="951"/>
                    </a:lnTo>
                    <a:lnTo>
                      <a:pt x="3088" y="966"/>
                    </a:lnTo>
                    <a:lnTo>
                      <a:pt x="3117" y="1010"/>
                    </a:lnTo>
                    <a:lnTo>
                      <a:pt x="3161" y="1039"/>
                    </a:lnTo>
                    <a:lnTo>
                      <a:pt x="3205" y="1068"/>
                    </a:lnTo>
                    <a:lnTo>
                      <a:pt x="3234" y="1112"/>
                    </a:lnTo>
                    <a:lnTo>
                      <a:pt x="3278" y="1156"/>
                    </a:lnTo>
                    <a:lnTo>
                      <a:pt x="3322" y="1186"/>
                    </a:lnTo>
                    <a:lnTo>
                      <a:pt x="3366" y="1244"/>
                    </a:lnTo>
                    <a:lnTo>
                      <a:pt x="3410" y="1273"/>
                    </a:lnTo>
                    <a:lnTo>
                      <a:pt x="3454" y="1303"/>
                    </a:lnTo>
                    <a:lnTo>
                      <a:pt x="3483" y="1347"/>
                    </a:lnTo>
                    <a:lnTo>
                      <a:pt x="3541" y="1390"/>
                    </a:lnTo>
                    <a:lnTo>
                      <a:pt x="3571" y="1434"/>
                    </a:lnTo>
                    <a:lnTo>
                      <a:pt x="3615" y="1464"/>
                    </a:lnTo>
                    <a:lnTo>
                      <a:pt x="3659" y="1493"/>
                    </a:lnTo>
                    <a:lnTo>
                      <a:pt x="3673" y="1537"/>
                    </a:lnTo>
                  </a:path>
                </a:pathLst>
              </a:custGeom>
              <a:noFill/>
              <a:ln w="50800" cap="rnd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e-IL"/>
              </a:p>
            </p:txBody>
          </p:sp>
          <p:sp>
            <p:nvSpPr>
              <p:cNvPr id="349201" name="Rectangle 17">
                <a:extLst>
                  <a:ext uri="{FF2B5EF4-FFF2-40B4-BE49-F238E27FC236}">
                    <a16:creationId xmlns:a16="http://schemas.microsoft.com/office/drawing/2014/main" id="{C5275969-3092-4664-92F7-E7F38E6A1F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84" y="1285"/>
                <a:ext cx="881" cy="2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90488" tIns="44450" rIns="90488" bIns="44450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rtl="1">
                  <a:defRPr/>
                </a:pPr>
                <a:r>
                  <a:rPr lang="he-IL" altLang="he-IL" sz="2000" b="1">
                    <a:ea typeface="Narkisim" panose="020E0502050101010101" pitchFamily="34" charset="-79"/>
                    <a:cs typeface="Narkisim" panose="020E0502050101010101" pitchFamily="34" charset="-79"/>
                  </a:rPr>
                  <a:t>רמת הפרסום</a:t>
                </a:r>
                <a:endParaRPr lang="en-US" altLang="he-IL" sz="1500">
                  <a:cs typeface="Miriam" panose="020B0502050101010101" pitchFamily="34" charset="-79"/>
                </a:endParaRPr>
              </a:p>
            </p:txBody>
          </p:sp>
        </p:grpSp>
      </p:grpSp>
      <p:grpSp>
        <p:nvGrpSpPr>
          <p:cNvPr id="67592" name="Group 18">
            <a:extLst>
              <a:ext uri="{FF2B5EF4-FFF2-40B4-BE49-F238E27FC236}">
                <a16:creationId xmlns:a16="http://schemas.microsoft.com/office/drawing/2014/main" id="{AD0DD4EE-E5C1-496B-94A2-B67156AA5361}"/>
              </a:ext>
            </a:extLst>
          </p:cNvPr>
          <p:cNvGrpSpPr>
            <a:grpSpLocks/>
          </p:cNvGrpSpPr>
          <p:nvPr/>
        </p:nvGrpSpPr>
        <p:grpSpPr bwMode="auto">
          <a:xfrm>
            <a:off x="941388" y="1617663"/>
            <a:ext cx="6858000" cy="2347912"/>
            <a:chOff x="480" y="1019"/>
            <a:chExt cx="4320" cy="1479"/>
          </a:xfrm>
        </p:grpSpPr>
        <p:sp>
          <p:nvSpPr>
            <p:cNvPr id="349203" name="Rectangle 19">
              <a:extLst>
                <a:ext uri="{FF2B5EF4-FFF2-40B4-BE49-F238E27FC236}">
                  <a16:creationId xmlns:a16="http://schemas.microsoft.com/office/drawing/2014/main" id="{F7305A16-2FBF-49FE-B12D-3474834BCB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83" y="1431"/>
              <a:ext cx="223" cy="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rtl="1">
                <a:defRPr/>
              </a:pPr>
              <a:r>
                <a:rPr lang="en-US" altLang="he-IL" sz="2400"/>
                <a:t>S</a:t>
              </a:r>
            </a:p>
          </p:txBody>
        </p:sp>
        <p:grpSp>
          <p:nvGrpSpPr>
            <p:cNvPr id="67604" name="Group 20">
              <a:extLst>
                <a:ext uri="{FF2B5EF4-FFF2-40B4-BE49-F238E27FC236}">
                  <a16:creationId xmlns:a16="http://schemas.microsoft.com/office/drawing/2014/main" id="{4FE51F62-A028-4060-AD96-5F1EB977A5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" y="1019"/>
              <a:ext cx="4320" cy="1479"/>
              <a:chOff x="480" y="1019"/>
              <a:chExt cx="4320" cy="1479"/>
            </a:xfrm>
          </p:grpSpPr>
          <p:sp>
            <p:nvSpPr>
              <p:cNvPr id="349205" name="Freeform 21">
                <a:extLst>
                  <a:ext uri="{FF2B5EF4-FFF2-40B4-BE49-F238E27FC236}">
                    <a16:creationId xmlns:a16="http://schemas.microsoft.com/office/drawing/2014/main" id="{90036A77-14F0-498B-9DB5-D8061B390E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" y="1019"/>
                <a:ext cx="3967" cy="1479"/>
              </a:xfrm>
              <a:custGeom>
                <a:avLst/>
                <a:gdLst>
                  <a:gd name="T0" fmla="*/ 117 w 3967"/>
                  <a:gd name="T1" fmla="*/ 1258 h 1479"/>
                  <a:gd name="T2" fmla="*/ 220 w 3967"/>
                  <a:gd name="T3" fmla="*/ 1258 h 1479"/>
                  <a:gd name="T4" fmla="*/ 322 w 3967"/>
                  <a:gd name="T5" fmla="*/ 1214 h 1479"/>
                  <a:gd name="T6" fmla="*/ 410 w 3967"/>
                  <a:gd name="T7" fmla="*/ 1170 h 1479"/>
                  <a:gd name="T8" fmla="*/ 498 w 3967"/>
                  <a:gd name="T9" fmla="*/ 1112 h 1479"/>
                  <a:gd name="T10" fmla="*/ 600 w 3967"/>
                  <a:gd name="T11" fmla="*/ 1039 h 1479"/>
                  <a:gd name="T12" fmla="*/ 688 w 3967"/>
                  <a:gd name="T13" fmla="*/ 995 h 1479"/>
                  <a:gd name="T14" fmla="*/ 776 w 3967"/>
                  <a:gd name="T15" fmla="*/ 951 h 1479"/>
                  <a:gd name="T16" fmla="*/ 878 w 3967"/>
                  <a:gd name="T17" fmla="*/ 892 h 1479"/>
                  <a:gd name="T18" fmla="*/ 966 w 3967"/>
                  <a:gd name="T19" fmla="*/ 848 h 1479"/>
                  <a:gd name="T20" fmla="*/ 1068 w 3967"/>
                  <a:gd name="T21" fmla="*/ 775 h 1479"/>
                  <a:gd name="T22" fmla="*/ 1171 w 3967"/>
                  <a:gd name="T23" fmla="*/ 687 h 1479"/>
                  <a:gd name="T24" fmla="*/ 1259 w 3967"/>
                  <a:gd name="T25" fmla="*/ 629 h 1479"/>
                  <a:gd name="T26" fmla="*/ 1346 w 3967"/>
                  <a:gd name="T27" fmla="*/ 541 h 1479"/>
                  <a:gd name="T28" fmla="*/ 1434 w 3967"/>
                  <a:gd name="T29" fmla="*/ 453 h 1479"/>
                  <a:gd name="T30" fmla="*/ 1537 w 3967"/>
                  <a:gd name="T31" fmla="*/ 395 h 1479"/>
                  <a:gd name="T32" fmla="*/ 1610 w 3967"/>
                  <a:gd name="T33" fmla="*/ 321 h 1479"/>
                  <a:gd name="T34" fmla="*/ 1698 w 3967"/>
                  <a:gd name="T35" fmla="*/ 234 h 1479"/>
                  <a:gd name="T36" fmla="*/ 1785 w 3967"/>
                  <a:gd name="T37" fmla="*/ 161 h 1479"/>
                  <a:gd name="T38" fmla="*/ 1859 w 3967"/>
                  <a:gd name="T39" fmla="*/ 102 h 1479"/>
                  <a:gd name="T40" fmla="*/ 1961 w 3967"/>
                  <a:gd name="T41" fmla="*/ 58 h 1479"/>
                  <a:gd name="T42" fmla="*/ 2049 w 3967"/>
                  <a:gd name="T43" fmla="*/ 43 h 1479"/>
                  <a:gd name="T44" fmla="*/ 2137 w 3967"/>
                  <a:gd name="T45" fmla="*/ 29 h 1479"/>
                  <a:gd name="T46" fmla="*/ 2239 w 3967"/>
                  <a:gd name="T47" fmla="*/ 0 h 1479"/>
                  <a:gd name="T48" fmla="*/ 2356 w 3967"/>
                  <a:gd name="T49" fmla="*/ 43 h 1479"/>
                  <a:gd name="T50" fmla="*/ 2459 w 3967"/>
                  <a:gd name="T51" fmla="*/ 87 h 1479"/>
                  <a:gd name="T52" fmla="*/ 2561 w 3967"/>
                  <a:gd name="T53" fmla="*/ 146 h 1479"/>
                  <a:gd name="T54" fmla="*/ 2649 w 3967"/>
                  <a:gd name="T55" fmla="*/ 219 h 1479"/>
                  <a:gd name="T56" fmla="*/ 2722 w 3967"/>
                  <a:gd name="T57" fmla="*/ 278 h 1479"/>
                  <a:gd name="T58" fmla="*/ 2810 w 3967"/>
                  <a:gd name="T59" fmla="*/ 380 h 1479"/>
                  <a:gd name="T60" fmla="*/ 2898 w 3967"/>
                  <a:gd name="T61" fmla="*/ 453 h 1479"/>
                  <a:gd name="T62" fmla="*/ 3000 w 3967"/>
                  <a:gd name="T63" fmla="*/ 526 h 1479"/>
                  <a:gd name="T64" fmla="*/ 3088 w 3967"/>
                  <a:gd name="T65" fmla="*/ 585 h 1479"/>
                  <a:gd name="T66" fmla="*/ 3176 w 3967"/>
                  <a:gd name="T67" fmla="*/ 643 h 1479"/>
                  <a:gd name="T68" fmla="*/ 3263 w 3967"/>
                  <a:gd name="T69" fmla="*/ 731 h 1479"/>
                  <a:gd name="T70" fmla="*/ 3351 w 3967"/>
                  <a:gd name="T71" fmla="*/ 819 h 1479"/>
                  <a:gd name="T72" fmla="*/ 3410 w 3967"/>
                  <a:gd name="T73" fmla="*/ 892 h 1479"/>
                  <a:gd name="T74" fmla="*/ 3468 w 3967"/>
                  <a:gd name="T75" fmla="*/ 980 h 1479"/>
                  <a:gd name="T76" fmla="*/ 3527 w 3967"/>
                  <a:gd name="T77" fmla="*/ 1068 h 1479"/>
                  <a:gd name="T78" fmla="*/ 3600 w 3967"/>
                  <a:gd name="T79" fmla="*/ 1141 h 1479"/>
                  <a:gd name="T80" fmla="*/ 3673 w 3967"/>
                  <a:gd name="T81" fmla="*/ 1214 h 1479"/>
                  <a:gd name="T82" fmla="*/ 3761 w 3967"/>
                  <a:gd name="T83" fmla="*/ 1273 h 1479"/>
                  <a:gd name="T84" fmla="*/ 3820 w 3967"/>
                  <a:gd name="T85" fmla="*/ 1331 h 1479"/>
                  <a:gd name="T86" fmla="*/ 3893 w 3967"/>
                  <a:gd name="T87" fmla="*/ 1404 h 1479"/>
                  <a:gd name="T88" fmla="*/ 3966 w 3967"/>
                  <a:gd name="T89" fmla="*/ 1478 h 14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3967" h="1479">
                    <a:moveTo>
                      <a:pt x="0" y="1237"/>
                    </a:moveTo>
                    <a:lnTo>
                      <a:pt x="117" y="1258"/>
                    </a:lnTo>
                    <a:lnTo>
                      <a:pt x="176" y="1258"/>
                    </a:lnTo>
                    <a:lnTo>
                      <a:pt x="220" y="1258"/>
                    </a:lnTo>
                    <a:lnTo>
                      <a:pt x="278" y="1243"/>
                    </a:lnTo>
                    <a:lnTo>
                      <a:pt x="322" y="1214"/>
                    </a:lnTo>
                    <a:lnTo>
                      <a:pt x="366" y="1200"/>
                    </a:lnTo>
                    <a:lnTo>
                      <a:pt x="410" y="1170"/>
                    </a:lnTo>
                    <a:lnTo>
                      <a:pt x="454" y="1141"/>
                    </a:lnTo>
                    <a:lnTo>
                      <a:pt x="498" y="1112"/>
                    </a:lnTo>
                    <a:lnTo>
                      <a:pt x="556" y="1082"/>
                    </a:lnTo>
                    <a:lnTo>
                      <a:pt x="600" y="1039"/>
                    </a:lnTo>
                    <a:lnTo>
                      <a:pt x="644" y="1024"/>
                    </a:lnTo>
                    <a:lnTo>
                      <a:pt x="688" y="995"/>
                    </a:lnTo>
                    <a:lnTo>
                      <a:pt x="732" y="980"/>
                    </a:lnTo>
                    <a:lnTo>
                      <a:pt x="776" y="951"/>
                    </a:lnTo>
                    <a:lnTo>
                      <a:pt x="820" y="921"/>
                    </a:lnTo>
                    <a:lnTo>
                      <a:pt x="878" y="892"/>
                    </a:lnTo>
                    <a:lnTo>
                      <a:pt x="922" y="863"/>
                    </a:lnTo>
                    <a:lnTo>
                      <a:pt x="966" y="848"/>
                    </a:lnTo>
                    <a:lnTo>
                      <a:pt x="1010" y="804"/>
                    </a:lnTo>
                    <a:lnTo>
                      <a:pt x="1068" y="775"/>
                    </a:lnTo>
                    <a:lnTo>
                      <a:pt x="1127" y="731"/>
                    </a:lnTo>
                    <a:lnTo>
                      <a:pt x="1171" y="687"/>
                    </a:lnTo>
                    <a:lnTo>
                      <a:pt x="1215" y="658"/>
                    </a:lnTo>
                    <a:lnTo>
                      <a:pt x="1259" y="629"/>
                    </a:lnTo>
                    <a:lnTo>
                      <a:pt x="1302" y="585"/>
                    </a:lnTo>
                    <a:lnTo>
                      <a:pt x="1346" y="541"/>
                    </a:lnTo>
                    <a:lnTo>
                      <a:pt x="1390" y="497"/>
                    </a:lnTo>
                    <a:lnTo>
                      <a:pt x="1434" y="453"/>
                    </a:lnTo>
                    <a:lnTo>
                      <a:pt x="1478" y="424"/>
                    </a:lnTo>
                    <a:lnTo>
                      <a:pt x="1537" y="395"/>
                    </a:lnTo>
                    <a:lnTo>
                      <a:pt x="1566" y="351"/>
                    </a:lnTo>
                    <a:lnTo>
                      <a:pt x="1610" y="321"/>
                    </a:lnTo>
                    <a:lnTo>
                      <a:pt x="1654" y="278"/>
                    </a:lnTo>
                    <a:lnTo>
                      <a:pt x="1698" y="234"/>
                    </a:lnTo>
                    <a:lnTo>
                      <a:pt x="1741" y="190"/>
                    </a:lnTo>
                    <a:lnTo>
                      <a:pt x="1785" y="161"/>
                    </a:lnTo>
                    <a:lnTo>
                      <a:pt x="1829" y="146"/>
                    </a:lnTo>
                    <a:lnTo>
                      <a:pt x="1859" y="102"/>
                    </a:lnTo>
                    <a:lnTo>
                      <a:pt x="1917" y="73"/>
                    </a:lnTo>
                    <a:lnTo>
                      <a:pt x="1961" y="58"/>
                    </a:lnTo>
                    <a:lnTo>
                      <a:pt x="2005" y="43"/>
                    </a:lnTo>
                    <a:lnTo>
                      <a:pt x="2049" y="43"/>
                    </a:lnTo>
                    <a:lnTo>
                      <a:pt x="2093" y="29"/>
                    </a:lnTo>
                    <a:lnTo>
                      <a:pt x="2137" y="29"/>
                    </a:lnTo>
                    <a:lnTo>
                      <a:pt x="2195" y="0"/>
                    </a:lnTo>
                    <a:lnTo>
                      <a:pt x="2239" y="0"/>
                    </a:lnTo>
                    <a:lnTo>
                      <a:pt x="2298" y="14"/>
                    </a:lnTo>
                    <a:lnTo>
                      <a:pt x="2356" y="43"/>
                    </a:lnTo>
                    <a:lnTo>
                      <a:pt x="2415" y="58"/>
                    </a:lnTo>
                    <a:lnTo>
                      <a:pt x="2459" y="87"/>
                    </a:lnTo>
                    <a:lnTo>
                      <a:pt x="2517" y="102"/>
                    </a:lnTo>
                    <a:lnTo>
                      <a:pt x="2561" y="146"/>
                    </a:lnTo>
                    <a:lnTo>
                      <a:pt x="2605" y="175"/>
                    </a:lnTo>
                    <a:lnTo>
                      <a:pt x="2649" y="219"/>
                    </a:lnTo>
                    <a:lnTo>
                      <a:pt x="2678" y="263"/>
                    </a:lnTo>
                    <a:lnTo>
                      <a:pt x="2722" y="278"/>
                    </a:lnTo>
                    <a:lnTo>
                      <a:pt x="2766" y="336"/>
                    </a:lnTo>
                    <a:lnTo>
                      <a:pt x="2810" y="380"/>
                    </a:lnTo>
                    <a:lnTo>
                      <a:pt x="2854" y="409"/>
                    </a:lnTo>
                    <a:lnTo>
                      <a:pt x="2898" y="453"/>
                    </a:lnTo>
                    <a:lnTo>
                      <a:pt x="2956" y="497"/>
                    </a:lnTo>
                    <a:lnTo>
                      <a:pt x="3000" y="526"/>
                    </a:lnTo>
                    <a:lnTo>
                      <a:pt x="3044" y="556"/>
                    </a:lnTo>
                    <a:lnTo>
                      <a:pt x="3088" y="585"/>
                    </a:lnTo>
                    <a:lnTo>
                      <a:pt x="3132" y="614"/>
                    </a:lnTo>
                    <a:lnTo>
                      <a:pt x="3176" y="643"/>
                    </a:lnTo>
                    <a:lnTo>
                      <a:pt x="3220" y="687"/>
                    </a:lnTo>
                    <a:lnTo>
                      <a:pt x="3263" y="731"/>
                    </a:lnTo>
                    <a:lnTo>
                      <a:pt x="3307" y="775"/>
                    </a:lnTo>
                    <a:lnTo>
                      <a:pt x="3351" y="819"/>
                    </a:lnTo>
                    <a:lnTo>
                      <a:pt x="3366" y="863"/>
                    </a:lnTo>
                    <a:lnTo>
                      <a:pt x="3410" y="892"/>
                    </a:lnTo>
                    <a:lnTo>
                      <a:pt x="3439" y="936"/>
                    </a:lnTo>
                    <a:lnTo>
                      <a:pt x="3468" y="980"/>
                    </a:lnTo>
                    <a:lnTo>
                      <a:pt x="3498" y="1024"/>
                    </a:lnTo>
                    <a:lnTo>
                      <a:pt x="3527" y="1068"/>
                    </a:lnTo>
                    <a:lnTo>
                      <a:pt x="3571" y="1097"/>
                    </a:lnTo>
                    <a:lnTo>
                      <a:pt x="3600" y="1141"/>
                    </a:lnTo>
                    <a:lnTo>
                      <a:pt x="3644" y="1170"/>
                    </a:lnTo>
                    <a:lnTo>
                      <a:pt x="3673" y="1214"/>
                    </a:lnTo>
                    <a:lnTo>
                      <a:pt x="3717" y="1243"/>
                    </a:lnTo>
                    <a:lnTo>
                      <a:pt x="3761" y="1273"/>
                    </a:lnTo>
                    <a:lnTo>
                      <a:pt x="3776" y="1317"/>
                    </a:lnTo>
                    <a:lnTo>
                      <a:pt x="3820" y="1331"/>
                    </a:lnTo>
                    <a:lnTo>
                      <a:pt x="3849" y="1375"/>
                    </a:lnTo>
                    <a:lnTo>
                      <a:pt x="3893" y="1404"/>
                    </a:lnTo>
                    <a:lnTo>
                      <a:pt x="3922" y="1448"/>
                    </a:lnTo>
                    <a:lnTo>
                      <a:pt x="3966" y="1478"/>
                    </a:lnTo>
                  </a:path>
                </a:pathLst>
              </a:custGeom>
              <a:noFill/>
              <a:ln w="50800" cap="rnd" cmpd="sng">
                <a:solidFill>
                  <a:srgbClr val="FC0128"/>
                </a:solidFill>
                <a:prstDash val="lgDash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he-IL"/>
              </a:p>
            </p:txBody>
          </p:sp>
          <p:sp>
            <p:nvSpPr>
              <p:cNvPr id="349206" name="Rectangle 22">
                <a:extLst>
                  <a:ext uri="{FF2B5EF4-FFF2-40B4-BE49-F238E27FC236}">
                    <a16:creationId xmlns:a16="http://schemas.microsoft.com/office/drawing/2014/main" id="{73CA6CD4-24D8-478F-9288-5786EAB2CF9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879" y="1688"/>
                <a:ext cx="921" cy="250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wrap="none" lIns="90488" tIns="44450" rIns="90488" bIns="44450">
                <a:spAutoFit/>
              </a:bodyPr>
              <a:lstStyle>
                <a:lvl1pPr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algn="l" rtl="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rtl="1">
                  <a:defRPr/>
                </a:pPr>
                <a:r>
                  <a:rPr lang="he-IL" altLang="he-IL" sz="2000" b="1">
                    <a:ea typeface="Narkisim" panose="020E0502050101010101" pitchFamily="34" charset="-79"/>
                    <a:cs typeface="Narkisim" panose="020E0502050101010101" pitchFamily="34" charset="-79"/>
                  </a:rPr>
                  <a:t>רמת המכירות</a:t>
                </a:r>
                <a:endParaRPr lang="en-US" altLang="he-IL" sz="1500">
                  <a:cs typeface="Miriam" panose="020B0502050101010101" pitchFamily="34" charset="-79"/>
                </a:endParaRPr>
              </a:p>
            </p:txBody>
          </p:sp>
        </p:grpSp>
      </p:grpSp>
      <p:grpSp>
        <p:nvGrpSpPr>
          <p:cNvPr id="67593" name="Group 23">
            <a:extLst>
              <a:ext uri="{FF2B5EF4-FFF2-40B4-BE49-F238E27FC236}">
                <a16:creationId xmlns:a16="http://schemas.microsoft.com/office/drawing/2014/main" id="{3FD35959-A7C8-4626-8D5A-C38BFC740302}"/>
              </a:ext>
            </a:extLst>
          </p:cNvPr>
          <p:cNvGrpSpPr>
            <a:grpSpLocks/>
          </p:cNvGrpSpPr>
          <p:nvPr/>
        </p:nvGrpSpPr>
        <p:grpSpPr bwMode="auto">
          <a:xfrm>
            <a:off x="360363" y="1482725"/>
            <a:ext cx="7983537" cy="3076575"/>
            <a:chOff x="114" y="934"/>
            <a:chExt cx="5029" cy="1938"/>
          </a:xfrm>
        </p:grpSpPr>
        <p:sp>
          <p:nvSpPr>
            <p:cNvPr id="349208" name="Line 24">
              <a:extLst>
                <a:ext uri="{FF2B5EF4-FFF2-40B4-BE49-F238E27FC236}">
                  <a16:creationId xmlns:a16="http://schemas.microsoft.com/office/drawing/2014/main" id="{594F8E9A-D5F7-42FF-B030-59315A9447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1024"/>
              <a:ext cx="0" cy="1504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49209" name="Line 25">
              <a:extLst>
                <a:ext uri="{FF2B5EF4-FFF2-40B4-BE49-F238E27FC236}">
                  <a16:creationId xmlns:a16="http://schemas.microsoft.com/office/drawing/2014/main" id="{9FE483CA-B932-437E-834A-BD8E6227EE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" y="2544"/>
              <a:ext cx="46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49210" name="Rectangle 26">
              <a:extLst>
                <a:ext uri="{FF2B5EF4-FFF2-40B4-BE49-F238E27FC236}">
                  <a16:creationId xmlns:a16="http://schemas.microsoft.com/office/drawing/2014/main" id="{C2973B81-70DD-48E0-A14E-4CBA2C3B7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1" y="2583"/>
              <a:ext cx="352" cy="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rtl="1">
                <a:defRPr/>
              </a:pPr>
              <a:r>
                <a:rPr lang="he-IL" altLang="he-IL" sz="2400" dirty="0">
                  <a:solidFill>
                    <a:srgbClr val="002060"/>
                  </a:solidFill>
                </a:rPr>
                <a:t>זמן</a:t>
              </a:r>
              <a:endParaRPr lang="en-US" altLang="he-IL" sz="2400" dirty="0">
                <a:solidFill>
                  <a:srgbClr val="002060"/>
                </a:solidFill>
              </a:endParaRPr>
            </a:p>
          </p:txBody>
        </p:sp>
        <p:sp>
          <p:nvSpPr>
            <p:cNvPr id="349211" name="Rectangle 27">
              <a:extLst>
                <a:ext uri="{FF2B5EF4-FFF2-40B4-BE49-F238E27FC236}">
                  <a16:creationId xmlns:a16="http://schemas.microsoft.com/office/drawing/2014/main" id="{69A8B2F0-3D8E-4EDA-B5A5-CE17A066B4E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60000">
              <a:off x="-61" y="1109"/>
              <a:ext cx="639" cy="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rtl="1">
                <a:defRPr/>
              </a:pPr>
              <a:r>
                <a:rPr lang="he-IL" altLang="he-IL" sz="2400" dirty="0">
                  <a:solidFill>
                    <a:srgbClr val="002060"/>
                  </a:solidFill>
                </a:rPr>
                <a:t>מכירות</a:t>
              </a:r>
              <a:endParaRPr lang="en-US" altLang="he-IL" sz="2400" dirty="0">
                <a:solidFill>
                  <a:srgbClr val="002060"/>
                </a:solidFill>
              </a:endParaRPr>
            </a:p>
          </p:txBody>
        </p:sp>
      </p:grpSp>
      <p:grpSp>
        <p:nvGrpSpPr>
          <p:cNvPr id="67594" name="Group 28">
            <a:extLst>
              <a:ext uri="{FF2B5EF4-FFF2-40B4-BE49-F238E27FC236}">
                <a16:creationId xmlns:a16="http://schemas.microsoft.com/office/drawing/2014/main" id="{2050CC95-F263-4D13-AB95-76B78CBD49E5}"/>
              </a:ext>
            </a:extLst>
          </p:cNvPr>
          <p:cNvGrpSpPr>
            <a:grpSpLocks/>
          </p:cNvGrpSpPr>
          <p:nvPr/>
        </p:nvGrpSpPr>
        <p:grpSpPr bwMode="auto">
          <a:xfrm>
            <a:off x="334963" y="1536700"/>
            <a:ext cx="2816225" cy="5080000"/>
            <a:chOff x="98" y="968"/>
            <a:chExt cx="1774" cy="3200"/>
          </a:xfrm>
        </p:grpSpPr>
        <p:sp>
          <p:nvSpPr>
            <p:cNvPr id="349213" name="Line 29">
              <a:extLst>
                <a:ext uri="{FF2B5EF4-FFF2-40B4-BE49-F238E27FC236}">
                  <a16:creationId xmlns:a16="http://schemas.microsoft.com/office/drawing/2014/main" id="{802A9303-CD27-4FB8-B5DE-1711669583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80" y="2552"/>
              <a:ext cx="0" cy="152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349214" name="Line 30">
              <a:extLst>
                <a:ext uri="{FF2B5EF4-FFF2-40B4-BE49-F238E27FC236}">
                  <a16:creationId xmlns:a16="http://schemas.microsoft.com/office/drawing/2014/main" id="{7BBFCEC1-CF30-472A-BC1C-E5F33116D2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72" y="968"/>
              <a:ext cx="0" cy="30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he-IL"/>
            </a:p>
          </p:txBody>
        </p:sp>
        <p:sp>
          <p:nvSpPr>
            <p:cNvPr id="67597" name="Rectangle 31">
              <a:extLst>
                <a:ext uri="{FF2B5EF4-FFF2-40B4-BE49-F238E27FC236}">
                  <a16:creationId xmlns:a16="http://schemas.microsoft.com/office/drawing/2014/main" id="{EE04F1DD-8307-476C-AB49-D5AE0872F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" y="2696"/>
              <a:ext cx="1184" cy="1232"/>
            </a:xfrm>
            <a:prstGeom prst="rect">
              <a:avLst/>
            </a:prstGeom>
            <a:solidFill>
              <a:schemeClr val="tx1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0488" tIns="44450" rIns="90488" bIns="44450" anchorCtr="1"/>
            <a:lstStyle>
              <a:lvl1pPr algn="r" rtl="1">
                <a:spcBef>
                  <a:spcPct val="20000"/>
                </a:spcBef>
                <a:buChar char="•"/>
                <a:defRPr kumimoji="1" sz="32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algn="r" rtl="1">
                <a:spcBef>
                  <a:spcPct val="20000"/>
                </a:spcBef>
                <a:buChar char="–"/>
                <a:defRPr kumimoji="1" sz="28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algn="r" rtl="1">
                <a:spcBef>
                  <a:spcPct val="20000"/>
                </a:spcBef>
                <a:buChar char="•"/>
                <a:defRPr kumimoji="1" sz="24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algn="r" rtl="1">
                <a:spcBef>
                  <a:spcPct val="20000"/>
                </a:spcBef>
                <a:buChar char="–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algn="r" rtl="1">
                <a:spcBef>
                  <a:spcPct val="20000"/>
                </a:spcBef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kumimoji="1" sz="2000" b="1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 u="sng">
                  <a:solidFill>
                    <a:schemeClr val="tx2"/>
                  </a:solidFill>
                  <a:cs typeface="Narkisim" panose="020E0502050101010101" pitchFamily="34" charset="-79"/>
                </a:rPr>
                <a:t>חדירה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פיתוח מודעות</a:t>
              </a:r>
              <a:endParaRPr kumimoji="0" lang="en-US" altLang="he-IL" sz="2000">
                <a:solidFill>
                  <a:schemeClr val="tx2"/>
                </a:solidFill>
                <a:cs typeface="Narkisim" panose="020E0502050101010101" pitchFamily="34" charset="-79"/>
              </a:endParaRPr>
            </a:p>
            <a:p>
              <a:pPr algn="ctr">
                <a:spcBef>
                  <a:spcPct val="0"/>
                </a:spcBef>
                <a:buFontTx/>
                <a:buNone/>
              </a:pPr>
              <a:r>
                <a:rPr kumimoji="0" lang="he-IL" altLang="he-IL" sz="2000">
                  <a:solidFill>
                    <a:schemeClr val="tx2"/>
                  </a:solidFill>
                  <a:cs typeface="Narkisim" panose="020E0502050101010101" pitchFamily="34" charset="-79"/>
                </a:rPr>
                <a:t>הכרת המותג</a:t>
              </a:r>
              <a:endParaRPr kumimoji="0" lang="en-US" altLang="he-IL" sz="1500" b="0">
                <a:solidFill>
                  <a:schemeClr val="tx2"/>
                </a:solidFill>
                <a:cs typeface="Miriam" panose="020B0502050101010101" pitchFamily="34" charset="-79"/>
              </a:endParaRPr>
            </a:p>
          </p:txBody>
        </p:sp>
        <p:sp>
          <p:nvSpPr>
            <p:cNvPr id="349216" name="Rectangle 32">
              <a:extLst>
                <a:ext uri="{FF2B5EF4-FFF2-40B4-BE49-F238E27FC236}">
                  <a16:creationId xmlns:a16="http://schemas.microsoft.com/office/drawing/2014/main" id="{8A024CCE-4C8D-44A4-AADB-4248E157A08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140000">
              <a:off x="-470" y="3311"/>
              <a:ext cx="1425" cy="289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rtl="1">
                <a:defRPr/>
              </a:pPr>
              <a:r>
                <a:rPr lang="he-IL" altLang="he-IL" sz="2400" dirty="0">
                  <a:solidFill>
                    <a:srgbClr val="002060"/>
                  </a:solidFill>
                </a:rPr>
                <a:t>האסט’ הפרסומית</a:t>
              </a:r>
              <a:endParaRPr lang="en-US" altLang="he-IL" sz="2400" dirty="0">
                <a:solidFill>
                  <a:srgbClr val="002060"/>
                </a:solidFill>
              </a:endParaRP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blinds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Google Shape;218;p27">
            <a:extLst>
              <a:ext uri="{FF2B5EF4-FFF2-40B4-BE49-F238E27FC236}">
                <a16:creationId xmlns:a16="http://schemas.microsoft.com/office/drawing/2014/main" id="{CC6E4DB0-1777-4C1A-96B1-006F4AEF4059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172" r="34233" b="66411"/>
          <a:stretch>
            <a:fillRect/>
          </a:stretch>
        </p:blipFill>
        <p:spPr bwMode="auto">
          <a:xfrm>
            <a:off x="4776788" y="0"/>
            <a:ext cx="3241675" cy="183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8611" name="Google Shape;219;p27">
            <a:extLst>
              <a:ext uri="{FF2B5EF4-FFF2-40B4-BE49-F238E27FC236}">
                <a16:creationId xmlns:a16="http://schemas.microsoft.com/office/drawing/2014/main" id="{5CFDEA88-956A-4EC5-B43D-E887050B2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5888" y="3016250"/>
            <a:ext cx="1043622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 marL="8953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rtl="1"/>
            <a:r>
              <a:rPr lang="he-IL" altLang="he-IL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rights@education.gov.il</a:t>
            </a:r>
          </a:p>
        </p:txBody>
      </p:sp>
      <p:sp>
        <p:nvSpPr>
          <p:cNvPr id="68612" name="Google Shape;220;p27">
            <a:extLst>
              <a:ext uri="{FF2B5EF4-FFF2-40B4-BE49-F238E27FC236}">
                <a16:creationId xmlns:a16="http://schemas.microsoft.com/office/drawing/2014/main" id="{82671DEA-2BAF-4643-8B34-66EBACDA6B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8" y="1838325"/>
            <a:ext cx="12190412" cy="763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rtl="1">
              <a:lnSpc>
                <a:spcPct val="150000"/>
              </a:lnSpc>
            </a:pPr>
            <a:r>
              <a:rPr lang="he-IL" altLang="he-IL" sz="3200" b="1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  <a:sym typeface="Varela Round" panose="00000500000000000000" pitchFamily="2" charset="-79"/>
              </a:rPr>
              <a:t>שימוש ביצירות מוגנות בזכויות יוצרים ואיתור בעלי זכויות </a:t>
            </a:r>
            <a:endParaRPr lang="he-IL" altLang="he-IL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כותרת 7">
            <a:extLst>
              <a:ext uri="{FF2B5EF4-FFF2-40B4-BE49-F238E27FC236}">
                <a16:creationId xmlns:a16="http://schemas.microsoft.com/office/drawing/2014/main" id="{75E0E4FF-FCA1-44F3-A23E-893999570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12725"/>
            <a:ext cx="12192000" cy="720725"/>
          </a:xfrm>
        </p:spPr>
        <p:txBody>
          <a:bodyPr/>
          <a:lstStyle/>
          <a:p>
            <a:pPr>
              <a:defRPr/>
            </a:pPr>
            <a:r>
              <a:rPr dirty="0"/>
              <a:t>תמהיל השיווק</a:t>
            </a: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id="{7D48ABAE-A4F7-49B1-AEED-82F6C675BFFB}"/>
              </a:ext>
            </a:extLst>
          </p:cNvPr>
          <p:cNvSpPr>
            <a:spLocks noChangeArrowheads="1"/>
          </p:cNvSpPr>
          <p:nvPr/>
        </p:nvSpPr>
        <p:spPr bwMode="auto">
          <a:xfrm rot="18412328">
            <a:off x="4525963" y="652463"/>
            <a:ext cx="1036637" cy="5329237"/>
          </a:xfrm>
          <a:prstGeom prst="upDownArrow">
            <a:avLst>
              <a:gd name="adj1" fmla="val 50000"/>
              <a:gd name="adj2" fmla="val 53920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AutoShape 3">
            <a:extLst>
              <a:ext uri="{FF2B5EF4-FFF2-40B4-BE49-F238E27FC236}">
                <a16:creationId xmlns:a16="http://schemas.microsoft.com/office/drawing/2014/main" id="{A1C8905D-B547-4733-B0B0-9B4046E3AD1F}"/>
              </a:ext>
            </a:extLst>
          </p:cNvPr>
          <p:cNvSpPr>
            <a:spLocks noChangeArrowheads="1"/>
          </p:cNvSpPr>
          <p:nvPr/>
        </p:nvSpPr>
        <p:spPr bwMode="auto">
          <a:xfrm rot="3273445">
            <a:off x="4569619" y="685006"/>
            <a:ext cx="1104900" cy="5291138"/>
          </a:xfrm>
          <a:prstGeom prst="upDownArrow">
            <a:avLst>
              <a:gd name="adj1" fmla="val 50000"/>
              <a:gd name="adj2" fmla="val 54451"/>
            </a:avLst>
          </a:prstGeom>
          <a:solidFill>
            <a:schemeClr val="bg1">
              <a:lumMod val="95000"/>
            </a:schemeClr>
          </a:solidFill>
          <a:ln w="2857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e-I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AA687AEA-045D-4CCD-9EAB-39CBC208B4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5313" y="2532063"/>
            <a:ext cx="1600200" cy="1371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CC66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>
              <a:defRPr/>
            </a:pP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שוק</a:t>
            </a:r>
          </a:p>
          <a:p>
            <a:pPr algn="ctr">
              <a:defRPr/>
            </a:pPr>
            <a:r>
              <a:rPr lang="he-IL" sz="44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מטרה</a:t>
            </a:r>
            <a:endParaRPr lang="en-US" sz="44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E198E328-D438-4691-AE97-A510F9CFD9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9963" y="1557338"/>
            <a:ext cx="2438400" cy="1630362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defRPr/>
            </a:pPr>
            <a:r>
              <a:rPr lang="he-IL" sz="2000" b="1" dirty="0">
                <a:solidFill>
                  <a:srgbClr val="00B0F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מוצר</a:t>
            </a: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איכות, תפקוד, דגמים,</a:t>
            </a: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מותגים, אריזה, גודל</a:t>
            </a: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שירותים.</a:t>
            </a:r>
            <a:endParaRPr lang="en-US" sz="20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277921DA-5320-4F73-A7E6-F24554FC2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1863" y="3429000"/>
            <a:ext cx="2438400" cy="1631216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B0F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תקשורת שיווקית</a:t>
            </a: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מכירה אישית, קידום מכירות, פרסום, יחסי-</a:t>
            </a:r>
            <a:r>
              <a:rPr lang="he-IL" sz="2000" b="1" dirty="0" err="1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ציבור,שיווק</a:t>
            </a: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 ישיר</a:t>
            </a:r>
            <a:endParaRPr lang="en-US" sz="24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13" name="Text Box 7">
            <a:extLst>
              <a:ext uri="{FF2B5EF4-FFF2-40B4-BE49-F238E27FC236}">
                <a16:creationId xmlns:a16="http://schemas.microsoft.com/office/drawing/2014/main" id="{30FF2A41-FC8B-4375-AB57-181E33A325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25" y="1670050"/>
            <a:ext cx="2438400" cy="147796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B0F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הפצה</a:t>
            </a:r>
          </a:p>
          <a:p>
            <a:pPr algn="r">
              <a:spcBef>
                <a:spcPct val="50000"/>
              </a:spcBef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כיסוי שוק, מיקום, מלאי, אחסנה, תחבורה.</a:t>
            </a:r>
            <a:endParaRPr lang="en-US" sz="20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  <p:sp>
        <p:nvSpPr>
          <p:cNvPr id="15" name="Text Box 8">
            <a:extLst>
              <a:ext uri="{FF2B5EF4-FFF2-40B4-BE49-F238E27FC236}">
                <a16:creationId xmlns:a16="http://schemas.microsoft.com/office/drawing/2014/main" id="{B03E30A0-C328-4484-B859-12A052D3C7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063" y="3284538"/>
            <a:ext cx="2590800" cy="1631950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/>
            </a:solidFill>
            <a:miter lim="800000"/>
            <a:headEnd/>
            <a:tailEnd/>
          </a:ln>
          <a:effectLst>
            <a:prstShdw prst="shdw18" dist="17961" dir="13500000">
              <a:schemeClr val="accent2">
                <a:gamma/>
                <a:shade val="60000"/>
                <a:invGamma/>
              </a:schemeClr>
            </a:prstShdw>
          </a:effectLst>
        </p:spPr>
        <p:txBody>
          <a:bodyPr>
            <a:spAutoFit/>
          </a:bodyPr>
          <a:lstStyle/>
          <a:p>
            <a:pPr algn="r">
              <a:defRPr/>
            </a:pPr>
            <a:r>
              <a:rPr lang="he-IL" sz="2000" b="1" dirty="0">
                <a:solidFill>
                  <a:srgbClr val="00B0F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המחרה</a:t>
            </a: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מדיניות, מחיר, תנאי אשראי, הנחה, הלוואות</a:t>
            </a:r>
            <a:endParaRPr lang="en-US" sz="20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  <a:p>
            <a:pPr algn="r">
              <a:defRPr/>
            </a:pPr>
            <a:r>
              <a:rPr lang="he-IL" sz="2000" b="1" dirty="0">
                <a:solidFill>
                  <a:srgbClr val="002060"/>
                </a:solidFill>
                <a:latin typeface="Varela Round" pitchFamily="2" charset="-79"/>
                <a:ea typeface="+mj-ea"/>
                <a:cs typeface="Varela Round" pitchFamily="2" charset="-79"/>
              </a:rPr>
              <a:t>תקופות – תשלומים.</a:t>
            </a:r>
            <a:endParaRPr lang="en-US" sz="2000" b="1" dirty="0">
              <a:solidFill>
                <a:srgbClr val="002060"/>
              </a:solidFill>
              <a:latin typeface="Varela Round" pitchFamily="2" charset="-79"/>
              <a:ea typeface="+mj-ea"/>
              <a:cs typeface="Varela Round" pitchFamily="2" charset="-79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811C3EDE-C541-431A-923E-68266B6CDA28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240704" y="0"/>
            <a:ext cx="103632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 </a:t>
            </a:r>
            <a:r>
              <a:rPr lang="he-IL" altLang="en-US" dirty="0">
                <a:solidFill>
                  <a:srgbClr val="00B0F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מהו  מוצר ?</a:t>
            </a:r>
            <a:endParaRPr lang="en-US" altLang="en-US" dirty="0">
              <a:solidFill>
                <a:srgbClr val="00B0F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66AC20F7-917C-4F27-9D3E-3A91E61BAC9B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07368" y="985767"/>
            <a:ext cx="3733800" cy="4114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u="sng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הגדרת המוצר כוללת</a:t>
            </a: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:</a:t>
            </a:r>
            <a:endParaRPr lang="en-US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חפצים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שירותים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אנשים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מקומות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ארגונים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pPr lvl="1"/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רעיונות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8C444FFD-BBBC-44CB-A0C2-4071F0902DE9}"/>
              </a:ext>
            </a:extLst>
          </p:cNvPr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367808" y="980728"/>
            <a:ext cx="6604123" cy="36496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u="sng" dirty="0">
                <a:solidFill>
                  <a:srgbClr val="0070C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מוצר</a:t>
            </a: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 - כל דבר שניתן להציעו לשוק לצרכי תשומת-לב, רכישה, שימוש או צריכה.</a:t>
            </a:r>
            <a:endParaRPr lang="en-US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המוצר עשוי לספק רצון או צורך.</a:t>
            </a:r>
          </a:p>
          <a:p>
            <a:endParaRPr lang="he-IL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r>
              <a:rPr lang="he-IL" altLang="en-US" dirty="0">
                <a:solidFill>
                  <a:srgbClr val="0070C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מושגים</a:t>
            </a:r>
            <a:r>
              <a:rPr lang="he-IL" altLang="en-US" dirty="0">
                <a:solidFill>
                  <a:srgbClr val="002060"/>
                </a:solidFill>
                <a:effectLst/>
                <a:latin typeface="Varela Round" panose="00000500000000000000" pitchFamily="2" charset="-79"/>
                <a:cs typeface="Varela Round" panose="00000500000000000000" pitchFamily="2" charset="-79"/>
              </a:rPr>
              <a:t>: בידול, מיצוב, מיתוג</a:t>
            </a:r>
            <a:endParaRPr lang="en-US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  <a:p>
            <a:endParaRPr lang="en-US" altLang="en-US" dirty="0">
              <a:solidFill>
                <a:srgbClr val="002060"/>
              </a:solidFill>
              <a:effectLst/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D661D50D-576D-4E00-BF67-A3F2605C5F0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2544763" y="150813"/>
            <a:ext cx="10363201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סיווג מוצרים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0835" name="Rectangle 3">
            <a:extLst>
              <a:ext uri="{FF2B5EF4-FFF2-40B4-BE49-F238E27FC236}">
                <a16:creationId xmlns:a16="http://schemas.microsoft.com/office/drawing/2014/main" id="{AA4C5A62-CA84-417D-97C2-F5DF0F31CA8E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551384" y="908720"/>
            <a:ext cx="7772400" cy="4572000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/>
          <a:lstStyle/>
          <a:p>
            <a:pPr>
              <a:buFontTx/>
              <a:buNone/>
              <a:defRPr/>
            </a:pP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     ניתן לסווג מוצרים לשלוש קבוצות, לפי עמידותם ומוחשיותם: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מוצרים מתכלים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מוחשיים שנועדו לצריכה חד-פעמית   (בירה, סבון, מלח, עט) 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מוצרים בני קיימא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מוחשיים המתקיימים שנים רבות    (מקרר, מכונית, בגדים)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שירותים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- פעולות, תועלות או שביעות רצון, המוצעים למכירה. השירותים הם בלתי-מוחשיים, אינם ניתנים לחלוקה, לא קבועים וחד-פעמיים (תספורת, סעודה)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8360C6AF-39FF-448A-93FD-CED9EE43A9D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-96838" y="-26988"/>
            <a:ext cx="10363201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en-US" dirty="0"/>
              <a:t> </a:t>
            </a:r>
            <a:r>
              <a:rPr lang="he-IL" altLang="en-US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סיווג מוצרי צריכה :</a:t>
            </a:r>
            <a:endParaRPr lang="en-US" altLang="en-US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21859" name="Rectangle 3">
            <a:extLst>
              <a:ext uri="{FF2B5EF4-FFF2-40B4-BE49-F238E27FC236}">
                <a16:creationId xmlns:a16="http://schemas.microsoft.com/office/drawing/2014/main" id="{8E3C0B04-C23E-464D-BB4E-C90E225D220F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2088" y="692150"/>
            <a:ext cx="8229600" cy="4114800"/>
          </a:xfrm>
          <a:solidFill>
            <a:schemeClr val="bg1"/>
          </a:solidFill>
        </p:spPr>
        <p:txBody>
          <a:bodyPr/>
          <a:lstStyle/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 נוחות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שהלקוח רוכש בתדירות גבוהה, תוך השקעת מאמץ מזערי בהשוואתם ובקנייתם (טבק, עיתון)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 חיפוש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שהלקוח אוסף מידע אודותם, משווה עפ”י התאמתם, איכותם, סגנונם, מחירם וכו’ (רהיט, </a:t>
            </a: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טלויזיה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 ייחוד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בעלי מאפיינים מיוחדים ו/או הזדהות מותג מיוחדת, אשר הלקוח משקיע מאמץ ברכישתם (מחשב, מכונית)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  <a:p>
            <a:pPr>
              <a:defRPr/>
            </a:pPr>
            <a:r>
              <a:rPr lang="he-IL" altLang="en-US" sz="2800" dirty="0">
                <a:solidFill>
                  <a:srgbClr val="00B0F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מוצרים לא מבוקשים 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 מוצרים שהלקוח אינו מכיר ואינו סבור שעליו לרכשם, עד לחשיפתו אליהם (ביטוח, חלקת-קבר, </a:t>
            </a:r>
            <a:r>
              <a:rPr lang="he-IL" altLang="en-US" sz="2800" dirty="0" err="1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אנצקלופדיה</a:t>
            </a:r>
            <a:r>
              <a:rPr lang="he-IL" altLang="en-US" sz="2800" dirty="0">
                <a:solidFill>
                  <a:srgbClr val="002060"/>
                </a:solidFill>
                <a:effectLst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)</a:t>
            </a:r>
            <a:endParaRPr lang="en-US" altLang="en-US" sz="2800" dirty="0">
              <a:solidFill>
                <a:srgbClr val="002060"/>
              </a:solidFill>
              <a:effectLst/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FE7E5B9E-28E7-42FD-8194-7886F8ECD54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2122488" y="620713"/>
            <a:ext cx="77724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e-IL" altLang="he-IL" dirty="0">
                <a:solidFill>
                  <a:srgbClr val="002060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שרות-הרחבה:</a:t>
            </a:r>
            <a:endParaRPr lang="en-US" altLang="he-IL" dirty="0">
              <a:solidFill>
                <a:srgbClr val="002060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9461" name="Rectangle 3">
            <a:extLst>
              <a:ext uri="{FF2B5EF4-FFF2-40B4-BE49-F238E27FC236}">
                <a16:creationId xmlns:a16="http://schemas.microsoft.com/office/drawing/2014/main" id="{D90A8382-9B41-47BD-BD86-AA28C77372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863" y="1550988"/>
            <a:ext cx="7907337" cy="375602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algn="r" rtl="1">
              <a:spcBef>
                <a:spcPct val="20000"/>
              </a:spcBef>
              <a:buChar char="•"/>
              <a:defRPr kumimoji="1" sz="32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r" rtl="1">
              <a:spcBef>
                <a:spcPct val="20000"/>
              </a:spcBef>
              <a:buChar char="–"/>
              <a:defRPr kumimoji="1"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r" rtl="1">
              <a:spcBef>
                <a:spcPct val="20000"/>
              </a:spcBef>
              <a:buChar char="•"/>
              <a:defRPr kumimoji="1"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r" rtl="1">
              <a:spcBef>
                <a:spcPct val="20000"/>
              </a:spcBef>
              <a:buChar char="–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r" rtl="1">
              <a:spcBef>
                <a:spcPct val="20000"/>
              </a:spcBef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kumimoji="1"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מאפיינים: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-חוסר מוחשיות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-בלתי נפרדים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-רבגוניים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-התבלות בשינוי</a:t>
            </a:r>
          </a:p>
          <a:p>
            <a:pPr>
              <a:spcBef>
                <a:spcPct val="50000"/>
              </a:spcBef>
              <a:buClr>
                <a:schemeClr val="hlink"/>
              </a:buClr>
              <a:buSzPct val="50000"/>
              <a:buFont typeface="Monotype Sorts" pitchFamily="2" charset="2"/>
              <a:buNone/>
              <a:defRPr/>
            </a:pPr>
            <a:r>
              <a:rPr lang="he-IL" altLang="he-IL" sz="2800" dirty="0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מרכיבי </a:t>
            </a:r>
            <a:r>
              <a:rPr lang="he-IL" altLang="he-IL" sz="2800" dirty="0" err="1">
                <a:solidFill>
                  <a:srgbClr val="00B0F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השרות</a:t>
            </a:r>
            <a:r>
              <a:rPr lang="he-IL" altLang="he-IL" sz="2800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:אנשים,עדות</a:t>
            </a: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</a:t>
            </a:r>
            <a:r>
              <a:rPr lang="he-IL" altLang="he-IL" sz="2800" dirty="0" err="1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פיזית,תהליכים</a:t>
            </a: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(</a:t>
            </a:r>
            <a:r>
              <a:rPr lang="en-US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S</a:t>
            </a: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'</a:t>
            </a:r>
            <a:r>
              <a:rPr lang="en-US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 P</a:t>
            </a:r>
            <a:r>
              <a:rPr lang="he-IL" altLang="he-IL" sz="2800" dirty="0">
                <a:solidFill>
                  <a:srgbClr val="002060"/>
                </a:solidFill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rPr>
              <a:t>3 )</a:t>
            </a:r>
            <a:endParaRPr lang="en-US" altLang="he-IL" sz="2800" dirty="0">
              <a:solidFill>
                <a:srgbClr val="002060"/>
              </a:solidFill>
              <a:latin typeface="Varela Round" panose="00000500000000000000" pitchFamily="2" charset="-79"/>
              <a:ea typeface="+mj-ea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ntemporary">
  <a:themeElements>
    <a:clrScheme name="Contemporary 4">
      <a:dk1>
        <a:srgbClr val="000000"/>
      </a:dk1>
      <a:lt1>
        <a:srgbClr val="FFFFFF"/>
      </a:lt1>
      <a:dk2>
        <a:srgbClr val="CCFF33"/>
      </a:dk2>
      <a:lt2>
        <a:srgbClr val="5F5F5F"/>
      </a:lt2>
      <a:accent1>
        <a:srgbClr val="CC0000"/>
      </a:accent1>
      <a:accent2>
        <a:srgbClr val="FF9933"/>
      </a:accent2>
      <a:accent3>
        <a:srgbClr val="FFFFFF"/>
      </a:accent3>
      <a:accent4>
        <a:srgbClr val="000000"/>
      </a:accent4>
      <a:accent5>
        <a:srgbClr val="E2AAAA"/>
      </a:accent5>
      <a:accent6>
        <a:srgbClr val="E78A2D"/>
      </a:accent6>
      <a:hlink>
        <a:srgbClr val="330099"/>
      </a:hlink>
      <a:folHlink>
        <a:srgbClr val="CBCBCB"/>
      </a:folHlink>
    </a:clrScheme>
    <a:fontScheme name="Contemporar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he-IL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</a:defRPr>
        </a:defPPr>
      </a:lstStyle>
    </a:lnDef>
  </a:objectDefaults>
  <a:extraClrSchemeLst>
    <a:extraClrScheme>
      <a:clrScheme name="Contemporary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9999"/>
        </a:accent1>
        <a:accent2>
          <a:srgbClr val="FF9933"/>
        </a:accent2>
        <a:accent3>
          <a:srgbClr val="AAB8E2"/>
        </a:accent3>
        <a:accent4>
          <a:srgbClr val="DADADA"/>
        </a:accent4>
        <a:accent5>
          <a:srgbClr val="AACAC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4">
        <a:dk1>
          <a:srgbClr val="000000"/>
        </a:dk1>
        <a:lt1>
          <a:srgbClr val="FFFFFF"/>
        </a:lt1>
        <a:dk2>
          <a:srgbClr val="CCFF33"/>
        </a:dk2>
        <a:lt2>
          <a:srgbClr val="5F5F5F"/>
        </a:lt2>
        <a:accent1>
          <a:srgbClr val="CC0000"/>
        </a:accent1>
        <a:accent2>
          <a:srgbClr val="FF9933"/>
        </a:accent2>
        <a:accent3>
          <a:srgbClr val="FFFFFF"/>
        </a:accent3>
        <a:accent4>
          <a:srgbClr val="000000"/>
        </a:accent4>
        <a:accent5>
          <a:srgbClr val="E2AAAA"/>
        </a:accent5>
        <a:accent6>
          <a:srgbClr val="E78A2D"/>
        </a:accent6>
        <a:hlink>
          <a:srgbClr val="330099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ערכת נושא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CCFF33"/>
    </a:dk2>
    <a:lt2>
      <a:srgbClr val="5F5F5F"/>
    </a:lt2>
    <a:accent1>
      <a:srgbClr val="FFFF99"/>
    </a:accent1>
    <a:accent2>
      <a:srgbClr val="FF9933"/>
    </a:accent2>
    <a:accent3>
      <a:srgbClr val="FFFFFF"/>
    </a:accent3>
    <a:accent4>
      <a:srgbClr val="000000"/>
    </a:accent4>
    <a:accent5>
      <a:srgbClr val="FFFFCA"/>
    </a:accent5>
    <a:accent6>
      <a:srgbClr val="E78A2D"/>
    </a:accent6>
    <a:hlink>
      <a:srgbClr val="330099"/>
    </a:hlink>
    <a:folHlink>
      <a:srgbClr val="CBCBCB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3399FF"/>
    </a:dk1>
    <a:lt1>
      <a:srgbClr val="FFFFFF"/>
    </a:lt1>
    <a:dk2>
      <a:srgbClr val="CCFF33"/>
    </a:dk2>
    <a:lt2>
      <a:srgbClr val="5F5F5F"/>
    </a:lt2>
    <a:accent1>
      <a:srgbClr val="CC0000"/>
    </a:accent1>
    <a:accent2>
      <a:srgbClr val="FF9933"/>
    </a:accent2>
    <a:accent3>
      <a:srgbClr val="FFFFFF"/>
    </a:accent3>
    <a:accent4>
      <a:srgbClr val="2A82DA"/>
    </a:accent4>
    <a:accent5>
      <a:srgbClr val="E2AAAA"/>
    </a:accent5>
    <a:accent6>
      <a:srgbClr val="E78A2D"/>
    </a:accent6>
    <a:hlink>
      <a:srgbClr val="330099"/>
    </a:hlink>
    <a:folHlink>
      <a:srgbClr val="CBCBC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13384</TotalTime>
  <Words>2224</Words>
  <Application>Microsoft Office PowerPoint</Application>
  <PresentationFormat>Widescreen</PresentationFormat>
  <Paragraphs>334</Paragraphs>
  <Slides>49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7" baseType="lpstr">
      <vt:lpstr>Arial</vt:lpstr>
      <vt:lpstr>Haettenschweiler</vt:lpstr>
      <vt:lpstr>Letter Gothic</vt:lpstr>
      <vt:lpstr>Monotype Sorts</vt:lpstr>
      <vt:lpstr>Narkisim</vt:lpstr>
      <vt:lpstr>Times New Roman</vt:lpstr>
      <vt:lpstr>Varela Round</vt:lpstr>
      <vt:lpstr>Contemporary</vt:lpstr>
      <vt:lpstr>מערכת שידורים לאומית</vt:lpstr>
      <vt:lpstr>ניהול עסקי</vt:lpstr>
      <vt:lpstr>מה נלמד היום </vt:lpstr>
      <vt:lpstr>תמהיל השיווק</vt:lpstr>
      <vt:lpstr>תמהיל השיווק</vt:lpstr>
      <vt:lpstr> מהו  מוצר ?</vt:lpstr>
      <vt:lpstr> סיווג מוצרים</vt:lpstr>
      <vt:lpstr> סיווג מוצרי צריכה :</vt:lpstr>
      <vt:lpstr>שרות-הרחבה:</vt:lpstr>
      <vt:lpstr>תמהיל המוצרים:</vt:lpstr>
      <vt:lpstr>אסטרטגית מחזור חיי מוצר:</vt:lpstr>
      <vt:lpstr> מותגים  BRANDS</vt:lpstr>
      <vt:lpstr> יתרונות שם המותג</vt:lpstr>
      <vt:lpstr> החלטות המיתוג העיקריות:</vt:lpstr>
      <vt:lpstr> אסטרטגיות מיתוג:</vt:lpstr>
      <vt:lpstr>מיצוב המוצר – Product positioning</vt:lpstr>
      <vt:lpstr> אסטרטגיות  המחרה:</vt:lpstr>
      <vt:lpstr> סוגי שווקים</vt:lpstr>
      <vt:lpstr>משתנים המשפיעים בקביעת מחירים</vt:lpstr>
      <vt:lpstr> יעדים שיווקיים המשפיעים על ההמחרה</vt:lpstr>
      <vt:lpstr> עלויות המשפיעות על המחיר</vt:lpstr>
      <vt:lpstr> משתנים חיצוניים המשפיעים בקביעת מחיר</vt:lpstr>
      <vt:lpstr> בחירת שיטת המחרה  1/2</vt:lpstr>
      <vt:lpstr> בחירת שיטת המחרה-2/2</vt:lpstr>
      <vt:lpstr> אסטרטגיות המחרה שונות</vt:lpstr>
      <vt:lpstr> המחרת מוצר חדש</vt:lpstr>
      <vt:lpstr> המחרת מוצר חדש (המשך)</vt:lpstr>
      <vt:lpstr>          המחרת תמהיל מוצרים:</vt:lpstr>
      <vt:lpstr>מדיניות מחירים-הנחות והוזלות</vt:lpstr>
      <vt:lpstr>מדיניות מחירים - המשך</vt:lpstr>
      <vt:lpstr> אסטרטגיית הפצה</vt:lpstr>
      <vt:lpstr> מה זה צינור הפצה ?</vt:lpstr>
      <vt:lpstr>ערוצי וסוגי הפצה: </vt:lpstr>
      <vt:lpstr> מדוע משתמשים בגורמי ביניים ?</vt:lpstr>
      <vt:lpstr> תפקידי צינור ההפצה</vt:lpstr>
      <vt:lpstr> הגורמים שיוצרים את הצורך במערכת ההפצה</vt:lpstr>
      <vt:lpstr> השיקולים המרכזיים בקביעת אסטרטגיית ההפצה</vt:lpstr>
      <vt:lpstr> קביעת כמות גורמי ההפצה</vt:lpstr>
      <vt:lpstr> אסטרטגיות הפצה</vt:lpstr>
      <vt:lpstr> חשיבות המערכת הלוגיסטית</vt:lpstr>
      <vt:lpstr> תקשורת שיווקית</vt:lpstr>
      <vt:lpstr>תמהיל השיווק ותמהיל התקשורת השיווקית</vt:lpstr>
      <vt:lpstr> תמהיל התקשורת השיווקית-5 מרכיבים</vt:lpstr>
      <vt:lpstr> הגדרת התגובה המבוקשת</vt:lpstr>
      <vt:lpstr> החלטות מרכזיות בפרסום</vt:lpstr>
      <vt:lpstr>            קביעת תקציב פרסום</vt:lpstr>
      <vt:lpstr> החלטות מרכזיות בפרסום</vt:lpstr>
      <vt:lpstr>מחזור חיי המוצר והפרסום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יסודות השיווק</dc:title>
  <dc:creator>David</dc:creator>
  <cp:lastModifiedBy>Sivan Shimshila</cp:lastModifiedBy>
  <cp:revision>234</cp:revision>
  <cp:lastPrinted>1999-12-24T14:58:14Z</cp:lastPrinted>
  <dcterms:created xsi:type="dcterms:W3CDTF">1999-01-15T16:10:36Z</dcterms:created>
  <dcterms:modified xsi:type="dcterms:W3CDTF">2020-04-07T08:01:55Z</dcterms:modified>
</cp:coreProperties>
</file>