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62" r:id="rId3"/>
    <p:sldId id="309" r:id="rId4"/>
    <p:sldId id="263" r:id="rId5"/>
    <p:sldId id="288" r:id="rId6"/>
    <p:sldId id="301" r:id="rId7"/>
    <p:sldId id="311" r:id="rId8"/>
    <p:sldId id="313" r:id="rId9"/>
    <p:sldId id="314" r:id="rId10"/>
    <p:sldId id="310" r:id="rId11"/>
    <p:sldId id="315" r:id="rId12"/>
    <p:sldId id="316" r:id="rId13"/>
    <p:sldId id="317" r:id="rId14"/>
    <p:sldId id="318" r:id="rId15"/>
    <p:sldId id="312" r:id="rId16"/>
    <p:sldId id="319" r:id="rId17"/>
    <p:sldId id="302" r:id="rId18"/>
    <p:sldId id="291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577" autoAdjust="0"/>
    <p:restoredTop sz="93737" autoAdjust="0"/>
  </p:normalViewPr>
  <p:slideViewPr>
    <p:cSldViewPr snapToGrid="0" snapToObjects="1">
      <p:cViewPr varScale="1">
        <p:scale>
          <a:sx n="65" d="100"/>
          <a:sy n="65" d="100"/>
        </p:scale>
        <p:origin x="820" y="5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ה'/אב/תש"ף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6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2295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767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ה'/אב/תש"ף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מושגים בסיסיים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C646F16C-E66D-4E9E-B24B-B1469E37AFD6}"/>
              </a:ext>
            </a:extLst>
          </p:cNvPr>
          <p:cNvSpPr txBox="1">
            <a:spLocks/>
          </p:cNvSpPr>
          <p:nvPr/>
        </p:nvSpPr>
        <p:spPr>
          <a:xfrm>
            <a:off x="885371" y="1000125"/>
            <a:ext cx="9628415" cy="100012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he-IL" altLang="he-IL" sz="2400" b="1" dirty="0">
                <a:solidFill>
                  <a:srgbClr val="00B050"/>
                </a:solidFill>
              </a:rPr>
              <a:t>פונקציית זמן ריצה </a:t>
            </a:r>
            <a:r>
              <a:rPr lang="he-IL" altLang="he-IL" sz="2400" dirty="0"/>
              <a:t>–					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sz="2400" dirty="0"/>
              <a:t>	מספר הפעולות שמבצע האלגוריתם </a:t>
            </a:r>
            <a:r>
              <a:rPr lang="he-IL" altLang="he-IL" sz="2400" b="1" dirty="0"/>
              <a:t>במקרה הגרוע ביותר</a:t>
            </a:r>
            <a:r>
              <a:rPr lang="he-IL" altLang="he-IL" sz="2400" dirty="0"/>
              <a:t>.</a:t>
            </a:r>
          </a:p>
        </p:txBody>
      </p:sp>
      <p:sp>
        <p:nvSpPr>
          <p:cNvPr id="9" name="מציין מיקום תוכן 2">
            <a:extLst>
              <a:ext uri="{FF2B5EF4-FFF2-40B4-BE49-F238E27FC236}">
                <a16:creationId xmlns:a16="http://schemas.microsoft.com/office/drawing/2014/main" id="{9BB6A1DE-9EE0-4396-ADBD-E31EFEE7BD13}"/>
              </a:ext>
            </a:extLst>
          </p:cNvPr>
          <p:cNvSpPr txBox="1">
            <a:spLocks/>
          </p:cNvSpPr>
          <p:nvPr/>
        </p:nvSpPr>
        <p:spPr bwMode="auto">
          <a:xfrm>
            <a:off x="1838645" y="5243980"/>
            <a:ext cx="5838506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24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נחזור שוב לתרגילים ונסביר את המושגים</a:t>
            </a:r>
          </a:p>
        </p:txBody>
      </p:sp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D594F4A8-F301-4634-9DAB-4C3089857281}"/>
              </a:ext>
            </a:extLst>
          </p:cNvPr>
          <p:cNvSpPr txBox="1">
            <a:spLocks/>
          </p:cNvSpPr>
          <p:nvPr/>
        </p:nvSpPr>
        <p:spPr bwMode="auto">
          <a:xfrm>
            <a:off x="885371" y="2214562"/>
            <a:ext cx="962841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rgbClr val="00B050"/>
                </a:solidFill>
                <a:latin typeface="+mn-lt"/>
                <a:cs typeface="+mn-cs"/>
              </a:rPr>
              <a:t>סיבוכיות זמן ריצה / יעילות / סדר גודל </a:t>
            </a:r>
            <a:r>
              <a:rPr lang="he-IL" sz="2400" dirty="0">
                <a:latin typeface="+mn-lt"/>
                <a:cs typeface="+mn-cs"/>
              </a:rPr>
              <a:t>– 			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הגורם הכי קריטי (משפיע) ב-</a:t>
            </a:r>
            <a:r>
              <a:rPr lang="he-IL" sz="2400" dirty="0"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he-IL" sz="2400" b="1" dirty="0" err="1">
                <a:solidFill>
                  <a:srgbClr val="00B050"/>
                </a:solidFill>
                <a:latin typeface="+mn-lt"/>
                <a:cs typeface="+mn-cs"/>
              </a:rPr>
              <a:t>פונקציית</a:t>
            </a:r>
            <a:r>
              <a:rPr lang="he-IL" sz="2400" dirty="0">
                <a:solidFill>
                  <a:srgbClr val="00B050"/>
                </a:solidFill>
                <a:latin typeface="+mn-lt"/>
                <a:cs typeface="+mn-cs"/>
              </a:rPr>
              <a:t> </a:t>
            </a:r>
            <a:r>
              <a:rPr lang="he-IL" sz="2400" b="1" dirty="0">
                <a:solidFill>
                  <a:srgbClr val="00B050"/>
                </a:solidFill>
                <a:latin typeface="+mn-lt"/>
                <a:cs typeface="+mn-cs"/>
              </a:rPr>
              <a:t>זמן ריצה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	מסמנים את היעילות באות </a:t>
            </a:r>
            <a:r>
              <a:rPr lang="en-US" sz="2400" dirty="0">
                <a:latin typeface="+mn-lt"/>
                <a:cs typeface="+mn-cs"/>
              </a:rPr>
              <a:t>O</a:t>
            </a:r>
            <a:r>
              <a:rPr lang="he-IL" sz="2400" dirty="0">
                <a:latin typeface="+mn-lt"/>
                <a:cs typeface="+mn-cs"/>
              </a:rPr>
              <a:t> (</a:t>
            </a:r>
            <a:r>
              <a:rPr lang="en-US" sz="2400" dirty="0">
                <a:latin typeface="+mn-lt"/>
                <a:cs typeface="+mn-cs"/>
              </a:rPr>
              <a:t>order</a:t>
            </a:r>
            <a:r>
              <a:rPr lang="he-IL" sz="2400" dirty="0">
                <a:latin typeface="+mn-lt"/>
                <a:cs typeface="+mn-cs"/>
              </a:rPr>
              <a:t>) וערכה    </a:t>
            </a:r>
            <a:r>
              <a:rPr lang="he-IL" sz="2400" dirty="0">
                <a:latin typeface="+mn-lt"/>
                <a:cs typeface="+mn-cs"/>
                <a:sym typeface="Wingdings"/>
              </a:rPr>
              <a:t>  </a:t>
            </a:r>
            <a:r>
              <a:rPr lang="he-IL" sz="2000" dirty="0">
                <a:latin typeface="+mn-lt"/>
                <a:cs typeface="+mn-cs"/>
                <a:sym typeface="Wingdings"/>
              </a:rPr>
              <a:t>(ערך)</a:t>
            </a:r>
            <a:r>
              <a:rPr lang="en-US" sz="2400" dirty="0">
                <a:latin typeface="+mn-lt"/>
                <a:cs typeface="+mn-cs"/>
                <a:sym typeface="Wingdings"/>
              </a:rPr>
              <a:t>O</a:t>
            </a:r>
            <a:endParaRPr lang="he-IL" sz="2400" dirty="0">
              <a:latin typeface="+mn-lt"/>
              <a:cs typeface="+mn-cs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AFCFDC5-1AB0-4D94-B709-B76785BDD2FE}"/>
              </a:ext>
            </a:extLst>
          </p:cNvPr>
          <p:cNvSpPr txBox="1">
            <a:spLocks/>
          </p:cNvSpPr>
          <p:nvPr/>
        </p:nvSpPr>
        <p:spPr bwMode="auto">
          <a:xfrm>
            <a:off x="551126" y="3643312"/>
            <a:ext cx="996266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פעולה בסיסית </a:t>
            </a:r>
            <a:r>
              <a:rPr lang="he-IL" sz="2400" dirty="0">
                <a:latin typeface="+mn-lt"/>
                <a:cs typeface="+mn-cs"/>
              </a:rPr>
              <a:t>– 					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2400" dirty="0">
                <a:latin typeface="+mn-lt"/>
                <a:cs typeface="+mn-cs"/>
              </a:rPr>
              <a:t>		פעולה ש</a:t>
            </a:r>
            <a:r>
              <a:rPr lang="he-IL" sz="2400" u="sng" dirty="0">
                <a:latin typeface="+mn-lt"/>
                <a:cs typeface="+mn-cs"/>
              </a:rPr>
              <a:t>איננה</a:t>
            </a:r>
            <a:r>
              <a:rPr lang="he-IL" sz="2400" dirty="0">
                <a:latin typeface="+mn-lt"/>
                <a:cs typeface="+mn-cs"/>
              </a:rPr>
              <a:t> </a:t>
            </a:r>
            <a:r>
              <a:rPr lang="he-IL" sz="2400" dirty="0" err="1">
                <a:latin typeface="+mn-lt"/>
                <a:cs typeface="+mn-cs"/>
              </a:rPr>
              <a:t>תלוייה</a:t>
            </a:r>
            <a:r>
              <a:rPr lang="he-IL" sz="2400" dirty="0">
                <a:latin typeface="+mn-lt"/>
                <a:cs typeface="+mn-cs"/>
              </a:rPr>
              <a:t> באורך הקלט, אך לעיתים, היא מושפעת ממנו.</a:t>
            </a:r>
          </a:p>
        </p:txBody>
      </p:sp>
    </p:spTree>
    <p:extLst>
      <p:ext uri="{BB962C8B-B14F-4D97-AF65-F5344CB8AC3E}">
        <p14:creationId xmlns:p14="http://schemas.microsoft.com/office/powerpoint/2010/main" val="270887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10" grpId="0" build="p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יעילות לפי זמן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3200" b="1" dirty="0">
                <a:ea typeface="+mj-ea"/>
              </a:rPr>
              <a:t>מספר פעולות באלגוריתם (ללא תלות באורך הקלט)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98859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מציין מיקום תוכן 2">
            <a:extLst>
              <a:ext uri="{FF2B5EF4-FFF2-40B4-BE49-F238E27FC236}">
                <a16:creationId xmlns:a16="http://schemas.microsoft.com/office/drawing/2014/main" id="{CFEF7A17-3E01-4F18-A66D-14A82D8BE6A8}"/>
              </a:ext>
            </a:extLst>
          </p:cNvPr>
          <p:cNvSpPr txBox="1">
            <a:spLocks/>
          </p:cNvSpPr>
          <p:nvPr/>
        </p:nvSpPr>
        <p:spPr>
          <a:xfrm>
            <a:off x="4125735" y="1620839"/>
            <a:ext cx="4943079" cy="614496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he-IL" altLang="he-IL" sz="2400" u="sng" dirty="0"/>
              <a:t>נתון האלגוריתם הבא</a:t>
            </a:r>
            <a:r>
              <a:rPr lang="he-IL" altLang="he-IL" sz="2400" dirty="0"/>
              <a:t>:				</a:t>
            </a:r>
            <a:endParaRPr lang="he-IL" altLang="he-IL" sz="2400" b="1" dirty="0"/>
          </a:p>
          <a:p>
            <a:pPr>
              <a:buFont typeface="Wingdings 2" panose="05020102010507070707" pitchFamily="18" charset="2"/>
              <a:buNone/>
            </a:pPr>
            <a:endParaRPr lang="he-IL" altLang="he-IL" sz="2400" dirty="0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34FCFC76-9C83-49DE-BBD6-0FDDD94B1BB5}"/>
              </a:ext>
            </a:extLst>
          </p:cNvPr>
          <p:cNvSpPr txBox="1">
            <a:spLocks/>
          </p:cNvSpPr>
          <p:nvPr/>
        </p:nvSpPr>
        <p:spPr bwMode="auto">
          <a:xfrm>
            <a:off x="4284676" y="2143125"/>
            <a:ext cx="4784138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1.	הדפס  "הקש/י 2 מספרים:"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2.	קלוט  </a:t>
            </a:r>
            <a:r>
              <a:rPr lang="en-US" sz="2400" dirty="0">
                <a:latin typeface="+mn-lt"/>
                <a:cs typeface="+mn-cs"/>
              </a:rPr>
              <a:t>x , y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3.	אם  </a:t>
            </a:r>
            <a:r>
              <a:rPr lang="en-US" sz="2400" dirty="0">
                <a:latin typeface="+mn-lt"/>
                <a:cs typeface="+mn-cs"/>
              </a:rPr>
              <a:t>( x &gt; y )</a:t>
            </a:r>
            <a:r>
              <a:rPr lang="he-IL" sz="2400" dirty="0">
                <a:latin typeface="+mn-lt"/>
                <a:cs typeface="+mn-cs"/>
              </a:rPr>
              <a:t> אז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3.1	הדפס  </a:t>
            </a:r>
            <a:r>
              <a:rPr lang="en-US" sz="2400" dirty="0">
                <a:latin typeface="+mn-lt"/>
                <a:cs typeface="+mn-cs"/>
              </a:rPr>
              <a:t>x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אחרת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3.2	החלף בין </a:t>
            </a:r>
            <a:r>
              <a:rPr lang="en-US" sz="2400" dirty="0">
                <a:latin typeface="+mn-lt"/>
                <a:cs typeface="+mn-cs"/>
              </a:rPr>
              <a:t>x </a:t>
            </a:r>
            <a:r>
              <a:rPr lang="he-IL" sz="2400" dirty="0">
                <a:latin typeface="+mn-lt"/>
                <a:cs typeface="+mn-cs"/>
              </a:rPr>
              <a:t>  ל -  </a:t>
            </a:r>
            <a:r>
              <a:rPr lang="en-US" sz="2400" dirty="0">
                <a:latin typeface="+mn-lt"/>
                <a:cs typeface="+mn-cs"/>
              </a:rPr>
              <a:t>y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3.3	הדפס </a:t>
            </a:r>
            <a:r>
              <a:rPr lang="en-US" sz="2400" dirty="0">
                <a:latin typeface="+mn-lt"/>
                <a:cs typeface="+mn-cs"/>
              </a:rPr>
              <a:t>x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</p:txBody>
      </p:sp>
      <p:grpSp>
        <p:nvGrpSpPr>
          <p:cNvPr id="15" name="קבוצה 21">
            <a:extLst>
              <a:ext uri="{FF2B5EF4-FFF2-40B4-BE49-F238E27FC236}">
                <a16:creationId xmlns:a16="http://schemas.microsoft.com/office/drawing/2014/main" id="{C6A75599-4D35-4DE7-BBC8-AABFC68B3C18}"/>
              </a:ext>
            </a:extLst>
          </p:cNvPr>
          <p:cNvGrpSpPr>
            <a:grpSpLocks/>
          </p:cNvGrpSpPr>
          <p:nvPr/>
        </p:nvGrpSpPr>
        <p:grpSpPr bwMode="auto">
          <a:xfrm>
            <a:off x="6852496" y="1979334"/>
            <a:ext cx="1417470" cy="3443162"/>
            <a:chOff x="6440670" y="1968333"/>
            <a:chExt cx="1417480" cy="3373373"/>
          </a:xfrm>
        </p:grpSpPr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2E7B4857-588E-4219-8838-DE48828C6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0670" y="1968333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B1C775CD-86B8-411A-A8C2-7104ACD73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2500306"/>
              <a:ext cx="2143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2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  <a:endParaRPr lang="he-IL" altLang="he-IL" sz="14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E48AC7CB-CE0D-428F-8B94-1FBFC90CC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16" y="2937687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43EF0CC8-BE55-4582-80F8-684E8281F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5" y="3571876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C2DE962-A3D8-49F9-AAC1-022B22E60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4" y="4572008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F482EF-0B90-4062-A841-D6E2CDFB9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4" y="5040167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</p:grpSp>
      <p:sp>
        <p:nvSpPr>
          <p:cNvPr id="25" name="מציין מיקום תוכן 2">
            <a:extLst>
              <a:ext uri="{FF2B5EF4-FFF2-40B4-BE49-F238E27FC236}">
                <a16:creationId xmlns:a16="http://schemas.microsoft.com/office/drawing/2014/main" id="{4D2850EF-5232-44D4-A20B-E46151ED429B}"/>
              </a:ext>
            </a:extLst>
          </p:cNvPr>
          <p:cNvSpPr txBox="1">
            <a:spLocks/>
          </p:cNvSpPr>
          <p:nvPr/>
        </p:nvSpPr>
        <p:spPr bwMode="auto">
          <a:xfrm>
            <a:off x="-9646" y="5058357"/>
            <a:ext cx="5254807" cy="83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200" dirty="0">
                <a:solidFill>
                  <a:srgbClr val="00B050"/>
                </a:solidFill>
              </a:rPr>
              <a:t>הערה: כאשר אורך הקלט הוא מספר קבוע, </a:t>
            </a:r>
          </a:p>
          <a:p>
            <a:pPr marL="514350" indent="-514350">
              <a:spcBef>
                <a:spcPts val="600"/>
              </a:spcBef>
              <a:buClr>
                <a:srgbClr val="0BD0D9"/>
              </a:buClr>
              <a:buSzPct val="95000"/>
              <a:defRPr/>
            </a:pPr>
            <a:r>
              <a:rPr lang="he-IL" sz="2200" dirty="0">
                <a:solidFill>
                  <a:srgbClr val="00B050"/>
                </a:solidFill>
              </a:rPr>
              <a:t>           בסדר הגודל ירשם הערך 1.</a:t>
            </a:r>
          </a:p>
        </p:txBody>
      </p:sp>
      <p:sp>
        <p:nvSpPr>
          <p:cNvPr id="32" name="תרשים זרימה: תהליך חלופי 31">
            <a:extLst>
              <a:ext uri="{FF2B5EF4-FFF2-40B4-BE49-F238E27FC236}">
                <a16:creationId xmlns:a16="http://schemas.microsoft.com/office/drawing/2014/main" id="{315986A3-05E3-453F-B8FA-2569B7AA527A}"/>
              </a:ext>
            </a:extLst>
          </p:cNvPr>
          <p:cNvSpPr/>
          <p:nvPr/>
        </p:nvSpPr>
        <p:spPr>
          <a:xfrm>
            <a:off x="147473" y="2573690"/>
            <a:ext cx="4943079" cy="1864300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r" rtl="1" eaLnBrk="1" hangingPunct="1">
              <a:spcBef>
                <a:spcPts val="12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  <a:latin typeface="+mn-lt"/>
                <a:cs typeface="+mn-cs"/>
              </a:rPr>
              <a:t>פונקציית זמן הריצה:  7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  <a:latin typeface="+mn-lt"/>
                <a:cs typeface="+mn-cs"/>
              </a:rPr>
              <a:t>סיבוכיות זמן ריצה / סדר גודל: </a:t>
            </a:r>
            <a:r>
              <a:rPr lang="he-IL" sz="2400" b="1" dirty="0">
                <a:solidFill>
                  <a:schemeClr val="bg1"/>
                </a:solidFill>
                <a:cs typeface="+mn-cs"/>
              </a:rPr>
              <a:t> </a:t>
            </a:r>
            <a:r>
              <a:rPr lang="he-IL" sz="2000" b="1" dirty="0">
                <a:solidFill>
                  <a:schemeClr val="bg1"/>
                </a:solidFill>
                <a:cs typeface="+mn-cs"/>
              </a:rPr>
              <a:t>(1)</a:t>
            </a:r>
            <a:r>
              <a:rPr lang="en-US" sz="2800" b="1" dirty="0">
                <a:solidFill>
                  <a:schemeClr val="bg1"/>
                </a:solidFill>
                <a:cs typeface="+mn-cs"/>
              </a:rPr>
              <a:t>O</a:t>
            </a:r>
            <a:endParaRPr lang="he-IL" sz="2800" b="1" dirty="0">
              <a:solidFill>
                <a:schemeClr val="bg1"/>
              </a:solidFill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000" dirty="0">
                <a:solidFill>
                  <a:schemeClr val="bg1"/>
                </a:solidFill>
                <a:latin typeface="+mn-lt"/>
                <a:cs typeface="+mn-cs"/>
              </a:rPr>
              <a:t>הסבר: אורך הקלט ידוע וקבוע מראש.</a:t>
            </a:r>
          </a:p>
        </p:txBody>
      </p:sp>
      <p:sp>
        <p:nvSpPr>
          <p:cNvPr id="3" name="תרשים זרימה: מסיים 2">
            <a:extLst>
              <a:ext uri="{FF2B5EF4-FFF2-40B4-BE49-F238E27FC236}">
                <a16:creationId xmlns:a16="http://schemas.microsoft.com/office/drawing/2014/main" id="{FFF5E63C-9F89-4A89-A82E-5953352687A0}"/>
              </a:ext>
            </a:extLst>
          </p:cNvPr>
          <p:cNvSpPr/>
          <p:nvPr/>
        </p:nvSpPr>
        <p:spPr>
          <a:xfrm>
            <a:off x="1116064" y="6033685"/>
            <a:ext cx="6337223" cy="700992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he-IL" sz="2400" b="1" dirty="0">
                <a:solidFill>
                  <a:schemeClr val="bg1"/>
                </a:solidFill>
                <a:latin typeface="Varela Round" pitchFamily="2" charset="-79"/>
                <a:ea typeface="+mj-ea"/>
                <a:cs typeface="Varela Round" pitchFamily="2" charset="-79"/>
              </a:rPr>
              <a:t>כל הפעולות באלגוריתם הן פעולות בסיסיות </a:t>
            </a:r>
          </a:p>
        </p:txBody>
      </p:sp>
    </p:spTree>
    <p:extLst>
      <p:ext uri="{BB962C8B-B14F-4D97-AF65-F5344CB8AC3E}">
        <p14:creationId xmlns:p14="http://schemas.microsoft.com/office/powerpoint/2010/main" val="280435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3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68364"/>
            <a:ext cx="9802368" cy="720000"/>
          </a:xfrm>
        </p:spPr>
        <p:txBody>
          <a:bodyPr/>
          <a:lstStyle/>
          <a:p>
            <a:r>
              <a:rPr lang="he-IL" dirty="0"/>
              <a:t>יעילות לפי זמן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6926" y="938517"/>
            <a:ext cx="9802368" cy="431447"/>
          </a:xfrm>
        </p:spPr>
        <p:txBody>
          <a:bodyPr/>
          <a:lstStyle/>
          <a:p>
            <a:r>
              <a:rPr lang="he-IL" sz="3200" b="1" dirty="0">
                <a:ea typeface="+mj-ea"/>
              </a:rPr>
              <a:t>מספר פעולות באלגוריתם (עם תלות באורך הקלט)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11775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מציין מיקום תוכן 2">
            <a:extLst>
              <a:ext uri="{FF2B5EF4-FFF2-40B4-BE49-F238E27FC236}">
                <a16:creationId xmlns:a16="http://schemas.microsoft.com/office/drawing/2014/main" id="{CFEF7A17-3E01-4F18-A66D-14A82D8BE6A8}"/>
              </a:ext>
            </a:extLst>
          </p:cNvPr>
          <p:cNvSpPr txBox="1">
            <a:spLocks/>
          </p:cNvSpPr>
          <p:nvPr/>
        </p:nvSpPr>
        <p:spPr>
          <a:xfrm>
            <a:off x="1902302" y="1477820"/>
            <a:ext cx="9802368" cy="79729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כתב/י שאילתה (באלגוריתם) הקולטת סדרת </a:t>
            </a:r>
            <a:r>
              <a:rPr lang="he-IL" altLang="he-IL" sz="2400" dirty="0" err="1"/>
              <a:t>תוים</a:t>
            </a:r>
            <a:r>
              <a:rPr lang="he-IL" altLang="he-IL" sz="2400" dirty="0"/>
              <a:t>,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מחזירה 'אמת' אם האות 'ד' מופיעה בסדרה, אחרת מחזירה 'שקר'.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sz="2400" dirty="0"/>
              <a:t>				</a:t>
            </a:r>
            <a:endParaRPr lang="he-IL" altLang="he-IL" sz="2400" b="1" dirty="0"/>
          </a:p>
          <a:p>
            <a:pPr>
              <a:buFont typeface="Wingdings 2" panose="05020102010507070707" pitchFamily="18" charset="2"/>
              <a:buNone/>
            </a:pPr>
            <a:endParaRPr lang="he-IL" altLang="he-IL" sz="2400"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110F8252-0FDB-492C-9536-22FDF21E7B6A}"/>
              </a:ext>
            </a:extLst>
          </p:cNvPr>
          <p:cNvSpPr txBox="1">
            <a:spLocks/>
          </p:cNvSpPr>
          <p:nvPr/>
        </p:nvSpPr>
        <p:spPr bwMode="auto">
          <a:xfrm>
            <a:off x="2181402" y="2275116"/>
            <a:ext cx="6560457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u="sng" dirty="0" err="1">
                <a:latin typeface="+mn-lt"/>
                <a:cs typeface="+mn-cs"/>
              </a:rPr>
              <a:t>האם_ד_מופיעה</a:t>
            </a:r>
            <a:r>
              <a:rPr lang="he-IL" sz="2400" dirty="0">
                <a:latin typeface="+mn-lt"/>
                <a:cs typeface="+mn-cs"/>
              </a:rPr>
              <a:t> ( )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1.	קלוט  </a:t>
            </a:r>
            <a:r>
              <a:rPr lang="en-US" sz="2400" dirty="0">
                <a:latin typeface="+mn-lt"/>
                <a:cs typeface="+mn-cs"/>
              </a:rPr>
              <a:t>c</a:t>
            </a:r>
            <a:endParaRPr lang="he-IL" sz="2400" dirty="0">
              <a:latin typeface="+mn-lt"/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2.	כל עוד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)</a:t>
            </a:r>
            <a:r>
              <a:rPr lang="he-IL" sz="2400" dirty="0">
                <a:latin typeface="+mn-lt"/>
                <a:cs typeface="+mn-cs"/>
              </a:rPr>
              <a:t> 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he-IL" sz="2400" dirty="0">
                <a:latin typeface="Varela Round" panose="00000500000000000000" pitchFamily="2" charset="-79"/>
                <a:cs typeface="+mn-cs"/>
              </a:rPr>
              <a:t>ד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( c ≠  </a:t>
            </a:r>
            <a:r>
              <a:rPr lang="he-IL" sz="2400" dirty="0">
                <a:latin typeface="+mn-lt"/>
                <a:cs typeface="+mn-cs"/>
              </a:rPr>
              <a:t>וגם  ( לא </a:t>
            </a:r>
            <a:r>
              <a:rPr lang="he-IL" sz="2400" dirty="0" err="1">
                <a:latin typeface="+mn-lt"/>
                <a:cs typeface="+mn-cs"/>
              </a:rPr>
              <a:t>סוף_הקלט</a:t>
            </a:r>
            <a:r>
              <a:rPr lang="he-IL" sz="2400" dirty="0">
                <a:latin typeface="+mn-lt"/>
                <a:cs typeface="+mn-cs"/>
              </a:rPr>
              <a:t> ) בצע: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  </a:t>
            </a:r>
            <a:r>
              <a:rPr lang="he-IL" sz="2400" dirty="0">
                <a:latin typeface="Varela Round" panose="00000500000000000000" pitchFamily="2" charset="-79"/>
                <a:cs typeface="+mn-cs"/>
              </a:rPr>
              <a:t>2.1  קלוט  </a:t>
            </a:r>
            <a:r>
              <a:rPr lang="en-US" sz="2400" dirty="0">
                <a:latin typeface="Varela Round" panose="00000500000000000000" pitchFamily="2" charset="-79"/>
                <a:cs typeface="+mn-cs"/>
              </a:rPr>
              <a:t>c</a:t>
            </a:r>
            <a:endParaRPr lang="he-IL" sz="2400" dirty="0">
              <a:latin typeface="Varela Round" panose="00000500000000000000" pitchFamily="2" charset="-79"/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3.	אם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)</a:t>
            </a:r>
            <a:r>
              <a:rPr lang="he-IL" sz="2400" dirty="0"/>
              <a:t> 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he-IL" sz="2400" dirty="0">
                <a:latin typeface="Varela Round" panose="00000500000000000000" pitchFamily="2" charset="-79"/>
              </a:rPr>
              <a:t>ד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en-US" sz="2400" dirty="0"/>
              <a:t>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( c = </a:t>
            </a:r>
            <a:r>
              <a:rPr lang="he-IL" sz="2400" dirty="0">
                <a:latin typeface="+mn-lt"/>
                <a:cs typeface="+mn-cs"/>
              </a:rPr>
              <a:t> אז		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3.1  החזר  'אמת'.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אחרת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3.2  החזר  'שקר'.</a:t>
            </a:r>
          </a:p>
        </p:txBody>
      </p:sp>
      <p:grpSp>
        <p:nvGrpSpPr>
          <p:cNvPr id="29" name="קבוצה 38">
            <a:extLst>
              <a:ext uri="{FF2B5EF4-FFF2-40B4-BE49-F238E27FC236}">
                <a16:creationId xmlns:a16="http://schemas.microsoft.com/office/drawing/2014/main" id="{7E7FD267-1C3D-4576-AD2C-E008924FBFBC}"/>
              </a:ext>
            </a:extLst>
          </p:cNvPr>
          <p:cNvGrpSpPr>
            <a:grpSpLocks/>
          </p:cNvGrpSpPr>
          <p:nvPr/>
        </p:nvGrpSpPr>
        <p:grpSpPr bwMode="auto">
          <a:xfrm>
            <a:off x="4137430" y="2658629"/>
            <a:ext cx="3803448" cy="3378881"/>
            <a:chOff x="3697484" y="2643182"/>
            <a:chExt cx="3803474" cy="3379684"/>
          </a:xfrm>
        </p:grpSpPr>
        <p:sp>
          <p:nvSpPr>
            <p:cNvPr id="30" name="TextBox 17">
              <a:extLst>
                <a:ext uri="{FF2B5EF4-FFF2-40B4-BE49-F238E27FC236}">
                  <a16:creationId xmlns:a16="http://schemas.microsoft.com/office/drawing/2014/main" id="{CCA9FDF5-4BEE-4E2B-B683-2E553BDB8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4724758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1" name="TextBox 21">
              <a:extLst>
                <a:ext uri="{FF2B5EF4-FFF2-40B4-BE49-F238E27FC236}">
                  <a16:creationId xmlns:a16="http://schemas.microsoft.com/office/drawing/2014/main" id="{EA216446-5C92-4847-827A-965EF1CFC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571501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3" name="TextBox 27">
              <a:extLst>
                <a:ext uri="{FF2B5EF4-FFF2-40B4-BE49-F238E27FC236}">
                  <a16:creationId xmlns:a16="http://schemas.microsoft.com/office/drawing/2014/main" id="{BA9F2B52-4EC7-43DC-AFFC-B52A7D72A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0760" y="3071810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4" name="TextBox 28">
              <a:extLst>
                <a:ext uri="{FF2B5EF4-FFF2-40B4-BE49-F238E27FC236}">
                  <a16:creationId xmlns:a16="http://schemas.microsoft.com/office/drawing/2014/main" id="{9AC47837-674E-4E01-8477-F44872467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607" y="307217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5" name="TextBox 29">
              <a:extLst>
                <a:ext uri="{FF2B5EF4-FFF2-40B4-BE49-F238E27FC236}">
                  <a16:creationId xmlns:a16="http://schemas.microsoft.com/office/drawing/2014/main" id="{9AF04EBD-9F12-4BC9-BF20-8A54C37F65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7484" y="307217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6" name="TextBox 30">
              <a:extLst>
                <a:ext uri="{FF2B5EF4-FFF2-40B4-BE49-F238E27FC236}">
                  <a16:creationId xmlns:a16="http://schemas.microsoft.com/office/drawing/2014/main" id="{77D391E7-2362-4815-A73C-46446BBEA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2066" y="3857628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7" name="TextBox 31">
              <a:extLst>
                <a:ext uri="{FF2B5EF4-FFF2-40B4-BE49-F238E27FC236}">
                  <a16:creationId xmlns:a16="http://schemas.microsoft.com/office/drawing/2014/main" id="{B1E8A548-FD87-4425-A08E-FDA229FC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0826" y="4071942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8" name="TextBox 32">
              <a:extLst>
                <a:ext uri="{FF2B5EF4-FFF2-40B4-BE49-F238E27FC236}">
                  <a16:creationId xmlns:a16="http://schemas.microsoft.com/office/drawing/2014/main" id="{D3406188-3C6C-4AAA-8A41-597F781BE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16" y="2643182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</p:grpSp>
      <p:sp>
        <p:nvSpPr>
          <p:cNvPr id="39" name="מציין מיקום תוכן 2">
            <a:extLst>
              <a:ext uri="{FF2B5EF4-FFF2-40B4-BE49-F238E27FC236}">
                <a16:creationId xmlns:a16="http://schemas.microsoft.com/office/drawing/2014/main" id="{4ED10BA2-033B-40A6-A85D-796F9CC22EB4}"/>
              </a:ext>
            </a:extLst>
          </p:cNvPr>
          <p:cNvSpPr txBox="1">
            <a:spLocks/>
          </p:cNvSpPr>
          <p:nvPr/>
        </p:nvSpPr>
        <p:spPr bwMode="auto">
          <a:xfrm>
            <a:off x="-329810" y="2440652"/>
            <a:ext cx="5357813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התרגיל לקוח מהספר עיצוב תכנה – ספר לתלמיד, 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האוניברסיטה העברית – המרכז להוראת המדעים, 1997 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			</a:t>
            </a:r>
            <a:endParaRPr lang="he-IL" sz="1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he-IL" sz="16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0" name="תרשים זרימה: תהליך חלופי 39">
            <a:extLst>
              <a:ext uri="{FF2B5EF4-FFF2-40B4-BE49-F238E27FC236}">
                <a16:creationId xmlns:a16="http://schemas.microsoft.com/office/drawing/2014/main" id="{4EE83F8E-CE2B-4F43-9CB0-327694AE948E}"/>
              </a:ext>
            </a:extLst>
          </p:cNvPr>
          <p:cNvSpPr/>
          <p:nvPr/>
        </p:nvSpPr>
        <p:spPr>
          <a:xfrm>
            <a:off x="204762" y="3783704"/>
            <a:ext cx="4908348" cy="2135779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1" anchor="ctr"/>
          <a:lstStyle/>
          <a:p>
            <a:pPr marL="514350" indent="-514350">
              <a:spcBef>
                <a:spcPts val="12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</a:rPr>
              <a:t>פונקציית זמן הריצה:   </a:t>
            </a:r>
            <a:r>
              <a:rPr lang="en-US" sz="2400" b="1" dirty="0">
                <a:solidFill>
                  <a:schemeClr val="bg1"/>
                </a:solidFill>
              </a:rPr>
              <a:t>4n + 3</a:t>
            </a:r>
            <a:r>
              <a:rPr lang="he-IL" sz="2400" b="1" dirty="0">
                <a:solidFill>
                  <a:schemeClr val="bg1"/>
                </a:solidFill>
              </a:rPr>
              <a:t> 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</a:rPr>
              <a:t>סיבוכיות זמן ריצה / סדר גודל:  </a:t>
            </a:r>
            <a:r>
              <a:rPr lang="he-IL" sz="2400" dirty="0">
                <a:solidFill>
                  <a:schemeClr val="bg1"/>
                </a:solidFill>
              </a:rPr>
              <a:t>(</a:t>
            </a:r>
            <a:r>
              <a:rPr lang="en-US" sz="2000" b="1" dirty="0">
                <a:solidFill>
                  <a:schemeClr val="bg1"/>
                </a:solidFill>
              </a:rPr>
              <a:t>n</a:t>
            </a:r>
            <a:r>
              <a:rPr lang="he-IL" sz="2400" dirty="0">
                <a:solidFill>
                  <a:schemeClr val="bg1"/>
                </a:solidFill>
              </a:rPr>
              <a:t>)</a:t>
            </a:r>
            <a:r>
              <a:rPr lang="en-US" sz="2800" b="1" dirty="0">
                <a:solidFill>
                  <a:schemeClr val="bg1"/>
                </a:solidFill>
              </a:rPr>
              <a:t>O</a:t>
            </a:r>
            <a:endParaRPr lang="he-IL" sz="2800" b="1" dirty="0">
              <a:solidFill>
                <a:schemeClr val="bg1"/>
              </a:solidFill>
            </a:endParaRPr>
          </a:p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200" dirty="0">
                <a:solidFill>
                  <a:schemeClr val="bg1"/>
                </a:solidFill>
              </a:rPr>
              <a:t>הסבר: </a:t>
            </a:r>
            <a:r>
              <a:rPr lang="en-US" sz="2200" dirty="0">
                <a:solidFill>
                  <a:schemeClr val="bg1"/>
                </a:solidFill>
              </a:rPr>
              <a:t>n</a:t>
            </a:r>
            <a:r>
              <a:rPr lang="he-IL" sz="2200" dirty="0">
                <a:solidFill>
                  <a:schemeClr val="bg1"/>
                </a:solidFill>
              </a:rPr>
              <a:t> – מציין את מספר התווים בסדרה. במקרה הגרוע, נעבור על כל האיברים בסדרה פעם אחת.</a:t>
            </a:r>
          </a:p>
        </p:txBody>
      </p:sp>
      <p:grpSp>
        <p:nvGrpSpPr>
          <p:cNvPr id="43" name="קבוצה 40">
            <a:extLst>
              <a:ext uri="{FF2B5EF4-FFF2-40B4-BE49-F238E27FC236}">
                <a16:creationId xmlns:a16="http://schemas.microsoft.com/office/drawing/2014/main" id="{AA68D329-68FC-45AF-936A-D861DB73149F}"/>
              </a:ext>
            </a:extLst>
          </p:cNvPr>
          <p:cNvGrpSpPr>
            <a:grpSpLocks/>
          </p:cNvGrpSpPr>
          <p:nvPr/>
        </p:nvGrpSpPr>
        <p:grpSpPr bwMode="auto">
          <a:xfrm>
            <a:off x="1181100" y="3824249"/>
            <a:ext cx="987598" cy="428625"/>
            <a:chOff x="1142976" y="3929066"/>
            <a:chExt cx="928694" cy="428628"/>
          </a:xfrm>
        </p:grpSpPr>
        <p:cxnSp>
          <p:nvCxnSpPr>
            <p:cNvPr id="44" name="מחבר ישר 43">
              <a:extLst>
                <a:ext uri="{FF2B5EF4-FFF2-40B4-BE49-F238E27FC236}">
                  <a16:creationId xmlns:a16="http://schemas.microsoft.com/office/drawing/2014/main" id="{3DAC09BD-B862-44A7-ADA9-680DFBB89292}"/>
                </a:ext>
              </a:extLst>
            </p:cNvPr>
            <p:cNvCxnSpPr/>
            <p:nvPr/>
          </p:nvCxnSpPr>
          <p:spPr>
            <a:xfrm rot="5400000" flipH="1" flipV="1">
              <a:off x="1071537" y="4000505"/>
              <a:ext cx="428628" cy="285752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מחבר ישר 44">
              <a:extLst>
                <a:ext uri="{FF2B5EF4-FFF2-40B4-BE49-F238E27FC236}">
                  <a16:creationId xmlns:a16="http://schemas.microsoft.com/office/drawing/2014/main" id="{9830A13E-0ECA-46E6-9A44-CFF73A6D4FCC}"/>
                </a:ext>
              </a:extLst>
            </p:cNvPr>
            <p:cNvCxnSpPr/>
            <p:nvPr/>
          </p:nvCxnSpPr>
          <p:spPr>
            <a:xfrm rot="5400000" flipH="1" flipV="1">
              <a:off x="1714480" y="4000505"/>
              <a:ext cx="428628" cy="285752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תרשים זרימה: מסיים 45">
            <a:extLst>
              <a:ext uri="{FF2B5EF4-FFF2-40B4-BE49-F238E27FC236}">
                <a16:creationId xmlns:a16="http://schemas.microsoft.com/office/drawing/2014/main" id="{BF3A11F1-B9A0-4AB9-9CBA-71B319E3F66D}"/>
              </a:ext>
            </a:extLst>
          </p:cNvPr>
          <p:cNvSpPr/>
          <p:nvPr/>
        </p:nvSpPr>
        <p:spPr>
          <a:xfrm>
            <a:off x="352425" y="6085152"/>
            <a:ext cx="7801394" cy="700992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הפעולות הבסיסיות הן הפעולות המסומנות ב- </a:t>
            </a:r>
            <a:r>
              <a:rPr lang="he-IL" sz="2400" dirty="0">
                <a:solidFill>
                  <a:srgbClr val="FF0000"/>
                </a:solidFill>
              </a:rPr>
              <a:t>1 </a:t>
            </a:r>
            <a:r>
              <a:rPr lang="he-IL" sz="2000" dirty="0">
                <a:solidFill>
                  <a:schemeClr val="bg1"/>
                </a:solidFill>
              </a:rPr>
              <a:t>(אדום) </a:t>
            </a:r>
          </a:p>
        </p:txBody>
      </p:sp>
      <p:grpSp>
        <p:nvGrpSpPr>
          <p:cNvPr id="48" name="קבוצה 39">
            <a:extLst>
              <a:ext uri="{FF2B5EF4-FFF2-40B4-BE49-F238E27FC236}">
                <a16:creationId xmlns:a16="http://schemas.microsoft.com/office/drawing/2014/main" id="{082760C3-75FA-4338-BCBB-1BDBFB04EFC2}"/>
              </a:ext>
            </a:extLst>
          </p:cNvPr>
          <p:cNvGrpSpPr>
            <a:grpSpLocks/>
          </p:cNvGrpSpPr>
          <p:nvPr/>
        </p:nvGrpSpPr>
        <p:grpSpPr bwMode="auto">
          <a:xfrm>
            <a:off x="8500062" y="2812516"/>
            <a:ext cx="1000127" cy="1767468"/>
            <a:chOff x="8001024" y="2857496"/>
            <a:chExt cx="1000134" cy="1767277"/>
          </a:xfrm>
        </p:grpSpPr>
        <p:sp>
          <p:nvSpPr>
            <p:cNvPr id="49" name="TextBox 20">
              <a:extLst>
                <a:ext uri="{FF2B5EF4-FFF2-40B4-BE49-F238E27FC236}">
                  <a16:creationId xmlns:a16="http://schemas.microsoft.com/office/drawing/2014/main" id="{09F58F3C-3A41-46D3-816E-03704D10B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6776" y="2857496"/>
              <a:ext cx="214315" cy="338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40DEFB64-BE06-40AA-8AD8-8887B3F3B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6776" y="4286256"/>
              <a:ext cx="214315" cy="338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grpSp>
          <p:nvGrpSpPr>
            <p:cNvPr id="51" name="קבוצה 36">
              <a:extLst>
                <a:ext uri="{FF2B5EF4-FFF2-40B4-BE49-F238E27FC236}">
                  <a16:creationId xmlns:a16="http://schemas.microsoft.com/office/drawing/2014/main" id="{9D52D4AD-2C10-4CEE-9BFB-46A532D394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01024" y="3286124"/>
              <a:ext cx="1000134" cy="830997"/>
              <a:chOff x="8001024" y="3286124"/>
              <a:chExt cx="1000134" cy="830997"/>
            </a:xfrm>
          </p:grpSpPr>
          <p:sp>
            <p:nvSpPr>
              <p:cNvPr id="52" name="TextBox 34">
                <a:extLst>
                  <a:ext uri="{FF2B5EF4-FFF2-40B4-BE49-F238E27FC236}">
                    <a16:creationId xmlns:a16="http://schemas.microsoft.com/office/drawing/2014/main" id="{9BC7ED17-CD7E-484F-9E77-56332D8A88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024" y="3286124"/>
                <a:ext cx="642942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e-IL" altLang="he-IL" sz="4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{</a:t>
                </a:r>
              </a:p>
            </p:txBody>
          </p:sp>
          <p:sp>
            <p:nvSpPr>
              <p:cNvPr id="53" name="TextBox 35">
                <a:extLst>
                  <a:ext uri="{FF2B5EF4-FFF2-40B4-BE49-F238E27FC236}">
                    <a16:creationId xmlns:a16="http://schemas.microsoft.com/office/drawing/2014/main" id="{F78521A5-7A62-4813-B32B-3D7A08C413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01091" y="3643314"/>
                <a:ext cx="500067" cy="338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algn="l" rtl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e-IL" altLang="he-IL" sz="1600" b="1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4</a:t>
                </a:r>
                <a:r>
                  <a:rPr lang="en-US" altLang="he-IL" sz="1600" b="1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n</a:t>
                </a:r>
                <a:endPara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876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68364"/>
            <a:ext cx="9802368" cy="720000"/>
          </a:xfrm>
        </p:spPr>
        <p:txBody>
          <a:bodyPr/>
          <a:lstStyle/>
          <a:p>
            <a:r>
              <a:rPr lang="he-IL" dirty="0"/>
              <a:t>יעילות של מיון בועות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11775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מציין מיקום תוכן 2">
            <a:extLst>
              <a:ext uri="{FF2B5EF4-FFF2-40B4-BE49-F238E27FC236}">
                <a16:creationId xmlns:a16="http://schemas.microsoft.com/office/drawing/2014/main" id="{CFEF7A17-3E01-4F18-A66D-14A82D8BE6A8}"/>
              </a:ext>
            </a:extLst>
          </p:cNvPr>
          <p:cNvSpPr txBox="1">
            <a:spLocks/>
          </p:cNvSpPr>
          <p:nvPr/>
        </p:nvSpPr>
        <p:spPr>
          <a:xfrm>
            <a:off x="1874358" y="821297"/>
            <a:ext cx="9802368" cy="79729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כתב/י פקודה (פעולה) המקבלת מערך עם מספרים שלמים,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ממיינת את המערך במיון בועות ומעדכנת (מחזירה) אותו.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sz="2400" dirty="0"/>
              <a:t>				</a:t>
            </a:r>
            <a:endParaRPr lang="he-IL" altLang="he-IL" sz="2400" b="1" dirty="0"/>
          </a:p>
          <a:p>
            <a:pPr>
              <a:buFont typeface="Wingdings 2" panose="05020102010507070707" pitchFamily="18" charset="2"/>
              <a:buNone/>
            </a:pPr>
            <a:endParaRPr lang="he-IL" altLang="he-IL" sz="2400" dirty="0"/>
          </a:p>
        </p:txBody>
      </p:sp>
      <p:sp>
        <p:nvSpPr>
          <p:cNvPr id="40" name="תרשים זרימה: תהליך חלופי 39">
            <a:extLst>
              <a:ext uri="{FF2B5EF4-FFF2-40B4-BE49-F238E27FC236}">
                <a16:creationId xmlns:a16="http://schemas.microsoft.com/office/drawing/2014/main" id="{4EE83F8E-CE2B-4F43-9CB0-327694AE948E}"/>
              </a:ext>
            </a:extLst>
          </p:cNvPr>
          <p:cNvSpPr/>
          <p:nvPr/>
        </p:nvSpPr>
        <p:spPr>
          <a:xfrm>
            <a:off x="2040573" y="5648150"/>
            <a:ext cx="6180250" cy="1145281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1" anchor="ctr"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הסבר: 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he-IL" sz="2400" dirty="0">
                <a:solidFill>
                  <a:schemeClr val="bg1"/>
                </a:solidFill>
              </a:rPr>
              <a:t> – מציין את מספר המספרים במערך.</a:t>
            </a:r>
          </a:p>
          <a:p>
            <a:pPr marL="514350" indent="-514350"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 עבור </a:t>
            </a:r>
            <a:r>
              <a:rPr lang="he-IL" sz="2400" b="1" u="sng" dirty="0">
                <a:solidFill>
                  <a:schemeClr val="bg1"/>
                </a:solidFill>
              </a:rPr>
              <a:t>כל</a:t>
            </a:r>
            <a:r>
              <a:rPr lang="he-IL" sz="2400" dirty="0">
                <a:solidFill>
                  <a:schemeClr val="bg1"/>
                </a:solidFill>
              </a:rPr>
              <a:t> מספר במערך,  נעבור שוב על כל המספרים במערך לצורך החלפת מיקומם</a:t>
            </a:r>
            <a:r>
              <a:rPr lang="he-IL" sz="2400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6" name="תרשים זרימה: מסיים 45">
            <a:extLst>
              <a:ext uri="{FF2B5EF4-FFF2-40B4-BE49-F238E27FC236}">
                <a16:creationId xmlns:a16="http://schemas.microsoft.com/office/drawing/2014/main" id="{BF3A11F1-B9A0-4AB9-9CBA-71B319E3F66D}"/>
              </a:ext>
            </a:extLst>
          </p:cNvPr>
          <p:cNvSpPr/>
          <p:nvPr/>
        </p:nvSpPr>
        <p:spPr>
          <a:xfrm>
            <a:off x="3395233" y="857884"/>
            <a:ext cx="8774688" cy="834170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הפעולות הבסיסיות הן הפעולות המסומנות ב- </a:t>
            </a:r>
            <a:r>
              <a:rPr lang="he-IL" sz="2400" dirty="0">
                <a:solidFill>
                  <a:srgbClr val="FF0000"/>
                </a:solidFill>
              </a:rPr>
              <a:t>1 </a:t>
            </a:r>
            <a:r>
              <a:rPr lang="he-IL" sz="2000" dirty="0">
                <a:solidFill>
                  <a:schemeClr val="bg1"/>
                </a:solidFill>
              </a:rPr>
              <a:t>(אדום) </a:t>
            </a:r>
          </a:p>
        </p:txBody>
      </p:sp>
      <p:sp>
        <p:nvSpPr>
          <p:cNvPr id="41" name="מציין מיקום תוכן 2">
            <a:extLst>
              <a:ext uri="{FF2B5EF4-FFF2-40B4-BE49-F238E27FC236}">
                <a16:creationId xmlns:a16="http://schemas.microsoft.com/office/drawing/2014/main" id="{65F1D8E6-0352-4076-BCCD-E051D1991735}"/>
              </a:ext>
            </a:extLst>
          </p:cNvPr>
          <p:cNvSpPr txBox="1">
            <a:spLocks/>
          </p:cNvSpPr>
          <p:nvPr/>
        </p:nvSpPr>
        <p:spPr bwMode="auto">
          <a:xfrm>
            <a:off x="416925" y="1692054"/>
            <a:ext cx="7400893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public void </a:t>
            </a:r>
            <a:r>
              <a:rPr lang="en-US" altLang="he-IL" sz="2400" b="1" dirty="0" err="1">
                <a:latin typeface="+mn-lt"/>
                <a:cs typeface="Varela Round" panose="00000500000000000000" pitchFamily="2" charset="-79"/>
              </a:rPr>
              <a:t>bubbleSortArray</a:t>
            </a:r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 (int [ ] array)</a:t>
            </a:r>
          </a:p>
          <a:p>
            <a:pPr algn="l" rtl="0" eaLnBrk="1" hangingPunct="1"/>
            <a:r>
              <a:rPr lang="he-IL" altLang="he-IL" sz="2400" b="1" dirty="0">
                <a:latin typeface="+mn-lt"/>
                <a:cs typeface="Varela Round" panose="00000500000000000000" pitchFamily="2" charset="-79"/>
              </a:rPr>
              <a:t>}</a:t>
            </a:r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  </a:t>
            </a:r>
            <a:r>
              <a:rPr lang="en-US" altLang="he-IL" sz="2400" b="1" dirty="0">
                <a:solidFill>
                  <a:srgbClr val="7DF42C"/>
                </a:solidFill>
                <a:latin typeface="+mn-lt"/>
                <a:cs typeface="Varela Round" panose="00000500000000000000" pitchFamily="2" charset="-79"/>
              </a:rPr>
              <a:t>// . . . . . .</a:t>
            </a:r>
            <a:endParaRPr lang="he-IL" altLang="he-IL" sz="2400" b="1" dirty="0">
              <a:solidFill>
                <a:srgbClr val="7DF42C"/>
              </a:solidFill>
              <a:latin typeface="+mn-lt"/>
              <a:cs typeface="Varela Round" panose="00000500000000000000" pitchFamily="2" charset="-79"/>
            </a:endParaRP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      int  temp;</a:t>
            </a:r>
          </a:p>
          <a:p>
            <a:pPr algn="l" rtl="0" eaLnBrk="1" hangingPunct="1"/>
            <a:r>
              <a:rPr lang="nn-NO" altLang="he-IL" sz="2400" b="1" dirty="0">
                <a:latin typeface="+mn-lt"/>
                <a:cs typeface="Varela Round" panose="00000500000000000000" pitchFamily="2" charset="-79"/>
              </a:rPr>
              <a:t>      for (int i = 0 ; i &lt; array.length-1 ; i++)</a:t>
            </a: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            for (int j = 0 ; j &lt; array.length-1-i ; </a:t>
            </a:r>
            <a:r>
              <a:rPr lang="en-US" altLang="he-IL" sz="2400" b="1" dirty="0" err="1">
                <a:latin typeface="+mn-lt"/>
                <a:cs typeface="Varela Round" panose="00000500000000000000" pitchFamily="2" charset="-79"/>
              </a:rPr>
              <a:t>j++</a:t>
            </a:r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)</a:t>
            </a: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                  if (array[ j ] &gt; array[ j+1])</a:t>
            </a:r>
          </a:p>
          <a:p>
            <a:pPr algn="l" rtl="0" eaLnBrk="1" hangingPunct="1"/>
            <a:r>
              <a:rPr lang="he-IL" altLang="he-IL" sz="2400" b="1" dirty="0">
                <a:latin typeface="+mn-lt"/>
                <a:cs typeface="Varela Round" panose="00000500000000000000" pitchFamily="2" charset="-79"/>
              </a:rPr>
              <a:t>	}     </a:t>
            </a:r>
          </a:p>
          <a:p>
            <a:pPr algn="l" rtl="0" eaLnBrk="1" hangingPunct="1">
              <a:spcAft>
                <a:spcPts val="600"/>
              </a:spcAft>
            </a:pPr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		temp = array[ j ] ;</a:t>
            </a:r>
          </a:p>
          <a:p>
            <a:pPr algn="l" rtl="0" eaLnBrk="1" hangingPunct="1">
              <a:spcAft>
                <a:spcPts val="600"/>
              </a:spcAft>
            </a:pPr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		array[ j ] = array[ j+1] ;</a:t>
            </a: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		array[ j+1] = temp;</a:t>
            </a: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	     }</a:t>
            </a:r>
          </a:p>
          <a:p>
            <a:pPr algn="l" rtl="0" eaLnBrk="1" hangingPunct="1"/>
            <a:r>
              <a:rPr lang="en-US" altLang="he-IL" sz="2400" b="1" dirty="0">
                <a:latin typeface="+mn-lt"/>
                <a:cs typeface="Varela Round" panose="00000500000000000000" pitchFamily="2" charset="-79"/>
              </a:rPr>
              <a:t>}</a:t>
            </a:r>
          </a:p>
        </p:txBody>
      </p:sp>
      <p:grpSp>
        <p:nvGrpSpPr>
          <p:cNvPr id="42" name="קבוצה 44">
            <a:extLst>
              <a:ext uri="{FF2B5EF4-FFF2-40B4-BE49-F238E27FC236}">
                <a16:creationId xmlns:a16="http://schemas.microsoft.com/office/drawing/2014/main" id="{2C49FE2C-ACA5-4D36-8B5F-B21EC9E57E37}"/>
              </a:ext>
            </a:extLst>
          </p:cNvPr>
          <p:cNvGrpSpPr>
            <a:grpSpLocks/>
          </p:cNvGrpSpPr>
          <p:nvPr/>
        </p:nvGrpSpPr>
        <p:grpSpPr bwMode="auto">
          <a:xfrm>
            <a:off x="2024460" y="2598913"/>
            <a:ext cx="4663506" cy="2939745"/>
            <a:chOff x="5916352" y="2651935"/>
            <a:chExt cx="4661870" cy="2309562"/>
          </a:xfrm>
        </p:grpSpPr>
        <p:sp>
          <p:nvSpPr>
            <p:cNvPr id="47" name="TextBox 30">
              <a:extLst>
                <a:ext uri="{FF2B5EF4-FFF2-40B4-BE49-F238E27FC236}">
                  <a16:creationId xmlns:a16="http://schemas.microsoft.com/office/drawing/2014/main" id="{067DB061-27A5-4D8C-98BE-DCD630895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6352" y="4719697"/>
              <a:ext cx="285752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sp>
          <p:nvSpPr>
            <p:cNvPr id="54" name="TextBox 17">
              <a:extLst>
                <a:ext uri="{FF2B5EF4-FFF2-40B4-BE49-F238E27FC236}">
                  <a16:creationId xmlns:a16="http://schemas.microsoft.com/office/drawing/2014/main" id="{9EF76276-55E6-4E1A-AE7D-0BAF9A77B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2443" y="4385458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sp>
          <p:nvSpPr>
            <p:cNvPr id="55" name="TextBox 27">
              <a:extLst>
                <a:ext uri="{FF2B5EF4-FFF2-40B4-BE49-F238E27FC236}">
                  <a16:creationId xmlns:a16="http://schemas.microsoft.com/office/drawing/2014/main" id="{1AD5141B-8DB5-4E05-AB41-AAEF23AEA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7654" y="3280752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56" name="TextBox 28">
              <a:extLst>
                <a:ext uri="{FF2B5EF4-FFF2-40B4-BE49-F238E27FC236}">
                  <a16:creationId xmlns:a16="http://schemas.microsoft.com/office/drawing/2014/main" id="{72A43CB1-FF19-4863-A249-D87095EE9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9457" y="3296553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57" name="TextBox 29">
              <a:extLst>
                <a:ext uri="{FF2B5EF4-FFF2-40B4-BE49-F238E27FC236}">
                  <a16:creationId xmlns:a16="http://schemas.microsoft.com/office/drawing/2014/main" id="{C2FD86EB-E8A7-4B95-9BA7-9B650C76B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0101" y="3656605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58" name="TextBox 31">
              <a:extLst>
                <a:ext uri="{FF2B5EF4-FFF2-40B4-BE49-F238E27FC236}">
                  <a16:creationId xmlns:a16="http://schemas.microsoft.com/office/drawing/2014/main" id="{1A8E8A45-80BB-4757-BE0D-607C7DF69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3250" y="4026418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59" name="TextBox 32">
              <a:extLst>
                <a:ext uri="{FF2B5EF4-FFF2-40B4-BE49-F238E27FC236}">
                  <a16:creationId xmlns:a16="http://schemas.microsoft.com/office/drawing/2014/main" id="{8CDD8AA0-6E1D-4E2E-B24B-0C2450EAA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2330" y="2651935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60" name="TextBox 32">
              <a:extLst>
                <a:ext uri="{FF2B5EF4-FFF2-40B4-BE49-F238E27FC236}">
                  <a16:creationId xmlns:a16="http://schemas.microsoft.com/office/drawing/2014/main" id="{C7D53075-453E-466E-B630-7AAF8EA7F0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5334" y="2651935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61" name="TextBox 32">
              <a:extLst>
                <a:ext uri="{FF2B5EF4-FFF2-40B4-BE49-F238E27FC236}">
                  <a16:creationId xmlns:a16="http://schemas.microsoft.com/office/drawing/2014/main" id="{17D69034-E61D-4201-85DB-36D6D6ACA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191" y="2651935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62" name="TextBox 34">
              <a:extLst>
                <a:ext uri="{FF2B5EF4-FFF2-40B4-BE49-F238E27FC236}">
                  <a16:creationId xmlns:a16="http://schemas.microsoft.com/office/drawing/2014/main" id="{AA81A553-7A3D-43E8-B019-D1A7932D9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51188" y="2654177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sp>
          <p:nvSpPr>
            <p:cNvPr id="63" name="TextBox 28">
              <a:extLst>
                <a:ext uri="{FF2B5EF4-FFF2-40B4-BE49-F238E27FC236}">
                  <a16:creationId xmlns:a16="http://schemas.microsoft.com/office/drawing/2014/main" id="{144271E1-0BF3-4EB0-8DE0-BE4186EAC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46861" y="3367940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sp>
          <p:nvSpPr>
            <p:cNvPr id="64" name="TextBox 28">
              <a:extLst>
                <a:ext uri="{FF2B5EF4-FFF2-40B4-BE49-F238E27FC236}">
                  <a16:creationId xmlns:a16="http://schemas.microsoft.com/office/drawing/2014/main" id="{E3562C88-E1E6-489D-9479-86DB8362E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81465" y="3352838"/>
              <a:ext cx="196757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sp>
          <p:nvSpPr>
            <p:cNvPr id="65" name="TextBox 29">
              <a:extLst>
                <a:ext uri="{FF2B5EF4-FFF2-40B4-BE49-F238E27FC236}">
                  <a16:creationId xmlns:a16="http://schemas.microsoft.com/office/drawing/2014/main" id="{1FB5DD05-1170-4AE2-8224-B3C9441A0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8485" y="3648357"/>
              <a:ext cx="214314" cy="24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</p:grpSp>
      <p:grpSp>
        <p:nvGrpSpPr>
          <p:cNvPr id="72" name="קבוצה 71">
            <a:extLst>
              <a:ext uri="{FF2B5EF4-FFF2-40B4-BE49-F238E27FC236}">
                <a16:creationId xmlns:a16="http://schemas.microsoft.com/office/drawing/2014/main" id="{1EE4B8ED-435C-4A15-BA4E-381AB4512B07}"/>
              </a:ext>
            </a:extLst>
          </p:cNvPr>
          <p:cNvGrpSpPr>
            <a:grpSpLocks/>
          </p:cNvGrpSpPr>
          <p:nvPr/>
        </p:nvGrpSpPr>
        <p:grpSpPr bwMode="auto">
          <a:xfrm>
            <a:off x="-76820" y="2990786"/>
            <a:ext cx="1731963" cy="2748037"/>
            <a:chOff x="-1254" y="3296446"/>
            <a:chExt cx="1731145" cy="2412961"/>
          </a:xfrm>
        </p:grpSpPr>
        <p:grpSp>
          <p:nvGrpSpPr>
            <p:cNvPr id="73" name="קבוצה 47">
              <a:extLst>
                <a:ext uri="{FF2B5EF4-FFF2-40B4-BE49-F238E27FC236}">
                  <a16:creationId xmlns:a16="http://schemas.microsoft.com/office/drawing/2014/main" id="{760D1B25-3461-426A-AE15-8CE59288DA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254" y="4156280"/>
              <a:ext cx="1731145" cy="807068"/>
              <a:chOff x="8171309" y="3808865"/>
              <a:chExt cx="1642291" cy="807013"/>
            </a:xfrm>
          </p:grpSpPr>
          <p:sp>
            <p:nvSpPr>
              <p:cNvPr id="76" name="TextBox 18">
                <a:extLst>
                  <a:ext uri="{FF2B5EF4-FFF2-40B4-BE49-F238E27FC236}">
                    <a16:creationId xmlns:a16="http://schemas.microsoft.com/office/drawing/2014/main" id="{8B23FBE9-50C1-4952-B7AE-9F1252C13A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99286" y="4345648"/>
                <a:ext cx="214314" cy="27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e-IL" altLang="he-IL" sz="1400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7</a:t>
                </a:r>
              </a:p>
            </p:txBody>
          </p:sp>
          <p:sp>
            <p:nvSpPr>
              <p:cNvPr id="77" name="TextBox 35">
                <a:extLst>
                  <a:ext uri="{FF2B5EF4-FFF2-40B4-BE49-F238E27FC236}">
                    <a16:creationId xmlns:a16="http://schemas.microsoft.com/office/drawing/2014/main" id="{0C3F8EC2-64B8-4BF8-BD62-2B455CC9F7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71309" y="3808865"/>
                <a:ext cx="788520" cy="27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algn="l" rtl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he-IL" sz="1400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5(n-1)</a:t>
                </a:r>
                <a:endParaRPr lang="he-IL" altLang="he-IL" sz="1400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sp>
            <p:nvSpPr>
              <p:cNvPr id="78" name="TextBox 35">
                <a:extLst>
                  <a:ext uri="{FF2B5EF4-FFF2-40B4-BE49-F238E27FC236}">
                    <a16:creationId xmlns:a16="http://schemas.microsoft.com/office/drawing/2014/main" id="{5A792C0E-9E6E-4A8B-8F7A-2E1A594A23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50477" y="3962742"/>
                <a:ext cx="788520" cy="27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algn="l" rtl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he-IL" sz="1400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6(n-1)</a:t>
                </a:r>
                <a:endParaRPr lang="he-IL" altLang="he-IL" sz="1400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p:grpSp>
        <p:sp>
          <p:nvSpPr>
            <p:cNvPr id="74" name="סוגר מסולסל שמאלי 73">
              <a:extLst>
                <a:ext uri="{FF2B5EF4-FFF2-40B4-BE49-F238E27FC236}">
                  <a16:creationId xmlns:a16="http://schemas.microsoft.com/office/drawing/2014/main" id="{04F663F8-372C-4579-B4CA-BEAE5006D05F}"/>
                </a:ext>
              </a:extLst>
            </p:cNvPr>
            <p:cNvSpPr/>
            <p:nvPr/>
          </p:nvSpPr>
          <p:spPr>
            <a:xfrm>
              <a:off x="368459" y="3296446"/>
              <a:ext cx="476025" cy="2412961"/>
            </a:xfrm>
            <a:prstGeom prst="leftBrac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75" name="סוגר מסולסל שמאלי 74">
              <a:extLst>
                <a:ext uri="{FF2B5EF4-FFF2-40B4-BE49-F238E27FC236}">
                  <a16:creationId xmlns:a16="http://schemas.microsoft.com/office/drawing/2014/main" id="{DA13FB48-6B89-4C2A-80FB-C192685D45D2}"/>
                </a:ext>
              </a:extLst>
            </p:cNvPr>
            <p:cNvSpPr/>
            <p:nvPr/>
          </p:nvSpPr>
          <p:spPr>
            <a:xfrm>
              <a:off x="974598" y="3609384"/>
              <a:ext cx="477612" cy="2100023"/>
            </a:xfrm>
            <a:prstGeom prst="leftBrac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</p:grpSp>
      <p:sp>
        <p:nvSpPr>
          <p:cNvPr id="80" name="תרשים זרימה: תהליך חלופי 79">
            <a:extLst>
              <a:ext uri="{FF2B5EF4-FFF2-40B4-BE49-F238E27FC236}">
                <a16:creationId xmlns:a16="http://schemas.microsoft.com/office/drawing/2014/main" id="{E5B12577-CFE0-49BD-98A5-DF53FAEB16DD}"/>
              </a:ext>
            </a:extLst>
          </p:cNvPr>
          <p:cNvSpPr/>
          <p:nvPr/>
        </p:nvSpPr>
        <p:spPr>
          <a:xfrm>
            <a:off x="8612748" y="1933724"/>
            <a:ext cx="3180496" cy="1507351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32000" rIns="180000" bIns="0" rtlCol="1" anchor="ctr"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</a:rPr>
              <a:t>פונקציית זמן הריצה:</a:t>
            </a:r>
            <a:endParaRPr lang="he-IL" sz="2400" b="1" dirty="0">
              <a:solidFill>
                <a:srgbClr val="00B050"/>
              </a:solidFill>
            </a:endParaRPr>
          </a:p>
          <a:p>
            <a:pPr marL="514350" indent="-514350">
              <a:spcAft>
                <a:spcPts val="300"/>
              </a:spcAft>
              <a:buClr>
                <a:srgbClr val="0BD0D9"/>
              </a:buClr>
              <a:buSzPct val="95000"/>
              <a:defRPr/>
            </a:pPr>
            <a:r>
              <a:rPr lang="he-IL" b="1" dirty="0">
                <a:solidFill>
                  <a:schemeClr val="bg1"/>
                </a:solidFill>
              </a:rPr>
              <a:t>    7 •</a:t>
            </a:r>
            <a:r>
              <a:rPr lang="en-US" b="1" dirty="0">
                <a:solidFill>
                  <a:schemeClr val="bg1"/>
                </a:solidFill>
              </a:rPr>
              <a:t>6 (n - 1) </a:t>
            </a:r>
            <a:r>
              <a:rPr lang="he-IL" b="1" dirty="0">
                <a:solidFill>
                  <a:schemeClr val="bg1"/>
                </a:solidFill>
              </a:rPr>
              <a:t> • </a:t>
            </a:r>
            <a:r>
              <a:rPr lang="en-US" b="1" dirty="0">
                <a:solidFill>
                  <a:schemeClr val="bg1"/>
                </a:solidFill>
              </a:rPr>
              <a:t>5 (n - 1)</a:t>
            </a:r>
          </a:p>
          <a:p>
            <a:pPr marL="514350" indent="-514350">
              <a:spcAft>
                <a:spcPts val="300"/>
              </a:spcAft>
              <a:buClr>
                <a:srgbClr val="0BD0D9"/>
              </a:buClr>
              <a:buSzPct val="95000"/>
              <a:defRPr/>
            </a:pPr>
            <a:r>
              <a:rPr lang="en-US" b="1" dirty="0">
                <a:solidFill>
                  <a:schemeClr val="bg1"/>
                </a:solidFill>
              </a:rPr>
              <a:t>210 (n - 1)</a:t>
            </a:r>
            <a:r>
              <a:rPr lang="en-US" b="1" baseline="30000" dirty="0">
                <a:solidFill>
                  <a:schemeClr val="bg1"/>
                </a:solidFill>
              </a:rPr>
              <a:t>2                  </a:t>
            </a:r>
            <a:endParaRPr lang="en-US" sz="2400" b="1" baseline="30000" dirty="0">
              <a:solidFill>
                <a:schemeClr val="bg1"/>
              </a:solidFill>
            </a:endParaRPr>
          </a:p>
          <a:p>
            <a:pPr marL="514350" indent="-514350">
              <a:buClr>
                <a:srgbClr val="0BD0D9"/>
              </a:buClr>
              <a:buSzPct val="95000"/>
              <a:defRPr/>
            </a:pPr>
            <a:r>
              <a:rPr lang="en-US" sz="2400" b="1" dirty="0">
                <a:solidFill>
                  <a:schemeClr val="bg1"/>
                </a:solidFill>
              </a:rPr>
              <a:t>210 n</a:t>
            </a:r>
            <a:r>
              <a:rPr lang="en-US" sz="2400" b="1" baseline="30000" dirty="0">
                <a:solidFill>
                  <a:schemeClr val="bg1"/>
                </a:solidFill>
              </a:rPr>
              <a:t>2</a:t>
            </a:r>
            <a:r>
              <a:rPr lang="en-US" sz="2400" b="1" dirty="0">
                <a:solidFill>
                  <a:schemeClr val="bg1"/>
                </a:solidFill>
              </a:rPr>
              <a:t> – 420n + 1  </a:t>
            </a:r>
            <a:endParaRPr lang="he-IL" sz="2400" b="1" baseline="30000" dirty="0">
              <a:solidFill>
                <a:schemeClr val="bg1"/>
              </a:solidFill>
            </a:endParaRPr>
          </a:p>
          <a:p>
            <a:pPr marL="514350" indent="-514350">
              <a:spcBef>
                <a:spcPts val="1200"/>
              </a:spcBef>
              <a:buClr>
                <a:srgbClr val="0BD0D9"/>
              </a:buClr>
              <a:buSzPct val="95000"/>
              <a:defRPr/>
            </a:pPr>
            <a:endParaRPr lang="he-IL" sz="2400" b="1" dirty="0">
              <a:solidFill>
                <a:schemeClr val="bg1"/>
              </a:solidFill>
            </a:endParaRPr>
          </a:p>
        </p:txBody>
      </p:sp>
      <p:grpSp>
        <p:nvGrpSpPr>
          <p:cNvPr id="68" name="קבוצה 40">
            <a:extLst>
              <a:ext uri="{FF2B5EF4-FFF2-40B4-BE49-F238E27FC236}">
                <a16:creationId xmlns:a16="http://schemas.microsoft.com/office/drawing/2014/main" id="{E279DCF8-BD6B-4690-A482-CDAC2E6659D3}"/>
              </a:ext>
            </a:extLst>
          </p:cNvPr>
          <p:cNvGrpSpPr>
            <a:grpSpLocks/>
          </p:cNvGrpSpPr>
          <p:nvPr/>
        </p:nvGrpSpPr>
        <p:grpSpPr bwMode="auto">
          <a:xfrm>
            <a:off x="8949817" y="2938382"/>
            <a:ext cx="2475638" cy="428625"/>
            <a:chOff x="152501" y="3929067"/>
            <a:chExt cx="1919169" cy="428628"/>
          </a:xfrm>
        </p:grpSpPr>
        <p:cxnSp>
          <p:nvCxnSpPr>
            <p:cNvPr id="69" name="מחבר ישר 68">
              <a:extLst>
                <a:ext uri="{FF2B5EF4-FFF2-40B4-BE49-F238E27FC236}">
                  <a16:creationId xmlns:a16="http://schemas.microsoft.com/office/drawing/2014/main" id="{48480CE8-45D6-495B-9CEB-9585AE959166}"/>
                </a:ext>
              </a:extLst>
            </p:cNvPr>
            <p:cNvCxnSpPr/>
            <p:nvPr/>
          </p:nvCxnSpPr>
          <p:spPr>
            <a:xfrm rot="5400000" flipH="1" flipV="1">
              <a:off x="1071591" y="4000515"/>
              <a:ext cx="428628" cy="285732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מחבר ישר 69">
              <a:extLst>
                <a:ext uri="{FF2B5EF4-FFF2-40B4-BE49-F238E27FC236}">
                  <a16:creationId xmlns:a16="http://schemas.microsoft.com/office/drawing/2014/main" id="{70BF4511-97D9-45C2-8ACC-8C34481CE99B}"/>
                </a:ext>
              </a:extLst>
            </p:cNvPr>
            <p:cNvCxnSpPr/>
            <p:nvPr/>
          </p:nvCxnSpPr>
          <p:spPr>
            <a:xfrm rot="5400000" flipH="1" flipV="1">
              <a:off x="1714489" y="4000515"/>
              <a:ext cx="428628" cy="285732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מחבר ישר 70">
              <a:extLst>
                <a:ext uri="{FF2B5EF4-FFF2-40B4-BE49-F238E27FC236}">
                  <a16:creationId xmlns:a16="http://schemas.microsoft.com/office/drawing/2014/main" id="{33AAAE08-04F9-44B9-B8B3-594F7F7D831B}"/>
                </a:ext>
              </a:extLst>
            </p:cNvPr>
            <p:cNvCxnSpPr/>
            <p:nvPr/>
          </p:nvCxnSpPr>
          <p:spPr>
            <a:xfrm rot="5400000" flipH="1" flipV="1">
              <a:off x="81053" y="4000515"/>
              <a:ext cx="428628" cy="285732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תרשים זרימה: תהליך חלופי 80">
            <a:extLst>
              <a:ext uri="{FF2B5EF4-FFF2-40B4-BE49-F238E27FC236}">
                <a16:creationId xmlns:a16="http://schemas.microsoft.com/office/drawing/2014/main" id="{3238E5E8-5F61-416A-9A32-99AF8E848884}"/>
              </a:ext>
            </a:extLst>
          </p:cNvPr>
          <p:cNvSpPr/>
          <p:nvPr/>
        </p:nvSpPr>
        <p:spPr>
          <a:xfrm>
            <a:off x="6114463" y="3902160"/>
            <a:ext cx="5685568" cy="63499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1" anchor="ctr"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800" b="1" dirty="0">
                <a:solidFill>
                  <a:schemeClr val="bg1"/>
                </a:solidFill>
              </a:rPr>
              <a:t>סיבוכיות זמן ריצה / סדר גודל: </a:t>
            </a:r>
            <a:r>
              <a:rPr lang="he-IL" sz="2400" dirty="0">
                <a:solidFill>
                  <a:schemeClr val="bg1"/>
                </a:solidFill>
              </a:rPr>
              <a:t>(</a:t>
            </a:r>
            <a:r>
              <a:rPr lang="en-US" sz="2000" b="1" dirty="0">
                <a:solidFill>
                  <a:schemeClr val="bg1"/>
                </a:solidFill>
              </a:rPr>
              <a:t>n</a:t>
            </a:r>
            <a:r>
              <a:rPr lang="en-US" sz="2000" b="1" baseline="30000" dirty="0">
                <a:solidFill>
                  <a:schemeClr val="bg1"/>
                </a:solidFill>
              </a:rPr>
              <a:t>2</a:t>
            </a:r>
            <a:r>
              <a:rPr lang="he-IL" sz="2400" dirty="0">
                <a:solidFill>
                  <a:schemeClr val="bg1"/>
                </a:solidFill>
              </a:rPr>
              <a:t>)</a:t>
            </a:r>
            <a:r>
              <a:rPr lang="en-US" sz="2800" b="1" dirty="0">
                <a:solidFill>
                  <a:schemeClr val="bg1"/>
                </a:solidFill>
              </a:rPr>
              <a:t>O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6" grpId="0" animBg="1"/>
      <p:bldP spid="41" grpId="0"/>
      <p:bldP spid="80" grpId="0" animBg="1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68364"/>
            <a:ext cx="9802368" cy="720000"/>
          </a:xfrm>
        </p:spPr>
        <p:txBody>
          <a:bodyPr/>
          <a:lstStyle/>
          <a:p>
            <a:r>
              <a:rPr lang="he-IL" sz="4000" dirty="0"/>
              <a:t>תרגיל:  מה היעילות של האלגוריתם הבא?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11775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446199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-87084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מציין מיקום תוכן 2">
            <a:extLst>
              <a:ext uri="{FF2B5EF4-FFF2-40B4-BE49-F238E27FC236}">
                <a16:creationId xmlns:a16="http://schemas.microsoft.com/office/drawing/2014/main" id="{37C37E8B-C668-4EB0-A9C0-5E55B547EAE7}"/>
              </a:ext>
            </a:extLst>
          </p:cNvPr>
          <p:cNvSpPr txBox="1">
            <a:spLocks/>
          </p:cNvSpPr>
          <p:nvPr/>
        </p:nvSpPr>
        <p:spPr bwMode="auto">
          <a:xfrm>
            <a:off x="391969" y="909274"/>
            <a:ext cx="11161452" cy="492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 eaLnBrk="1" hangingPunct="1">
              <a:defRPr/>
            </a:pPr>
            <a:r>
              <a:rPr lang="en-US" sz="2400" b="1" dirty="0"/>
              <a:t>public int </a:t>
            </a:r>
            <a:r>
              <a:rPr lang="en-US" sz="2400" b="1" dirty="0" err="1"/>
              <a:t>countMaxUp</a:t>
            </a:r>
            <a:r>
              <a:rPr lang="en-US" sz="2400" b="1" dirty="0"/>
              <a:t>(int[ ] array)</a:t>
            </a:r>
          </a:p>
          <a:p>
            <a:pPr algn="l" rtl="0">
              <a:defRPr/>
            </a:pPr>
            <a:r>
              <a:rPr lang="he-IL" sz="2400" b="1" dirty="0"/>
              <a:t>}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rgbClr val="7DF42C"/>
                </a:solidFill>
              </a:rPr>
              <a:t> 					// </a:t>
            </a:r>
            <a:r>
              <a:rPr lang="he-IL" altLang="he-IL" sz="2400" b="1" dirty="0">
                <a:solidFill>
                  <a:srgbClr val="7DF42C"/>
                </a:solidFill>
              </a:rPr>
              <a:t>שאילתה המקבלת מערך עם מספרים שלמים,</a:t>
            </a:r>
          </a:p>
          <a:p>
            <a:pPr algn="l" rtl="0">
              <a:defRPr/>
            </a:pPr>
            <a:r>
              <a:rPr lang="he-IL" altLang="he-IL" sz="2400" dirty="0"/>
              <a:t>			</a:t>
            </a:r>
            <a:r>
              <a:rPr lang="en-US" altLang="he-IL" sz="2400" dirty="0"/>
              <a:t>	</a:t>
            </a:r>
            <a:r>
              <a:rPr lang="en-US" sz="2400" b="1" dirty="0">
                <a:solidFill>
                  <a:srgbClr val="7DF42C"/>
                </a:solidFill>
              </a:rPr>
              <a:t> // </a:t>
            </a:r>
            <a:r>
              <a:rPr lang="he-IL" altLang="he-IL" sz="2400" b="1" dirty="0">
                <a:solidFill>
                  <a:srgbClr val="7DF42C"/>
                </a:solidFill>
              </a:rPr>
              <a:t>מחזירה את אורך הרצף העולה הגדול ביותר במערך.</a:t>
            </a:r>
          </a:p>
          <a:p>
            <a:pPr algn="l" rtl="0" eaLnBrk="1" hangingPunct="1">
              <a:defRPr/>
            </a:pPr>
            <a:r>
              <a:rPr lang="en-US" sz="2400" b="1" dirty="0"/>
              <a:t>      int </a:t>
            </a:r>
            <a:r>
              <a:rPr lang="en-US" sz="2400" b="1" dirty="0" err="1"/>
              <a:t>i</a:t>
            </a:r>
            <a:r>
              <a:rPr lang="en-US" sz="2400" b="1" dirty="0"/>
              <a:t> = 0 , count , max = 0;</a:t>
            </a:r>
          </a:p>
          <a:p>
            <a:pPr algn="l" rtl="0" eaLnBrk="1" hangingPunct="1">
              <a:defRPr/>
            </a:pPr>
            <a:r>
              <a:rPr lang="en-US" sz="2400" b="1" dirty="0"/>
              <a:t>      while ( </a:t>
            </a:r>
            <a:r>
              <a:rPr lang="en-US" sz="2400" b="1" dirty="0" err="1"/>
              <a:t>i</a:t>
            </a:r>
            <a:r>
              <a:rPr lang="en-US" sz="2400" b="1" dirty="0"/>
              <a:t> &lt; array.length-1 )</a:t>
            </a:r>
          </a:p>
          <a:p>
            <a:pPr lvl="1" algn="l" rtl="0" eaLnBrk="1" hangingPunct="1">
              <a:defRPr/>
            </a:pPr>
            <a:r>
              <a:rPr lang="en-US" sz="2400" b="1" dirty="0"/>
              <a:t>{	count = 1;</a:t>
            </a:r>
          </a:p>
          <a:p>
            <a:pPr algn="l" rtl="0" eaLnBrk="1" hangingPunct="1">
              <a:defRPr/>
            </a:pPr>
            <a:r>
              <a:rPr lang="en-US" sz="2400" b="1" dirty="0"/>
              <a:t>	while ((</a:t>
            </a:r>
            <a:r>
              <a:rPr lang="en-US" sz="2400" b="1" dirty="0" err="1"/>
              <a:t>i</a:t>
            </a:r>
            <a:r>
              <a:rPr lang="en-US" sz="2400" b="1" dirty="0"/>
              <a:t> &lt; array.length-1) &amp;&amp; (array[</a:t>
            </a:r>
            <a:r>
              <a:rPr lang="en-US" sz="2400" b="1" dirty="0" err="1"/>
              <a:t>i</a:t>
            </a:r>
            <a:r>
              <a:rPr lang="en-US" sz="2400" b="1" dirty="0"/>
              <a:t>] &lt; array[i+1]))</a:t>
            </a:r>
          </a:p>
          <a:p>
            <a:pPr lvl="2" algn="l" rtl="0" eaLnBrk="1" hangingPunct="1">
              <a:defRPr/>
            </a:pPr>
            <a:r>
              <a:rPr lang="en-US" sz="2400" b="1" dirty="0"/>
              <a:t>{	count++;</a:t>
            </a:r>
          </a:p>
          <a:p>
            <a:pPr algn="l" rtl="0" eaLnBrk="1" hangingPunct="1">
              <a:defRPr/>
            </a:pPr>
            <a:r>
              <a:rPr lang="en-US" sz="2400" b="1" dirty="0"/>
              <a:t>		</a:t>
            </a:r>
            <a:r>
              <a:rPr lang="en-US" sz="2400" b="1" dirty="0" err="1"/>
              <a:t>i</a:t>
            </a:r>
            <a:r>
              <a:rPr lang="en-US" sz="2400" b="1" dirty="0"/>
              <a:t>++;</a:t>
            </a:r>
          </a:p>
          <a:p>
            <a:pPr lvl="2" algn="l" rtl="0" eaLnBrk="1" hangingPunct="1">
              <a:defRPr/>
            </a:pPr>
            <a:r>
              <a:rPr lang="en-US" sz="2400" b="1" dirty="0"/>
              <a:t>}</a:t>
            </a:r>
            <a:endParaRPr lang="he-IL" sz="2400" b="1" dirty="0"/>
          </a:p>
          <a:p>
            <a:pPr algn="l" rtl="0" eaLnBrk="1" hangingPunct="1">
              <a:defRPr/>
            </a:pPr>
            <a:r>
              <a:rPr lang="en-US" sz="2400" b="1" dirty="0"/>
              <a:t>	if (count &gt; max)</a:t>
            </a:r>
          </a:p>
          <a:p>
            <a:pPr algn="l" rtl="0" eaLnBrk="1" hangingPunct="1">
              <a:defRPr/>
            </a:pPr>
            <a:r>
              <a:rPr lang="en-US" sz="2400" b="1" dirty="0"/>
              <a:t>		max = count;</a:t>
            </a:r>
          </a:p>
          <a:p>
            <a:pPr algn="l" rtl="0" eaLnBrk="1" hangingPunct="1">
              <a:defRPr/>
            </a:pPr>
            <a:r>
              <a:rPr lang="en-US" sz="2400" b="1" dirty="0"/>
              <a:t>	</a:t>
            </a:r>
            <a:r>
              <a:rPr lang="en-US" sz="2400" b="1" dirty="0" err="1"/>
              <a:t>i</a:t>
            </a:r>
            <a:r>
              <a:rPr lang="en-US" sz="2400" b="1" dirty="0"/>
              <a:t>++;</a:t>
            </a:r>
          </a:p>
          <a:p>
            <a:pPr lvl="1" algn="l" rtl="0" eaLnBrk="1" hangingPunct="1">
              <a:defRPr/>
            </a:pPr>
            <a:r>
              <a:rPr lang="en-US" sz="2400" b="1" dirty="0"/>
              <a:t>}</a:t>
            </a:r>
            <a:endParaRPr lang="he-IL" sz="2400" b="1" dirty="0"/>
          </a:p>
          <a:p>
            <a:pPr algn="l" rtl="0" eaLnBrk="1" hangingPunct="1">
              <a:defRPr/>
            </a:pPr>
            <a:r>
              <a:rPr lang="en-US" sz="2400" b="1" dirty="0"/>
              <a:t>      return max;</a:t>
            </a:r>
          </a:p>
          <a:p>
            <a:pPr algn="l" rtl="0" eaLnBrk="1" hangingPunct="1">
              <a:defRPr/>
            </a:pPr>
            <a:r>
              <a:rPr lang="he-IL" sz="2400" b="1" dirty="0"/>
              <a:t>{</a:t>
            </a:r>
            <a:endParaRPr lang="he-IL" sz="2400" b="1" dirty="0">
              <a:cs typeface="+mn-cs"/>
            </a:endParaRPr>
          </a:p>
        </p:txBody>
      </p:sp>
      <p:sp>
        <p:nvSpPr>
          <p:cNvPr id="81" name="תרשים זרימה: תהליך חלופי 80">
            <a:extLst>
              <a:ext uri="{FF2B5EF4-FFF2-40B4-BE49-F238E27FC236}">
                <a16:creationId xmlns:a16="http://schemas.microsoft.com/office/drawing/2014/main" id="{3238E5E8-5F61-416A-9A32-99AF8E848884}"/>
              </a:ext>
            </a:extLst>
          </p:cNvPr>
          <p:cNvSpPr/>
          <p:nvPr/>
        </p:nvSpPr>
        <p:spPr>
          <a:xfrm>
            <a:off x="6379012" y="2355412"/>
            <a:ext cx="5623450" cy="542237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1" anchor="ctr"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800" b="1" dirty="0">
                <a:solidFill>
                  <a:schemeClr val="bg1"/>
                </a:solidFill>
              </a:rPr>
              <a:t>סיבוכיות זמן ריצה / סדר גודל:  </a:t>
            </a:r>
            <a:r>
              <a:rPr lang="he-IL" sz="2400" dirty="0">
                <a:solidFill>
                  <a:schemeClr val="bg1"/>
                </a:solidFill>
              </a:rPr>
              <a:t>(</a:t>
            </a:r>
            <a:r>
              <a:rPr lang="en-US" sz="2000" b="1" dirty="0">
                <a:solidFill>
                  <a:schemeClr val="bg1"/>
                </a:solidFill>
              </a:rPr>
              <a:t>n</a:t>
            </a:r>
            <a:r>
              <a:rPr lang="he-IL" sz="2400" dirty="0">
                <a:solidFill>
                  <a:schemeClr val="bg1"/>
                </a:solidFill>
              </a:rPr>
              <a:t>)</a:t>
            </a:r>
            <a:r>
              <a:rPr lang="en-US" sz="2800" b="1" dirty="0">
                <a:solidFill>
                  <a:schemeClr val="bg1"/>
                </a:solidFill>
              </a:rPr>
              <a:t>O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46" name="תרשים זרימה: מסיים 45">
            <a:extLst>
              <a:ext uri="{FF2B5EF4-FFF2-40B4-BE49-F238E27FC236}">
                <a16:creationId xmlns:a16="http://schemas.microsoft.com/office/drawing/2014/main" id="{BF3A11F1-B9A0-4AB9-9CBA-71B319E3F66D}"/>
              </a:ext>
            </a:extLst>
          </p:cNvPr>
          <p:cNvSpPr/>
          <p:nvPr/>
        </p:nvSpPr>
        <p:spPr>
          <a:xfrm>
            <a:off x="2964125" y="5433636"/>
            <a:ext cx="5247008" cy="834170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מהן הפעולות הבסיסיות בשאילתה?</a:t>
            </a: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40" name="תרשים זרימה: תהליך חלופי 39">
            <a:extLst>
              <a:ext uri="{FF2B5EF4-FFF2-40B4-BE49-F238E27FC236}">
                <a16:creationId xmlns:a16="http://schemas.microsoft.com/office/drawing/2014/main" id="{4EE83F8E-CE2B-4F43-9CB0-327694AE948E}"/>
              </a:ext>
            </a:extLst>
          </p:cNvPr>
          <p:cNvSpPr/>
          <p:nvPr/>
        </p:nvSpPr>
        <p:spPr>
          <a:xfrm>
            <a:off x="5515429" y="3577760"/>
            <a:ext cx="6487033" cy="1145281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bIns="0" rtlCol="1" anchor="ctr"/>
          <a:lstStyle/>
          <a:p>
            <a:pPr marL="514350" indent="-514350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הסבר: 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he-IL" sz="2400" dirty="0">
                <a:solidFill>
                  <a:schemeClr val="bg1"/>
                </a:solidFill>
              </a:rPr>
              <a:t> – מציין את מספר המספרים במערך.</a:t>
            </a:r>
          </a:p>
          <a:p>
            <a:pPr marL="514350" indent="-514350"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 הפעולה תעבור על </a:t>
            </a:r>
            <a:r>
              <a:rPr lang="he-IL" sz="2400" b="1" u="sng" dirty="0">
                <a:solidFill>
                  <a:schemeClr val="bg1"/>
                </a:solidFill>
              </a:rPr>
              <a:t>כל</a:t>
            </a:r>
            <a:r>
              <a:rPr lang="he-IL" sz="2400" dirty="0">
                <a:solidFill>
                  <a:schemeClr val="bg1"/>
                </a:solidFill>
              </a:rPr>
              <a:t> האיברים במערך מספר </a:t>
            </a:r>
            <a:r>
              <a:rPr lang="he-IL" sz="2400" b="1" u="sng" dirty="0">
                <a:solidFill>
                  <a:schemeClr val="bg1"/>
                </a:solidFill>
              </a:rPr>
              <a:t>קבוע</a:t>
            </a:r>
            <a:r>
              <a:rPr lang="he-IL" sz="2400" dirty="0">
                <a:solidFill>
                  <a:schemeClr val="bg1"/>
                </a:solidFill>
              </a:rPr>
              <a:t> של פעמים לצורך מניית האיברים.</a:t>
            </a:r>
          </a:p>
        </p:txBody>
      </p:sp>
    </p:spTree>
    <p:extLst>
      <p:ext uri="{BB962C8B-B14F-4D97-AF65-F5344CB8AC3E}">
        <p14:creationId xmlns:p14="http://schemas.microsoft.com/office/powerpoint/2010/main" val="66311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46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039775"/>
            <a:ext cx="11161453" cy="6101254"/>
          </a:xfrm>
        </p:spPr>
        <p:txBody>
          <a:bodyPr>
            <a:normAutofit/>
          </a:bodyPr>
          <a:lstStyle/>
          <a:p>
            <a:r>
              <a:rPr lang="he-IL" altLang="he-IL" sz="2800" b="1" dirty="0">
                <a:solidFill>
                  <a:srgbClr val="0070C0"/>
                </a:solidFill>
              </a:rPr>
              <a:t>קושי להגדיר את המושג: אורך הקלט</a:t>
            </a:r>
            <a:r>
              <a:rPr lang="he-IL" altLang="he-IL" sz="2800" dirty="0"/>
              <a:t>.</a:t>
            </a:r>
            <a:endParaRPr lang="en-US" altLang="he-IL" sz="2800" dirty="0"/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לדוגמה:  נתונה סידרה של </a:t>
            </a:r>
            <a:r>
              <a:rPr lang="en-US" altLang="he-IL" dirty="0"/>
              <a:t>N</a:t>
            </a:r>
            <a:r>
              <a:rPr lang="he-IL" altLang="he-IL" dirty="0"/>
              <a:t> קפיצות לרוחק של תלמידים, צריך לחשב ולהדפיס את מספרי התלמידים שקפצו הכי רחוק.</a:t>
            </a:r>
            <a:endParaRPr lang="en-US" altLang="he-IL" dirty="0"/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תשובת התלמיד/ה לסדר הגודל תהיה: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		</a:t>
            </a:r>
            <a:r>
              <a:rPr lang="en-US" altLang="he-IL" dirty="0"/>
              <a:t>O(n)  </a:t>
            </a:r>
            <a:r>
              <a:rPr lang="he-IL" altLang="he-IL" dirty="0"/>
              <a:t>– כאשר </a:t>
            </a:r>
            <a:r>
              <a:rPr lang="en-US" altLang="he-IL" dirty="0"/>
              <a:t>n</a:t>
            </a:r>
            <a:r>
              <a:rPr lang="he-IL" altLang="he-IL" dirty="0"/>
              <a:t>  מציין את </a:t>
            </a:r>
            <a:r>
              <a:rPr lang="he-IL" altLang="he-IL" b="1" dirty="0"/>
              <a:t>אורך הקלט</a:t>
            </a:r>
            <a:r>
              <a:rPr lang="he-IL" altLang="he-IL" dirty="0"/>
              <a:t> של הסדרה.</a:t>
            </a:r>
            <a:endParaRPr lang="en-US" altLang="he-IL" dirty="0"/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במקום לרשום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		  </a:t>
            </a:r>
            <a:r>
              <a:rPr lang="en-US" altLang="he-IL" dirty="0"/>
              <a:t>O(n) </a:t>
            </a:r>
            <a:r>
              <a:rPr lang="he-IL" altLang="he-IL" dirty="0"/>
              <a:t>– כאשר </a:t>
            </a:r>
            <a:r>
              <a:rPr lang="en-US" altLang="he-IL" dirty="0"/>
              <a:t>n</a:t>
            </a:r>
            <a:r>
              <a:rPr lang="he-IL" altLang="he-IL" dirty="0"/>
              <a:t>  מציין את </a:t>
            </a:r>
            <a:r>
              <a:rPr lang="he-IL" altLang="he-IL" b="1" dirty="0"/>
              <a:t>מספר הקפיצות לרוחק</a:t>
            </a:r>
            <a:r>
              <a:rPr lang="he-IL" altLang="he-IL" dirty="0"/>
              <a:t>.</a:t>
            </a:r>
            <a:endParaRPr lang="en-US" altLang="he-IL" dirty="0"/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				ההסבר לסדר הגודל יהיה: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				אנו עוברים על </a:t>
            </a:r>
            <a:r>
              <a:rPr lang="he-IL" altLang="he-IL" u="sng" dirty="0"/>
              <a:t>כל</a:t>
            </a:r>
            <a:r>
              <a:rPr lang="he-IL" altLang="he-IL" dirty="0"/>
              <a:t> קפיצות התלמידים </a:t>
            </a:r>
            <a:r>
              <a:rPr lang="he-IL" altLang="he-IL" u="sng" dirty="0"/>
              <a:t>פעמיים</a:t>
            </a:r>
            <a:r>
              <a:rPr lang="he-IL" altLang="he-IL" dirty="0"/>
              <a:t>, פעם אחת					לצורך מציאת הערך של הקפיצה המקסימלית, ובשנייה					לצורך מציאת מספרי התלמידים שקפצו את הקפיצה הכי					ארוכה.</a:t>
            </a:r>
            <a:endParaRPr lang="en-US" alt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 sz="4400" dirty="0"/>
              <a:t>קשיים בהוראת/למידת יעילות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760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392760"/>
            <a:ext cx="11161453" cy="3731690"/>
          </a:xfrm>
        </p:spPr>
        <p:txBody>
          <a:bodyPr>
            <a:normAutofit/>
          </a:bodyPr>
          <a:lstStyle/>
          <a:p>
            <a:r>
              <a:rPr lang="he-IL" altLang="he-IL" sz="2800" b="1" dirty="0">
                <a:solidFill>
                  <a:srgbClr val="0070C0"/>
                </a:solidFill>
              </a:rPr>
              <a:t>נטייה לבלבל בין המושג זמן הריצה של האלגוריתם לבין סדר הגודל שלו</a:t>
            </a:r>
            <a:r>
              <a:rPr lang="he-IL" altLang="he-IL" sz="2800" dirty="0">
                <a:solidFill>
                  <a:srgbClr val="0070C0"/>
                </a:solidFill>
              </a:rPr>
              <a:t>.</a:t>
            </a:r>
            <a:endParaRPr lang="en-US" altLang="he-IL" sz="2800" dirty="0">
              <a:solidFill>
                <a:srgbClr val="0070C0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לדוגמה: ירשם בסדר גודל </a:t>
            </a:r>
            <a:r>
              <a:rPr lang="en-US" altLang="he-IL" sz="2800" dirty="0"/>
              <a:t>O(</a:t>
            </a:r>
            <a:r>
              <a:rPr lang="en-US" altLang="he-IL" b="1" dirty="0"/>
              <a:t>2</a:t>
            </a:r>
            <a:r>
              <a:rPr lang="en-US" altLang="he-IL" sz="2800" dirty="0"/>
              <a:t>n)</a:t>
            </a:r>
            <a:r>
              <a:rPr lang="he-IL" altLang="he-IL" dirty="0"/>
              <a:t>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he-IL" sz="1000" dirty="0"/>
          </a:p>
          <a:p>
            <a:r>
              <a:rPr lang="he-IL" altLang="he-IL" sz="2800" b="1" dirty="0">
                <a:solidFill>
                  <a:srgbClr val="0070C0"/>
                </a:solidFill>
              </a:rPr>
              <a:t>נטייה להגדיר סדרי גודל לפי המראה של האלגוריתם</a:t>
            </a:r>
            <a:r>
              <a:rPr lang="he-IL" altLang="he-IL" sz="2800" dirty="0">
                <a:solidFill>
                  <a:srgbClr val="0070C0"/>
                </a:solidFill>
              </a:rPr>
              <a:t>.</a:t>
            </a:r>
            <a:endParaRPr lang="en-US" altLang="he-IL" sz="2800" dirty="0">
              <a:solidFill>
                <a:srgbClr val="0070C0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כאשר הן/ם רואים פתרון עם לולאה מקוננת, הן/ם אוטומטית אומרים שסדר הגודל הוא  </a:t>
            </a:r>
            <a:r>
              <a:rPr lang="en-US" altLang="he-IL" dirty="0"/>
              <a:t>O(n</a:t>
            </a:r>
            <a:r>
              <a:rPr lang="en-US" altLang="he-IL" baseline="30000" dirty="0"/>
              <a:t>2</a:t>
            </a:r>
            <a:r>
              <a:rPr lang="en-US" altLang="he-IL" dirty="0"/>
              <a:t>)</a:t>
            </a:r>
            <a:r>
              <a:rPr lang="he-IL" altLang="he-IL" dirty="0"/>
              <a:t> מבלי לחשוב מה הפעולה עושה עם הקלט.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he-IL" sz="900" dirty="0"/>
          </a:p>
          <a:p>
            <a:r>
              <a:rPr lang="he-IL" altLang="he-IL" sz="2800" b="1" dirty="0">
                <a:solidFill>
                  <a:srgbClr val="0070C0"/>
                </a:solidFill>
              </a:rPr>
              <a:t>טעות</a:t>
            </a:r>
            <a:r>
              <a:rPr lang="he-IL" altLang="he-IL" sz="2800" dirty="0">
                <a:solidFill>
                  <a:srgbClr val="0070C0"/>
                </a:solidFill>
              </a:rPr>
              <a:t> </a:t>
            </a:r>
            <a:r>
              <a:rPr lang="he-IL" altLang="he-IL" sz="2800" b="1" dirty="0">
                <a:solidFill>
                  <a:srgbClr val="0070C0"/>
                </a:solidFill>
              </a:rPr>
              <a:t>נפוצה אחרת היא </a:t>
            </a:r>
            <a:r>
              <a:rPr lang="he-IL" altLang="he-IL" sz="2800" b="1" dirty="0" err="1">
                <a:solidFill>
                  <a:srgbClr val="0070C0"/>
                </a:solidFill>
              </a:rPr>
              <a:t>שתכנית</a:t>
            </a:r>
            <a:r>
              <a:rPr lang="he-IL" altLang="he-IL" sz="2800" b="1" dirty="0">
                <a:solidFill>
                  <a:srgbClr val="0070C0"/>
                </a:solidFill>
              </a:rPr>
              <a:t> קצרה היא יעילה יותר </a:t>
            </a:r>
            <a:r>
              <a:rPr lang="he-IL" altLang="he-IL" sz="2800" b="1" dirty="0" err="1">
                <a:solidFill>
                  <a:srgbClr val="0070C0"/>
                </a:solidFill>
              </a:rPr>
              <a:t>מתכנית</a:t>
            </a:r>
            <a:r>
              <a:rPr lang="he-IL" altLang="he-IL" sz="2800" b="1" dirty="0">
                <a:solidFill>
                  <a:srgbClr val="0070C0"/>
                </a:solidFill>
              </a:rPr>
              <a:t> ארוכה</a:t>
            </a:r>
            <a:r>
              <a:rPr lang="he-IL" altLang="he-IL" sz="2800" dirty="0"/>
              <a:t>.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 sz="4400" dirty="0"/>
              <a:t>קשיים בהוראת/למידת יעילות  </a:t>
            </a:r>
            <a:r>
              <a:rPr lang="he-IL" altLang="he-IL" sz="3200" dirty="0"/>
              <a:t>(המשך)</a:t>
            </a:r>
            <a:endParaRPr lang="he-IL" sz="3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F4014CA6-CD19-485B-BCC6-393617626016}"/>
              </a:ext>
            </a:extLst>
          </p:cNvPr>
          <p:cNvCxnSpPr>
            <a:cxnSpLocks/>
          </p:cNvCxnSpPr>
          <p:nvPr/>
        </p:nvCxnSpPr>
        <p:spPr>
          <a:xfrm>
            <a:off x="7410325" y="1875046"/>
            <a:ext cx="313553" cy="6014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3AB91F60-5BA3-4E22-AEE3-6691CE1EBB58}"/>
              </a:ext>
            </a:extLst>
          </p:cNvPr>
          <p:cNvCxnSpPr>
            <a:cxnSpLocks/>
          </p:cNvCxnSpPr>
          <p:nvPr/>
        </p:nvCxnSpPr>
        <p:spPr>
          <a:xfrm flipH="1">
            <a:off x="7410325" y="1875046"/>
            <a:ext cx="252594" cy="6014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19335E28-FB3F-4FE9-A745-E537F54C3991}"/>
              </a:ext>
            </a:extLst>
          </p:cNvPr>
          <p:cNvSpPr txBox="1">
            <a:spLocks/>
          </p:cNvSpPr>
          <p:nvPr/>
        </p:nvSpPr>
        <p:spPr>
          <a:xfrm>
            <a:off x="-121718" y="4918280"/>
            <a:ext cx="7525062" cy="175341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altLang="he-IL" sz="2800" b="1" dirty="0">
                <a:solidFill>
                  <a:srgbClr val="0070C0"/>
                </a:solidFill>
              </a:rPr>
              <a:t>טיפ להגדרת יעילות</a:t>
            </a:r>
            <a:r>
              <a:rPr lang="he-IL" altLang="he-IL" sz="2800" dirty="0">
                <a:solidFill>
                  <a:srgbClr val="0070C0"/>
                </a:solidFill>
              </a:rPr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עלינו לחשוב מהו מספר הפעמים שעברנו על הקלט.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dirty="0"/>
              <a:t>	ולא להסתכל ויזואלית על הפתרון.</a:t>
            </a:r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637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+mj-lt"/>
              </a:rPr>
              <a:t>יעילות - </a:t>
            </a:r>
            <a:r>
              <a:rPr lang="en-US" sz="4400" b="1" dirty="0">
                <a:latin typeface="+mj-lt"/>
                <a:ea typeface="+mj-ea"/>
                <a:cs typeface="David" pitchFamily="2" charset="-79"/>
              </a:rPr>
              <a:t>Efficiency</a:t>
            </a:r>
            <a:endParaRPr lang="he-IL" dirty="0">
              <a:latin typeface="+mj-lt"/>
            </a:endParaRP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997588" y="1007388"/>
            <a:ext cx="9802368" cy="431447"/>
          </a:xfrm>
        </p:spPr>
        <p:txBody>
          <a:bodyPr/>
          <a:lstStyle/>
          <a:p>
            <a:r>
              <a:rPr lang="he-IL" altLang="he-IL" sz="4000" b="1" dirty="0"/>
              <a:t>ביבליוגרפיה: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284813" y="1632299"/>
            <a:ext cx="12084770" cy="3404396"/>
          </a:xfrm>
        </p:spPr>
        <p:txBody>
          <a:bodyPr>
            <a:normAutofit/>
          </a:bodyPr>
          <a:lstStyle/>
          <a:p>
            <a:pPr marR="0" eaLnBrk="1" hangingPunct="1">
              <a:spcAft>
                <a:spcPts val="1200"/>
              </a:spcAft>
              <a:defRPr/>
            </a:pPr>
            <a:r>
              <a:rPr lang="he-IL" sz="2800" dirty="0" err="1"/>
              <a:t>ברנדס</a:t>
            </a:r>
            <a:r>
              <a:rPr lang="he-IL" sz="2800" dirty="0"/>
              <a:t>, ע. (2007). </a:t>
            </a:r>
            <a:r>
              <a:rPr lang="he-IL" sz="2800" i="1" dirty="0"/>
              <a:t>עיצוב תוכנה מבוסס עצמים</a:t>
            </a:r>
            <a:r>
              <a:rPr lang="he-IL" sz="2800" dirty="0"/>
              <a:t>. ירושלים: המרכז להוראת המדעים ע"ש עמוס דה-שליט (</a:t>
            </a:r>
            <a:r>
              <a:rPr lang="he-IL" sz="2800" dirty="0" err="1"/>
              <a:t>מל"מ</a:t>
            </a:r>
            <a:r>
              <a:rPr lang="he-IL" sz="2800" dirty="0"/>
              <a:t>), האוניברסיטה העברית בירושלים.</a:t>
            </a:r>
          </a:p>
          <a:p>
            <a:pPr marR="0" eaLnBrk="1" hangingPunct="1">
              <a:spcAft>
                <a:spcPts val="1200"/>
              </a:spcAft>
              <a:defRPr/>
            </a:pPr>
            <a:r>
              <a:rPr lang="he-IL" sz="2800" dirty="0"/>
              <a:t>פונק, ש' ושוורץ ש' (2020).   </a:t>
            </a:r>
            <a:r>
              <a:rPr lang="he-IL" sz="2800" i="1" dirty="0"/>
              <a:t>ספר-מדעי-המחשב  שער </a:t>
            </a:r>
            <a:r>
              <a:rPr lang="en-US" sz="2800" i="1" dirty="0"/>
              <a:t>I</a:t>
            </a:r>
            <a:r>
              <a:rPr lang="he-IL" sz="2800" i="1" dirty="0"/>
              <a:t>. 				</a:t>
            </a:r>
            <a:r>
              <a:rPr lang="he-IL" sz="2800" dirty="0"/>
              <a:t>הגוף המבצע: אורט ישראל. </a:t>
            </a:r>
            <a:r>
              <a:rPr lang="he-IL" sz="2800" b="1" dirty="0">
                <a:solidFill>
                  <a:schemeClr val="tx1">
                    <a:lumMod val="85000"/>
                  </a:schemeClr>
                </a:solidFill>
              </a:rPr>
              <a:t>ספר אינטרנטי</a:t>
            </a:r>
          </a:p>
          <a:p>
            <a:pPr marR="0" eaLnBrk="1" hangingPunct="1">
              <a:spcAft>
                <a:spcPts val="1200"/>
              </a:spcAft>
              <a:defRPr/>
            </a:pPr>
            <a:r>
              <a:rPr lang="he-IL" sz="2800" dirty="0" err="1"/>
              <a:t>מינסטר</a:t>
            </a:r>
            <a:r>
              <a:rPr lang="he-IL" sz="2800" dirty="0"/>
              <a:t>, ד' וברנד ב' (2020). </a:t>
            </a:r>
            <a:r>
              <a:rPr lang="he-IL" sz="2800" i="1" dirty="0"/>
              <a:t>ספר-מדעי-המחשב  שער </a:t>
            </a:r>
            <a:r>
              <a:rPr lang="en-US" sz="2800" i="1" dirty="0"/>
              <a:t>II</a:t>
            </a:r>
            <a:r>
              <a:rPr lang="he-IL" sz="2800" i="1" dirty="0"/>
              <a:t>. 				</a:t>
            </a:r>
            <a:r>
              <a:rPr lang="he-IL" sz="2800" dirty="0"/>
              <a:t>הגוף המבצע: אורט ישראל. </a:t>
            </a:r>
            <a:r>
              <a:rPr lang="he-IL" sz="2800" b="1" dirty="0">
                <a:solidFill>
                  <a:schemeClr val="tx1">
                    <a:lumMod val="85000"/>
                  </a:schemeClr>
                </a:solidFill>
              </a:rPr>
              <a:t>ספר אינטרנטי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00B8282A-152E-4F3D-A4D0-6BC36E5D2199}"/>
              </a:ext>
            </a:extLst>
          </p:cNvPr>
          <p:cNvSpPr/>
          <p:nvPr/>
        </p:nvSpPr>
        <p:spPr>
          <a:xfrm>
            <a:off x="1844558" y="4927282"/>
            <a:ext cx="345158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 End</a:t>
            </a:r>
            <a:endParaRPr lang="he-IL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יעילות - מבוא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ב' – נגשים לבגרות 5 </a:t>
            </a:r>
            <a:r>
              <a:rPr lang="he-IL" dirty="0" err="1">
                <a:sym typeface="Varela Round"/>
              </a:rPr>
              <a:t>יח"ל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דפנה </a:t>
            </a:r>
            <a:r>
              <a:rPr lang="he-IL" dirty="0" err="1">
                <a:sym typeface="Varela Round"/>
              </a:rPr>
              <a:t>מינסטר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דרישות קדם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מציין מיקום טקסט 2"/>
          <p:cNvSpPr txBox="1">
            <a:spLocks/>
          </p:cNvSpPr>
          <p:nvPr/>
        </p:nvSpPr>
        <p:spPr>
          <a:xfrm>
            <a:off x="609790" y="1285875"/>
            <a:ext cx="9996297" cy="4374869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יסודות מדעי המחשב.</a:t>
            </a:r>
          </a:p>
          <a:p>
            <a:r>
              <a:rPr lang="he-IL" dirty="0"/>
              <a:t>מיון בועות.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3D6F6080-AF1B-4D4A-97B0-95E2DD314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3793306"/>
            <a:ext cx="1868261" cy="186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5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370114" y="1219485"/>
            <a:ext cx="11451771" cy="4611559"/>
          </a:xfrm>
        </p:spPr>
        <p:txBody>
          <a:bodyPr/>
          <a:lstStyle/>
          <a:p>
            <a:r>
              <a:rPr lang="he-IL" dirty="0">
                <a:cs typeface="Varela Round" panose="00000500000000000000"/>
              </a:rPr>
              <a:t>הכרה פורמלית עם מושג היעילות וחשיבותו במדעי המחשב.</a:t>
            </a:r>
          </a:p>
          <a:p>
            <a:r>
              <a:rPr lang="he-IL" dirty="0">
                <a:cs typeface="Varela Round" panose="00000500000000000000"/>
              </a:rPr>
              <a:t>הכרת מדדי זמן-ריצה. </a:t>
            </a:r>
          </a:p>
          <a:p>
            <a:r>
              <a:rPr lang="he-IL" dirty="0">
                <a:cs typeface="Varela Round" panose="00000500000000000000"/>
              </a:rPr>
              <a:t>מושגי היעילות הבסיסיים "המקרה הגרוע ביותר", "המקרה הטוב ביותר", ו-"המקרה הממוצע". </a:t>
            </a:r>
          </a:p>
          <a:p>
            <a:r>
              <a:rPr lang="he-IL" dirty="0">
                <a:cs typeface="Varela Round" panose="00000500000000000000"/>
              </a:rPr>
              <a:t>מושגים נוספים:  אורך הקלט, היעילות כפונקציה של אורך הקלט ו"סדר גודל" (</a:t>
            </a:r>
            <a:r>
              <a:rPr lang="en-US" dirty="0">
                <a:cs typeface="Varela Round" panose="00000500000000000000"/>
              </a:rPr>
              <a:t>O</a:t>
            </a:r>
            <a:r>
              <a:rPr lang="he-IL" dirty="0">
                <a:cs typeface="Varela Round" panose="00000500000000000000"/>
              </a:rPr>
              <a:t> גדול).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יעילות - מבוא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b="1" dirty="0"/>
              <a:t>מושגים בסיסיים</a:t>
            </a:r>
            <a:endParaRPr lang="en-US" b="1" dirty="0"/>
          </a:p>
          <a:p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רקע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90500" y="932598"/>
            <a:ext cx="10991883" cy="52646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he-IL" altLang="he-IL" b="1" dirty="0"/>
              <a:t>יעילות</a:t>
            </a:r>
            <a:r>
              <a:rPr lang="he-IL" altLang="he-IL" dirty="0"/>
              <a:t> היא נושא מרכזי במדעי המחשב.</a:t>
            </a:r>
          </a:p>
          <a:p>
            <a:pPr>
              <a:spcAft>
                <a:spcPts val="1200"/>
              </a:spcAft>
            </a:pPr>
            <a:r>
              <a:rPr lang="he-IL" altLang="he-IL" dirty="0"/>
              <a:t>במדעי המחשב, יעילות היא היכולת להימנע מבזבוז זמן ומקום </a:t>
            </a:r>
            <a:r>
              <a:rPr lang="he-IL" altLang="he-IL" dirty="0" err="1"/>
              <a:t>בזכרון</a:t>
            </a:r>
            <a:r>
              <a:rPr lang="he-IL" altLang="he-IL" dirty="0"/>
              <a:t>, על מנת לייצר את התוצאה הרצויה.</a:t>
            </a:r>
          </a:p>
          <a:p>
            <a:pPr>
              <a:spcAft>
                <a:spcPts val="1200"/>
              </a:spcAft>
            </a:pPr>
            <a:r>
              <a:rPr lang="he-IL" altLang="he-IL" dirty="0"/>
              <a:t>ניתוח האלגוריתמים הוא קביעת כמות משאבי הזמן והמקום הדרושים לביצועו. </a:t>
            </a:r>
          </a:p>
          <a:p>
            <a:pPr>
              <a:spcAft>
                <a:spcPts val="1200"/>
              </a:spcAft>
            </a:pPr>
            <a:r>
              <a:rPr lang="he-IL" altLang="he-IL" dirty="0"/>
              <a:t>יעילות או זמן ריצה של אלגוריתם מוגדרים כפונקציה המתייחסת ל</a:t>
            </a:r>
            <a:r>
              <a:rPr lang="he-IL" altLang="he-IL" b="1" dirty="0"/>
              <a:t>אורך</a:t>
            </a:r>
            <a:r>
              <a:rPr lang="he-IL" altLang="he-IL" dirty="0"/>
              <a:t> ה</a:t>
            </a:r>
            <a:r>
              <a:rPr lang="he-IL" altLang="he-IL" b="1" dirty="0"/>
              <a:t>קלט</a:t>
            </a:r>
            <a:r>
              <a:rPr lang="he-IL" altLang="he-IL" dirty="0"/>
              <a:t>.</a:t>
            </a:r>
          </a:p>
          <a:p>
            <a:pPr>
              <a:spcAft>
                <a:spcPts val="1200"/>
              </a:spcAft>
            </a:pPr>
            <a:r>
              <a:rPr lang="he-IL" altLang="he-IL" b="1" dirty="0"/>
              <a:t>מיטוב</a:t>
            </a:r>
            <a:r>
              <a:rPr lang="he-IL" altLang="he-IL" dirty="0"/>
              <a:t> (אופטימיזציה) של דרישות המהירות והזיכרון של תכנית מחשב לבעיות אלגוריתמיות שניתן לפתור במספר צורות.</a:t>
            </a:r>
          </a:p>
          <a:p>
            <a:pPr>
              <a:spcAft>
                <a:spcPts val="1200"/>
              </a:spcAft>
            </a:pPr>
            <a:r>
              <a:rPr lang="he-IL" altLang="he-IL" dirty="0"/>
              <a:t>בתכנון אלגוריתם, לפתרון בעיה כלשהי, עלינו לבדוק את יעילותו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e-IL" altLang="he-IL" dirty="0"/>
              <a:t>			      ולוודא כי אפשר לפתור בעזרתו את הבעיה בזמן סביר.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cs typeface="+mn-cs"/>
              </a:rPr>
              <a:t>ניתוח יעילות</a:t>
            </a: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6" name="מציין מיקום תוכן 2">
            <a:extLst>
              <a:ext uri="{FF2B5EF4-FFF2-40B4-BE49-F238E27FC236}">
                <a16:creationId xmlns:a16="http://schemas.microsoft.com/office/drawing/2014/main" id="{0AB02CDF-0DB4-40D4-87EF-291C13ABAC0A}"/>
              </a:ext>
            </a:extLst>
          </p:cNvPr>
          <p:cNvSpPr txBox="1">
            <a:spLocks/>
          </p:cNvSpPr>
          <p:nvPr/>
        </p:nvSpPr>
        <p:spPr>
          <a:xfrm>
            <a:off x="3086100" y="887423"/>
            <a:ext cx="8229600" cy="70802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he-IL" altLang="he-IL" sz="2400" dirty="0"/>
              <a:t>ניתן לנתח יעילות בשתי צורות:</a:t>
            </a:r>
          </a:p>
        </p:txBody>
      </p:sp>
      <p:sp>
        <p:nvSpPr>
          <p:cNvPr id="34" name="מציין מיקום תוכן 2">
            <a:extLst>
              <a:ext uri="{FF2B5EF4-FFF2-40B4-BE49-F238E27FC236}">
                <a16:creationId xmlns:a16="http://schemas.microsoft.com/office/drawing/2014/main" id="{2C918BE9-2585-43DE-8D68-DC4E30E49D24}"/>
              </a:ext>
            </a:extLst>
          </p:cNvPr>
          <p:cNvSpPr txBox="1">
            <a:spLocks/>
          </p:cNvSpPr>
          <p:nvPr/>
        </p:nvSpPr>
        <p:spPr bwMode="auto">
          <a:xfrm>
            <a:off x="2299240" y="5041898"/>
            <a:ext cx="567566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32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אנחנו ננתח את היעילות לפי זמן.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he-IL" sz="3200" dirty="0"/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3200" dirty="0"/>
              <a:t>				</a:t>
            </a:r>
            <a:endParaRPr lang="he-IL" sz="3200" b="1" dirty="0"/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he-IL" sz="3200" dirty="0"/>
          </a:p>
        </p:txBody>
      </p:sp>
      <p:sp>
        <p:nvSpPr>
          <p:cNvPr id="3" name="תרשים זרימה: מסיים 2">
            <a:extLst>
              <a:ext uri="{FF2B5EF4-FFF2-40B4-BE49-F238E27FC236}">
                <a16:creationId xmlns:a16="http://schemas.microsoft.com/office/drawing/2014/main" id="{D3EF3545-B945-4F19-9BDE-6072F7F97AF3}"/>
              </a:ext>
            </a:extLst>
          </p:cNvPr>
          <p:cNvSpPr/>
          <p:nvPr/>
        </p:nvSpPr>
        <p:spPr>
          <a:xfrm>
            <a:off x="4235767" y="1227009"/>
            <a:ext cx="2632363" cy="1246909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יעילות</a:t>
            </a:r>
            <a:endParaRPr lang="he-IL" sz="32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grpSp>
        <p:nvGrpSpPr>
          <p:cNvPr id="68" name="קבוצה 67">
            <a:extLst>
              <a:ext uri="{FF2B5EF4-FFF2-40B4-BE49-F238E27FC236}">
                <a16:creationId xmlns:a16="http://schemas.microsoft.com/office/drawing/2014/main" id="{231E6BFE-9177-4E0E-A513-32626A8A4D47}"/>
              </a:ext>
            </a:extLst>
          </p:cNvPr>
          <p:cNvGrpSpPr/>
          <p:nvPr/>
        </p:nvGrpSpPr>
        <p:grpSpPr>
          <a:xfrm>
            <a:off x="1240028" y="2166762"/>
            <a:ext cx="3420177" cy="2593498"/>
            <a:chOff x="1024128" y="2101989"/>
            <a:chExt cx="3420177" cy="2593498"/>
          </a:xfrm>
        </p:grpSpPr>
        <p:sp>
          <p:nvSpPr>
            <p:cNvPr id="2" name="תרשים זרימה: תהליך חלופי 1">
              <a:extLst>
                <a:ext uri="{FF2B5EF4-FFF2-40B4-BE49-F238E27FC236}">
                  <a16:creationId xmlns:a16="http://schemas.microsoft.com/office/drawing/2014/main" id="{10B579EC-2C97-4CEA-BFC5-5CCD0F99AF24}"/>
                </a:ext>
              </a:extLst>
            </p:cNvPr>
            <p:cNvSpPr/>
            <p:nvPr/>
          </p:nvSpPr>
          <p:spPr>
            <a:xfrm>
              <a:off x="1024128" y="2931487"/>
              <a:ext cx="3420177" cy="1764000"/>
            </a:xfrm>
            <a:prstGeom prst="flowChartAlternateProcess">
              <a:avLst/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1" anchor="ctr"/>
            <a:lstStyle/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800" b="1" dirty="0">
                  <a:solidFill>
                    <a:srgbClr val="FFFF00"/>
                  </a:solidFill>
                </a:rPr>
                <a:t>לפי מקום</a:t>
              </a:r>
            </a:p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400" dirty="0">
                  <a:solidFill>
                    <a:schemeClr val="bg1"/>
                  </a:solidFill>
                </a:rPr>
                <a:t>( </a:t>
              </a:r>
              <a:r>
                <a:rPr lang="he-IL" sz="2400" b="1" dirty="0">
                  <a:solidFill>
                    <a:schemeClr val="bg1"/>
                  </a:solidFill>
                </a:rPr>
                <a:t>גודל הזיכרון </a:t>
              </a:r>
            </a:p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400" dirty="0">
                  <a:solidFill>
                    <a:schemeClr val="bg1"/>
                  </a:solidFill>
                </a:rPr>
                <a:t>בו עושים שימוש )</a:t>
              </a:r>
              <a:endPara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cxnSp>
          <p:nvCxnSpPr>
            <p:cNvPr id="63" name="מחבר חץ ישר 62">
              <a:extLst>
                <a:ext uri="{FF2B5EF4-FFF2-40B4-BE49-F238E27FC236}">
                  <a16:creationId xmlns:a16="http://schemas.microsoft.com/office/drawing/2014/main" id="{2893A138-814D-4FA7-BA4D-621ADB7F20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26315" y="2101989"/>
              <a:ext cx="1068483" cy="74385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קבוצה 66">
            <a:extLst>
              <a:ext uri="{FF2B5EF4-FFF2-40B4-BE49-F238E27FC236}">
                <a16:creationId xmlns:a16="http://schemas.microsoft.com/office/drawing/2014/main" id="{18C0102F-35CF-4C73-A3B7-A1F3696206DD}"/>
              </a:ext>
            </a:extLst>
          </p:cNvPr>
          <p:cNvGrpSpPr/>
          <p:nvPr/>
        </p:nvGrpSpPr>
        <p:grpSpPr>
          <a:xfrm>
            <a:off x="6530208" y="2101989"/>
            <a:ext cx="3814571" cy="2593498"/>
            <a:chOff x="6748725" y="2101989"/>
            <a:chExt cx="3814571" cy="2593498"/>
          </a:xfrm>
        </p:grpSpPr>
        <p:sp>
          <p:nvSpPr>
            <p:cNvPr id="48" name="תרשים זרימה: תהליך חלופי 47">
              <a:extLst>
                <a:ext uri="{FF2B5EF4-FFF2-40B4-BE49-F238E27FC236}">
                  <a16:creationId xmlns:a16="http://schemas.microsoft.com/office/drawing/2014/main" id="{AF8AF28A-82F7-4F10-BB24-314956B8876D}"/>
                </a:ext>
              </a:extLst>
            </p:cNvPr>
            <p:cNvSpPr/>
            <p:nvPr/>
          </p:nvSpPr>
          <p:spPr>
            <a:xfrm>
              <a:off x="6748725" y="2931487"/>
              <a:ext cx="3814571" cy="1764000"/>
            </a:xfrm>
            <a:prstGeom prst="flowChartAlternateProcess">
              <a:avLst/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1" anchor="ctr"/>
            <a:lstStyle/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800" b="1" dirty="0">
                  <a:solidFill>
                    <a:srgbClr val="FFFF00"/>
                  </a:solidFill>
                </a:rPr>
                <a:t>לפי זמן</a:t>
              </a:r>
            </a:p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400" dirty="0">
                  <a:solidFill>
                    <a:schemeClr val="bg1"/>
                  </a:solidFill>
                </a:rPr>
                <a:t>( </a:t>
              </a:r>
              <a:r>
                <a:rPr lang="he-IL" sz="2400" b="1" dirty="0">
                  <a:solidFill>
                    <a:schemeClr val="bg1"/>
                  </a:solidFill>
                </a:rPr>
                <a:t>מספר הפעולות</a:t>
              </a:r>
            </a:p>
            <a:p>
              <a:pPr marL="273050" indent="-273050" algn="ctr" rtl="1" eaLnBrk="1" hangingPunct="1">
                <a:spcBef>
                  <a:spcPts val="1200"/>
                </a:spcBef>
                <a:buClr>
                  <a:srgbClr val="0BD0D9"/>
                </a:buClr>
                <a:buSzPct val="95000"/>
                <a:defRPr/>
              </a:pPr>
              <a:r>
                <a:rPr lang="he-IL" sz="2400" dirty="0">
                  <a:solidFill>
                    <a:schemeClr val="bg1"/>
                  </a:solidFill>
                </a:rPr>
                <a:t> שהאלגוריתם מבצע )</a:t>
              </a:r>
              <a:endPara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cxnSp>
          <p:nvCxnSpPr>
            <p:cNvPr id="65" name="מחבר חץ ישר 64">
              <a:extLst>
                <a:ext uri="{FF2B5EF4-FFF2-40B4-BE49-F238E27FC236}">
                  <a16:creationId xmlns:a16="http://schemas.microsoft.com/office/drawing/2014/main" id="{31CBEBA1-C019-4B4E-A877-9F2D7EFC7AF5}"/>
                </a:ext>
              </a:extLst>
            </p:cNvPr>
            <p:cNvCxnSpPr>
              <a:cxnSpLocks/>
            </p:cNvCxnSpPr>
            <p:nvPr/>
          </p:nvCxnSpPr>
          <p:spPr>
            <a:xfrm>
              <a:off x="7185106" y="2101989"/>
              <a:ext cx="1044096" cy="71834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88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יעילות לפי זמן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3200" b="1" dirty="0">
                <a:ea typeface="+mj-ea"/>
              </a:rPr>
              <a:t>מספר פעולות באלגוריתם (ללא תלות באורך הקלט)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98859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מציין מיקום תוכן 2">
            <a:extLst>
              <a:ext uri="{FF2B5EF4-FFF2-40B4-BE49-F238E27FC236}">
                <a16:creationId xmlns:a16="http://schemas.microsoft.com/office/drawing/2014/main" id="{CFEF7A17-3E01-4F18-A66D-14A82D8BE6A8}"/>
              </a:ext>
            </a:extLst>
          </p:cNvPr>
          <p:cNvSpPr txBox="1">
            <a:spLocks/>
          </p:cNvSpPr>
          <p:nvPr/>
        </p:nvSpPr>
        <p:spPr>
          <a:xfrm>
            <a:off x="4125735" y="1620839"/>
            <a:ext cx="4943079" cy="614496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he-IL" altLang="he-IL" sz="2400" u="sng" dirty="0"/>
              <a:t>נתון האלגוריתם הבא</a:t>
            </a:r>
            <a:r>
              <a:rPr lang="he-IL" altLang="he-IL" sz="2400" dirty="0"/>
              <a:t>:				</a:t>
            </a:r>
            <a:endParaRPr lang="he-IL" altLang="he-IL" sz="2400" b="1" dirty="0"/>
          </a:p>
          <a:p>
            <a:pPr>
              <a:buFont typeface="Wingdings 2" panose="05020102010507070707" pitchFamily="18" charset="2"/>
              <a:buNone/>
            </a:pPr>
            <a:endParaRPr lang="he-IL" altLang="he-IL" sz="2400" dirty="0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34FCFC76-9C83-49DE-BBD6-0FDDD94B1BB5}"/>
              </a:ext>
            </a:extLst>
          </p:cNvPr>
          <p:cNvSpPr txBox="1">
            <a:spLocks/>
          </p:cNvSpPr>
          <p:nvPr/>
        </p:nvSpPr>
        <p:spPr bwMode="auto">
          <a:xfrm>
            <a:off x="4284676" y="2143125"/>
            <a:ext cx="4784138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1.	הדפס  "הקש/י 2 מספרים:"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2.	קלוט  </a:t>
            </a:r>
            <a:r>
              <a:rPr lang="en-US" sz="2400" dirty="0">
                <a:latin typeface="+mn-lt"/>
                <a:cs typeface="+mn-cs"/>
              </a:rPr>
              <a:t>x , y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3.	אם  </a:t>
            </a:r>
            <a:r>
              <a:rPr lang="en-US" sz="2400" dirty="0">
                <a:latin typeface="+mn-lt"/>
                <a:cs typeface="+mn-cs"/>
              </a:rPr>
              <a:t>( x &gt; y )</a:t>
            </a:r>
            <a:r>
              <a:rPr lang="he-IL" sz="2400" dirty="0">
                <a:latin typeface="+mn-lt"/>
                <a:cs typeface="+mn-cs"/>
              </a:rPr>
              <a:t> אז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3.1	הדפס  </a:t>
            </a:r>
            <a:r>
              <a:rPr lang="en-US" sz="2400" dirty="0">
                <a:latin typeface="+mn-lt"/>
                <a:cs typeface="+mn-cs"/>
              </a:rPr>
              <a:t>x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אחרת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3.2	החלף בין </a:t>
            </a:r>
            <a:r>
              <a:rPr lang="en-US" sz="2400" dirty="0">
                <a:latin typeface="+mn-lt"/>
                <a:cs typeface="+mn-cs"/>
              </a:rPr>
              <a:t>x </a:t>
            </a:r>
            <a:r>
              <a:rPr lang="he-IL" sz="2400" dirty="0">
                <a:latin typeface="+mn-lt"/>
                <a:cs typeface="+mn-cs"/>
              </a:rPr>
              <a:t>  ל -  </a:t>
            </a:r>
            <a:r>
              <a:rPr lang="en-US" sz="2400" dirty="0">
                <a:latin typeface="+mn-lt"/>
                <a:cs typeface="+mn-cs"/>
              </a:rPr>
              <a:t>y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3.3	הדפס </a:t>
            </a:r>
            <a:r>
              <a:rPr lang="en-US" sz="2400" dirty="0">
                <a:latin typeface="+mn-lt"/>
                <a:cs typeface="+mn-cs"/>
              </a:rPr>
              <a:t>x</a:t>
            </a:r>
            <a:r>
              <a:rPr lang="he-IL" sz="2400" dirty="0">
                <a:latin typeface="+mn-lt"/>
                <a:cs typeface="+mn-cs"/>
              </a:rPr>
              <a:t>.</a:t>
            </a:r>
          </a:p>
        </p:txBody>
      </p:sp>
      <p:grpSp>
        <p:nvGrpSpPr>
          <p:cNvPr id="15" name="קבוצה 21">
            <a:extLst>
              <a:ext uri="{FF2B5EF4-FFF2-40B4-BE49-F238E27FC236}">
                <a16:creationId xmlns:a16="http://schemas.microsoft.com/office/drawing/2014/main" id="{C6A75599-4D35-4DE7-BBC8-AABFC68B3C18}"/>
              </a:ext>
            </a:extLst>
          </p:cNvPr>
          <p:cNvGrpSpPr>
            <a:grpSpLocks/>
          </p:cNvGrpSpPr>
          <p:nvPr/>
        </p:nvGrpSpPr>
        <p:grpSpPr bwMode="auto">
          <a:xfrm>
            <a:off x="6852496" y="1979334"/>
            <a:ext cx="1417470" cy="3443162"/>
            <a:chOff x="6440670" y="1968333"/>
            <a:chExt cx="1417480" cy="3373373"/>
          </a:xfrm>
        </p:grpSpPr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2E7B4857-588E-4219-8838-DE48828C6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0670" y="1968333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B1C775CD-86B8-411A-A8C2-7104ACD73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2500306"/>
              <a:ext cx="2143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2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  <a:endParaRPr lang="he-IL" altLang="he-IL" sz="14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E48AC7CB-CE0D-428F-8B94-1FBFC90CC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16" y="2937687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43EF0CC8-BE55-4582-80F8-684E8281F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5" y="3571876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C2DE962-A3D8-49F9-AAC1-022B22E60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4" y="4572008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F482EF-0B90-4062-A841-D6E2CDFB9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3834" y="5040167"/>
              <a:ext cx="214315" cy="30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</p:grpSp>
      <p:sp>
        <p:nvSpPr>
          <p:cNvPr id="22" name="מציין מיקום תוכן 2">
            <a:extLst>
              <a:ext uri="{FF2B5EF4-FFF2-40B4-BE49-F238E27FC236}">
                <a16:creationId xmlns:a16="http://schemas.microsoft.com/office/drawing/2014/main" id="{3D2E813E-71C1-45E7-97DD-F7E8B0D9BD95}"/>
              </a:ext>
            </a:extLst>
          </p:cNvPr>
          <p:cNvSpPr txBox="1">
            <a:spLocks/>
          </p:cNvSpPr>
          <p:nvPr/>
        </p:nvSpPr>
        <p:spPr bwMode="auto">
          <a:xfrm>
            <a:off x="-214313" y="1643063"/>
            <a:ext cx="392906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תשובה</a:t>
            </a: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: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במקרה הגרוע:  </a:t>
            </a:r>
            <a:r>
              <a:rPr lang="he-I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7</a:t>
            </a: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פעולות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במקרה הממוצע: </a:t>
            </a:r>
            <a:r>
              <a:rPr lang="he-I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6</a:t>
            </a: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פעולות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במקרה הטוב: </a:t>
            </a:r>
            <a:r>
              <a:rPr lang="he-IL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4</a:t>
            </a: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פעולות</a:t>
            </a:r>
          </a:p>
        </p:txBody>
      </p:sp>
      <p:sp>
        <p:nvSpPr>
          <p:cNvPr id="23" name="מציין מיקום תוכן 2">
            <a:extLst>
              <a:ext uri="{FF2B5EF4-FFF2-40B4-BE49-F238E27FC236}">
                <a16:creationId xmlns:a16="http://schemas.microsoft.com/office/drawing/2014/main" id="{8016B3D0-70A4-45F1-87E6-294CEC08DAEA}"/>
              </a:ext>
            </a:extLst>
          </p:cNvPr>
          <p:cNvSpPr txBox="1">
            <a:spLocks/>
          </p:cNvSpPr>
          <p:nvPr/>
        </p:nvSpPr>
        <p:spPr bwMode="auto">
          <a:xfrm>
            <a:off x="-214313" y="4214813"/>
            <a:ext cx="39290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במה נבחר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?</a:t>
            </a:r>
            <a:endParaRPr lang="he-IL" sz="24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endParaRPr lang="he-IL" sz="24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5" name="מציין מיקום תוכן 2">
            <a:extLst>
              <a:ext uri="{FF2B5EF4-FFF2-40B4-BE49-F238E27FC236}">
                <a16:creationId xmlns:a16="http://schemas.microsoft.com/office/drawing/2014/main" id="{4D2850EF-5232-44D4-A20B-E46151ED429B}"/>
              </a:ext>
            </a:extLst>
          </p:cNvPr>
          <p:cNvSpPr txBox="1">
            <a:spLocks/>
          </p:cNvSpPr>
          <p:nvPr/>
        </p:nvSpPr>
        <p:spPr bwMode="auto">
          <a:xfrm>
            <a:off x="-436689" y="6131052"/>
            <a:ext cx="3095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800" b="1" dirty="0">
                <a:solidFill>
                  <a:srgbClr val="00B050"/>
                </a:solidFill>
                <a:latin typeface="+mn-lt"/>
                <a:cs typeface="+mn-cs"/>
              </a:rPr>
              <a:t>7</a:t>
            </a:r>
            <a:r>
              <a:rPr lang="he-IL" sz="2400" b="1" dirty="0">
                <a:solidFill>
                  <a:srgbClr val="00B050"/>
                </a:solidFill>
                <a:latin typeface="+mn-lt"/>
                <a:cs typeface="+mn-cs"/>
              </a:rPr>
              <a:t>  פעולות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endParaRPr lang="he-IL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מציין מיקום תוכן 2">
            <a:extLst>
              <a:ext uri="{FF2B5EF4-FFF2-40B4-BE49-F238E27FC236}">
                <a16:creationId xmlns:a16="http://schemas.microsoft.com/office/drawing/2014/main" id="{31CFF742-F197-42C6-AF0E-AD7A9167A3AF}"/>
              </a:ext>
            </a:extLst>
          </p:cNvPr>
          <p:cNvSpPr txBox="1">
            <a:spLocks/>
          </p:cNvSpPr>
          <p:nvPr/>
        </p:nvSpPr>
        <p:spPr bwMode="auto">
          <a:xfrm>
            <a:off x="2658936" y="6141034"/>
            <a:ext cx="509203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24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מספר הפעולות שמבצע האלגוריתם </a:t>
            </a:r>
            <a:r>
              <a:rPr lang="en-US" sz="24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?</a:t>
            </a:r>
            <a:endParaRPr lang="he-IL" sz="2400" b="1" dirty="0">
              <a:solidFill>
                <a:srgbClr val="002060"/>
              </a:solidFill>
              <a:latin typeface="Varela Round" pitchFamily="2" charset="-79"/>
              <a:ea typeface="+mj-ea"/>
            </a:endParaRPr>
          </a:p>
        </p:txBody>
      </p:sp>
      <p:sp>
        <p:nvSpPr>
          <p:cNvPr id="32" name="תרשים זרימה: תהליך חלופי 31">
            <a:extLst>
              <a:ext uri="{FF2B5EF4-FFF2-40B4-BE49-F238E27FC236}">
                <a16:creationId xmlns:a16="http://schemas.microsoft.com/office/drawing/2014/main" id="{315986A3-05E3-453F-B8FA-2569B7AA527A}"/>
              </a:ext>
            </a:extLst>
          </p:cNvPr>
          <p:cNvSpPr/>
          <p:nvPr/>
        </p:nvSpPr>
        <p:spPr>
          <a:xfrm>
            <a:off x="288759" y="4786312"/>
            <a:ext cx="3425992" cy="1208307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ct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</a:rPr>
              <a:t>נבחר תמיד </a:t>
            </a:r>
          </a:p>
          <a:p>
            <a:pPr marL="514350" indent="-514350" algn="ct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b="1" dirty="0">
                <a:solidFill>
                  <a:schemeClr val="bg1"/>
                </a:solidFill>
              </a:rPr>
              <a:t>במקרה הגרוע</a:t>
            </a:r>
          </a:p>
        </p:txBody>
      </p:sp>
    </p:spTree>
    <p:extLst>
      <p:ext uri="{BB962C8B-B14F-4D97-AF65-F5344CB8AC3E}">
        <p14:creationId xmlns:p14="http://schemas.microsoft.com/office/powerpoint/2010/main" val="419988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3" grpId="0" build="p"/>
      <p:bldP spid="25" grpId="0" build="p"/>
      <p:bldP spid="28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יעילות לפי זמן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3200" b="1" dirty="0">
                <a:ea typeface="+mj-ea"/>
              </a:rPr>
              <a:t>מספר פעולות באלגוריתם (עם תלות באורך הקלט)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id="{08C2EEAE-4C48-4699-A0F9-DFD15B29A6A8}"/>
              </a:ext>
            </a:extLst>
          </p:cNvPr>
          <p:cNvSpPr txBox="1">
            <a:spLocks/>
          </p:cNvSpPr>
          <p:nvPr/>
        </p:nvSpPr>
        <p:spPr>
          <a:xfrm>
            <a:off x="515273" y="998859"/>
            <a:ext cx="11161453" cy="406243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he-IL" sz="4400" b="1" dirty="0">
              <a:ea typeface="+mj-ea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DE23B8-C64E-4555-BA0B-18F090FD6091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83FB7BB-28B8-4548-8740-D3542A67AE7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מציין מיקום תוכן 2">
            <a:extLst>
              <a:ext uri="{FF2B5EF4-FFF2-40B4-BE49-F238E27FC236}">
                <a16:creationId xmlns:a16="http://schemas.microsoft.com/office/drawing/2014/main" id="{CFEF7A17-3E01-4F18-A66D-14A82D8BE6A8}"/>
              </a:ext>
            </a:extLst>
          </p:cNvPr>
          <p:cNvSpPr txBox="1">
            <a:spLocks/>
          </p:cNvSpPr>
          <p:nvPr/>
        </p:nvSpPr>
        <p:spPr>
          <a:xfrm>
            <a:off x="1902302" y="1564904"/>
            <a:ext cx="9802368" cy="797295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כתב/י שאילתה (באלגוריתם) הקולטת סדרת </a:t>
            </a:r>
            <a:r>
              <a:rPr lang="he-IL" altLang="he-IL" sz="2400" dirty="0" err="1"/>
              <a:t>תוים</a:t>
            </a:r>
            <a:r>
              <a:rPr lang="he-IL" altLang="he-IL" sz="2400" dirty="0"/>
              <a:t>,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he-IL" altLang="he-IL" sz="2400" dirty="0"/>
              <a:t>מחזירה 'אמת' אם האות 'ד' מופיעה בסדרה, אחרת מחזירה 'שקר'.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altLang="he-IL" sz="2400" dirty="0"/>
              <a:t>				</a:t>
            </a:r>
            <a:endParaRPr lang="he-IL" altLang="he-IL" sz="2400" b="1" dirty="0"/>
          </a:p>
          <a:p>
            <a:pPr>
              <a:buFont typeface="Wingdings 2" panose="05020102010507070707" pitchFamily="18" charset="2"/>
              <a:buNone/>
            </a:pPr>
            <a:endParaRPr lang="he-IL" altLang="he-IL" sz="2400" dirty="0"/>
          </a:p>
        </p:txBody>
      </p:sp>
      <p:sp>
        <p:nvSpPr>
          <p:cNvPr id="28" name="מציין מיקום תוכן 2">
            <a:extLst>
              <a:ext uri="{FF2B5EF4-FFF2-40B4-BE49-F238E27FC236}">
                <a16:creationId xmlns:a16="http://schemas.microsoft.com/office/drawing/2014/main" id="{31CFF742-F197-42C6-AF0E-AD7A9167A3AF}"/>
              </a:ext>
            </a:extLst>
          </p:cNvPr>
          <p:cNvSpPr txBox="1">
            <a:spLocks/>
          </p:cNvSpPr>
          <p:nvPr/>
        </p:nvSpPr>
        <p:spPr bwMode="auto">
          <a:xfrm>
            <a:off x="2658936" y="6228118"/>
            <a:ext cx="509203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24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מספר הפעולות שמבצע האלגוריתם </a:t>
            </a:r>
            <a:r>
              <a:rPr lang="en-US" sz="2400" b="1" dirty="0">
                <a:solidFill>
                  <a:srgbClr val="002060"/>
                </a:solidFill>
                <a:latin typeface="Varela Round" pitchFamily="2" charset="-79"/>
                <a:ea typeface="+mj-ea"/>
              </a:rPr>
              <a:t>?</a:t>
            </a:r>
            <a:endParaRPr lang="he-IL" sz="2400" b="1" dirty="0">
              <a:solidFill>
                <a:srgbClr val="002060"/>
              </a:solidFill>
              <a:latin typeface="Varela Round" pitchFamily="2" charset="-79"/>
              <a:ea typeface="+mj-ea"/>
            </a:endParaRPr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110F8252-0FDB-492C-9536-22FDF21E7B6A}"/>
              </a:ext>
            </a:extLst>
          </p:cNvPr>
          <p:cNvSpPr txBox="1">
            <a:spLocks/>
          </p:cNvSpPr>
          <p:nvPr/>
        </p:nvSpPr>
        <p:spPr bwMode="auto">
          <a:xfrm>
            <a:off x="2183493" y="2362200"/>
            <a:ext cx="6560457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u="sng" dirty="0" err="1">
                <a:latin typeface="+mn-lt"/>
                <a:cs typeface="+mn-cs"/>
              </a:rPr>
              <a:t>האם_ד_מופיעה</a:t>
            </a:r>
            <a:r>
              <a:rPr lang="he-IL" sz="2400" dirty="0">
                <a:latin typeface="+mn-lt"/>
                <a:cs typeface="+mn-cs"/>
              </a:rPr>
              <a:t> ( )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1.	קלוט  </a:t>
            </a:r>
            <a:r>
              <a:rPr lang="en-US" sz="2400" dirty="0">
                <a:latin typeface="+mn-lt"/>
                <a:cs typeface="+mn-cs"/>
              </a:rPr>
              <a:t>c</a:t>
            </a:r>
            <a:endParaRPr lang="he-IL" sz="2400" dirty="0">
              <a:latin typeface="+mn-lt"/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2.	כל עוד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)</a:t>
            </a:r>
            <a:r>
              <a:rPr lang="he-IL" sz="2400" dirty="0">
                <a:latin typeface="+mn-lt"/>
                <a:cs typeface="+mn-cs"/>
              </a:rPr>
              <a:t> 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he-IL" sz="2400" dirty="0">
                <a:latin typeface="Varela Round" panose="00000500000000000000" pitchFamily="2" charset="-79"/>
                <a:cs typeface="+mn-cs"/>
              </a:rPr>
              <a:t>ד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( c ≠  </a:t>
            </a:r>
            <a:r>
              <a:rPr lang="he-IL" sz="2400" dirty="0">
                <a:latin typeface="+mn-lt"/>
                <a:cs typeface="+mn-cs"/>
              </a:rPr>
              <a:t>וגם  ( לא </a:t>
            </a:r>
            <a:r>
              <a:rPr lang="he-IL" sz="2400" dirty="0" err="1">
                <a:latin typeface="+mn-lt"/>
                <a:cs typeface="+mn-cs"/>
              </a:rPr>
              <a:t>סוף_הקלט</a:t>
            </a:r>
            <a:r>
              <a:rPr lang="he-IL" sz="2400" dirty="0">
                <a:latin typeface="+mn-lt"/>
                <a:cs typeface="+mn-cs"/>
              </a:rPr>
              <a:t> ) בצע: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</a:t>
            </a:r>
            <a:r>
              <a:rPr lang="he-IL" sz="2400" dirty="0">
                <a:latin typeface="Varela Round" panose="00000500000000000000" pitchFamily="2" charset="-79"/>
                <a:cs typeface="+mn-cs"/>
              </a:rPr>
              <a:t>	2.1	קלוט  </a:t>
            </a:r>
            <a:r>
              <a:rPr lang="en-US" sz="2400" dirty="0">
                <a:latin typeface="Varela Round" panose="00000500000000000000" pitchFamily="2" charset="-79"/>
                <a:cs typeface="+mn-cs"/>
              </a:rPr>
              <a:t>c</a:t>
            </a:r>
            <a:endParaRPr lang="he-IL" sz="2400" dirty="0">
              <a:latin typeface="Varela Round" panose="00000500000000000000" pitchFamily="2" charset="-79"/>
              <a:cs typeface="+mn-cs"/>
            </a:endParaRP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3.	אם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)</a:t>
            </a:r>
            <a:r>
              <a:rPr lang="he-IL" sz="2400" dirty="0"/>
              <a:t> 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he-IL" sz="2400" dirty="0">
                <a:latin typeface="Varela Round" panose="00000500000000000000" pitchFamily="2" charset="-79"/>
              </a:rPr>
              <a:t>ד</a:t>
            </a: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'</a:t>
            </a:r>
            <a:r>
              <a:rPr lang="en-US" sz="2400" dirty="0"/>
              <a:t> </a:t>
            </a:r>
            <a:r>
              <a:rPr lang="en-US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( c = </a:t>
            </a:r>
            <a:r>
              <a:rPr lang="he-IL" sz="2400" dirty="0">
                <a:latin typeface="+mn-lt"/>
                <a:cs typeface="+mn-cs"/>
              </a:rPr>
              <a:t> אז		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3.1	החזר  'אמת'.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אחרת</a:t>
            </a:r>
          </a:p>
          <a:p>
            <a:pPr marL="971550" lvl="1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latin typeface="+mn-lt"/>
                <a:cs typeface="+mn-cs"/>
              </a:rPr>
              <a:t>	3.2	 החזר  'שקר'.</a:t>
            </a:r>
          </a:p>
        </p:txBody>
      </p:sp>
      <p:sp>
        <p:nvSpPr>
          <p:cNvPr id="27" name="מציין מיקום תוכן 2">
            <a:extLst>
              <a:ext uri="{FF2B5EF4-FFF2-40B4-BE49-F238E27FC236}">
                <a16:creationId xmlns:a16="http://schemas.microsoft.com/office/drawing/2014/main" id="{534D7BB8-6036-4A55-8023-920C75CABA3C}"/>
              </a:ext>
            </a:extLst>
          </p:cNvPr>
          <p:cNvSpPr txBox="1">
            <a:spLocks/>
          </p:cNvSpPr>
          <p:nvPr/>
        </p:nvSpPr>
        <p:spPr bwMode="auto">
          <a:xfrm>
            <a:off x="78770" y="6156517"/>
            <a:ext cx="26431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en-US" sz="2800" b="1" dirty="0">
                <a:solidFill>
                  <a:srgbClr val="00B050"/>
                </a:solidFill>
              </a:rPr>
              <a:t>4n + 3</a:t>
            </a:r>
            <a:r>
              <a:rPr lang="he-IL" sz="2400" b="1" dirty="0">
                <a:solidFill>
                  <a:srgbClr val="00B050"/>
                </a:solidFill>
              </a:rPr>
              <a:t>  פעולות</a:t>
            </a:r>
          </a:p>
          <a:p>
            <a:pPr marL="514350" indent="-514350" algn="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endParaRPr lang="he-IL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קבוצה 38">
            <a:extLst>
              <a:ext uri="{FF2B5EF4-FFF2-40B4-BE49-F238E27FC236}">
                <a16:creationId xmlns:a16="http://schemas.microsoft.com/office/drawing/2014/main" id="{7E7FD267-1C3D-4576-AD2C-E008924FBFBC}"/>
              </a:ext>
            </a:extLst>
          </p:cNvPr>
          <p:cNvGrpSpPr>
            <a:grpSpLocks/>
          </p:cNvGrpSpPr>
          <p:nvPr/>
        </p:nvGrpSpPr>
        <p:grpSpPr bwMode="auto">
          <a:xfrm>
            <a:off x="4137430" y="2745713"/>
            <a:ext cx="3803448" cy="3378881"/>
            <a:chOff x="3697484" y="2643182"/>
            <a:chExt cx="3803474" cy="3379684"/>
          </a:xfrm>
        </p:grpSpPr>
        <p:sp>
          <p:nvSpPr>
            <p:cNvPr id="30" name="TextBox 17">
              <a:extLst>
                <a:ext uri="{FF2B5EF4-FFF2-40B4-BE49-F238E27FC236}">
                  <a16:creationId xmlns:a16="http://schemas.microsoft.com/office/drawing/2014/main" id="{CCA9FDF5-4BEE-4E2B-B683-2E553BDB8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4724758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1" name="TextBox 21">
              <a:extLst>
                <a:ext uri="{FF2B5EF4-FFF2-40B4-BE49-F238E27FC236}">
                  <a16:creationId xmlns:a16="http://schemas.microsoft.com/office/drawing/2014/main" id="{EA216446-5C92-4847-827A-965EF1CFC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6644" y="571501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3" name="TextBox 27">
              <a:extLst>
                <a:ext uri="{FF2B5EF4-FFF2-40B4-BE49-F238E27FC236}">
                  <a16:creationId xmlns:a16="http://schemas.microsoft.com/office/drawing/2014/main" id="{BA9F2B52-4EC7-43DC-AFFC-B52A7D72A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0760" y="3071810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4" name="TextBox 28">
              <a:extLst>
                <a:ext uri="{FF2B5EF4-FFF2-40B4-BE49-F238E27FC236}">
                  <a16:creationId xmlns:a16="http://schemas.microsoft.com/office/drawing/2014/main" id="{9AC47837-674E-4E01-8477-F44872467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607" y="307217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5" name="TextBox 29">
              <a:extLst>
                <a:ext uri="{FF2B5EF4-FFF2-40B4-BE49-F238E27FC236}">
                  <a16:creationId xmlns:a16="http://schemas.microsoft.com/office/drawing/2014/main" id="{9AF04EBD-9F12-4BC9-BF20-8A54C37F65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7484" y="3072176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6" name="TextBox 30">
              <a:extLst>
                <a:ext uri="{FF2B5EF4-FFF2-40B4-BE49-F238E27FC236}">
                  <a16:creationId xmlns:a16="http://schemas.microsoft.com/office/drawing/2014/main" id="{77D391E7-2362-4815-A73C-46446BBEA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2066" y="3857628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7" name="TextBox 31">
              <a:extLst>
                <a:ext uri="{FF2B5EF4-FFF2-40B4-BE49-F238E27FC236}">
                  <a16:creationId xmlns:a16="http://schemas.microsoft.com/office/drawing/2014/main" id="{B1E8A548-FD87-4425-A08E-FDA229FC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0826" y="4071942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38" name="TextBox 32">
              <a:extLst>
                <a:ext uri="{FF2B5EF4-FFF2-40B4-BE49-F238E27FC236}">
                  <a16:creationId xmlns:a16="http://schemas.microsoft.com/office/drawing/2014/main" id="{D3406188-3C6C-4AAA-8A41-597F781BE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16" y="2643182"/>
              <a:ext cx="214314" cy="30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400" b="1" dirty="0">
                  <a:solidFill>
                    <a:srgbClr val="FF000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</p:grpSp>
      <p:sp>
        <p:nvSpPr>
          <p:cNvPr id="39" name="מציין מיקום תוכן 2">
            <a:extLst>
              <a:ext uri="{FF2B5EF4-FFF2-40B4-BE49-F238E27FC236}">
                <a16:creationId xmlns:a16="http://schemas.microsoft.com/office/drawing/2014/main" id="{4ED10BA2-033B-40A6-A85D-796F9CC22EB4}"/>
              </a:ext>
            </a:extLst>
          </p:cNvPr>
          <p:cNvSpPr txBox="1">
            <a:spLocks/>
          </p:cNvSpPr>
          <p:nvPr/>
        </p:nvSpPr>
        <p:spPr bwMode="auto">
          <a:xfrm>
            <a:off x="-329810" y="2527736"/>
            <a:ext cx="5357813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התרגיל לקוח מהספר עיצוב תכנה – ספר לתלמיד, 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האוניברסיטה העברית – המרכז להוראת המדעים, 1997 </a:t>
            </a: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			</a:t>
            </a:r>
            <a:endParaRPr lang="he-IL" sz="16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marL="273050" indent="-273050" algn="r" rtl="1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he-IL" sz="16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תרשים זרימה: תהליך חלופי 2">
            <a:extLst>
              <a:ext uri="{FF2B5EF4-FFF2-40B4-BE49-F238E27FC236}">
                <a16:creationId xmlns:a16="http://schemas.microsoft.com/office/drawing/2014/main" id="{525981DB-7189-4105-B2B7-CD26EFDCE287}"/>
              </a:ext>
            </a:extLst>
          </p:cNvPr>
          <p:cNvSpPr/>
          <p:nvPr/>
        </p:nvSpPr>
        <p:spPr>
          <a:xfrm>
            <a:off x="288759" y="4156106"/>
            <a:ext cx="2370177" cy="1208307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ct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400" dirty="0">
                <a:solidFill>
                  <a:schemeClr val="bg1"/>
                </a:solidFill>
              </a:rPr>
              <a:t>תשובה: </a:t>
            </a:r>
          </a:p>
          <a:p>
            <a:pPr marL="514350" indent="-514350" algn="ctr" rtl="1" eaLnBrk="1" hangingPunct="1">
              <a:spcBef>
                <a:spcPts val="900"/>
              </a:spcBef>
              <a:buClr>
                <a:srgbClr val="0BD0D9"/>
              </a:buClr>
              <a:buSzPct val="95000"/>
              <a:defRPr/>
            </a:pPr>
            <a:r>
              <a:rPr lang="he-IL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4n + 3</a:t>
            </a:r>
            <a:endParaRPr lang="he-IL" sz="2800" b="1" dirty="0">
              <a:solidFill>
                <a:schemeClr val="bg1"/>
              </a:solidFill>
            </a:endParaRPr>
          </a:p>
        </p:txBody>
      </p:sp>
      <p:grpSp>
        <p:nvGrpSpPr>
          <p:cNvPr id="42" name="קבוצה 39">
            <a:extLst>
              <a:ext uri="{FF2B5EF4-FFF2-40B4-BE49-F238E27FC236}">
                <a16:creationId xmlns:a16="http://schemas.microsoft.com/office/drawing/2014/main" id="{9CCBE52B-F2E7-453C-A9F6-B1A915552577}"/>
              </a:ext>
            </a:extLst>
          </p:cNvPr>
          <p:cNvGrpSpPr>
            <a:grpSpLocks/>
          </p:cNvGrpSpPr>
          <p:nvPr/>
        </p:nvGrpSpPr>
        <p:grpSpPr bwMode="auto">
          <a:xfrm>
            <a:off x="8541052" y="2899601"/>
            <a:ext cx="1000127" cy="1767468"/>
            <a:chOff x="8001024" y="2857496"/>
            <a:chExt cx="1000134" cy="1767277"/>
          </a:xfrm>
        </p:grpSpPr>
        <p:sp>
          <p:nvSpPr>
            <p:cNvPr id="43" name="TextBox 20">
              <a:extLst>
                <a:ext uri="{FF2B5EF4-FFF2-40B4-BE49-F238E27FC236}">
                  <a16:creationId xmlns:a16="http://schemas.microsoft.com/office/drawing/2014/main" id="{911F4301-77E0-43EE-8EDD-378402BA83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6776" y="2857496"/>
              <a:ext cx="214315" cy="338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1</a:t>
              </a:r>
            </a:p>
          </p:txBody>
        </p:sp>
        <p:sp>
          <p:nvSpPr>
            <p:cNvPr id="44" name="TextBox 18">
              <a:extLst>
                <a:ext uri="{FF2B5EF4-FFF2-40B4-BE49-F238E27FC236}">
                  <a16:creationId xmlns:a16="http://schemas.microsoft.com/office/drawing/2014/main" id="{FE32F4F5-DACF-4364-817A-DE2E504F0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6776" y="4286256"/>
              <a:ext cx="214315" cy="338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3pPr>
              <a:lvl4pPr marL="1600200" indent="-228600" algn="r" rtl="1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4pPr>
              <a:lvl5pPr marL="2057400" indent="-228600" algn="r" rtl="1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cs typeface="David" panose="020E0502060401010101" pitchFamily="34" charset="-79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2</a:t>
              </a:r>
            </a:p>
          </p:txBody>
        </p:sp>
        <p:grpSp>
          <p:nvGrpSpPr>
            <p:cNvPr id="45" name="קבוצה 36">
              <a:extLst>
                <a:ext uri="{FF2B5EF4-FFF2-40B4-BE49-F238E27FC236}">
                  <a16:creationId xmlns:a16="http://schemas.microsoft.com/office/drawing/2014/main" id="{7A46C6EF-C042-4026-BA43-F16B804C75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01024" y="3286124"/>
              <a:ext cx="1000134" cy="830997"/>
              <a:chOff x="8001024" y="3286124"/>
              <a:chExt cx="1000134" cy="830997"/>
            </a:xfrm>
          </p:grpSpPr>
          <p:sp>
            <p:nvSpPr>
              <p:cNvPr id="46" name="TextBox 34">
                <a:extLst>
                  <a:ext uri="{FF2B5EF4-FFF2-40B4-BE49-F238E27FC236}">
                    <a16:creationId xmlns:a16="http://schemas.microsoft.com/office/drawing/2014/main" id="{D7739EAB-74D0-4CA0-98A5-4402FF0509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024" y="3286124"/>
                <a:ext cx="642942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e-IL" altLang="he-IL" sz="4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{</a:t>
                </a:r>
              </a:p>
            </p:txBody>
          </p:sp>
          <p:sp>
            <p:nvSpPr>
              <p:cNvPr id="47" name="TextBox 35">
                <a:extLst>
                  <a:ext uri="{FF2B5EF4-FFF2-40B4-BE49-F238E27FC236}">
                    <a16:creationId xmlns:a16="http://schemas.microsoft.com/office/drawing/2014/main" id="{8F14120A-3E6A-47B0-91B3-08A9407CCA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01091" y="3643314"/>
                <a:ext cx="500067" cy="338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cs typeface="David" panose="020E0502060401010101" pitchFamily="34" charset="-79"/>
                  </a:defRPr>
                </a:lvl9pPr>
              </a:lstStyle>
              <a:p>
                <a:pPr algn="l" rtl="0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e-IL" altLang="he-IL" sz="1600" b="1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4</a:t>
                </a:r>
                <a:r>
                  <a:rPr lang="en-US" altLang="he-IL" sz="1600" b="1" dirty="0">
                    <a:solidFill>
                      <a:srgbClr val="00B050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n</a:t>
                </a:r>
                <a:endParaRPr lang="he-IL" altLang="he-IL" sz="1600" b="1" dirty="0">
                  <a:solidFill>
                    <a:srgbClr val="00B050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131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4" grpId="0" build="p"/>
      <p:bldP spid="27" grpId="0" build="p"/>
      <p:bldP spid="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10703</TotalTime>
  <Words>3089</Words>
  <Application>Microsoft Office PowerPoint</Application>
  <PresentationFormat>מסך רחב</PresentationFormat>
  <Paragraphs>355</Paragraphs>
  <Slides>18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2" baseType="lpstr">
      <vt:lpstr>Arial</vt:lpstr>
      <vt:lpstr>Varela Round</vt:lpstr>
      <vt:lpstr>Wingdings 2</vt:lpstr>
      <vt:lpstr>ערכת נושא Office</vt:lpstr>
      <vt:lpstr>מערכת שידורים לאומית</vt:lpstr>
      <vt:lpstr>יעילות - מבוא</vt:lpstr>
      <vt:lpstr>דרישות קדם</vt:lpstr>
      <vt:lpstr>מה נלמד היום </vt:lpstr>
      <vt:lpstr>יעילות - מבוא</vt:lpstr>
      <vt:lpstr>רקע</vt:lpstr>
      <vt:lpstr>ניתוח יעילות</vt:lpstr>
      <vt:lpstr>יעילות לפי זמן</vt:lpstr>
      <vt:lpstr>יעילות לפי זמן</vt:lpstr>
      <vt:lpstr>מושגים בסיסיים</vt:lpstr>
      <vt:lpstr>יעילות לפי זמן</vt:lpstr>
      <vt:lpstr>יעילות לפי זמן</vt:lpstr>
      <vt:lpstr>יעילות של מיון בועות</vt:lpstr>
      <vt:lpstr>תרגיל:  מה היעילות של האלגוריתם הבא?</vt:lpstr>
      <vt:lpstr>קשיים בהוראת/למידת יעילות</vt:lpstr>
      <vt:lpstr>קשיים בהוראת/למידת יעילות  (המשך)</vt:lpstr>
      <vt:lpstr>יעילות - Efficiency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יעילות - efficiency</dc:title>
  <dc:subject>יעילות - מבוא</dc:subject>
  <dc:creator>דפנה מינסטר - Dafna Minster</dc:creator>
  <cp:keywords>efficiency; יעילות; מדעי המחשב</cp:keywords>
  <cp:lastModifiedBy>ענת</cp:lastModifiedBy>
  <cp:revision>183</cp:revision>
  <dcterms:created xsi:type="dcterms:W3CDTF">2020-03-15T19:13:03Z</dcterms:created>
  <dcterms:modified xsi:type="dcterms:W3CDTF">2020-07-26T06:32:55Z</dcterms:modified>
</cp:coreProperties>
</file>