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41"/>
  </p:notesMasterIdLst>
  <p:sldIdLst>
    <p:sldId id="257" r:id="rId2"/>
    <p:sldId id="262" r:id="rId3"/>
    <p:sldId id="263" r:id="rId4"/>
    <p:sldId id="288" r:id="rId5"/>
    <p:sldId id="366" r:id="rId6"/>
    <p:sldId id="365" r:id="rId7"/>
    <p:sldId id="387" r:id="rId8"/>
    <p:sldId id="384" r:id="rId9"/>
    <p:sldId id="367" r:id="rId10"/>
    <p:sldId id="385" r:id="rId11"/>
    <p:sldId id="353" r:id="rId12"/>
    <p:sldId id="354" r:id="rId13"/>
    <p:sldId id="355" r:id="rId14"/>
    <p:sldId id="369" r:id="rId15"/>
    <p:sldId id="356" r:id="rId16"/>
    <p:sldId id="370" r:id="rId17"/>
    <p:sldId id="357" r:id="rId18"/>
    <p:sldId id="371" r:id="rId19"/>
    <p:sldId id="372" r:id="rId20"/>
    <p:sldId id="359" r:id="rId21"/>
    <p:sldId id="361" r:id="rId22"/>
    <p:sldId id="362" r:id="rId23"/>
    <p:sldId id="388" r:id="rId24"/>
    <p:sldId id="389" r:id="rId25"/>
    <p:sldId id="373" r:id="rId26"/>
    <p:sldId id="377" r:id="rId27"/>
    <p:sldId id="386" r:id="rId28"/>
    <p:sldId id="374" r:id="rId29"/>
    <p:sldId id="378" r:id="rId30"/>
    <p:sldId id="393" r:id="rId31"/>
    <p:sldId id="379" r:id="rId32"/>
    <p:sldId id="395" r:id="rId33"/>
    <p:sldId id="396" r:id="rId34"/>
    <p:sldId id="397" r:id="rId35"/>
    <p:sldId id="380" r:id="rId36"/>
    <p:sldId id="382" r:id="rId37"/>
    <p:sldId id="383" r:id="rId38"/>
    <p:sldId id="392" r:id="rId39"/>
    <p:sldId id="291" r:id="rId40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B4BC"/>
    <a:srgbClr val="CBCCD2"/>
    <a:srgbClr val="FFFFFF"/>
    <a:srgbClr val="192A72"/>
    <a:srgbClr val="92D050"/>
    <a:srgbClr val="E6E7F0"/>
    <a:srgbClr val="B4C7E7"/>
    <a:srgbClr val="E9EBF5"/>
    <a:srgbClr val="E0E0E0"/>
    <a:srgbClr val="11A4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820" autoAdjust="0"/>
    <p:restoredTop sz="93522" autoAdjust="0"/>
  </p:normalViewPr>
  <p:slideViewPr>
    <p:cSldViewPr snapToGrid="0" snapToObjects="1">
      <p:cViewPr varScale="1">
        <p:scale>
          <a:sx n="101" d="100"/>
          <a:sy n="101" d="100"/>
        </p:scale>
        <p:origin x="978" y="-498"/>
      </p:cViewPr>
      <p:guideLst>
        <p:guide orient="horz" pos="2160"/>
        <p:guide pos="3841"/>
      </p:guideLst>
    </p:cSldViewPr>
  </p:slideViewPr>
  <p:outlineViewPr>
    <p:cViewPr>
      <p:scale>
        <a:sx n="33" d="100"/>
        <a:sy n="33" d="100"/>
      </p:scale>
      <p:origin x="0" y="-292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85" d="100"/>
          <a:sy n="85" d="100"/>
        </p:scale>
        <p:origin x="912" y="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EC061A6-0796-4DA4-BCCF-C39215C865B3}" type="datetimeFigureOut">
              <a:rPr lang="he-IL" smtClean="0"/>
              <a:pPr/>
              <a:t>כ'/סיון/תש"ף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037683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/>
              <a:t>עט</a:t>
            </a:r>
            <a:r>
              <a:rPr lang="he-IL" baseline="0" dirty="0"/>
              <a:t> אלקטרוני בזמן השיעור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434698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682967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466528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2374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465794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1372827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2976572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/>
              <a:t>עט אלקטרוני- סימון כל קשר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20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087019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/>
              <a:t>תתייחסי במולקולה של </a:t>
            </a:r>
            <a:r>
              <a:rPr lang="en-US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NH</a:t>
            </a:r>
            <a:r>
              <a:rPr lang="en-US" baseline="-25000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OH</a:t>
            </a:r>
            <a:r>
              <a:rPr lang="he-IL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 שצריך לעשות סכום של </a:t>
            </a:r>
            <a:r>
              <a:rPr lang="he-IL" dirty="0" err="1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הדלתאש</a:t>
            </a:r>
            <a:r>
              <a:rPr lang="he-IL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- אני</a:t>
            </a:r>
            <a:r>
              <a:rPr lang="he-IL" baseline="0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 מתייחסת בכל המולקולות לזה בזמן השיעור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21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125722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22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6887658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e-IL" dirty="0"/>
              <a:t>הקוד לא מותאם לתרגיל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3543355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24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5156262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25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8858231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/>
              <a:t>לכל</a:t>
            </a:r>
            <a:r>
              <a:rPr lang="he-IL" baseline="0" dirty="0"/>
              <a:t> אטום עם העט האלקטרוני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26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219380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לכל</a:t>
            </a:r>
            <a:r>
              <a:rPr lang="he-IL" baseline="0" dirty="0"/>
              <a:t> אטום עם העט האלקטרוני- אני מתכוונת לעשות עם העט אבל יתר פתחון שמתי את זה בשקף- מכוון שהיה לי שיעור והעט לא עבד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27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9400673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/>
              <a:t>פתרון עם העט האלקטרוני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28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7133077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29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7282349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ar-JO" dirty="0"/>
              <a:t>تمّ اضافته</a:t>
            </a:r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30</a:t>
            </a:fld>
            <a:endParaRPr lang="he-IL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/>
              <a:t>הטבלה מימן לא מעוצבת בצורה טובה, ניסיתי לסדר אבל אין אפשרות תסדרי אותה בבקשה, צבע אחיד, פונט גדול יותר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31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92888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ar-JO" dirty="0"/>
              <a:t>تمّ</a:t>
            </a:r>
            <a:r>
              <a:rPr lang="ar-JO" baseline="0" dirty="0"/>
              <a:t> اضافته</a:t>
            </a:r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32</a:t>
            </a:fld>
            <a:endParaRPr lang="he-IL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ar-JO" dirty="0"/>
              <a:t>تم اضافتها</a:t>
            </a:r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33</a:t>
            </a:fld>
            <a:endParaRPr lang="he-IL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ar-JO" dirty="0"/>
              <a:t>تم </a:t>
            </a:r>
            <a:r>
              <a:rPr lang="ar-JO" dirty="0" err="1"/>
              <a:t>اضافتها-</a:t>
            </a:r>
            <a:r>
              <a:rPr lang="ar-JO" dirty="0"/>
              <a:t> </a:t>
            </a:r>
            <a:r>
              <a:rPr lang="he-IL" dirty="0"/>
              <a:t>משתמשת</a:t>
            </a:r>
            <a:r>
              <a:rPr lang="he-IL" baseline="0" dirty="0"/>
              <a:t> בעט אלקטרוני להסביר המטענים</a:t>
            </a:r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34</a:t>
            </a:fld>
            <a:endParaRPr lang="he-IL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35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4643910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/>
              <a:t>להשלים</a:t>
            </a:r>
            <a:r>
              <a:rPr lang="he-IL" baseline="0" dirty="0"/>
              <a:t> עם העט האלקטרוני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36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2295691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37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9177823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/>
              <a:t>לא ניתן להיכנס לקוד</a:t>
            </a: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6F83B4-4527-4147-AD95-DA0687FA723C}" type="slidenum">
              <a:rPr lang="he-IL" smtClean="0"/>
              <a:pPr/>
              <a:t>38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776188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987217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9521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131549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207647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57706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01655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 - מערכת שידורים לאומ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6000" y="2693989"/>
            <a:ext cx="111600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1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304086"/>
            <a:ext cx="3246400" cy="192925"/>
          </a:xfrm>
          <a:prstGeom prst="roundRect">
            <a:avLst>
              <a:gd name="adj" fmla="val 49359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F2D798A-D3EB-4AD6-BA0D-6AF5A272CB65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661D397-1081-475E-877E-2C0275DD9CD7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C9C924-5BCF-44F6-9D2C-C85E4D329EC9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B07856-A797-4811-9A80-36465708097A}"/>
              </a:ext>
            </a:extLst>
          </p:cNvPr>
          <p:cNvSpPr/>
          <p:nvPr userDrawn="1"/>
        </p:nvSpPr>
        <p:spPr>
          <a:xfrm>
            <a:off x="-3261642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ראשית ושתי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FEA3643-4251-43C2-A891-4C9664978E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4360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כותרת 1">
            <a:extLst>
              <a:ext uri="{FF2B5EF4-FFF2-40B4-BE49-F238E27FC236}">
                <a16:creationId xmlns:a16="http://schemas.microsoft.com/office/drawing/2014/main" id="{C304FB8B-5E14-469F-8BA4-BF0F011B9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8">
            <a:extLst>
              <a:ext uri="{FF2B5EF4-FFF2-40B4-BE49-F238E27FC236}">
                <a16:creationId xmlns:a16="http://schemas.microsoft.com/office/drawing/2014/main" id="{B712628B-0991-4441-8324-4563256F9B32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26E72AF6-8AD0-4AAD-B906-30424D022CD1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מלבן מעוגל 8">
            <a:extLst>
              <a:ext uri="{FF2B5EF4-FFF2-40B4-BE49-F238E27FC236}">
                <a16:creationId xmlns:a16="http://schemas.microsoft.com/office/drawing/2014/main" id="{68D073A7-D8C0-45AA-A5E4-B6122A52E8F5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מלבן מעוגל 10">
            <a:extLst>
              <a:ext uri="{FF2B5EF4-FFF2-40B4-BE49-F238E27FC236}">
                <a16:creationId xmlns:a16="http://schemas.microsoft.com/office/drawing/2014/main" id="{DF89C8AF-9EDF-46EF-BAB7-2D35F683552B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52FC1393-B378-4A8A-8716-61E038E3D6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72315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EA01DEB-EE2D-463E-B92D-20469AC2DACB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DC8B5D-6FF7-4E76-819C-95A4A6017B9C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30F30E8-13B7-4C55-A126-67529F765268}"/>
              </a:ext>
            </a:extLst>
          </p:cNvPr>
          <p:cNvSpPr/>
          <p:nvPr userDrawn="1"/>
        </p:nvSpPr>
        <p:spPr>
          <a:xfrm rot="5400000">
            <a:off x="10092700" y="2084060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E7D38CE-7F73-4533-B25A-F628D3EBA7C1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4444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פרק חד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3177381" cy="2978963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739037" y="1640910"/>
            <a:ext cx="10872592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579191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9501144" y="6294301"/>
            <a:ext cx="3049656" cy="205899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9996883" y="-235260"/>
            <a:ext cx="276849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1636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738213" y="2918493"/>
            <a:ext cx="10873415" cy="642090"/>
          </a:xfrm>
          <a:prstGeom prst="rect">
            <a:avLst/>
          </a:prstGeom>
        </p:spPr>
        <p:txBody>
          <a:bodyPr spcFirstLastPara="1" wrap="square" lIns="36000" tIns="36000" rIns="36000" bIns="3600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34703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פרטי השיעור, מקצוע ומור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000014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240593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872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מלבן מעוגל 8">
            <a:extLst>
              <a:ext uri="{FF2B5EF4-FFF2-40B4-BE49-F238E27FC236}">
                <a16:creationId xmlns:a16="http://schemas.microsoft.com/office/drawing/2014/main" id="{404057E2-9B3D-4075-99B3-75AE757986D1}"/>
              </a:ext>
            </a:extLst>
          </p:cNvPr>
          <p:cNvSpPr/>
          <p:nvPr userDrawn="1"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מלבן מעוגל 7">
            <a:extLst>
              <a:ext uri="{FF2B5EF4-FFF2-40B4-BE49-F238E27FC236}">
                <a16:creationId xmlns:a16="http://schemas.microsoft.com/office/drawing/2014/main" id="{F6801116-CC43-4B2A-8C30-E06B51438E5F}"/>
              </a:ext>
            </a:extLst>
          </p:cNvPr>
          <p:cNvSpPr/>
          <p:nvPr userDrawn="1"/>
        </p:nvSpPr>
        <p:spPr>
          <a:xfrm>
            <a:off x="9066088" y="593003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3851AC-7C39-4D24-80F3-E23F47BEFFD4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1AEE328-D2C3-444A-8724-BDAF608C4860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D96B898-2CF0-49F5-BBD6-BB8ACC47A495}"/>
              </a:ext>
            </a:extLst>
          </p:cNvPr>
          <p:cNvSpPr/>
          <p:nvPr userDrawn="1"/>
        </p:nvSpPr>
        <p:spPr>
          <a:xfrm rot="5400000">
            <a:off x="10107939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9EA7E53-F4C8-4E78-8841-55D753889071}"/>
              </a:ext>
            </a:extLst>
          </p:cNvPr>
          <p:cNvSpPr/>
          <p:nvPr userDrawn="1"/>
        </p:nvSpPr>
        <p:spPr>
          <a:xfrm>
            <a:off x="-3246402" y="-426720"/>
            <a:ext cx="3246401" cy="807856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כותרת 1">
            <a:extLst>
              <a:ext uri="{FF2B5EF4-FFF2-40B4-BE49-F238E27FC236}">
                <a16:creationId xmlns:a16="http://schemas.microsoft.com/office/drawing/2014/main" id="{6AF90618-5011-488D-8577-8090B2BE5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23" name="Google Shape;11;p2">
            <a:extLst>
              <a:ext uri="{FF2B5EF4-FFF2-40B4-BE49-F238E27FC236}">
                <a16:creationId xmlns:a16="http://schemas.microsoft.com/office/drawing/2014/main" id="{60774046-55DB-47C4-8731-49E4A217CD4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96000" y="2798300"/>
            <a:ext cx="10800000" cy="72000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24" name="מציין מיקום תוכן 2">
            <a:extLst>
              <a:ext uri="{FF2B5EF4-FFF2-40B4-BE49-F238E27FC236}">
                <a16:creationId xmlns:a16="http://schemas.microsoft.com/office/drawing/2014/main" id="{4EE53297-C04D-4B07-99F8-BCEC4E3B9E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96000" y="3655832"/>
            <a:ext cx="10800000" cy="720000"/>
          </a:xfrm>
        </p:spPr>
        <p:txBody>
          <a:bodyPr anchor="ctr"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20" name="מציין מיקום של מספר שקופית 22">
            <a:extLst>
              <a:ext uri="{FF2B5EF4-FFF2-40B4-BE49-F238E27FC236}">
                <a16:creationId xmlns:a16="http://schemas.microsoft.com/office/drawing/2014/main" id="{58C13A1B-004E-44B4-BBDC-E08548A96B8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פרק חד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129222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>
                <a:solidFill>
                  <a:srgbClr val="192A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96000" y="2188244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1" b="1">
                <a:solidFill>
                  <a:srgbClr val="192A7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15" name="מלבן מעוגל 6">
            <a:extLst>
              <a:ext uri="{FF2B5EF4-FFF2-40B4-BE49-F238E27FC236}">
                <a16:creationId xmlns:a16="http://schemas.microsoft.com/office/drawing/2014/main" id="{B4A26894-BFC6-4CB2-9F98-6C0AB203AB11}"/>
              </a:ext>
            </a:extLst>
          </p:cNvPr>
          <p:cNvSpPr/>
          <p:nvPr userDrawn="1"/>
        </p:nvSpPr>
        <p:spPr>
          <a:xfrm>
            <a:off x="9664804" y="5699022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מלבן מעוגל 7">
            <a:extLst>
              <a:ext uri="{FF2B5EF4-FFF2-40B4-BE49-F238E27FC236}">
                <a16:creationId xmlns:a16="http://schemas.microsoft.com/office/drawing/2014/main" id="{93139C06-AB68-49E4-9F8F-F0E56072AD87}"/>
              </a:ext>
            </a:extLst>
          </p:cNvPr>
          <p:cNvSpPr/>
          <p:nvPr userDrawn="1"/>
        </p:nvSpPr>
        <p:spPr>
          <a:xfrm>
            <a:off x="-260562" y="181684"/>
            <a:ext cx="2598822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92F44B1F-CB02-4BE0-9593-98D37356833A}"/>
              </a:ext>
            </a:extLst>
          </p:cNvPr>
          <p:cNvSpPr/>
          <p:nvPr userDrawn="1"/>
        </p:nvSpPr>
        <p:spPr>
          <a:xfrm>
            <a:off x="-488825" y="468418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מלבן מעוגל 10">
            <a:extLst>
              <a:ext uri="{FF2B5EF4-FFF2-40B4-BE49-F238E27FC236}">
                <a16:creationId xmlns:a16="http://schemas.microsoft.com/office/drawing/2014/main" id="{F91DCBDE-92CA-433E-83D5-3B5D0DD4B449}"/>
              </a:ext>
            </a:extLst>
          </p:cNvPr>
          <p:cNvSpPr/>
          <p:nvPr userDrawn="1"/>
        </p:nvSpPr>
        <p:spPr>
          <a:xfrm>
            <a:off x="9010091" y="6104087"/>
            <a:ext cx="3755593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E194D36-FE0A-4C9F-8946-7441BBD041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F65A56D-9132-4626-874B-D91437478839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0D0F400-87FD-46D3-B4A3-AC189F03B752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D8D9617-ADF9-485F-8AE6-FD3940CA7E4F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מציין מיקום של מספר שקופית 22">
            <a:extLst>
              <a:ext uri="{FF2B5EF4-FFF2-40B4-BE49-F238E27FC236}">
                <a16:creationId xmlns:a16="http://schemas.microsoft.com/office/drawing/2014/main" id="{1D40CDBA-CE8D-4E82-AAAC-CCBC39F3F87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8904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EAE132D4-D270-4859-A0A8-0EABA938935B}"/>
              </a:ext>
            </a:extLst>
          </p:cNvPr>
          <p:cNvSpPr/>
          <p:nvPr userDrawn="1"/>
        </p:nvSpPr>
        <p:spPr>
          <a:xfrm>
            <a:off x="6581228" y="6447542"/>
            <a:ext cx="5993234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8A467694-CC08-4C30-BF05-885FCBD4CAB0}"/>
              </a:ext>
            </a:extLst>
          </p:cNvPr>
          <p:cNvSpPr/>
          <p:nvPr userDrawn="1"/>
        </p:nvSpPr>
        <p:spPr>
          <a:xfrm>
            <a:off x="9704146" y="5381191"/>
            <a:ext cx="3496396" cy="442359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998859"/>
            <a:ext cx="11161453" cy="4062435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206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226982" y="101748"/>
            <a:ext cx="2160598" cy="21681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54055" y="390797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53219EEB-A406-4AC2-B87E-54A955D7D483}"/>
              </a:ext>
            </a:extLst>
          </p:cNvPr>
          <p:cNvSpPr/>
          <p:nvPr userDrawn="1"/>
        </p:nvSpPr>
        <p:spPr>
          <a:xfrm>
            <a:off x="7978665" y="5944772"/>
            <a:ext cx="4766811" cy="38154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5BA376-F667-4A43-9264-CB356AE2FBF1}"/>
              </a:ext>
            </a:extLst>
          </p:cNvPr>
          <p:cNvSpPr/>
          <p:nvPr userDrawn="1"/>
        </p:nvSpPr>
        <p:spPr>
          <a:xfrm rot="5400000">
            <a:off x="9936561" y="2157343"/>
            <a:ext cx="735717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CE73A552-D52C-4EE0-9E7A-557CEB6CE479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5208D21-C13C-48D3-8634-05FCD1520B3D}"/>
              </a:ext>
            </a:extLst>
          </p:cNvPr>
          <p:cNvSpPr/>
          <p:nvPr userDrawn="1"/>
        </p:nvSpPr>
        <p:spPr>
          <a:xfrm>
            <a:off x="5903744" y="6876112"/>
            <a:ext cx="6894095" cy="149330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DFFA872-60FE-48B4-B509-3F90F2F53575}"/>
              </a:ext>
            </a:extLst>
          </p:cNvPr>
          <p:cNvSpPr/>
          <p:nvPr userDrawn="1"/>
        </p:nvSpPr>
        <p:spPr>
          <a:xfrm>
            <a:off x="-2191928" y="-31850"/>
            <a:ext cx="2165034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3025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024128"/>
            <a:ext cx="11161453" cy="457200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3000" b="1">
                <a:solidFill>
                  <a:srgbClr val="12B4B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567973"/>
            <a:ext cx="11161453" cy="3522187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377633" y="110284"/>
            <a:ext cx="2105524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1729189" y="435139"/>
            <a:ext cx="2615798" cy="32187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8A91BCC4-EC47-43E2-9595-B89F757E1A7A}"/>
              </a:ext>
            </a:extLst>
          </p:cNvPr>
          <p:cNvSpPr/>
          <p:nvPr userDrawn="1"/>
        </p:nvSpPr>
        <p:spPr>
          <a:xfrm>
            <a:off x="9323387" y="5555326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238EE3F7-5012-4191-9ABD-A8E69370622E}"/>
              </a:ext>
            </a:extLst>
          </p:cNvPr>
          <p:cNvSpPr/>
          <p:nvPr userDrawn="1"/>
        </p:nvSpPr>
        <p:spPr>
          <a:xfrm>
            <a:off x="8679109" y="6024163"/>
            <a:ext cx="4127100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31BF6EDC-D21A-4961-802C-6C57056DED88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09765D6C-4312-45BD-AEDC-93B641915820}"/>
              </a:ext>
            </a:extLst>
          </p:cNvPr>
          <p:cNvSpPr/>
          <p:nvPr userDrawn="1"/>
        </p:nvSpPr>
        <p:spPr>
          <a:xfrm>
            <a:off x="11005702" y="5213334"/>
            <a:ext cx="2372591" cy="25130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0EF58C-1955-4299-80B8-7931E9453E0B}"/>
              </a:ext>
            </a:extLst>
          </p:cNvPr>
          <p:cNvSpPr/>
          <p:nvPr userDrawn="1"/>
        </p:nvSpPr>
        <p:spPr>
          <a:xfrm rot="5400000">
            <a:off x="10107939" y="1954539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ECE651A-F01C-47F6-93CB-FED077AFFFB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099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 פריסה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2134"/>
            <a:ext cx="9802368" cy="720000"/>
          </a:xfrm>
        </p:spPr>
        <p:txBody>
          <a:bodyPr lIns="36000" tIns="0" rIns="36000" bIns="0">
            <a:noAutofit/>
          </a:bodyPr>
          <a:lstStyle>
            <a:lvl1pPr marL="0" indent="0">
              <a:tabLst>
                <a:tab pos="11659766" algn="l"/>
              </a:tabLst>
              <a:defRPr sz="44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24128" y="1049185"/>
            <a:ext cx="8031962" cy="461155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234936" y="5807316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11218431" y="239177"/>
            <a:ext cx="1706880" cy="45839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-388620" y="6235866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C6E834-92B3-4A32-920C-9FA2D69874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6D60292-D9F7-4A35-9D0A-68A9095BDE1E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53CA14-A360-48A3-A071-94DFC2B62EDC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5536A81-6863-4B7C-BB9A-6F6DBBAB87E2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6A93F88D-0694-4107-9D3A-245864065D84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 פריסה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11497481" y="487099"/>
            <a:ext cx="1576672" cy="289443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11150538" y="127099"/>
            <a:ext cx="1879662" cy="28944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מלבן מעוגל 6">
            <a:extLst>
              <a:ext uri="{FF2B5EF4-FFF2-40B4-BE49-F238E27FC236}">
                <a16:creationId xmlns:a16="http://schemas.microsoft.com/office/drawing/2014/main" id="{469E9F25-935E-4A65-8AF2-C1B8F105C612}"/>
              </a:ext>
            </a:extLst>
          </p:cNvPr>
          <p:cNvSpPr/>
          <p:nvPr userDrawn="1"/>
        </p:nvSpPr>
        <p:spPr>
          <a:xfrm>
            <a:off x="-487680" y="5923581"/>
            <a:ext cx="3133018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מלבן מעוגל 10">
            <a:extLst>
              <a:ext uri="{FF2B5EF4-FFF2-40B4-BE49-F238E27FC236}">
                <a16:creationId xmlns:a16="http://schemas.microsoft.com/office/drawing/2014/main" id="{DD33049F-8FB3-46DC-B84B-8E763BCBCAC1}"/>
              </a:ext>
            </a:extLst>
          </p:cNvPr>
          <p:cNvSpPr/>
          <p:nvPr userDrawn="1"/>
        </p:nvSpPr>
        <p:spPr>
          <a:xfrm>
            <a:off x="-976438" y="6359813"/>
            <a:ext cx="7301038" cy="65808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761EC8D2-662F-4FBE-BF29-06100D51DE7E}"/>
              </a:ext>
            </a:extLst>
          </p:cNvPr>
          <p:cNvSpPr/>
          <p:nvPr userDrawn="1"/>
        </p:nvSpPr>
        <p:spPr>
          <a:xfrm rot="5400000">
            <a:off x="9360283" y="2733622"/>
            <a:ext cx="6987520" cy="1297194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מציין מיקום של מספר שקופית 22">
            <a:extLst>
              <a:ext uri="{FF2B5EF4-FFF2-40B4-BE49-F238E27FC236}">
                <a16:creationId xmlns:a16="http://schemas.microsoft.com/office/drawing/2014/main" id="{23075256-456E-41D8-BDFD-8C3A8EA654D2}"/>
              </a:ext>
            </a:extLst>
          </p:cNvPr>
          <p:cNvSpPr txBox="1">
            <a:spLocks/>
          </p:cNvSpPr>
          <p:nvPr userDrawn="1"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B42163-9C8B-4AEB-9C50-F5529BD5C36B}"/>
              </a:ext>
            </a:extLst>
          </p:cNvPr>
          <p:cNvSpPr/>
          <p:nvPr userDrawn="1"/>
        </p:nvSpPr>
        <p:spPr>
          <a:xfrm rot="16200000">
            <a:off x="5821949" y="1027133"/>
            <a:ext cx="521207" cy="12218895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A26CB3A-BCA5-4171-BE99-1D6F46911786}"/>
              </a:ext>
            </a:extLst>
          </p:cNvPr>
          <p:cNvSpPr/>
          <p:nvPr userDrawn="1"/>
        </p:nvSpPr>
        <p:spPr>
          <a:xfrm rot="5400000">
            <a:off x="5683838" y="-6805249"/>
            <a:ext cx="947627" cy="1263971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4964ABF-EE59-4E45-BC5F-A3665732FD21}"/>
              </a:ext>
            </a:extLst>
          </p:cNvPr>
          <p:cNvSpPr/>
          <p:nvPr userDrawn="1"/>
        </p:nvSpPr>
        <p:spPr>
          <a:xfrm>
            <a:off x="-2001567" y="-416688"/>
            <a:ext cx="1974672" cy="8068538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596A93-68B7-48E8-8354-9EAE3F8183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51578" y="1212161"/>
            <a:ext cx="7885112" cy="40909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1043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820BD794-101C-426F-8015-9C33A0E995FA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1026926" y="1025601"/>
            <a:ext cx="9802368" cy="431447"/>
          </a:xfrm>
        </p:spPr>
        <p:txBody>
          <a:bodyPr anchor="ctr">
            <a:noAutofit/>
          </a:bodyPr>
          <a:lstStyle>
            <a:lvl1pPr marL="185757" indent="0" algn="r">
              <a:buNone/>
              <a:defRPr sz="3000" b="1">
                <a:solidFill>
                  <a:srgbClr val="12B4B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46" indent="0">
              <a:buNone/>
              <a:defRPr sz="2000" b="1"/>
            </a:lvl2pPr>
            <a:lvl3pPr marL="914491" indent="0">
              <a:buNone/>
              <a:defRPr sz="1800" b="1"/>
            </a:lvl3pPr>
            <a:lvl4pPr marL="1371737" indent="0">
              <a:buNone/>
              <a:defRPr sz="1600" b="1"/>
            </a:lvl4pPr>
            <a:lvl5pPr marL="1828983" indent="0">
              <a:buNone/>
              <a:defRPr sz="1600" b="1"/>
            </a:lvl5pPr>
            <a:lvl6pPr marL="2286229" indent="0">
              <a:buNone/>
              <a:defRPr sz="1600" b="1"/>
            </a:lvl6pPr>
            <a:lvl7pPr marL="2743474" indent="0">
              <a:buNone/>
              <a:defRPr sz="1600" b="1"/>
            </a:lvl7pPr>
            <a:lvl8pPr marL="3200720" indent="0">
              <a:buNone/>
              <a:defRPr sz="1600" b="1"/>
            </a:lvl8pPr>
            <a:lvl9pPr marL="3657966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1026927" y="1710442"/>
            <a:ext cx="8212766" cy="4152517"/>
          </a:xfrm>
        </p:spPr>
        <p:txBody>
          <a:bodyPr>
            <a:normAutofit/>
          </a:bodyPr>
          <a:lstStyle>
            <a:lvl1pPr marL="439782" indent="-342934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34" lvl="0" indent="-342934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3024" lvl="1" indent="-285779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8" name="מלבן מעוגל 6">
            <a:extLst>
              <a:ext uri="{FF2B5EF4-FFF2-40B4-BE49-F238E27FC236}">
                <a16:creationId xmlns:a16="http://schemas.microsoft.com/office/drawing/2014/main" id="{E6F50987-5C32-40D2-A5FB-79D9E0819C00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מלבן מעוגל 10">
            <a:extLst>
              <a:ext uri="{FF2B5EF4-FFF2-40B4-BE49-F238E27FC236}">
                <a16:creationId xmlns:a16="http://schemas.microsoft.com/office/drawing/2014/main" id="{1C8AF664-98DE-433F-9B61-94366E98BCDF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84947B-AFA4-410D-A793-689C573D144E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D4F41F-EAD8-495C-A662-C4F40F404DB3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2A1181A-6B49-4EE5-AE44-1B5B124FA758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113178B-7D7E-4A10-9724-453DF758F663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מציין מיקום של מספר שקופית 22">
            <a:extLst>
              <a:ext uri="{FF2B5EF4-FFF2-40B4-BE49-F238E27FC236}">
                <a16:creationId xmlns:a16="http://schemas.microsoft.com/office/drawing/2014/main" id="{7947FE0C-D7CF-4209-91A5-93564F2C3543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וידאו על מסך מל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לבן מעוגל 7"/>
          <p:cNvSpPr/>
          <p:nvPr userDrawn="1"/>
        </p:nvSpPr>
        <p:spPr>
          <a:xfrm>
            <a:off x="8667715" y="-161750"/>
            <a:ext cx="5300119" cy="38235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מציין מיקום של מדיה 3">
            <a:extLst>
              <a:ext uri="{FF2B5EF4-FFF2-40B4-BE49-F238E27FC236}">
                <a16:creationId xmlns:a16="http://schemas.microsoft.com/office/drawing/2014/main" id="{DD834E78-91D0-4CCC-9C3F-C5C504CFBE13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363416" y="639717"/>
            <a:ext cx="11465168" cy="612293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92A7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he-IL" dirty="0"/>
              <a:t>מיועד לסרטים</a:t>
            </a:r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2A86C914-3EB6-4303-93FB-203A29FA2E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3416" y="95349"/>
            <a:ext cx="8074879" cy="400050"/>
          </a:xfr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2400">
                <a:solidFill>
                  <a:srgbClr val="192A7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226196-3340-4F6C-9B09-34934599BAD7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91965B-48C3-4AD9-9066-E67195630BFD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8CB16E1-D93B-440E-81F5-6366FDB428B8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020DF7-29CF-4A0A-BC0A-7568981BF8AD}"/>
              </a:ext>
            </a:extLst>
          </p:cNvPr>
          <p:cNvSpPr/>
          <p:nvPr userDrawn="1"/>
        </p:nvSpPr>
        <p:spPr>
          <a:xfrm>
            <a:off x="-3948180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F0C566-C47D-446F-9E8E-EC9B0F5F1BF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63A8D2-0547-47E3-84C0-5D60CFDB7CB1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C0104F3-C98B-4790-842F-F7B1B2FBDE13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07C576E-38DA-426A-9C16-921DE9A0835B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מציין מיקום של מספר שקופית 22">
            <a:extLst>
              <a:ext uri="{FF2B5EF4-FFF2-40B4-BE49-F238E27FC236}">
                <a16:creationId xmlns:a16="http://schemas.microsoft.com/office/drawing/2014/main" id="{5F1A13CD-CEB6-4958-B99A-46020ADA9375}"/>
              </a:ext>
            </a:extLst>
          </p:cNvPr>
          <p:cNvSpPr txBox="1">
            <a:spLocks/>
          </p:cNvSpPr>
          <p:nvPr userDrawn="1"/>
        </p:nvSpPr>
        <p:spPr>
          <a:xfrm>
            <a:off x="-231414" y="6409126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600" b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he-IL" sz="1600" b="0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77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B6F552B-607E-4869-A917-C44959BDCB12}" type="datetimeFigureOut">
              <a:rPr lang="he-IL" smtClean="0"/>
              <a:pPr/>
              <a:t>כ'/סיון/תש"ף</a:t>
            </a:fld>
            <a:endParaRPr lang="he-IL" dirty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he-IL" dirty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1A36FD-4A58-4EC2-B769-2CB4558CD86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A89C66-91F2-409B-AE3C-970820728814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AF9B00-5AF6-47AB-81E5-2BE048851E3E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3C55C6-DFDE-44BF-BB37-E582014C2D4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61" r:id="rId3"/>
    <p:sldLayoutId id="2147483674" r:id="rId4"/>
    <p:sldLayoutId id="2147483675" r:id="rId5"/>
    <p:sldLayoutId id="2147483650" r:id="rId6"/>
    <p:sldLayoutId id="2147483676" r:id="rId7"/>
    <p:sldLayoutId id="2147483653" r:id="rId8"/>
    <p:sldLayoutId id="2147483666" r:id="rId9"/>
    <p:sldLayoutId id="2147483677" r:id="rId10"/>
    <p:sldLayoutId id="2147483678" r:id="rId11"/>
  </p:sldLayoutIdLst>
  <p:txStyles>
    <p:titleStyle>
      <a:lvl1pPr algn="ctr" defTabSz="914491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34" indent="-342934" algn="r" defTabSz="914491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3024" indent="-285779" algn="r" defTabSz="914491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114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360" indent="-228623" algn="r" defTabSz="914491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606" indent="-228623" algn="r" defTabSz="914491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851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97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43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89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91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7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83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9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74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2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6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4.png"/><Relationship Id="rId5" Type="http://schemas.openxmlformats.org/officeDocument/2006/relationships/image" Target="../media/image8.png"/><Relationship Id="rId4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2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2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Relationship Id="rId9" Type="http://schemas.openxmlformats.org/officeDocument/2006/relationships/image" Target="../media/image36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37.png"/><Relationship Id="rId7" Type="http://schemas.openxmlformats.org/officeDocument/2006/relationships/image" Target="../media/image40.png"/><Relationship Id="rId12" Type="http://schemas.openxmlformats.org/officeDocument/2006/relationships/image" Target="../media/image45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3.png"/><Relationship Id="rId11" Type="http://schemas.openxmlformats.org/officeDocument/2006/relationships/image" Target="../media/image44.png"/><Relationship Id="rId5" Type="http://schemas.openxmlformats.org/officeDocument/2006/relationships/image" Target="../media/image39.png"/><Relationship Id="rId10" Type="http://schemas.openxmlformats.org/officeDocument/2006/relationships/image" Target="../media/image43.png"/><Relationship Id="rId4" Type="http://schemas.openxmlformats.org/officeDocument/2006/relationships/image" Target="../media/image38.png"/><Relationship Id="rId9" Type="http://schemas.openxmlformats.org/officeDocument/2006/relationships/image" Target="../media/image4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7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0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3.png"/><Relationship Id="rId4" Type="http://schemas.openxmlformats.org/officeDocument/2006/relationships/image" Target="../media/image52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6.png"/><Relationship Id="rId4" Type="http://schemas.openxmlformats.org/officeDocument/2006/relationships/image" Target="../media/image55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8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1.png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>
          <a:xfrm>
            <a:off x="1" y="2693893"/>
            <a:ext cx="12192001" cy="1470216"/>
          </a:xfrm>
        </p:spPr>
        <p:txBody>
          <a:bodyPr>
            <a:normAutofit/>
          </a:bodyPr>
          <a:lstStyle/>
          <a:p>
            <a:r>
              <a:rPr lang="ar-SA" dirty="0">
                <a:latin typeface="Arial" pitchFamily="34" charset="0"/>
                <a:cs typeface="Arial" pitchFamily="34" charset="0"/>
              </a:rPr>
              <a:t>مَنظومة</a:t>
            </a:r>
            <a:r>
              <a:rPr lang="ar-SA" dirty="0"/>
              <a:t> البثّ القُطريّة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>
                <a:latin typeface="Arial" pitchFamily="34" charset="0"/>
                <a:cs typeface="Arial" pitchFamily="34" charset="0"/>
              </a:rPr>
              <a:t>تمرين</a:t>
            </a:r>
            <a:r>
              <a:rPr lang="ar-SA" dirty="0">
                <a:latin typeface="Arial" pitchFamily="34" charset="0"/>
                <a:cs typeface="Arial" pitchFamily="34" charset="0"/>
              </a:rPr>
              <a:t> - 2</a:t>
            </a:r>
            <a:endParaRPr lang="he-I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ar-JO" dirty="0"/>
              <a:t>الصيغة الجُزيئيّة</a:t>
            </a:r>
            <a:endParaRPr lang="en-US" dirty="0"/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273" y="1630008"/>
            <a:ext cx="11161453" cy="392439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ar-JO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ما هي قدرة </a:t>
            </a:r>
            <a:r>
              <a:rPr lang="ar-SA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ال</a:t>
            </a:r>
            <a:r>
              <a:rPr lang="ar-JO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ترابُط لك</a:t>
            </a:r>
            <a:r>
              <a:rPr lang="ar-SA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ُ</a:t>
            </a:r>
            <a:r>
              <a:rPr lang="ar-JO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ل</a:t>
            </a:r>
            <a:r>
              <a:rPr lang="ar-SA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ّ</a:t>
            </a:r>
            <a:r>
              <a:rPr lang="ar-JO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 واحدة من الذرّات التاليّة</a:t>
            </a:r>
            <a:r>
              <a:rPr lang="he-IL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؟</a:t>
            </a:r>
            <a:r>
              <a:rPr lang="he-IL" dirty="0">
                <a:solidFill>
                  <a:srgbClr val="192A72"/>
                </a:solidFill>
              </a:rPr>
              <a:t>		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>
                <a:solidFill>
                  <a:srgbClr val="192A72"/>
                </a:solidFill>
              </a:rPr>
              <a:t> 			</a:t>
            </a:r>
            <a:endParaRPr lang="he-IL" dirty="0">
              <a:solidFill>
                <a:srgbClr val="12B4BC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endParaRPr lang="he-IL" dirty="0">
              <a:solidFill>
                <a:srgbClr val="192A72"/>
              </a:solidFill>
            </a:endParaRPr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515272" y="2032212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itchFamily="34" charset="0"/>
              <a:buNone/>
            </a:pPr>
            <a:endParaRPr lang="he-I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41178" y="3495531"/>
            <a:ext cx="2656114" cy="595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ar-JO" sz="2400" dirty="0">
                <a:solidFill>
                  <a:srgbClr val="12B4B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الإجابة</a:t>
            </a:r>
            <a:r>
              <a:rPr lang="he-IL" sz="2400" dirty="0">
                <a:solidFill>
                  <a:srgbClr val="12B4B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n-US" sz="2400" dirty="0">
                <a:solidFill>
                  <a:srgbClr val="12B4B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US" sz="2400" baseline="-25000" dirty="0">
                <a:solidFill>
                  <a:srgbClr val="12B4B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he-IL" sz="2400" baseline="-25000" dirty="0">
              <a:solidFill>
                <a:srgbClr val="12B4B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2658313"/>
              </p:ext>
            </p:extLst>
          </p:nvPr>
        </p:nvGraphicFramePr>
        <p:xfrm>
          <a:off x="515272" y="1902082"/>
          <a:ext cx="5584902" cy="8280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861634">
                  <a:extLst>
                    <a:ext uri="{9D8B030D-6E8A-4147-A177-3AD203B41FA5}">
                      <a16:colId xmlns:a16="http://schemas.microsoft.com/office/drawing/2014/main" val="932389562"/>
                    </a:ext>
                  </a:extLst>
                </a:gridCol>
                <a:gridCol w="1861634">
                  <a:extLst>
                    <a:ext uri="{9D8B030D-6E8A-4147-A177-3AD203B41FA5}">
                      <a16:colId xmlns:a16="http://schemas.microsoft.com/office/drawing/2014/main" val="2470688539"/>
                    </a:ext>
                  </a:extLst>
                </a:gridCol>
                <a:gridCol w="1861634">
                  <a:extLst>
                    <a:ext uri="{9D8B030D-6E8A-4147-A177-3AD203B41FA5}">
                      <a16:colId xmlns:a16="http://schemas.microsoft.com/office/drawing/2014/main" val="31356460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2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نيتروجين</a:t>
                      </a:r>
                      <a:r>
                        <a:rPr lang="he-IL" sz="2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he-IL" sz="2400" dirty="0">
                          <a:solidFill>
                            <a:schemeClr val="bg1"/>
                          </a:solidFill>
                          <a:latin typeface="Varela Round"/>
                        </a:rPr>
                        <a:t>(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lang="he-IL" sz="2400" dirty="0">
                          <a:solidFill>
                            <a:schemeClr val="bg1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2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هيدروجين</a:t>
                      </a:r>
                      <a:r>
                        <a:rPr lang="he-IL" sz="2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he-IL" sz="2400" dirty="0">
                          <a:solidFill>
                            <a:schemeClr val="bg1"/>
                          </a:solidFill>
                          <a:latin typeface="Varela Round"/>
                        </a:rPr>
                        <a:t>(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H</a:t>
                      </a:r>
                      <a:r>
                        <a:rPr lang="he-IL" sz="2400" dirty="0">
                          <a:solidFill>
                            <a:schemeClr val="bg1"/>
                          </a:solidFill>
                        </a:rPr>
                        <a:t>) 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2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كربون</a:t>
                      </a:r>
                      <a:r>
                        <a:rPr lang="he-IL" sz="2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he-IL" sz="2400" dirty="0">
                          <a:solidFill>
                            <a:schemeClr val="bg1"/>
                          </a:solidFill>
                          <a:latin typeface="Varela Round"/>
                        </a:rPr>
                        <a:t>(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</a:rPr>
                        <a:t>C</a:t>
                      </a:r>
                      <a:r>
                        <a:rPr lang="he-IL" sz="2400" dirty="0">
                          <a:solidFill>
                            <a:schemeClr val="bg1"/>
                          </a:solidFill>
                        </a:rPr>
                        <a:t>)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6889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169808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74765" y="2385780"/>
            <a:ext cx="44855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2400" dirty="0">
                <a:solidFill>
                  <a:srgbClr val="12B4B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	      </a:t>
            </a:r>
            <a:r>
              <a:rPr lang="en-US" sz="2400" dirty="0">
                <a:solidFill>
                  <a:srgbClr val="12B4B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e-IL" sz="2400" dirty="0">
                <a:solidFill>
                  <a:srgbClr val="12B4B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		</a:t>
            </a:r>
            <a:r>
              <a:rPr lang="en-US" sz="2400" dirty="0">
                <a:solidFill>
                  <a:srgbClr val="12B4B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he-IL" sz="2400" dirty="0">
                <a:solidFill>
                  <a:srgbClr val="12B4B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2400" dirty="0">
              <a:solidFill>
                <a:srgbClr val="12B4B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41178" y="4739165"/>
            <a:ext cx="2656114" cy="595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ar-JO" sz="2400" dirty="0">
                <a:solidFill>
                  <a:srgbClr val="12B4B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الإجابة</a:t>
            </a:r>
            <a:r>
              <a:rPr lang="he-IL" sz="2400" dirty="0">
                <a:solidFill>
                  <a:srgbClr val="12B4B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n-US" sz="2400" dirty="0">
                <a:solidFill>
                  <a:srgbClr val="12B4B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</a:t>
            </a:r>
            <a:r>
              <a:rPr lang="en-US" sz="2400" baseline="-25000" dirty="0">
                <a:solidFill>
                  <a:srgbClr val="12B4B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he-IL" sz="2400" baseline="-25000" dirty="0">
              <a:solidFill>
                <a:srgbClr val="12B4B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1377091" y="2867428"/>
            <a:ext cx="10358279" cy="1210062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JO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أكتب الصيغة الجُزيئيّة لمُركّب الميثان، المُكوَّن من كربون وهيدروجين فقط؟</a:t>
            </a:r>
          </a:p>
        </p:txBody>
      </p:sp>
      <p:sp>
        <p:nvSpPr>
          <p:cNvPr id="13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573918" y="4077490"/>
            <a:ext cx="11161453" cy="1128945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JO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أكتب الصيغة الجُزيئيّة لمُركّب الأمونيا</a:t>
            </a:r>
            <a:r>
              <a:rPr lang="he-IL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، </a:t>
            </a:r>
            <a:r>
              <a:rPr lang="ar-JO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( مُكوَّن من نيتروجين وهيدروجين فقط)</a:t>
            </a:r>
            <a:r>
              <a:rPr lang="en-US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.</a:t>
            </a:r>
            <a:endParaRPr lang="he-IL" dirty="0">
              <a:solidFill>
                <a:srgbClr val="192A7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2150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5" grpId="0"/>
      <p:bldP spid="11" grpId="0"/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>
                <a:latin typeface="Arial" pitchFamily="34" charset="0"/>
                <a:cs typeface="Arial" pitchFamily="34" charset="0"/>
              </a:rPr>
              <a:t>صيغة التمثيل الإلكتروني</a:t>
            </a:r>
            <a:endParaRPr lang="he-I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ar-JO" dirty="0">
                <a:latin typeface="Arial" pitchFamily="34" charset="0"/>
                <a:cs typeface="Arial" pitchFamily="34" charset="0"/>
              </a:rPr>
              <a:t>تذك</a:t>
            </a:r>
            <a:r>
              <a:rPr lang="ar-SA" dirty="0">
                <a:latin typeface="Arial" pitchFamily="34" charset="0"/>
                <a:cs typeface="Arial" pitchFamily="34" charset="0"/>
              </a:rPr>
              <a:t>ي</a:t>
            </a:r>
            <a:r>
              <a:rPr lang="ar-JO" dirty="0">
                <a:latin typeface="Arial" pitchFamily="34" charset="0"/>
                <a:cs typeface="Arial" pitchFamily="34" charset="0"/>
              </a:rPr>
              <a:t>ر</a:t>
            </a:r>
            <a:r>
              <a:rPr lang="he-IL" dirty="0">
                <a:latin typeface="Arial" pitchFamily="34" charset="0"/>
                <a:cs typeface="Arial" pitchFamily="34" charset="0"/>
              </a:rPr>
              <a:t>: </a:t>
            </a:r>
            <a:r>
              <a:rPr lang="ar-SA" dirty="0"/>
              <a:t>في </a:t>
            </a:r>
            <a:r>
              <a:rPr lang="ar-JO" dirty="0">
                <a:latin typeface="Arial" pitchFamily="34" charset="0"/>
                <a:cs typeface="Arial" pitchFamily="34" charset="0"/>
              </a:rPr>
              <a:t>الج</a:t>
            </a:r>
            <a:r>
              <a:rPr lang="ar-SA" dirty="0">
                <a:latin typeface="Arial" pitchFamily="34" charset="0"/>
                <a:cs typeface="Arial" pitchFamily="34" charset="0"/>
              </a:rPr>
              <a:t>ُ</a:t>
            </a:r>
            <a:r>
              <a:rPr lang="ar-JO" dirty="0" err="1">
                <a:latin typeface="Arial" pitchFamily="34" charset="0"/>
                <a:cs typeface="Arial" pitchFamily="34" charset="0"/>
              </a:rPr>
              <a:t>زيئات</a:t>
            </a:r>
            <a:r>
              <a:rPr lang="ar-JO" dirty="0">
                <a:latin typeface="Arial" pitchFamily="34" charset="0"/>
                <a:cs typeface="Arial" pitchFamily="34" charset="0"/>
              </a:rPr>
              <a:t> ثنائيّة الذرّات 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273" y="1630008"/>
            <a:ext cx="11161453" cy="3924391"/>
          </a:xfrm>
        </p:spPr>
        <p:txBody>
          <a:bodyPr>
            <a:normAutofit/>
          </a:bodyPr>
          <a:lstStyle/>
          <a:p>
            <a:r>
              <a:rPr lang="ar-JO" dirty="0">
                <a:latin typeface="Arial" pitchFamily="34" charset="0"/>
                <a:cs typeface="Arial" pitchFamily="34" charset="0"/>
              </a:rPr>
              <a:t>رأينا أنه بالإمكان وصف جُزيء</a:t>
            </a:r>
            <a:r>
              <a:rPr lang="ar-SA" dirty="0">
                <a:latin typeface="Arial" pitchFamily="34" charset="0"/>
                <a:cs typeface="Arial" pitchFamily="34" charset="0"/>
              </a:rPr>
              <a:t> عنصر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ar-JO" dirty="0">
                <a:latin typeface="Arial" pitchFamily="34" charset="0"/>
                <a:cs typeface="Arial" pitchFamily="34" charset="0"/>
              </a:rPr>
              <a:t>بواسطة صيغة تمثيل </a:t>
            </a:r>
            <a:r>
              <a:rPr lang="ar-SA" dirty="0"/>
              <a:t>إ</a:t>
            </a:r>
            <a:r>
              <a:rPr lang="ar-JO" dirty="0" err="1">
                <a:latin typeface="Arial" pitchFamily="34" charset="0"/>
                <a:cs typeface="Arial" pitchFamily="34" charset="0"/>
              </a:rPr>
              <a:t>لكتروني</a:t>
            </a:r>
            <a:r>
              <a:rPr lang="ar-SA" dirty="0">
                <a:latin typeface="Arial" pitchFamily="34" charset="0"/>
                <a:cs typeface="Arial" pitchFamily="34" charset="0"/>
              </a:rPr>
              <a:t>ّة: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ar-SA" dirty="0"/>
          </a:p>
          <a:p>
            <a:pPr marL="0" indent="0">
              <a:buNone/>
            </a:pPr>
            <a:br>
              <a:rPr lang="en-US" dirty="0">
                <a:latin typeface="Arial" pitchFamily="34" charset="0"/>
                <a:cs typeface="Arial" pitchFamily="34" charset="0"/>
              </a:rPr>
            </a:br>
            <a:endParaRPr lang="ar-SA" dirty="0">
              <a:latin typeface="Arial" pitchFamily="34" charset="0"/>
              <a:cs typeface="Arial" pitchFamily="34" charset="0"/>
            </a:endParaRPr>
          </a:p>
          <a:p>
            <a:r>
              <a:rPr lang="ar-JO" dirty="0">
                <a:latin typeface="Arial" pitchFamily="34" charset="0"/>
                <a:cs typeface="Arial" pitchFamily="34" charset="0"/>
              </a:rPr>
              <a:t>بالإمكان التعبير عن زوج الإلكترونات الرّابطة بواسطة خط</a:t>
            </a:r>
            <a:r>
              <a:rPr lang="ar-SA" dirty="0">
                <a:latin typeface="Arial" pitchFamily="34" charset="0"/>
                <a:cs typeface="Arial" pitchFamily="34" charset="0"/>
              </a:rPr>
              <a:t>ّ وليس فقط </a:t>
            </a:r>
            <a:r>
              <a:rPr lang="ar-JO" dirty="0"/>
              <a:t>بواسطة نقطتين.</a:t>
            </a:r>
            <a:endParaRPr lang="ar-SA" dirty="0"/>
          </a:p>
          <a:p>
            <a:endParaRPr lang="ar-SA" dirty="0"/>
          </a:p>
          <a:p>
            <a:endParaRPr lang="ar-SA" dirty="0"/>
          </a:p>
          <a:p>
            <a:r>
              <a:rPr lang="ar-SA" dirty="0"/>
              <a:t>يُمكن أيضًا وصف جُزيئات مُتعدِّدة الذرّات ذوات ذرّات مُختلفة بواسطة صيغة التمثيل الإلكتروني.</a:t>
            </a:r>
            <a:endParaRPr lang="he-IL" dirty="0"/>
          </a:p>
          <a:p>
            <a:pPr>
              <a:lnSpc>
                <a:spcPct val="150000"/>
              </a:lnSpc>
            </a:pPr>
            <a:endParaRPr lang="he-IL" dirty="0">
              <a:solidFill>
                <a:srgbClr val="12B4BC"/>
              </a:solidFill>
            </a:endParaRPr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515272" y="2032212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itchFamily="34" charset="0"/>
              <a:buNone/>
            </a:pPr>
            <a:endParaRPr lang="he-I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קבוצה 1">
            <a:extLst>
              <a:ext uri="{FF2B5EF4-FFF2-40B4-BE49-F238E27FC236}">
                <a16:creationId xmlns:a16="http://schemas.microsoft.com/office/drawing/2014/main" id="{B625DC68-35F5-4779-8219-7170F60B7374}"/>
              </a:ext>
            </a:extLst>
          </p:cNvPr>
          <p:cNvGrpSpPr/>
          <p:nvPr/>
        </p:nvGrpSpPr>
        <p:grpSpPr>
          <a:xfrm>
            <a:off x="3261100" y="2206066"/>
            <a:ext cx="4755399" cy="869323"/>
            <a:chOff x="609600" y="1098162"/>
            <a:chExt cx="7613073" cy="1507221"/>
          </a:xfrm>
        </p:grpSpPr>
        <p:pic>
          <p:nvPicPr>
            <p:cNvPr id="11" name="Picture 4">
              <a:extLst>
                <a:ext uri="{FF2B5EF4-FFF2-40B4-BE49-F238E27FC236}">
                  <a16:creationId xmlns:a16="http://schemas.microsoft.com/office/drawing/2014/main" id="{0C67E378-2D05-4266-8AB3-A0B1E066F3A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873" y="1219200"/>
              <a:ext cx="2209800" cy="1265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5">
              <a:extLst>
                <a:ext uri="{FF2B5EF4-FFF2-40B4-BE49-F238E27FC236}">
                  <a16:creationId xmlns:a16="http://schemas.microsoft.com/office/drawing/2014/main" id="{11D3CEDA-13EE-43AB-9AA3-A99EDD13ED9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6632" y="1098162"/>
              <a:ext cx="2461794" cy="1507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4">
              <a:extLst>
                <a:ext uri="{FF2B5EF4-FFF2-40B4-BE49-F238E27FC236}">
                  <a16:creationId xmlns:a16="http://schemas.microsoft.com/office/drawing/2014/main" id="{818C75E7-1E4F-4FFD-B080-8E7B48A4997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9600" y="1313833"/>
              <a:ext cx="2132891" cy="10758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421" y="3920184"/>
            <a:ext cx="4575287" cy="803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10795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>
                <a:latin typeface="Arial" pitchFamily="34" charset="0"/>
                <a:cs typeface="Arial" pitchFamily="34" charset="0"/>
              </a:rPr>
              <a:t>صيغة التمثيل الإلكتروني</a:t>
            </a:r>
            <a:endParaRPr lang="he-I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ar-JO" dirty="0"/>
              <a:t>خطوات</a:t>
            </a:r>
            <a:r>
              <a:rPr lang="ar-SA" dirty="0"/>
              <a:t> لكتابة صيغة تمثيل إلكتروني</a:t>
            </a:r>
            <a:endParaRPr lang="en-US" dirty="0"/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273" y="1630008"/>
            <a:ext cx="11161453" cy="3924391"/>
          </a:xfrm>
        </p:spPr>
        <p:txBody>
          <a:bodyPr>
            <a:normAutofit/>
          </a:bodyPr>
          <a:lstStyle/>
          <a:p>
            <a:r>
              <a:rPr lang="ar-JO" dirty="0">
                <a:latin typeface="Arial" pitchFamily="34" charset="0"/>
                <a:cs typeface="Arial" pitchFamily="34" charset="0"/>
              </a:rPr>
              <a:t>أكتب لك</a:t>
            </a:r>
            <a:r>
              <a:rPr lang="ar-SA" dirty="0">
                <a:latin typeface="Arial" pitchFamily="34" charset="0"/>
                <a:cs typeface="Arial" pitchFamily="34" charset="0"/>
              </a:rPr>
              <a:t>ُ</a:t>
            </a:r>
            <a:r>
              <a:rPr lang="ar-JO" dirty="0">
                <a:latin typeface="Arial" pitchFamily="34" charset="0"/>
                <a:cs typeface="Arial" pitchFamily="34" charset="0"/>
              </a:rPr>
              <a:t>ل</a:t>
            </a:r>
            <a:r>
              <a:rPr lang="ar-SA" dirty="0">
                <a:latin typeface="Arial" pitchFamily="34" charset="0"/>
                <a:cs typeface="Arial" pitchFamily="34" charset="0"/>
              </a:rPr>
              <a:t>ّ</a:t>
            </a:r>
            <a:r>
              <a:rPr lang="ar-JO" dirty="0">
                <a:latin typeface="Arial" pitchFamily="34" charset="0"/>
                <a:cs typeface="Arial" pitchFamily="34" charset="0"/>
              </a:rPr>
              <a:t> واحدة من </a:t>
            </a:r>
            <a:r>
              <a:rPr lang="ar-JO" dirty="0"/>
              <a:t>الذرّات صيغة تمثيل الكترون</a:t>
            </a:r>
            <a:r>
              <a:rPr lang="ar-SA" dirty="0" err="1"/>
              <a:t>ية</a:t>
            </a:r>
            <a:r>
              <a:rPr lang="ar-SA" dirty="0"/>
              <a:t> بشكل منفرد</a:t>
            </a:r>
            <a:r>
              <a:rPr lang="ar-JO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endParaRPr lang="ar-JO" dirty="0">
              <a:latin typeface="Arial" pitchFamily="34" charset="0"/>
              <a:cs typeface="Arial" pitchFamily="34" charset="0"/>
            </a:endParaRPr>
          </a:p>
          <a:p>
            <a:r>
              <a:rPr lang="ar-JO" dirty="0">
                <a:latin typeface="Arial" pitchFamily="34" charset="0"/>
                <a:cs typeface="Arial" pitchFamily="34" charset="0"/>
              </a:rPr>
              <a:t>حد</a:t>
            </a:r>
            <a:r>
              <a:rPr lang="ar-SA" dirty="0">
                <a:latin typeface="Arial" pitchFamily="34" charset="0"/>
                <a:cs typeface="Arial" pitchFamily="34" charset="0"/>
              </a:rPr>
              <a:t>ِّ</a:t>
            </a:r>
            <a:r>
              <a:rPr lang="ar-JO" dirty="0">
                <a:latin typeface="Arial" pitchFamily="34" charset="0"/>
                <a:cs typeface="Arial" pitchFamily="34" charset="0"/>
              </a:rPr>
              <a:t>د ما هي الذرّة المركزيّة التي ينبغي وضعها بالمركز، وهي الذرّة التي لها أعلى قدرة ترابُط</a:t>
            </a:r>
            <a:r>
              <a:rPr lang="ar-SA" dirty="0">
                <a:latin typeface="Arial" pitchFamily="34" charset="0"/>
                <a:cs typeface="Arial" pitchFamily="34" charset="0"/>
              </a:rPr>
              <a:t> </a:t>
            </a:r>
            <a:r>
              <a:rPr lang="ar-JO" dirty="0">
                <a:latin typeface="Arial" pitchFamily="34" charset="0"/>
                <a:cs typeface="Arial" pitchFamily="34" charset="0"/>
              </a:rPr>
              <a:t>(بحسب عدد الإلكترونات الغير رابطة</a:t>
            </a:r>
            <a:r>
              <a:rPr lang="ar-SA" dirty="0">
                <a:latin typeface="Arial" pitchFamily="34" charset="0"/>
                <a:cs typeface="Arial" pitchFamily="34" charset="0"/>
              </a:rPr>
              <a:t>)</a:t>
            </a:r>
            <a:r>
              <a:rPr lang="ar-JO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endParaRPr lang="ar-JO" dirty="0">
              <a:latin typeface="Arial" pitchFamily="34" charset="0"/>
              <a:cs typeface="Arial" pitchFamily="34" charset="0"/>
            </a:endParaRPr>
          </a:p>
          <a:p>
            <a:r>
              <a:rPr lang="ar-JO" dirty="0">
                <a:latin typeface="Arial" pitchFamily="34" charset="0"/>
                <a:cs typeface="Arial" pitchFamily="34" charset="0"/>
              </a:rPr>
              <a:t>عليكم ايصال الذرّة المركزيّة بباقي الذرّات بحسب ترتيب قدرتهم على </a:t>
            </a:r>
            <a:r>
              <a:rPr lang="ar-SA" dirty="0">
                <a:latin typeface="Arial" pitchFamily="34" charset="0"/>
                <a:cs typeface="Arial" pitchFamily="34" charset="0"/>
              </a:rPr>
              <a:t>الترابُط </a:t>
            </a:r>
            <a:r>
              <a:rPr lang="ar-JO" dirty="0">
                <a:latin typeface="Arial" pitchFamily="34" charset="0"/>
                <a:cs typeface="Arial" pitchFamily="34" charset="0"/>
              </a:rPr>
              <a:t>( من </a:t>
            </a:r>
            <a:r>
              <a:rPr lang="ar-SA" dirty="0">
                <a:latin typeface="Arial" pitchFamily="34" charset="0"/>
                <a:cs typeface="Arial" pitchFamily="34" charset="0"/>
              </a:rPr>
              <a:t>الأكبر للأصغر</a:t>
            </a:r>
            <a:r>
              <a:rPr lang="ar-JO" dirty="0">
                <a:latin typeface="Arial" pitchFamily="34" charset="0"/>
                <a:cs typeface="Arial" pitchFamily="34" charset="0"/>
              </a:rPr>
              <a:t>)</a:t>
            </a:r>
            <a:r>
              <a:rPr lang="ar-SA" dirty="0">
                <a:latin typeface="Arial" pitchFamily="34" charset="0"/>
                <a:cs typeface="Arial" pitchFamily="34" charset="0"/>
              </a:rPr>
              <a:t>.</a:t>
            </a:r>
            <a:endParaRPr lang="ar-JO" dirty="0">
              <a:latin typeface="Arial" pitchFamily="34" charset="0"/>
              <a:cs typeface="Arial" pitchFamily="34" charset="0"/>
            </a:endParaRPr>
          </a:p>
          <a:p>
            <a:r>
              <a:rPr lang="ar-JO" dirty="0">
                <a:latin typeface="Arial" pitchFamily="34" charset="0"/>
                <a:cs typeface="Arial" pitchFamily="34" charset="0"/>
              </a:rPr>
              <a:t>من الممكن أن يكون في المركز أكثر من ذرّة و</a:t>
            </a:r>
            <a:r>
              <a:rPr lang="ar-SA" dirty="0">
                <a:latin typeface="Arial" pitchFamily="34" charset="0"/>
                <a:cs typeface="Arial" pitchFamily="34" charset="0"/>
              </a:rPr>
              <a:t>ا</a:t>
            </a:r>
            <a:r>
              <a:rPr lang="ar-JO" dirty="0">
                <a:latin typeface="Arial" pitchFamily="34" charset="0"/>
                <a:cs typeface="Arial" pitchFamily="34" charset="0"/>
              </a:rPr>
              <a:t>حدة في ج</a:t>
            </a:r>
            <a:r>
              <a:rPr lang="ar-SA" dirty="0">
                <a:latin typeface="Arial" pitchFamily="34" charset="0"/>
                <a:cs typeface="Arial" pitchFamily="34" charset="0"/>
              </a:rPr>
              <a:t>ُ</a:t>
            </a:r>
            <a:r>
              <a:rPr lang="ar-JO" dirty="0" err="1">
                <a:latin typeface="Arial" pitchFamily="34" charset="0"/>
                <a:cs typeface="Arial" pitchFamily="34" charset="0"/>
              </a:rPr>
              <a:t>زيئات</a:t>
            </a:r>
            <a:r>
              <a:rPr lang="ar-JO" dirty="0">
                <a:latin typeface="Arial" pitchFamily="34" charset="0"/>
                <a:cs typeface="Arial" pitchFamily="34" charset="0"/>
              </a:rPr>
              <a:t> م</a:t>
            </a:r>
            <a:r>
              <a:rPr lang="ar-SA" dirty="0">
                <a:latin typeface="Arial" pitchFamily="34" charset="0"/>
                <a:cs typeface="Arial" pitchFamily="34" charset="0"/>
              </a:rPr>
              <a:t>ُ</a:t>
            </a:r>
            <a:r>
              <a:rPr lang="ar-JO" dirty="0">
                <a:latin typeface="Arial" pitchFamily="34" charset="0"/>
                <a:cs typeface="Arial" pitchFamily="34" charset="0"/>
              </a:rPr>
              <a:t>تعد</a:t>
            </a:r>
            <a:r>
              <a:rPr lang="ar-SA" dirty="0">
                <a:latin typeface="Arial" pitchFamily="34" charset="0"/>
                <a:cs typeface="Arial" pitchFamily="34" charset="0"/>
              </a:rPr>
              <a:t>ِّ</a:t>
            </a:r>
            <a:r>
              <a:rPr lang="ar-JO" dirty="0" err="1">
                <a:latin typeface="Arial" pitchFamily="34" charset="0"/>
                <a:cs typeface="Arial" pitchFamily="34" charset="0"/>
              </a:rPr>
              <a:t>دة</a:t>
            </a:r>
            <a:r>
              <a:rPr lang="ar-JO" dirty="0">
                <a:latin typeface="Arial" pitchFamily="34" charset="0"/>
                <a:cs typeface="Arial" pitchFamily="34" charset="0"/>
              </a:rPr>
              <a:t> الذرّات.</a:t>
            </a:r>
          </a:p>
          <a:p>
            <a:r>
              <a:rPr lang="ar-JO" dirty="0">
                <a:latin typeface="Arial" pitchFamily="34" charset="0"/>
                <a:cs typeface="Arial" pitchFamily="34" charset="0"/>
              </a:rPr>
              <a:t>في حالة بقي إلكترونات غير مزدوجة غير مرتبطة</a:t>
            </a:r>
            <a:r>
              <a:rPr lang="ar-SA" dirty="0">
                <a:latin typeface="Arial" pitchFamily="34" charset="0"/>
                <a:cs typeface="Arial" pitchFamily="34" charset="0"/>
              </a:rPr>
              <a:t> </a:t>
            </a:r>
            <a:r>
              <a:rPr lang="ar-JO" dirty="0">
                <a:latin typeface="Arial" pitchFamily="34" charset="0"/>
                <a:cs typeface="Arial" pitchFamily="34" charset="0"/>
              </a:rPr>
              <a:t>– هنالك احتمال لتواجد روابط زوجيّة </a:t>
            </a:r>
            <a:r>
              <a:rPr lang="ar-SA" dirty="0">
                <a:latin typeface="Arial" pitchFamily="34" charset="0"/>
                <a:cs typeface="Arial" pitchFamily="34" charset="0"/>
              </a:rPr>
              <a:t>أ</a:t>
            </a:r>
            <a:r>
              <a:rPr lang="ar-JO" dirty="0">
                <a:latin typeface="Arial" pitchFamily="34" charset="0"/>
                <a:cs typeface="Arial" pitchFamily="34" charset="0"/>
              </a:rPr>
              <a:t>و</a:t>
            </a:r>
            <a:r>
              <a:rPr lang="ar-SA" dirty="0">
                <a:latin typeface="Arial" pitchFamily="34" charset="0"/>
                <a:cs typeface="Arial" pitchFamily="34" charset="0"/>
              </a:rPr>
              <a:t> </a:t>
            </a:r>
            <a:r>
              <a:rPr lang="ar-JO" dirty="0">
                <a:latin typeface="Arial" pitchFamily="34" charset="0"/>
                <a:cs typeface="Arial" pitchFamily="34" charset="0"/>
              </a:rPr>
              <a:t>ثلاثيّة.</a:t>
            </a:r>
          </a:p>
          <a:p>
            <a:endParaRPr lang="ar-JO" dirty="0"/>
          </a:p>
          <a:p>
            <a:pPr>
              <a:buNone/>
            </a:pPr>
            <a:endParaRPr lang="en-US" dirty="0"/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515272" y="2032212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itchFamily="34" charset="0"/>
              <a:buNone/>
            </a:pPr>
            <a:endParaRPr lang="he-I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3259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>
                <a:latin typeface="Arial" pitchFamily="34" charset="0"/>
                <a:cs typeface="Arial" pitchFamily="34" charset="0"/>
              </a:rPr>
              <a:t>تمرين</a:t>
            </a:r>
            <a:r>
              <a:rPr lang="ar-SA" dirty="0">
                <a:latin typeface="Arial" pitchFamily="34" charset="0"/>
                <a:cs typeface="Arial" pitchFamily="34" charset="0"/>
              </a:rPr>
              <a:t> - 3</a:t>
            </a:r>
            <a:endParaRPr lang="he-I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ar-SA" dirty="0">
                <a:latin typeface="Arial" pitchFamily="34" charset="0"/>
                <a:cs typeface="Arial" pitchFamily="34" charset="0"/>
              </a:rPr>
              <a:t>بالنسبة ل</a:t>
            </a:r>
            <a:r>
              <a:rPr lang="ar-JO" dirty="0">
                <a:latin typeface="Arial" pitchFamily="34" charset="0"/>
                <a:cs typeface="Arial" pitchFamily="34" charset="0"/>
              </a:rPr>
              <a:t>جُزيء الماء</a:t>
            </a:r>
            <a:r>
              <a:rPr lang="he-IL" dirty="0">
                <a:latin typeface="Arial" pitchFamily="34" charset="0"/>
                <a:cs typeface="Arial" pitchFamily="34" charset="0"/>
              </a:rPr>
              <a:t>، </a:t>
            </a:r>
            <a:r>
              <a:rPr lang="en-US" dirty="0">
                <a:latin typeface="Arial" pitchFamily="34" charset="0"/>
                <a:cs typeface="Arial" pitchFamily="34" charset="0"/>
              </a:rPr>
              <a:t>H</a:t>
            </a:r>
            <a:r>
              <a:rPr lang="en-US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dirty="0">
                <a:latin typeface="Arial" pitchFamily="34" charset="0"/>
                <a:cs typeface="Arial" pitchFamily="34" charset="0"/>
              </a:rPr>
              <a:t>O</a:t>
            </a:r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273" y="1630008"/>
            <a:ext cx="11161453" cy="3924391"/>
          </a:xfrm>
        </p:spPr>
        <p:txBody>
          <a:bodyPr>
            <a:normAutofit/>
          </a:bodyPr>
          <a:lstStyle/>
          <a:p>
            <a:r>
              <a:rPr lang="ar-JO" dirty="0">
                <a:latin typeface="Arial" pitchFamily="34" charset="0"/>
                <a:cs typeface="Arial" pitchFamily="34" charset="0"/>
              </a:rPr>
              <a:t>أكتب صيغة التمثيل ال</a:t>
            </a:r>
            <a:r>
              <a:rPr lang="ar-SA" dirty="0">
                <a:latin typeface="Arial" pitchFamily="34" charset="0"/>
                <a:cs typeface="Arial" pitchFamily="34" charset="0"/>
              </a:rPr>
              <a:t>إ</a:t>
            </a:r>
            <a:r>
              <a:rPr lang="ar-JO" dirty="0" err="1">
                <a:latin typeface="Arial" pitchFamily="34" charset="0"/>
                <a:cs typeface="Arial" pitchFamily="34" charset="0"/>
              </a:rPr>
              <a:t>لكتروني</a:t>
            </a:r>
            <a:r>
              <a:rPr lang="ar-JO" dirty="0">
                <a:latin typeface="Arial" pitchFamily="34" charset="0"/>
                <a:cs typeface="Arial" pitchFamily="34" charset="0"/>
              </a:rPr>
              <a:t> لك</a:t>
            </a:r>
            <a:r>
              <a:rPr lang="ar-SA" dirty="0">
                <a:latin typeface="Arial" pitchFamily="34" charset="0"/>
                <a:cs typeface="Arial" pitchFamily="34" charset="0"/>
              </a:rPr>
              <a:t>ُ</a:t>
            </a:r>
            <a:r>
              <a:rPr lang="ar-JO" dirty="0">
                <a:latin typeface="Arial" pitchFamily="34" charset="0"/>
                <a:cs typeface="Arial" pitchFamily="34" charset="0"/>
              </a:rPr>
              <a:t>ل</a:t>
            </a:r>
            <a:r>
              <a:rPr lang="ar-SA" dirty="0">
                <a:latin typeface="Arial" pitchFamily="34" charset="0"/>
                <a:cs typeface="Arial" pitchFamily="34" charset="0"/>
              </a:rPr>
              <a:t>ّ</a:t>
            </a:r>
            <a:r>
              <a:rPr lang="ar-JO" dirty="0">
                <a:latin typeface="Arial" pitchFamily="34" charset="0"/>
                <a:cs typeface="Arial" pitchFamily="34" charset="0"/>
              </a:rPr>
              <a:t> واحدة من الذرّات بالمُركّب.</a:t>
            </a:r>
          </a:p>
          <a:p>
            <a:pPr>
              <a:buNone/>
            </a:pPr>
            <a:endParaRPr lang="ar-JO" dirty="0">
              <a:latin typeface="Arial" pitchFamily="34" charset="0"/>
              <a:cs typeface="Arial" pitchFamily="34" charset="0"/>
            </a:endParaRPr>
          </a:p>
          <a:p>
            <a:r>
              <a:rPr lang="ar-JO" dirty="0">
                <a:latin typeface="Arial" pitchFamily="34" charset="0"/>
                <a:cs typeface="Arial" pitchFamily="34" charset="0"/>
              </a:rPr>
              <a:t>حدّ</a:t>
            </a:r>
            <a:r>
              <a:rPr lang="ar-SA" dirty="0">
                <a:latin typeface="Arial" pitchFamily="34" charset="0"/>
                <a:cs typeface="Arial" pitchFamily="34" charset="0"/>
              </a:rPr>
              <a:t>ِ</a:t>
            </a:r>
            <a:r>
              <a:rPr lang="ar-JO" dirty="0">
                <a:latin typeface="Arial" pitchFamily="34" charset="0"/>
                <a:cs typeface="Arial" pitchFamily="34" charset="0"/>
              </a:rPr>
              <a:t>د ما هي الذرّة المركزيّة</a:t>
            </a:r>
            <a:r>
              <a:rPr lang="ar-SA" dirty="0">
                <a:latin typeface="Arial" pitchFamily="34" charset="0"/>
                <a:cs typeface="Arial" pitchFamily="34" charset="0"/>
              </a:rPr>
              <a:t>؟!</a:t>
            </a:r>
            <a:r>
              <a:rPr lang="ar-JO" dirty="0">
                <a:latin typeface="Arial" pitchFamily="34" charset="0"/>
                <a:cs typeface="Arial" pitchFamily="34" charset="0"/>
              </a:rPr>
              <a:t> هي الذرّة  ذات القدرة الأعلى على </a:t>
            </a:r>
            <a:r>
              <a:rPr lang="ar-SA" dirty="0">
                <a:latin typeface="Arial" pitchFamily="34" charset="0"/>
                <a:cs typeface="Arial" pitchFamily="34" charset="0"/>
              </a:rPr>
              <a:t>ال</a:t>
            </a:r>
            <a:r>
              <a:rPr lang="ar-JO" dirty="0">
                <a:latin typeface="Arial" pitchFamily="34" charset="0"/>
                <a:cs typeface="Arial" pitchFamily="34" charset="0"/>
              </a:rPr>
              <a:t>ترابُط.</a:t>
            </a:r>
          </a:p>
          <a:p>
            <a:endParaRPr lang="ar-JO" dirty="0">
              <a:latin typeface="Arial" pitchFamily="34" charset="0"/>
              <a:cs typeface="Arial" pitchFamily="34" charset="0"/>
            </a:endParaRPr>
          </a:p>
          <a:p>
            <a:r>
              <a:rPr lang="ar-JO" dirty="0">
                <a:latin typeface="Arial" pitchFamily="34" charset="0"/>
                <a:cs typeface="Arial" pitchFamily="34" charset="0"/>
              </a:rPr>
              <a:t>أُربُط الذرّات الأخرى بالذرّة المركزيّة.</a:t>
            </a:r>
            <a:br>
              <a:rPr lang="en-US" dirty="0"/>
            </a:br>
            <a:endParaRPr lang="en-US" dirty="0"/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515272" y="2032212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itchFamily="34" charset="0"/>
              <a:buNone/>
            </a:pPr>
            <a:endParaRPr lang="he-I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74034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>
                <a:latin typeface="Arial" pitchFamily="34" charset="0"/>
                <a:cs typeface="Arial" pitchFamily="34" charset="0"/>
              </a:rPr>
              <a:t>إجابة </a:t>
            </a:r>
            <a:r>
              <a:rPr lang="ar-JO" dirty="0">
                <a:latin typeface="Arial" pitchFamily="34" charset="0"/>
                <a:cs typeface="Arial" pitchFamily="34" charset="0"/>
              </a:rPr>
              <a:t>تمرين</a:t>
            </a:r>
            <a:r>
              <a:rPr lang="ar-SA" dirty="0">
                <a:latin typeface="Arial" pitchFamily="34" charset="0"/>
                <a:cs typeface="Arial" pitchFamily="34" charset="0"/>
              </a:rPr>
              <a:t> - 3</a:t>
            </a:r>
            <a:endParaRPr lang="he-I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ar-JO" dirty="0"/>
              <a:t>بالنسبة لجُزيء الماء</a:t>
            </a:r>
            <a:r>
              <a:rPr lang="he-IL" dirty="0"/>
              <a:t>، </a:t>
            </a:r>
            <a:r>
              <a:rPr lang="en-US" dirty="0"/>
              <a:t>H</a:t>
            </a:r>
            <a:r>
              <a:rPr lang="en-US" baseline="-25000" dirty="0"/>
              <a:t>2</a:t>
            </a:r>
            <a:r>
              <a:rPr lang="en-US" dirty="0"/>
              <a:t>O</a:t>
            </a:r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273" y="1630008"/>
            <a:ext cx="11161453" cy="3924391"/>
          </a:xfrm>
        </p:spPr>
        <p:txBody>
          <a:bodyPr>
            <a:normAutofit/>
          </a:bodyPr>
          <a:lstStyle/>
          <a:p>
            <a:r>
              <a:rPr lang="ar-JO" dirty="0">
                <a:latin typeface="Arial" pitchFamily="34" charset="0"/>
                <a:cs typeface="Arial" pitchFamily="34" charset="0"/>
              </a:rPr>
              <a:t>أكتب صيغة التمثيل الإلكتروني لك</a:t>
            </a:r>
            <a:r>
              <a:rPr lang="ar-SA" dirty="0">
                <a:latin typeface="Arial" pitchFamily="34" charset="0"/>
                <a:cs typeface="Arial" pitchFamily="34" charset="0"/>
              </a:rPr>
              <a:t>ُ</a:t>
            </a:r>
            <a:r>
              <a:rPr lang="ar-JO" dirty="0">
                <a:latin typeface="Arial" pitchFamily="34" charset="0"/>
                <a:cs typeface="Arial" pitchFamily="34" charset="0"/>
              </a:rPr>
              <a:t>ل</a:t>
            </a:r>
            <a:r>
              <a:rPr lang="ar-SA" dirty="0">
                <a:latin typeface="Arial" pitchFamily="34" charset="0"/>
                <a:cs typeface="Arial" pitchFamily="34" charset="0"/>
              </a:rPr>
              <a:t>ّ</a:t>
            </a:r>
            <a:r>
              <a:rPr lang="ar-JO" dirty="0">
                <a:latin typeface="Arial" pitchFamily="34" charset="0"/>
                <a:cs typeface="Arial" pitchFamily="34" charset="0"/>
              </a:rPr>
              <a:t> واحدة من الذرّات بالمُركّب</a:t>
            </a:r>
            <a:r>
              <a:rPr lang="ar-SA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ar-JO" dirty="0">
              <a:latin typeface="Arial" pitchFamily="34" charset="0"/>
              <a:cs typeface="Arial" pitchFamily="34" charset="0"/>
            </a:endParaRPr>
          </a:p>
          <a:p>
            <a:r>
              <a:rPr lang="ar-JO" dirty="0">
                <a:latin typeface="Arial" pitchFamily="34" charset="0"/>
                <a:cs typeface="Arial" pitchFamily="34" charset="0"/>
              </a:rPr>
              <a:t>حدّ</a:t>
            </a:r>
            <a:r>
              <a:rPr lang="ar-SA" dirty="0">
                <a:latin typeface="Arial" pitchFamily="34" charset="0"/>
                <a:cs typeface="Arial" pitchFamily="34" charset="0"/>
              </a:rPr>
              <a:t>ِ</a:t>
            </a:r>
            <a:r>
              <a:rPr lang="ar-JO" dirty="0">
                <a:latin typeface="Arial" pitchFamily="34" charset="0"/>
                <a:cs typeface="Arial" pitchFamily="34" charset="0"/>
              </a:rPr>
              <a:t>د ما هي الذرّة المركزيّة</a:t>
            </a:r>
            <a:r>
              <a:rPr lang="ar-SA" dirty="0">
                <a:latin typeface="Arial" pitchFamily="34" charset="0"/>
                <a:cs typeface="Arial" pitchFamily="34" charset="0"/>
              </a:rPr>
              <a:t>؟!</a:t>
            </a:r>
            <a:r>
              <a:rPr lang="ar-JO" dirty="0">
                <a:latin typeface="Arial" pitchFamily="34" charset="0"/>
                <a:cs typeface="Arial" pitchFamily="34" charset="0"/>
              </a:rPr>
              <a:t> هي الذرّة ذات القدرة الأعلى على </a:t>
            </a:r>
            <a:r>
              <a:rPr lang="ar-SA" dirty="0">
                <a:latin typeface="Arial" pitchFamily="34" charset="0"/>
                <a:cs typeface="Arial" pitchFamily="34" charset="0"/>
              </a:rPr>
              <a:t>ال</a:t>
            </a:r>
            <a:r>
              <a:rPr lang="ar-JO" dirty="0">
                <a:latin typeface="Arial" pitchFamily="34" charset="0"/>
                <a:cs typeface="Arial" pitchFamily="34" charset="0"/>
              </a:rPr>
              <a:t>ترابُط.</a:t>
            </a:r>
          </a:p>
          <a:p>
            <a:endParaRPr lang="ar-JO" dirty="0">
              <a:latin typeface="Arial" pitchFamily="34" charset="0"/>
              <a:cs typeface="Arial" pitchFamily="34" charset="0"/>
            </a:endParaRPr>
          </a:p>
          <a:p>
            <a:endParaRPr lang="ar-JO" dirty="0">
              <a:latin typeface="Arial" pitchFamily="34" charset="0"/>
              <a:cs typeface="Arial" pitchFamily="34" charset="0"/>
            </a:endParaRPr>
          </a:p>
          <a:p>
            <a:endParaRPr lang="he-IL" dirty="0">
              <a:latin typeface="Arial" pitchFamily="34" charset="0"/>
              <a:cs typeface="Arial" pitchFamily="34" charset="0"/>
            </a:endParaRPr>
          </a:p>
          <a:p>
            <a:r>
              <a:rPr lang="ar-JO" dirty="0">
                <a:latin typeface="Arial" pitchFamily="34" charset="0"/>
                <a:cs typeface="Arial" pitchFamily="34" charset="0"/>
              </a:rPr>
              <a:t>أُربُط الذرّات الأخرى بالذرّة المركزيّة.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e-IL" dirty="0"/>
              <a:t>		</a:t>
            </a:r>
            <a:endParaRPr lang="en-US" dirty="0"/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515272" y="2032212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itchFamily="34" charset="0"/>
              <a:buNone/>
            </a:pPr>
            <a:endParaRPr lang="he-I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75284" y="1477756"/>
            <a:ext cx="754825" cy="658053"/>
          </a:xfrm>
          <a:prstGeom prst="rect">
            <a:avLst/>
          </a:prstGeom>
        </p:spPr>
      </p:pic>
      <p:sp>
        <p:nvSpPr>
          <p:cNvPr id="12" name="תרשים זרימה: תהליך חלופי 4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2440091" y="2111826"/>
            <a:ext cx="1955447" cy="452940"/>
          </a:xfrm>
          <a:prstGeom prst="flowChartAlternateProcess">
            <a:avLst/>
          </a:prstGeom>
          <a:solidFill>
            <a:srgbClr val="12B4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قدرة </a:t>
            </a:r>
            <a:r>
              <a:rPr lang="ar-S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الترابُط</a:t>
            </a:r>
            <a:r>
              <a:rPr lang="ar-JO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e-IL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he-IL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95117" y="1422020"/>
            <a:ext cx="1229936" cy="604169"/>
          </a:xfrm>
          <a:prstGeom prst="rect">
            <a:avLst/>
          </a:prstGeom>
        </p:spPr>
      </p:pic>
      <p:sp>
        <p:nvSpPr>
          <p:cNvPr id="14" name="תרשים זרימה: תהליך חלופי 4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290618" y="2090450"/>
            <a:ext cx="1955447" cy="452940"/>
          </a:xfrm>
          <a:prstGeom prst="flowChartAlternateProcess">
            <a:avLst/>
          </a:prstGeom>
          <a:solidFill>
            <a:srgbClr val="12B4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قدرة </a:t>
            </a:r>
            <a:r>
              <a:rPr lang="ar-S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الترابُط</a:t>
            </a:r>
            <a:r>
              <a:rPr lang="ar-JO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1</a:t>
            </a:r>
            <a:endParaRPr lang="he-IL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56704" y="2930304"/>
            <a:ext cx="1007160" cy="878038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2246065" y="4087068"/>
            <a:ext cx="4129657" cy="1162458"/>
            <a:chOff x="1024127" y="3505839"/>
            <a:chExt cx="4129657" cy="1162458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7F7F7"/>
                </a:clrFrom>
                <a:clrTo>
                  <a:srgbClr val="F7F7F7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024127" y="3595918"/>
              <a:ext cx="1460033" cy="1072379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 flipV="1">
              <a:off x="3637291" y="3505839"/>
              <a:ext cx="1516493" cy="11624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379463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>
                <a:latin typeface="Arial" pitchFamily="34" charset="0"/>
                <a:cs typeface="Arial" pitchFamily="34" charset="0"/>
              </a:rPr>
              <a:t>تمرين</a:t>
            </a:r>
            <a:r>
              <a:rPr lang="ar-SA" dirty="0">
                <a:latin typeface="Arial" pitchFamily="34" charset="0"/>
                <a:cs typeface="Arial" pitchFamily="34" charset="0"/>
              </a:rPr>
              <a:t> - 4</a:t>
            </a:r>
            <a:endParaRPr lang="he-I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ar-JO" dirty="0">
                <a:latin typeface="Arial" pitchFamily="34" charset="0"/>
                <a:cs typeface="Arial" pitchFamily="34" charset="0"/>
              </a:rPr>
              <a:t>بالنسبة لجُزيء ثاني أكسيد الكربون </a:t>
            </a:r>
            <a:r>
              <a:rPr lang="en-US" dirty="0">
                <a:latin typeface="Arial" pitchFamily="34" charset="0"/>
                <a:cs typeface="Arial" pitchFamily="34" charset="0"/>
              </a:rPr>
              <a:t>CO</a:t>
            </a:r>
            <a:r>
              <a:rPr lang="en-US" baseline="-25000" dirty="0">
                <a:latin typeface="Arial" pitchFamily="34" charset="0"/>
                <a:cs typeface="Arial" pitchFamily="34" charset="0"/>
              </a:rPr>
              <a:t>2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90619" y="1630008"/>
            <a:ext cx="11386108" cy="3924391"/>
          </a:xfrm>
        </p:spPr>
        <p:txBody>
          <a:bodyPr>
            <a:normAutofit/>
          </a:bodyPr>
          <a:lstStyle/>
          <a:p>
            <a:r>
              <a:rPr lang="ar-JO" dirty="0"/>
              <a:t>أكتب صيغة التمثيل ال</a:t>
            </a:r>
            <a:r>
              <a:rPr lang="ar-SA" dirty="0"/>
              <a:t>إ</a:t>
            </a:r>
            <a:r>
              <a:rPr lang="ar-JO" dirty="0" err="1"/>
              <a:t>لكتروني</a:t>
            </a:r>
            <a:r>
              <a:rPr lang="ar-JO" dirty="0"/>
              <a:t> لك</a:t>
            </a:r>
            <a:r>
              <a:rPr lang="ar-SA" dirty="0"/>
              <a:t>ُ</a:t>
            </a:r>
            <a:r>
              <a:rPr lang="ar-JO" dirty="0"/>
              <a:t>ل</a:t>
            </a:r>
            <a:r>
              <a:rPr lang="ar-SA" dirty="0"/>
              <a:t>ّ</a:t>
            </a:r>
            <a:r>
              <a:rPr lang="ar-JO" dirty="0"/>
              <a:t> واحدة من الذرّات بالمُركّب.</a:t>
            </a:r>
          </a:p>
          <a:p>
            <a:pPr>
              <a:buNone/>
            </a:pPr>
            <a:endParaRPr lang="ar-JO" dirty="0"/>
          </a:p>
          <a:p>
            <a:r>
              <a:rPr lang="ar-JO" dirty="0"/>
              <a:t>حدّ</a:t>
            </a:r>
            <a:r>
              <a:rPr lang="ar-SA" dirty="0"/>
              <a:t>ِ</a:t>
            </a:r>
            <a:r>
              <a:rPr lang="ar-JO" dirty="0"/>
              <a:t>د ما هي الذرّة المركزيّة</a:t>
            </a:r>
            <a:r>
              <a:rPr lang="ar-SA" dirty="0"/>
              <a:t>؟!</a:t>
            </a:r>
            <a:r>
              <a:rPr lang="ar-JO" dirty="0"/>
              <a:t> هي الذرّة  ذات القدرة الأعلى على </a:t>
            </a:r>
            <a:r>
              <a:rPr lang="ar-SA" dirty="0"/>
              <a:t>ال</a:t>
            </a:r>
            <a:r>
              <a:rPr lang="ar-JO" dirty="0"/>
              <a:t>ترابُط.</a:t>
            </a:r>
          </a:p>
          <a:p>
            <a:endParaRPr lang="ar-JO" dirty="0"/>
          </a:p>
          <a:p>
            <a:r>
              <a:rPr lang="ar-SA" dirty="0"/>
              <a:t>أُربُط</a:t>
            </a:r>
            <a:r>
              <a:rPr lang="ar-JO" dirty="0"/>
              <a:t> الذرّات الأخرى بالذرّة المركزيّة.</a:t>
            </a:r>
            <a:endParaRPr lang="ar-SA" dirty="0"/>
          </a:p>
          <a:p>
            <a:pPr marL="0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ar-JO" dirty="0">
                <a:latin typeface="Arial" pitchFamily="34" charset="0"/>
                <a:cs typeface="Arial" pitchFamily="34" charset="0"/>
              </a:rPr>
              <a:t>في حالة بقي إلكترونات غير مزدوجة غير مرتبط</a:t>
            </a:r>
            <a:r>
              <a:rPr lang="ar-SA" dirty="0">
                <a:latin typeface="Arial" pitchFamily="34" charset="0"/>
                <a:cs typeface="Arial" pitchFamily="34" charset="0"/>
              </a:rPr>
              <a:t>ة </a:t>
            </a:r>
            <a:r>
              <a:rPr lang="ar-JO" dirty="0">
                <a:latin typeface="Arial" pitchFamily="34" charset="0"/>
                <a:cs typeface="Arial" pitchFamily="34" charset="0"/>
              </a:rPr>
              <a:t>– هنالك احتمال لتواجد روابط زوجيّة </a:t>
            </a:r>
            <a:r>
              <a:rPr lang="ar-SA" dirty="0">
                <a:latin typeface="Arial" pitchFamily="34" charset="0"/>
                <a:cs typeface="Arial" pitchFamily="34" charset="0"/>
              </a:rPr>
              <a:t>أ</a:t>
            </a:r>
            <a:r>
              <a:rPr lang="ar-JO" dirty="0">
                <a:latin typeface="Arial" pitchFamily="34" charset="0"/>
                <a:cs typeface="Arial" pitchFamily="34" charset="0"/>
              </a:rPr>
              <a:t>و</a:t>
            </a:r>
            <a:r>
              <a:rPr lang="ar-SA" dirty="0">
                <a:latin typeface="Arial" pitchFamily="34" charset="0"/>
                <a:cs typeface="Arial" pitchFamily="34" charset="0"/>
              </a:rPr>
              <a:t> </a:t>
            </a:r>
            <a:r>
              <a:rPr lang="ar-JO" dirty="0">
                <a:latin typeface="Arial" pitchFamily="34" charset="0"/>
                <a:cs typeface="Arial" pitchFamily="34" charset="0"/>
              </a:rPr>
              <a:t>ثلاثيّة</a:t>
            </a:r>
            <a:r>
              <a:rPr lang="ar-JO" dirty="0"/>
              <a:t>. </a:t>
            </a:r>
            <a:endParaRPr lang="en-US" dirty="0"/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515272" y="2032212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itchFamily="34" charset="0"/>
              <a:buNone/>
            </a:pPr>
            <a:endParaRPr lang="he-I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846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60A73E8-BE90-4632-9463-9AFA315920C2}"/>
              </a:ext>
            </a:extLst>
          </p:cNvPr>
          <p:cNvSpPr/>
          <p:nvPr/>
        </p:nvSpPr>
        <p:spPr>
          <a:xfrm>
            <a:off x="-38836" y="1592702"/>
            <a:ext cx="11807722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ar-JO" sz="2400" dirty="0">
                <a:latin typeface="Arial" pitchFamily="34" charset="0"/>
                <a:cs typeface="Arial" pitchFamily="34" charset="0"/>
              </a:rPr>
              <a:t>أكتب صيغة التمثيل ال</a:t>
            </a:r>
            <a:r>
              <a:rPr lang="ar-SA" sz="2400" dirty="0">
                <a:latin typeface="Arial" pitchFamily="34" charset="0"/>
                <a:cs typeface="Arial" pitchFamily="34" charset="0"/>
              </a:rPr>
              <a:t>إ</a:t>
            </a:r>
            <a:r>
              <a:rPr lang="ar-JO" sz="2400" dirty="0" err="1">
                <a:latin typeface="Arial" pitchFamily="34" charset="0"/>
                <a:cs typeface="Arial" pitchFamily="34" charset="0"/>
              </a:rPr>
              <a:t>لكتروني</a:t>
            </a:r>
            <a:r>
              <a:rPr lang="ar-JO" sz="2400" dirty="0">
                <a:latin typeface="Arial" pitchFamily="34" charset="0"/>
                <a:cs typeface="Arial" pitchFamily="34" charset="0"/>
              </a:rPr>
              <a:t> لك</a:t>
            </a:r>
            <a:r>
              <a:rPr lang="ar-SA" sz="2400" dirty="0">
                <a:latin typeface="Arial" pitchFamily="34" charset="0"/>
                <a:cs typeface="Arial" pitchFamily="34" charset="0"/>
              </a:rPr>
              <a:t>ُ</a:t>
            </a:r>
            <a:r>
              <a:rPr lang="ar-JO" sz="2400" dirty="0">
                <a:latin typeface="Arial" pitchFamily="34" charset="0"/>
                <a:cs typeface="Arial" pitchFamily="34" charset="0"/>
              </a:rPr>
              <a:t>ل</a:t>
            </a:r>
            <a:r>
              <a:rPr lang="ar-SA" sz="2400" dirty="0">
                <a:latin typeface="Arial" pitchFamily="34" charset="0"/>
                <a:cs typeface="Arial" pitchFamily="34" charset="0"/>
              </a:rPr>
              <a:t>ّ</a:t>
            </a:r>
            <a:r>
              <a:rPr lang="ar-JO" sz="2400" dirty="0">
                <a:latin typeface="Arial" pitchFamily="34" charset="0"/>
                <a:cs typeface="Arial" pitchFamily="34" charset="0"/>
              </a:rPr>
              <a:t> واحدة من الذرّات بالمُركّب.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ar-JO" sz="24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JO" sz="2400" dirty="0">
                <a:latin typeface="Arial" pitchFamily="34" charset="0"/>
                <a:cs typeface="Arial" pitchFamily="34" charset="0"/>
              </a:rPr>
              <a:t>حدّد ما هي الذرّة المركزيّة</a:t>
            </a:r>
            <a:r>
              <a:rPr lang="ar-SA" sz="2400" dirty="0">
                <a:latin typeface="Arial" pitchFamily="34" charset="0"/>
                <a:cs typeface="Arial" pitchFamily="34" charset="0"/>
              </a:rPr>
              <a:t>؟!</a:t>
            </a:r>
            <a:r>
              <a:rPr lang="ar-JO" sz="2400" dirty="0">
                <a:latin typeface="Arial" pitchFamily="34" charset="0"/>
                <a:cs typeface="Arial" pitchFamily="34" charset="0"/>
              </a:rPr>
              <a:t> هي الذرّة  ذات القدرة الأعلى على </a:t>
            </a:r>
            <a:r>
              <a:rPr lang="ar-SA" sz="2400" dirty="0">
                <a:latin typeface="Arial" pitchFamily="34" charset="0"/>
                <a:cs typeface="Arial" pitchFamily="34" charset="0"/>
              </a:rPr>
              <a:t>ال</a:t>
            </a:r>
            <a:r>
              <a:rPr lang="ar-JO" sz="2400" dirty="0">
                <a:latin typeface="Arial" pitchFamily="34" charset="0"/>
                <a:cs typeface="Arial" pitchFamily="34" charset="0"/>
              </a:rPr>
              <a:t>ترابُط.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ar-JO" sz="24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ar-SA" sz="24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ar-SA" sz="24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JO" sz="2400" dirty="0">
                <a:latin typeface="Arial" pitchFamily="34" charset="0"/>
                <a:cs typeface="Arial" pitchFamily="34" charset="0"/>
              </a:rPr>
              <a:t>أُربُط الذرّات الأخرى بالذرّة المركزيّة.</a:t>
            </a:r>
            <a:endParaRPr lang="ar-SA" sz="24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ar-SA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268288" lvl="0" indent="-268288" defTabSz="914491">
              <a:spcAft>
                <a:spcPts val="600"/>
              </a:spcAft>
              <a:buFont typeface="Arial" pitchFamily="34" charset="0"/>
              <a:buChar char="•"/>
            </a:pPr>
            <a:r>
              <a:rPr lang="ar-JO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في حالة بقي إلكترونات غير مزدوجة غير مرتبطة</a:t>
            </a:r>
            <a:r>
              <a:rPr lang="ar-SA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JO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– هنالك احتمال لتواجد روابط زوجيّة </a:t>
            </a:r>
            <a:r>
              <a:rPr lang="ar-SA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أ</a:t>
            </a:r>
            <a:r>
              <a:rPr lang="ar-JO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و</a:t>
            </a:r>
            <a:r>
              <a:rPr lang="ar-SA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JO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ثلاثيّة.  </a:t>
            </a:r>
            <a:endParaRPr lang="en-US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defTabSz="914491">
              <a:spcAft>
                <a:spcPts val="600"/>
              </a:spcAft>
            </a:pPr>
            <a:r>
              <a:rPr lang="he-IL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</a:t>
            </a:r>
          </a:p>
          <a:p>
            <a:pPr lvl="0" defTabSz="914491">
              <a:spcAft>
                <a:spcPts val="600"/>
              </a:spcAft>
            </a:pPr>
            <a:r>
              <a:rPr lang="he-IL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		</a:t>
            </a:r>
            <a:r>
              <a:rPr lang="ar-JO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أو</a:t>
            </a:r>
            <a:endParaRPr lang="en-US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>
                <a:latin typeface="Arial" pitchFamily="34" charset="0"/>
                <a:cs typeface="Arial" pitchFamily="34" charset="0"/>
              </a:rPr>
              <a:t>إجابة </a:t>
            </a:r>
            <a:r>
              <a:rPr lang="ar-JO" dirty="0">
                <a:latin typeface="Arial" pitchFamily="34" charset="0"/>
                <a:cs typeface="Arial" pitchFamily="34" charset="0"/>
              </a:rPr>
              <a:t>تمرين</a:t>
            </a:r>
            <a:r>
              <a:rPr lang="ar-SA" dirty="0">
                <a:latin typeface="Arial" pitchFamily="34" charset="0"/>
                <a:cs typeface="Arial" pitchFamily="34" charset="0"/>
              </a:rPr>
              <a:t> - 4</a:t>
            </a:r>
            <a:endParaRPr lang="he-I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0808" y="889779"/>
            <a:ext cx="11161453" cy="457200"/>
          </a:xfrm>
        </p:spPr>
        <p:txBody>
          <a:bodyPr/>
          <a:lstStyle/>
          <a:p>
            <a:r>
              <a:rPr lang="ar-JO" dirty="0">
                <a:latin typeface="Arial" pitchFamily="34" charset="0"/>
                <a:cs typeface="Arial" pitchFamily="34" charset="0"/>
              </a:rPr>
              <a:t>معطى جُزيء ثاني أكسيد الكربون</a:t>
            </a:r>
            <a:r>
              <a:rPr lang="he-IL" dirty="0">
                <a:latin typeface="Arial" pitchFamily="34" charset="0"/>
                <a:cs typeface="Arial" pitchFamily="34" charset="0"/>
              </a:rPr>
              <a:t>، </a:t>
            </a:r>
            <a:r>
              <a:rPr lang="en-US" dirty="0">
                <a:latin typeface="Arial" pitchFamily="34" charset="0"/>
                <a:cs typeface="Arial" pitchFamily="34" charset="0"/>
              </a:rPr>
              <a:t>CO</a:t>
            </a:r>
            <a:r>
              <a:rPr lang="en-US" baseline="-25000" dirty="0">
                <a:latin typeface="Arial" pitchFamily="34" charset="0"/>
                <a:cs typeface="Arial" pitchFamily="34" charset="0"/>
              </a:rPr>
              <a:t>2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515272" y="2032212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itchFamily="34" charset="0"/>
              <a:buNone/>
            </a:pPr>
            <a:endParaRPr lang="he-I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תרשים זרימה: תהליך חלופי 4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2440091" y="2351318"/>
            <a:ext cx="1955447" cy="452940"/>
          </a:xfrm>
          <a:prstGeom prst="flowChartAlternateProcess">
            <a:avLst/>
          </a:prstGeom>
          <a:solidFill>
            <a:srgbClr val="12B4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قدرة </a:t>
            </a:r>
            <a:r>
              <a:rPr lang="ar-S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</a:t>
            </a:r>
            <a:r>
              <a:rPr lang="ar-JO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ترابُط </a:t>
            </a:r>
            <a:r>
              <a:rPr lang="he-IL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he-IL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תרשים זרימה: תהליך חלופי 4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290618" y="2329942"/>
            <a:ext cx="1955447" cy="452940"/>
          </a:xfrm>
          <a:prstGeom prst="flowChartAlternateProcess">
            <a:avLst/>
          </a:prstGeom>
          <a:solidFill>
            <a:srgbClr val="12B4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قدرة </a:t>
            </a:r>
            <a:r>
              <a:rPr lang="ar-SA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</a:t>
            </a:r>
            <a:r>
              <a:rPr lang="ar-JO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ترابُط 4</a:t>
            </a:r>
            <a:endParaRPr lang="he-IL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36887" y="1534190"/>
            <a:ext cx="784592" cy="644871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23047" y="3628136"/>
            <a:ext cx="2918512" cy="761976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504891" y="1534894"/>
            <a:ext cx="754825" cy="65805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25412" y="1555248"/>
            <a:ext cx="754825" cy="658053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66532" y="3198049"/>
            <a:ext cx="728503" cy="59876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EFEFEF"/>
              </a:clrFrom>
              <a:clrTo>
                <a:srgbClr val="EFEFE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420093" y="5279313"/>
            <a:ext cx="2137198" cy="75204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667235" y="5300371"/>
            <a:ext cx="1918198" cy="75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8856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>
                <a:latin typeface="Arial" pitchFamily="34" charset="0"/>
                <a:cs typeface="Arial" pitchFamily="34" charset="0"/>
              </a:rPr>
              <a:t>تمرين</a:t>
            </a:r>
            <a:r>
              <a:rPr lang="ar-SA" dirty="0">
                <a:latin typeface="Arial" pitchFamily="34" charset="0"/>
                <a:cs typeface="Arial" pitchFamily="34" charset="0"/>
              </a:rPr>
              <a:t> - 5</a:t>
            </a:r>
            <a:endParaRPr lang="he-I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ar-JO" dirty="0">
                <a:latin typeface="Arial" pitchFamily="34" charset="0"/>
                <a:cs typeface="Arial" pitchFamily="34" charset="0"/>
              </a:rPr>
              <a:t>بالنسبة للماد</a:t>
            </a:r>
            <a:r>
              <a:rPr lang="ar-SA" dirty="0">
                <a:latin typeface="Arial" pitchFamily="34" charset="0"/>
                <a:cs typeface="Arial" pitchFamily="34" charset="0"/>
              </a:rPr>
              <a:t>ّ</a:t>
            </a:r>
            <a:r>
              <a:rPr lang="ar-JO" dirty="0">
                <a:latin typeface="Arial" pitchFamily="34" charset="0"/>
                <a:cs typeface="Arial" pitchFamily="34" charset="0"/>
              </a:rPr>
              <a:t>ة سيانيد</a:t>
            </a:r>
            <a:r>
              <a:rPr lang="ar-SA" dirty="0">
                <a:latin typeface="Arial" pitchFamily="34" charset="0"/>
                <a:cs typeface="Arial" pitchFamily="34" charset="0"/>
              </a:rPr>
              <a:t> الهيدروجين</a:t>
            </a:r>
            <a:r>
              <a:rPr lang="ar-JO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HCN</a:t>
            </a:r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515272" y="2032212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itchFamily="34" charset="0"/>
              <a:buNone/>
            </a:pPr>
            <a:endParaRPr lang="he-I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מציין מיקום תוכן 8">
            <a:extLst>
              <a:ext uri="{FF2B5EF4-FFF2-40B4-BE49-F238E27FC236}">
                <a16:creationId xmlns:a16="http://schemas.microsoft.com/office/drawing/2014/main" id="{2428D49D-FFD5-4242-9B1A-4AFF405454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90619" y="1630008"/>
            <a:ext cx="11386108" cy="3924391"/>
          </a:xfrm>
        </p:spPr>
        <p:txBody>
          <a:bodyPr>
            <a:normAutofit/>
          </a:bodyPr>
          <a:lstStyle/>
          <a:p>
            <a:r>
              <a:rPr lang="ar-JO" dirty="0"/>
              <a:t>أكتب صيغة التمثيل ال</a:t>
            </a:r>
            <a:r>
              <a:rPr lang="ar-SA" dirty="0"/>
              <a:t>إ</a:t>
            </a:r>
            <a:r>
              <a:rPr lang="ar-JO" dirty="0" err="1"/>
              <a:t>لكتروني</a:t>
            </a:r>
            <a:r>
              <a:rPr lang="ar-JO" dirty="0"/>
              <a:t> لك</a:t>
            </a:r>
            <a:r>
              <a:rPr lang="ar-SA" dirty="0"/>
              <a:t>ُ</a:t>
            </a:r>
            <a:r>
              <a:rPr lang="ar-JO" dirty="0"/>
              <a:t>ل</a:t>
            </a:r>
            <a:r>
              <a:rPr lang="ar-SA" dirty="0"/>
              <a:t>ّ</a:t>
            </a:r>
            <a:r>
              <a:rPr lang="ar-JO" dirty="0"/>
              <a:t> واحدة من الذرّات بالمُركّب.</a:t>
            </a:r>
          </a:p>
          <a:p>
            <a:pPr>
              <a:buNone/>
            </a:pPr>
            <a:endParaRPr lang="ar-JO" dirty="0"/>
          </a:p>
          <a:p>
            <a:r>
              <a:rPr lang="ar-JO" dirty="0"/>
              <a:t>حدّد ما هي الذرّة المركزيّة</a:t>
            </a:r>
            <a:r>
              <a:rPr lang="ar-SA" dirty="0"/>
              <a:t>؟!</a:t>
            </a:r>
            <a:r>
              <a:rPr lang="ar-JO" dirty="0"/>
              <a:t> هي الذرّة  ذات القدرة الأعلى على </a:t>
            </a:r>
            <a:r>
              <a:rPr lang="ar-SA" dirty="0"/>
              <a:t>ال</a:t>
            </a:r>
            <a:r>
              <a:rPr lang="ar-JO" dirty="0"/>
              <a:t>ترابُط.</a:t>
            </a:r>
          </a:p>
          <a:p>
            <a:endParaRPr lang="ar-JO" dirty="0"/>
          </a:p>
          <a:p>
            <a:r>
              <a:rPr lang="ar-JO" dirty="0"/>
              <a:t>أُربُط الذرّات الأخرى بالذرّة المركزيّة.</a:t>
            </a:r>
            <a:endParaRPr lang="ar-SA" dirty="0"/>
          </a:p>
          <a:p>
            <a:pPr marL="0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ar-JO" dirty="0">
                <a:latin typeface="Arial" pitchFamily="34" charset="0"/>
                <a:cs typeface="Arial" pitchFamily="34" charset="0"/>
              </a:rPr>
              <a:t>في حالة بقي إلكترونات غير مزدوجة غير مرتبط</a:t>
            </a:r>
            <a:r>
              <a:rPr lang="ar-SA" dirty="0">
                <a:latin typeface="Arial" pitchFamily="34" charset="0"/>
                <a:cs typeface="Arial" pitchFamily="34" charset="0"/>
              </a:rPr>
              <a:t>ة </a:t>
            </a:r>
            <a:r>
              <a:rPr lang="ar-JO" dirty="0">
                <a:latin typeface="Arial" pitchFamily="34" charset="0"/>
                <a:cs typeface="Arial" pitchFamily="34" charset="0"/>
              </a:rPr>
              <a:t>– هنالك احتمال لتواجد روابط زوجيّة </a:t>
            </a:r>
            <a:r>
              <a:rPr lang="ar-SA" dirty="0">
                <a:latin typeface="Arial" pitchFamily="34" charset="0"/>
                <a:cs typeface="Arial" pitchFamily="34" charset="0"/>
              </a:rPr>
              <a:t>أ</a:t>
            </a:r>
            <a:r>
              <a:rPr lang="ar-JO" dirty="0">
                <a:latin typeface="Arial" pitchFamily="34" charset="0"/>
                <a:cs typeface="Arial" pitchFamily="34" charset="0"/>
              </a:rPr>
              <a:t>و</a:t>
            </a:r>
            <a:r>
              <a:rPr lang="ar-SA" dirty="0">
                <a:latin typeface="Arial" pitchFamily="34" charset="0"/>
                <a:cs typeface="Arial" pitchFamily="34" charset="0"/>
              </a:rPr>
              <a:t> </a:t>
            </a:r>
            <a:r>
              <a:rPr lang="ar-JO" dirty="0">
                <a:latin typeface="Arial" pitchFamily="34" charset="0"/>
                <a:cs typeface="Arial" pitchFamily="34" charset="0"/>
              </a:rPr>
              <a:t>ثلاثيّة</a:t>
            </a:r>
            <a:r>
              <a:rPr lang="ar-JO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187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ציין מיקום תוכן 8">
            <a:extLst>
              <a:ext uri="{FF2B5EF4-FFF2-40B4-BE49-F238E27FC236}">
                <a16:creationId xmlns:a16="http://schemas.microsoft.com/office/drawing/2014/main" id="{2E1C5ED0-E210-4543-9E26-C750279B70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55803" y="1479450"/>
            <a:ext cx="11386108" cy="3924391"/>
          </a:xfrm>
        </p:spPr>
        <p:txBody>
          <a:bodyPr>
            <a:normAutofit lnSpcReduction="10000"/>
          </a:bodyPr>
          <a:lstStyle/>
          <a:p>
            <a:r>
              <a:rPr lang="ar-JO" dirty="0"/>
              <a:t>أكتب صيغة التمثيل ال</a:t>
            </a:r>
            <a:r>
              <a:rPr lang="ar-SA" dirty="0"/>
              <a:t>إ</a:t>
            </a:r>
            <a:r>
              <a:rPr lang="ar-JO" dirty="0" err="1"/>
              <a:t>لكتروني</a:t>
            </a:r>
            <a:r>
              <a:rPr lang="ar-JO" dirty="0"/>
              <a:t> لك</a:t>
            </a:r>
            <a:r>
              <a:rPr lang="ar-SA" dirty="0"/>
              <a:t>ُ</a:t>
            </a:r>
            <a:r>
              <a:rPr lang="ar-JO" dirty="0"/>
              <a:t>ل</a:t>
            </a:r>
            <a:r>
              <a:rPr lang="ar-SA" dirty="0"/>
              <a:t>ّ</a:t>
            </a:r>
            <a:r>
              <a:rPr lang="ar-JO" dirty="0"/>
              <a:t> واحدة من الذرّات بالمُركّب.</a:t>
            </a:r>
          </a:p>
          <a:p>
            <a:pPr>
              <a:buNone/>
            </a:pPr>
            <a:endParaRPr lang="ar-SA" dirty="0"/>
          </a:p>
          <a:p>
            <a:pPr>
              <a:buNone/>
            </a:pPr>
            <a:endParaRPr lang="ar-SA" dirty="0"/>
          </a:p>
          <a:p>
            <a:pPr>
              <a:buNone/>
            </a:pPr>
            <a:endParaRPr lang="ar-JO" dirty="0"/>
          </a:p>
          <a:p>
            <a:r>
              <a:rPr lang="ar-JO" dirty="0"/>
              <a:t>حدّد ما هي الذرّة المركزيّة</a:t>
            </a:r>
            <a:r>
              <a:rPr lang="ar-SA" dirty="0"/>
              <a:t>؟!</a:t>
            </a:r>
            <a:r>
              <a:rPr lang="ar-JO" dirty="0"/>
              <a:t> هي الذرّة  ذات القدرة الأعلى على </a:t>
            </a:r>
            <a:r>
              <a:rPr lang="ar-SA" dirty="0"/>
              <a:t>ال</a:t>
            </a:r>
            <a:r>
              <a:rPr lang="ar-JO" dirty="0"/>
              <a:t>ترابُط.</a:t>
            </a:r>
          </a:p>
          <a:p>
            <a:endParaRPr lang="ar-JO" dirty="0"/>
          </a:p>
          <a:p>
            <a:r>
              <a:rPr lang="ar-JO" dirty="0"/>
              <a:t>أُربُط الذرّات الأخرى بالذرّة المركزيّة.</a:t>
            </a:r>
            <a:endParaRPr lang="ar-SA" dirty="0"/>
          </a:p>
          <a:p>
            <a:pPr marL="0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ar-JO" dirty="0">
                <a:latin typeface="Arial" pitchFamily="34" charset="0"/>
                <a:cs typeface="Arial" pitchFamily="34" charset="0"/>
              </a:rPr>
              <a:t>في حالة بقي إلكترونات غير مزدوجة غير مرتبط</a:t>
            </a:r>
            <a:r>
              <a:rPr lang="ar-SA" dirty="0">
                <a:latin typeface="Arial" pitchFamily="34" charset="0"/>
                <a:cs typeface="Arial" pitchFamily="34" charset="0"/>
              </a:rPr>
              <a:t>ة </a:t>
            </a:r>
            <a:r>
              <a:rPr lang="ar-JO" dirty="0">
                <a:latin typeface="Arial" pitchFamily="34" charset="0"/>
                <a:cs typeface="Arial" pitchFamily="34" charset="0"/>
              </a:rPr>
              <a:t>– هنالك احتمال لتواجد روابط زوجيّة </a:t>
            </a:r>
            <a:r>
              <a:rPr lang="ar-SA" dirty="0">
                <a:latin typeface="Arial" pitchFamily="34" charset="0"/>
                <a:cs typeface="Arial" pitchFamily="34" charset="0"/>
              </a:rPr>
              <a:t>أ</a:t>
            </a:r>
            <a:r>
              <a:rPr lang="ar-JO" dirty="0">
                <a:latin typeface="Arial" pitchFamily="34" charset="0"/>
                <a:cs typeface="Arial" pitchFamily="34" charset="0"/>
              </a:rPr>
              <a:t>و</a:t>
            </a:r>
            <a:r>
              <a:rPr lang="ar-SA" dirty="0">
                <a:latin typeface="Arial" pitchFamily="34" charset="0"/>
                <a:cs typeface="Arial" pitchFamily="34" charset="0"/>
              </a:rPr>
              <a:t> </a:t>
            </a:r>
            <a:r>
              <a:rPr lang="ar-JO" dirty="0">
                <a:latin typeface="Arial" pitchFamily="34" charset="0"/>
                <a:cs typeface="Arial" pitchFamily="34" charset="0"/>
              </a:rPr>
              <a:t>ثلاثيّة</a:t>
            </a:r>
            <a:r>
              <a:rPr lang="ar-JO" dirty="0"/>
              <a:t>. </a:t>
            </a:r>
            <a:endParaRPr lang="en-US" dirty="0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>
                <a:latin typeface="Arial" pitchFamily="34" charset="0"/>
                <a:cs typeface="Arial" pitchFamily="34" charset="0"/>
              </a:rPr>
              <a:t>حلّ </a:t>
            </a:r>
            <a:r>
              <a:rPr lang="ar-JO" dirty="0">
                <a:latin typeface="Arial" pitchFamily="34" charset="0"/>
                <a:cs typeface="Arial" pitchFamily="34" charset="0"/>
              </a:rPr>
              <a:t>تمرين</a:t>
            </a:r>
            <a:r>
              <a:rPr lang="ar-SA" dirty="0">
                <a:latin typeface="Arial" pitchFamily="34" charset="0"/>
                <a:cs typeface="Arial" pitchFamily="34" charset="0"/>
              </a:rPr>
              <a:t> - 5</a:t>
            </a:r>
            <a:endParaRPr lang="he-I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9598" y="759450"/>
            <a:ext cx="11161453" cy="457200"/>
          </a:xfrm>
        </p:spPr>
        <p:txBody>
          <a:bodyPr/>
          <a:lstStyle/>
          <a:p>
            <a:r>
              <a:rPr lang="ar-JO" dirty="0"/>
              <a:t>ب</a:t>
            </a:r>
            <a:r>
              <a:rPr lang="ar-JO" dirty="0">
                <a:latin typeface="Arial" pitchFamily="34" charset="0"/>
                <a:cs typeface="Arial" pitchFamily="34" charset="0"/>
              </a:rPr>
              <a:t>النسبة للمادة السيانيد </a:t>
            </a:r>
            <a:r>
              <a:rPr lang="en-US" dirty="0">
                <a:latin typeface="Arial" pitchFamily="34" charset="0"/>
                <a:cs typeface="Arial" pitchFamily="34" charset="0"/>
              </a:rPr>
              <a:t>HCN</a:t>
            </a:r>
            <a:endParaRPr lang="en-US" dirty="0"/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515272" y="2032212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itchFamily="34" charset="0"/>
              <a:buNone/>
            </a:pPr>
            <a:endParaRPr lang="he-I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60953" y="3231582"/>
            <a:ext cx="728503" cy="598769"/>
          </a:xfrm>
          <a:prstGeom prst="rect">
            <a:avLst/>
          </a:prstGeom>
        </p:spPr>
      </p:pic>
      <p:sp>
        <p:nvSpPr>
          <p:cNvPr id="15" name="תרשים זרימה: תהליך חלופי 4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4448815" y="2644293"/>
            <a:ext cx="1955447" cy="452940"/>
          </a:xfrm>
          <a:prstGeom prst="flowChartAlternateProcess">
            <a:avLst/>
          </a:prstGeom>
          <a:solidFill>
            <a:srgbClr val="12B4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قدرة </a:t>
            </a:r>
            <a:r>
              <a:rPr lang="ar-S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</a:t>
            </a:r>
            <a:r>
              <a:rPr lang="ar-JO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ترابُط 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he-IL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תרשים זרימה: תהליך חלופי 4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2301667" y="2672195"/>
            <a:ext cx="1955447" cy="452940"/>
          </a:xfrm>
          <a:prstGeom prst="flowChartAlternateProcess">
            <a:avLst/>
          </a:prstGeom>
          <a:solidFill>
            <a:srgbClr val="12B4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قدرة </a:t>
            </a:r>
            <a:r>
              <a:rPr lang="ar-S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</a:t>
            </a:r>
            <a:r>
              <a:rPr lang="ar-JO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ترابُط 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he-IL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40613" y="2026302"/>
            <a:ext cx="784592" cy="644871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47440" y="2209357"/>
            <a:ext cx="592086" cy="430608"/>
          </a:xfrm>
          <a:prstGeom prst="rect">
            <a:avLst/>
          </a:prstGeom>
        </p:spPr>
      </p:pic>
      <p:sp>
        <p:nvSpPr>
          <p:cNvPr id="27" name="תרשים זרימה: תהליך חלופי 4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192330" y="2644293"/>
            <a:ext cx="1955447" cy="452940"/>
          </a:xfrm>
          <a:prstGeom prst="flowChartAlternateProcess">
            <a:avLst/>
          </a:prstGeom>
          <a:solidFill>
            <a:srgbClr val="12B4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قدرة </a:t>
            </a:r>
            <a:r>
              <a:rPr lang="ar-S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</a:t>
            </a:r>
            <a:r>
              <a:rPr lang="ar-JO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ترابُط </a:t>
            </a:r>
            <a:r>
              <a:rPr lang="he-IL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he-IL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056716" y="2093797"/>
            <a:ext cx="485106" cy="541080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299269" y="4026470"/>
            <a:ext cx="2031615" cy="60766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EFEFEF"/>
              </a:clrFrom>
              <a:clrTo>
                <a:srgbClr val="EFEFE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24128" y="5682246"/>
            <a:ext cx="2066705" cy="51213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214114" y="5631661"/>
            <a:ext cx="1952625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8601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>
                <a:latin typeface="Arial" pitchFamily="34" charset="0"/>
                <a:cs typeface="Arial" pitchFamily="34" charset="0"/>
              </a:rPr>
              <a:t>تمرين</a:t>
            </a:r>
            <a:r>
              <a:rPr lang="ar-SA" dirty="0">
                <a:latin typeface="Arial" pitchFamily="34" charset="0"/>
                <a:cs typeface="Arial" pitchFamily="34" charset="0"/>
              </a:rPr>
              <a:t> - 6</a:t>
            </a:r>
            <a:endParaRPr lang="he-I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ar-JO" dirty="0">
                <a:latin typeface="Arial" pitchFamily="34" charset="0"/>
                <a:cs typeface="Arial" pitchFamily="34" charset="0"/>
              </a:rPr>
              <a:t>صيغة التمثيل الإلكتروني: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273" y="1630008"/>
            <a:ext cx="11161453" cy="457150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ar-JO" dirty="0">
                <a:latin typeface="Arial" pitchFamily="34" charset="0"/>
                <a:cs typeface="Arial" pitchFamily="34" charset="0"/>
              </a:rPr>
              <a:t>معطى أمام</a:t>
            </a:r>
            <a:r>
              <a:rPr lang="ar-SA" dirty="0">
                <a:latin typeface="Arial" pitchFamily="34" charset="0"/>
                <a:cs typeface="Arial" pitchFamily="34" charset="0"/>
              </a:rPr>
              <a:t>ك</a:t>
            </a:r>
            <a:r>
              <a:rPr lang="ar-JO" dirty="0">
                <a:latin typeface="Arial" pitchFamily="34" charset="0"/>
                <a:cs typeface="Arial" pitchFamily="34" charset="0"/>
              </a:rPr>
              <a:t> صيغة أربع</a:t>
            </a:r>
            <a:r>
              <a:rPr lang="ar-SA" dirty="0">
                <a:latin typeface="Arial" pitchFamily="34" charset="0"/>
                <a:cs typeface="Arial" pitchFamily="34" charset="0"/>
              </a:rPr>
              <a:t>ة</a:t>
            </a:r>
            <a:r>
              <a:rPr lang="ar-JO" dirty="0">
                <a:latin typeface="Arial" pitchFamily="34" charset="0"/>
                <a:cs typeface="Arial" pitchFamily="34" charset="0"/>
              </a:rPr>
              <a:t> من الج</a:t>
            </a:r>
            <a:r>
              <a:rPr lang="ar-SA" dirty="0">
                <a:latin typeface="Arial" pitchFamily="34" charset="0"/>
                <a:cs typeface="Arial" pitchFamily="34" charset="0"/>
              </a:rPr>
              <a:t>ُ</a:t>
            </a:r>
            <a:r>
              <a:rPr lang="ar-JO" dirty="0" err="1">
                <a:latin typeface="Arial" pitchFamily="34" charset="0"/>
                <a:cs typeface="Arial" pitchFamily="34" charset="0"/>
              </a:rPr>
              <a:t>زيئات</a:t>
            </a:r>
            <a:r>
              <a:rPr lang="ar-JO" dirty="0">
                <a:latin typeface="Arial" pitchFamily="34" charset="0"/>
                <a:cs typeface="Arial" pitchFamily="34" charset="0"/>
              </a:rPr>
              <a:t> التي تحوي نيتروجين</a:t>
            </a:r>
            <a:r>
              <a:rPr lang="he-IL" dirty="0">
                <a:latin typeface="Arial" pitchFamily="34" charset="0"/>
                <a:cs typeface="Arial" pitchFamily="34" charset="0"/>
              </a:rPr>
              <a:t>   </a:t>
            </a:r>
            <a:r>
              <a:rPr lang="en-US" dirty="0">
                <a:latin typeface="Arial" pitchFamily="34" charset="0"/>
                <a:cs typeface="Arial" pitchFamily="34" charset="0"/>
              </a:rPr>
              <a:t>NH</a:t>
            </a:r>
            <a:r>
              <a:rPr lang="en-US" baseline="-25000" dirty="0">
                <a:latin typeface="Arial" pitchFamily="34" charset="0"/>
                <a:cs typeface="Arial" pitchFamily="34" charset="0"/>
              </a:rPr>
              <a:t>3</a:t>
            </a:r>
            <a:r>
              <a:rPr lang="en-US" dirty="0">
                <a:latin typeface="Arial" pitchFamily="34" charset="0"/>
                <a:cs typeface="Arial" pitchFamily="34" charset="0"/>
              </a:rPr>
              <a:t>  ;  NF</a:t>
            </a:r>
            <a:r>
              <a:rPr lang="en-US" baseline="-25000" dirty="0">
                <a:latin typeface="Arial" pitchFamily="34" charset="0"/>
                <a:cs typeface="Arial" pitchFamily="34" charset="0"/>
              </a:rPr>
              <a:t>3</a:t>
            </a:r>
            <a:r>
              <a:rPr lang="en-US" dirty="0">
                <a:latin typeface="Arial" pitchFamily="34" charset="0"/>
                <a:cs typeface="Arial" pitchFamily="34" charset="0"/>
              </a:rPr>
              <a:t>  ;  FNO  ;  HONH</a:t>
            </a:r>
            <a:r>
              <a:rPr lang="en-US" baseline="-25000" dirty="0">
                <a:latin typeface="Arial" pitchFamily="34" charset="0"/>
                <a:cs typeface="Arial" pitchFamily="34" charset="0"/>
              </a:rPr>
              <a:t>2</a:t>
            </a:r>
            <a:br>
              <a:rPr lang="en-US" dirty="0">
                <a:latin typeface="Arial" pitchFamily="34" charset="0"/>
                <a:cs typeface="Arial" pitchFamily="34" charset="0"/>
              </a:rPr>
            </a:br>
            <a:r>
              <a:rPr lang="ar-JO" dirty="0">
                <a:latin typeface="Arial" pitchFamily="34" charset="0"/>
                <a:cs typeface="Arial" pitchFamily="34" charset="0"/>
              </a:rPr>
              <a:t>أ</a:t>
            </a:r>
            <a:r>
              <a:rPr lang="he-IL" dirty="0">
                <a:latin typeface="Arial" pitchFamily="34" charset="0"/>
                <a:cs typeface="Arial" pitchFamily="34" charset="0"/>
              </a:rPr>
              <a:t>. </a:t>
            </a:r>
            <a:r>
              <a:rPr lang="ar-JO" dirty="0">
                <a:latin typeface="Arial" pitchFamily="34" charset="0"/>
                <a:cs typeface="Arial" pitchFamily="34" charset="0"/>
              </a:rPr>
              <a:t>أكتب صيغ</a:t>
            </a:r>
            <a:r>
              <a:rPr lang="ar-SA" dirty="0">
                <a:latin typeface="Arial" pitchFamily="34" charset="0"/>
                <a:cs typeface="Arial" pitchFamily="34" charset="0"/>
              </a:rPr>
              <a:t>ة</a:t>
            </a:r>
            <a:r>
              <a:rPr lang="ar-JO" dirty="0">
                <a:latin typeface="Arial" pitchFamily="34" charset="0"/>
                <a:cs typeface="Arial" pitchFamily="34" charset="0"/>
              </a:rPr>
              <a:t> تمثيل </a:t>
            </a:r>
            <a:r>
              <a:rPr lang="ar-SA" dirty="0">
                <a:latin typeface="Arial" pitchFamily="34" charset="0"/>
                <a:cs typeface="Arial" pitchFamily="34" charset="0"/>
              </a:rPr>
              <a:t>إ</a:t>
            </a:r>
            <a:r>
              <a:rPr lang="ar-JO" dirty="0" err="1">
                <a:latin typeface="Arial" pitchFamily="34" charset="0"/>
                <a:cs typeface="Arial" pitchFamily="34" charset="0"/>
              </a:rPr>
              <a:t>لكتروني</a:t>
            </a:r>
            <a:r>
              <a:rPr lang="ar-JO" dirty="0">
                <a:latin typeface="Arial" pitchFamily="34" charset="0"/>
                <a:cs typeface="Arial" pitchFamily="34" charset="0"/>
              </a:rPr>
              <a:t> </a:t>
            </a:r>
            <a:r>
              <a:rPr lang="ar-JO" b="1" u="sng" dirty="0">
                <a:latin typeface="Arial" pitchFamily="34" charset="0"/>
                <a:cs typeface="Arial" pitchFamily="34" charset="0"/>
              </a:rPr>
              <a:t>لك</a:t>
            </a:r>
            <a:r>
              <a:rPr lang="ar-SA" b="1" u="sng" dirty="0">
                <a:latin typeface="Arial" pitchFamily="34" charset="0"/>
                <a:cs typeface="Arial" pitchFamily="34" charset="0"/>
              </a:rPr>
              <a:t>ُ</a:t>
            </a:r>
            <a:r>
              <a:rPr lang="ar-JO" b="1" u="sng" dirty="0">
                <a:latin typeface="Arial" pitchFamily="34" charset="0"/>
                <a:cs typeface="Arial" pitchFamily="34" charset="0"/>
              </a:rPr>
              <a:t>ل</a:t>
            </a:r>
            <a:r>
              <a:rPr lang="ar-SA" b="1" u="sng" dirty="0">
                <a:latin typeface="Arial" pitchFamily="34" charset="0"/>
                <a:cs typeface="Arial" pitchFamily="34" charset="0"/>
              </a:rPr>
              <a:t>ّ</a:t>
            </a:r>
            <a:r>
              <a:rPr lang="ar-JO" b="1" u="sng" dirty="0">
                <a:latin typeface="Arial" pitchFamily="34" charset="0"/>
                <a:cs typeface="Arial" pitchFamily="34" charset="0"/>
              </a:rPr>
              <a:t> واحد </a:t>
            </a:r>
            <a:r>
              <a:rPr lang="ar-JO" dirty="0">
                <a:latin typeface="Arial" pitchFamily="34" charset="0"/>
                <a:cs typeface="Arial" pitchFamily="34" charset="0"/>
              </a:rPr>
              <a:t>من الج</a:t>
            </a:r>
            <a:r>
              <a:rPr lang="ar-SA" dirty="0">
                <a:latin typeface="Arial" pitchFamily="34" charset="0"/>
                <a:cs typeface="Arial" pitchFamily="34" charset="0"/>
              </a:rPr>
              <a:t>ُ</a:t>
            </a:r>
            <a:r>
              <a:rPr lang="ar-JO" dirty="0" err="1">
                <a:latin typeface="Arial" pitchFamily="34" charset="0"/>
                <a:cs typeface="Arial" pitchFamily="34" charset="0"/>
              </a:rPr>
              <a:t>زيئات</a:t>
            </a:r>
            <a:r>
              <a:rPr lang="ar-JO" dirty="0">
                <a:latin typeface="Arial" pitchFamily="34" charset="0"/>
                <a:cs typeface="Arial" pitchFamily="34" charset="0"/>
              </a:rPr>
              <a:t> المعطاة</a:t>
            </a:r>
            <a:r>
              <a:rPr lang="ar-SA" dirty="0">
                <a:latin typeface="Arial" pitchFamily="34" charset="0"/>
                <a:cs typeface="Arial" pitchFamily="34" charset="0"/>
              </a:rPr>
              <a:t>.</a:t>
            </a:r>
            <a:endParaRPr lang="he-IL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</a:pPr>
            <a:r>
              <a:rPr lang="ar-JO" b="1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ال</a:t>
            </a:r>
            <a:r>
              <a:rPr lang="ar-SA" b="1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إ</a:t>
            </a:r>
            <a:r>
              <a:rPr lang="ar-JO" b="1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جابة</a:t>
            </a:r>
            <a:r>
              <a:rPr lang="he-IL" b="1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lnSpc>
                <a:spcPct val="120000"/>
              </a:lnSpc>
            </a:pPr>
            <a:endParaRPr lang="en-US" sz="2000" b="1" dirty="0">
              <a:solidFill>
                <a:srgbClr val="12B4BC"/>
              </a:solidFill>
            </a:endParaRPr>
          </a:p>
          <a:p>
            <a:pPr marL="0" indent="0">
              <a:buNone/>
            </a:pPr>
            <a:r>
              <a:rPr lang="he-IL" b="1" dirty="0">
                <a:solidFill>
                  <a:srgbClr val="12B4BC"/>
                </a:solidFill>
              </a:rPr>
              <a:t>			</a:t>
            </a:r>
            <a:endParaRPr lang="he-IL" dirty="0"/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515272" y="2032212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itchFamily="34" charset="0"/>
              <a:buNone/>
            </a:pPr>
            <a:endParaRPr lang="he-I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328855"/>
              </p:ext>
            </p:extLst>
          </p:nvPr>
        </p:nvGraphicFramePr>
        <p:xfrm>
          <a:off x="0" y="1024128"/>
          <a:ext cx="3807414" cy="41198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807414">
                  <a:extLst>
                    <a:ext uri="{9D8B030D-6E8A-4147-A177-3AD203B41FA5}">
                      <a16:colId xmlns:a16="http://schemas.microsoft.com/office/drawing/2014/main" val="3742297672"/>
                    </a:ext>
                  </a:extLst>
                </a:gridCol>
              </a:tblGrid>
              <a:tr h="181871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45770" algn="l"/>
                        </a:tabLst>
                      </a:pPr>
                      <a:r>
                        <a:rPr lang="ar-JO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بجروت </a:t>
                      </a:r>
                      <a:r>
                        <a:rPr lang="he-IL" sz="2000" dirty="0">
                          <a:effectLst/>
                          <a:latin typeface="Varela Round"/>
                        </a:rPr>
                        <a:t>2013</a:t>
                      </a:r>
                      <a:r>
                        <a:rPr lang="ar-SA" sz="2000" dirty="0">
                          <a:effectLst/>
                          <a:latin typeface="Varela Round"/>
                        </a:rPr>
                        <a:t>، نموذج 37303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28302677"/>
                  </a:ext>
                </a:extLst>
              </a:tr>
            </a:tbl>
          </a:graphicData>
        </a:graphic>
      </p:graphicFrame>
      <p:grpSp>
        <p:nvGrpSpPr>
          <p:cNvPr id="11" name="Group 10"/>
          <p:cNvGrpSpPr/>
          <p:nvPr/>
        </p:nvGrpSpPr>
        <p:grpSpPr>
          <a:xfrm>
            <a:off x="493310" y="3382079"/>
            <a:ext cx="7424057" cy="2610551"/>
            <a:chOff x="370114" y="3265718"/>
            <a:chExt cx="7424057" cy="2610551"/>
          </a:xfrm>
        </p:grpSpPr>
        <p:cxnSp>
          <p:nvCxnSpPr>
            <p:cNvPr id="4" name="Straight Connector 3"/>
            <p:cNvCxnSpPr/>
            <p:nvPr/>
          </p:nvCxnSpPr>
          <p:spPr>
            <a:xfrm flipV="1">
              <a:off x="370114" y="3265718"/>
              <a:ext cx="7424057" cy="43543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1817914" y="3309261"/>
              <a:ext cx="21772" cy="25670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3748305" y="3298375"/>
              <a:ext cx="21772" cy="25670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5785744" y="3287489"/>
              <a:ext cx="21772" cy="25670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C3CC970F-B7A2-4905-89AD-E8C825E8584A}"/>
              </a:ext>
            </a:extLst>
          </p:cNvPr>
          <p:cNvGrpSpPr/>
          <p:nvPr/>
        </p:nvGrpSpPr>
        <p:grpSpPr>
          <a:xfrm>
            <a:off x="213735" y="3526307"/>
            <a:ext cx="7983208" cy="2458155"/>
            <a:chOff x="213735" y="3418114"/>
            <a:chExt cx="7983208" cy="2458155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13735" y="3418114"/>
              <a:ext cx="7983208" cy="2458155"/>
            </a:xfrm>
            <a:prstGeom prst="rect">
              <a:avLst/>
            </a:prstGeom>
          </p:spPr>
        </p:pic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A347F109-9568-4B5F-A31B-4DD8E2107D4A}"/>
                </a:ext>
              </a:extLst>
            </p:cNvPr>
            <p:cNvSpPr txBox="1"/>
            <p:nvPr/>
          </p:nvSpPr>
          <p:spPr>
            <a:xfrm>
              <a:off x="7226787" y="4428376"/>
              <a:ext cx="824394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ar-SA" dirty="0"/>
                <a:t>أو:</a:t>
              </a:r>
              <a:endParaRPr lang="x-none" dirty="0"/>
            </a:p>
          </p:txBody>
        </p:sp>
      </p:grpSp>
    </p:spTree>
    <p:extLst>
      <p:ext uri="{BB962C8B-B14F-4D97-AF65-F5344CB8AC3E}">
        <p14:creationId xmlns:p14="http://schemas.microsoft.com/office/powerpoint/2010/main" val="1390952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JO" sz="4400" dirty="0">
                <a:latin typeface="Arial" pitchFamily="34" charset="0"/>
                <a:cs typeface="Arial" pitchFamily="34" charset="0"/>
              </a:rPr>
              <a:t>مبنى وترابُط</a:t>
            </a:r>
            <a:br>
              <a:rPr lang="ar-SA" sz="4400" dirty="0">
                <a:latin typeface="Arial" pitchFamily="34" charset="0"/>
                <a:cs typeface="Arial" pitchFamily="34" charset="0"/>
              </a:rPr>
            </a:br>
            <a:r>
              <a:rPr lang="ar-SA" sz="4400" dirty="0">
                <a:latin typeface="Arial" pitchFamily="34" charset="0"/>
                <a:cs typeface="Arial" pitchFamily="34" charset="0"/>
              </a:rPr>
              <a:t>الجُزيئات – الصيغة الجُزيئيّة وصيغة التمثيل الإلكتروني</a:t>
            </a:r>
            <a:endParaRPr lang="he-IL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>
          <a:xfrm>
            <a:off x="696000" y="2895500"/>
            <a:ext cx="10800000" cy="720000"/>
          </a:xfrm>
        </p:spPr>
        <p:txBody>
          <a:bodyPr/>
          <a:lstStyle/>
          <a:p>
            <a:r>
              <a:rPr lang="ar-JO" dirty="0">
                <a:latin typeface="Arial" pitchFamily="34" charset="0"/>
                <a:cs typeface="Arial" pitchFamily="34" charset="0"/>
                <a:sym typeface="Varela Round"/>
              </a:rPr>
              <a:t>كيمياء </a:t>
            </a:r>
            <a:r>
              <a:rPr lang="ar-SA" dirty="0">
                <a:latin typeface="Arial" pitchFamily="34" charset="0"/>
                <a:cs typeface="Arial" pitchFamily="34" charset="0"/>
                <a:sym typeface="Varela Round"/>
              </a:rPr>
              <a:t>ال</a:t>
            </a:r>
            <a:r>
              <a:rPr lang="ar-JO" dirty="0">
                <a:latin typeface="Arial" pitchFamily="34" charset="0"/>
                <a:cs typeface="Arial" pitchFamily="34" charset="0"/>
                <a:sym typeface="Varela Round"/>
              </a:rPr>
              <a:t>ص</a:t>
            </a:r>
            <a:r>
              <a:rPr lang="ar-SA" dirty="0">
                <a:latin typeface="Arial" pitchFamily="34" charset="0"/>
                <a:cs typeface="Arial" pitchFamily="34" charset="0"/>
                <a:sym typeface="Varela Round"/>
              </a:rPr>
              <a:t>ّ</a:t>
            </a:r>
            <a:r>
              <a:rPr lang="ar-JO" dirty="0">
                <a:latin typeface="Arial" pitchFamily="34" charset="0"/>
                <a:cs typeface="Arial" pitchFamily="34" charset="0"/>
                <a:sym typeface="Varela Round"/>
              </a:rPr>
              <a:t>فّ العاشر –</a:t>
            </a:r>
            <a:r>
              <a:rPr lang="ar-SA" dirty="0">
                <a:latin typeface="Arial" pitchFamily="34" charset="0"/>
                <a:cs typeface="Arial" pitchFamily="34" charset="0"/>
                <a:sym typeface="Varela Round"/>
              </a:rPr>
              <a:t> ال</a:t>
            </a:r>
            <a:r>
              <a:rPr lang="ar-JO" dirty="0">
                <a:latin typeface="Arial" pitchFamily="34" charset="0"/>
                <a:cs typeface="Arial" pitchFamily="34" charset="0"/>
                <a:sym typeface="Varela Round"/>
              </a:rPr>
              <a:t>ثّاني عشر</a:t>
            </a:r>
            <a:endParaRPr lang="he-IL" dirty="0">
              <a:latin typeface="Arial" pitchFamily="34" charset="0"/>
              <a:cs typeface="Arial" pitchFamily="34" charset="0"/>
              <a:sym typeface="Varela Round"/>
            </a:endParaRP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>
          <a:xfrm>
            <a:off x="696000" y="3490232"/>
            <a:ext cx="10800000" cy="720000"/>
          </a:xfrm>
        </p:spPr>
        <p:txBody>
          <a:bodyPr/>
          <a:lstStyle/>
          <a:p>
            <a:r>
              <a:rPr lang="ar-JO" dirty="0">
                <a:latin typeface="Arial" pitchFamily="34" charset="0"/>
                <a:cs typeface="Arial" pitchFamily="34" charset="0"/>
                <a:sym typeface="Varela Round"/>
              </a:rPr>
              <a:t>المعلمة: تحرير شربيني</a:t>
            </a:r>
            <a:endParaRPr lang="he-IL" dirty="0">
              <a:latin typeface="Arial" pitchFamily="34" charset="0"/>
              <a:cs typeface="Arial" pitchFamily="34" charset="0"/>
              <a:sym typeface="Varela Round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BA236E6-997F-4553-A248-2483E8629B04}"/>
              </a:ext>
            </a:extLst>
          </p:cNvPr>
          <p:cNvSpPr txBox="1"/>
          <p:nvPr/>
        </p:nvSpPr>
        <p:spPr>
          <a:xfrm>
            <a:off x="2238233" y="4476685"/>
            <a:ext cx="70581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>
                <a:latin typeface="Arial" panose="020B0604020202020204" pitchFamily="34" charset="0"/>
                <a:cs typeface="Arial" panose="020B0604020202020204" pitchFamily="34" charset="0"/>
              </a:rPr>
              <a:t>מולקולות – נוסחה מולקולרית ונוסחת ייצוג אלקטרוני</a:t>
            </a:r>
            <a:endParaRPr lang="x-none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>
                <a:latin typeface="Arial" pitchFamily="34" charset="0"/>
                <a:cs typeface="Arial" pitchFamily="34" charset="0"/>
              </a:rPr>
              <a:t>تمرين</a:t>
            </a:r>
            <a:r>
              <a:rPr lang="ar-SA" dirty="0">
                <a:latin typeface="Arial" pitchFamily="34" charset="0"/>
                <a:cs typeface="Arial" pitchFamily="34" charset="0"/>
              </a:rPr>
              <a:t> - 6</a:t>
            </a:r>
            <a:endParaRPr lang="he-I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ar-JO" dirty="0">
                <a:latin typeface="Arial" pitchFamily="34" charset="0"/>
                <a:cs typeface="Arial" pitchFamily="34" charset="0"/>
              </a:rPr>
              <a:t>الرّابط </a:t>
            </a:r>
            <a:r>
              <a:rPr lang="ar-JO" dirty="0" err="1">
                <a:latin typeface="Arial" pitchFamily="34" charset="0"/>
                <a:cs typeface="Arial" pitchFamily="34" charset="0"/>
              </a:rPr>
              <a:t>الكوفلنتي</a:t>
            </a:r>
            <a:r>
              <a:rPr lang="ar-JO" dirty="0">
                <a:latin typeface="Arial" pitchFamily="34" charset="0"/>
                <a:cs typeface="Arial" pitchFamily="34" charset="0"/>
              </a:rPr>
              <a:t> القطبي والشحنات الجزئيّة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273" y="1630008"/>
            <a:ext cx="11161453" cy="4571500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ar-JO" dirty="0">
                <a:latin typeface="Arial" pitchFamily="34" charset="0"/>
                <a:cs typeface="Arial" pitchFamily="34" charset="0"/>
              </a:rPr>
              <a:t>ب. حد</a:t>
            </a:r>
            <a:r>
              <a:rPr lang="ar-SA" dirty="0">
                <a:latin typeface="Arial" pitchFamily="34" charset="0"/>
                <a:cs typeface="Arial" pitchFamily="34" charset="0"/>
              </a:rPr>
              <a:t>ِّ</a:t>
            </a:r>
            <a:r>
              <a:rPr lang="ar-JO" dirty="0">
                <a:latin typeface="Arial" pitchFamily="34" charset="0"/>
                <a:cs typeface="Arial" pitchFamily="34" charset="0"/>
              </a:rPr>
              <a:t>د ما هي الشحنة الجزئيّة على ذرّة النيتروجين، </a:t>
            </a:r>
            <a:r>
              <a:rPr lang="ar-SA" dirty="0">
                <a:latin typeface="Arial" pitchFamily="34" charset="0"/>
                <a:cs typeface="Arial" pitchFamily="34" charset="0"/>
              </a:rPr>
              <a:t>في </a:t>
            </a:r>
            <a:r>
              <a:rPr lang="ar-JO" dirty="0">
                <a:latin typeface="Arial" pitchFamily="34" charset="0"/>
                <a:cs typeface="Arial" pitchFamily="34" charset="0"/>
              </a:rPr>
              <a:t>ك</a:t>
            </a:r>
            <a:r>
              <a:rPr lang="ar-SA" dirty="0">
                <a:latin typeface="Arial" pitchFamily="34" charset="0"/>
                <a:cs typeface="Arial" pitchFamily="34" charset="0"/>
              </a:rPr>
              <a:t>ُ</a:t>
            </a:r>
            <a:r>
              <a:rPr lang="ar-JO" dirty="0">
                <a:latin typeface="Arial" pitchFamily="34" charset="0"/>
                <a:cs typeface="Arial" pitchFamily="34" charset="0"/>
              </a:rPr>
              <a:t>ل</a:t>
            </a:r>
            <a:r>
              <a:rPr lang="ar-SA" dirty="0">
                <a:latin typeface="Arial" pitchFamily="34" charset="0"/>
                <a:cs typeface="Arial" pitchFamily="34" charset="0"/>
              </a:rPr>
              <a:t>ّ</a:t>
            </a:r>
            <a:r>
              <a:rPr lang="ar-JO" dirty="0">
                <a:latin typeface="Arial" pitchFamily="34" charset="0"/>
                <a:cs typeface="Arial" pitchFamily="34" charset="0"/>
              </a:rPr>
              <a:t> واحد من الج</a:t>
            </a:r>
            <a:r>
              <a:rPr lang="ar-SA" dirty="0">
                <a:latin typeface="Arial" pitchFamily="34" charset="0"/>
                <a:cs typeface="Arial" pitchFamily="34" charset="0"/>
              </a:rPr>
              <a:t>ُ</a:t>
            </a:r>
            <a:r>
              <a:rPr lang="ar-JO" dirty="0" err="1">
                <a:latin typeface="Arial" pitchFamily="34" charset="0"/>
                <a:cs typeface="Arial" pitchFamily="34" charset="0"/>
              </a:rPr>
              <a:t>زيئات</a:t>
            </a:r>
            <a:r>
              <a:rPr lang="ar-JO" dirty="0">
                <a:latin typeface="Arial" pitchFamily="34" charset="0"/>
                <a:cs typeface="Arial" pitchFamily="34" charset="0"/>
              </a:rPr>
              <a:t> المعطاة</a:t>
            </a:r>
            <a:r>
              <a:rPr lang="ar-SA" dirty="0">
                <a:latin typeface="Arial" pitchFamily="34" charset="0"/>
                <a:cs typeface="Arial" pitchFamily="34" charset="0"/>
              </a:rPr>
              <a:t>،</a:t>
            </a:r>
            <a:r>
              <a:rPr lang="ar-JO" dirty="0">
                <a:latin typeface="Arial" pitchFamily="34" charset="0"/>
                <a:cs typeface="Arial" pitchFamily="34" charset="0"/>
              </a:rPr>
              <a:t> هل هي شحنة ج</a:t>
            </a:r>
            <a:r>
              <a:rPr lang="ar-SA" dirty="0">
                <a:latin typeface="Arial" pitchFamily="34" charset="0"/>
                <a:cs typeface="Arial" pitchFamily="34" charset="0"/>
              </a:rPr>
              <a:t>ُ</a:t>
            </a:r>
            <a:r>
              <a:rPr lang="ar-JO" dirty="0" err="1">
                <a:latin typeface="Arial" pitchFamily="34" charset="0"/>
                <a:cs typeface="Arial" pitchFamily="34" charset="0"/>
              </a:rPr>
              <a:t>زئي</a:t>
            </a:r>
            <a:r>
              <a:rPr lang="ar-SA" dirty="0">
                <a:latin typeface="Arial" pitchFamily="34" charset="0"/>
                <a:cs typeface="Arial" pitchFamily="34" charset="0"/>
              </a:rPr>
              <a:t>ّ</a:t>
            </a:r>
            <a:r>
              <a:rPr lang="ar-JO" dirty="0">
                <a:latin typeface="Arial" pitchFamily="34" charset="0"/>
                <a:cs typeface="Arial" pitchFamily="34" charset="0"/>
              </a:rPr>
              <a:t>ة موجبة أم سالبة</a:t>
            </a:r>
            <a:r>
              <a:rPr lang="he-IL" dirty="0">
                <a:latin typeface="Arial" pitchFamily="34" charset="0"/>
                <a:cs typeface="Arial" pitchFamily="34" charset="0"/>
              </a:rPr>
              <a:t>. </a:t>
            </a:r>
            <a:endParaRPr lang="he-IL" sz="2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e-IL" b="1" dirty="0">
                <a:solidFill>
                  <a:srgbClr val="12B4BC"/>
                </a:solidFill>
              </a:rPr>
              <a:t>			</a:t>
            </a:r>
            <a:endParaRPr lang="he-IL" dirty="0"/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515272" y="2032212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itchFamily="34" charset="0"/>
              <a:buNone/>
            </a:pPr>
            <a:endParaRPr lang="he-I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8770998"/>
              </p:ext>
            </p:extLst>
          </p:nvPr>
        </p:nvGraphicFramePr>
        <p:xfrm>
          <a:off x="213735" y="1014336"/>
          <a:ext cx="3807414" cy="45771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807414">
                  <a:extLst>
                    <a:ext uri="{9D8B030D-6E8A-4147-A177-3AD203B41FA5}">
                      <a16:colId xmlns:a16="http://schemas.microsoft.com/office/drawing/2014/main" val="3742297672"/>
                    </a:ext>
                  </a:extLst>
                </a:gridCol>
              </a:tblGrid>
              <a:tr h="45771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45770" algn="l"/>
                        </a:tabLst>
                      </a:pPr>
                      <a:r>
                        <a:rPr lang="ar-JO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بجروت </a:t>
                      </a:r>
                      <a:r>
                        <a:rPr lang="he-IL" sz="2000" dirty="0">
                          <a:effectLst/>
                          <a:latin typeface="+mn-lt"/>
                        </a:rPr>
                        <a:t>2013</a:t>
                      </a:r>
                      <a:r>
                        <a:rPr lang="ar-SA" sz="2000" dirty="0">
                          <a:effectLst/>
                          <a:latin typeface="+mn-lt"/>
                        </a:rPr>
                        <a:t>، نموذج 37303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28302677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0803" y="4593772"/>
            <a:ext cx="7397282" cy="1362832"/>
          </a:xfrm>
          <a:prstGeom prst="rect">
            <a:avLst/>
          </a:prstGeom>
        </p:spPr>
      </p:pic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4102175"/>
              </p:ext>
            </p:extLst>
          </p:nvPr>
        </p:nvGraphicFramePr>
        <p:xfrm>
          <a:off x="1024127" y="2563870"/>
          <a:ext cx="6279921" cy="9144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93264">
                  <a:extLst>
                    <a:ext uri="{9D8B030D-6E8A-4147-A177-3AD203B41FA5}">
                      <a16:colId xmlns:a16="http://schemas.microsoft.com/office/drawing/2014/main" val="524178902"/>
                    </a:ext>
                  </a:extLst>
                </a:gridCol>
                <a:gridCol w="893264">
                  <a:extLst>
                    <a:ext uri="{9D8B030D-6E8A-4147-A177-3AD203B41FA5}">
                      <a16:colId xmlns:a16="http://schemas.microsoft.com/office/drawing/2014/main" val="198547789"/>
                    </a:ext>
                  </a:extLst>
                </a:gridCol>
                <a:gridCol w="893264">
                  <a:extLst>
                    <a:ext uri="{9D8B030D-6E8A-4147-A177-3AD203B41FA5}">
                      <a16:colId xmlns:a16="http://schemas.microsoft.com/office/drawing/2014/main" val="230656805"/>
                    </a:ext>
                  </a:extLst>
                </a:gridCol>
                <a:gridCol w="1541350">
                  <a:extLst>
                    <a:ext uri="{9D8B030D-6E8A-4147-A177-3AD203B41FA5}">
                      <a16:colId xmlns:a16="http://schemas.microsoft.com/office/drawing/2014/main" val="3617189485"/>
                    </a:ext>
                  </a:extLst>
                </a:gridCol>
                <a:gridCol w="2058779">
                  <a:extLst>
                    <a:ext uri="{9D8B030D-6E8A-4147-A177-3AD203B41FA5}">
                      <a16:colId xmlns:a16="http://schemas.microsoft.com/office/drawing/2014/main" val="17599124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الذرّة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14926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192A7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3.0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4.0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3.5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السالبيّة الكهربائيّة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97171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2503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>
                <a:latin typeface="Arial" pitchFamily="34" charset="0"/>
                <a:cs typeface="Arial" pitchFamily="34" charset="0"/>
              </a:rPr>
              <a:t>حلّ </a:t>
            </a:r>
            <a:r>
              <a:rPr lang="ar-JO" dirty="0">
                <a:latin typeface="Arial" pitchFamily="34" charset="0"/>
                <a:cs typeface="Arial" pitchFamily="34" charset="0"/>
              </a:rPr>
              <a:t>تمرين</a:t>
            </a:r>
            <a:r>
              <a:rPr lang="ar-SA" dirty="0">
                <a:latin typeface="Arial" pitchFamily="34" charset="0"/>
                <a:cs typeface="Arial" pitchFamily="34" charset="0"/>
              </a:rPr>
              <a:t> – 6 بند ب</a:t>
            </a:r>
            <a:endParaRPr lang="he-I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ar-JO" dirty="0">
                <a:latin typeface="Arial" pitchFamily="34" charset="0"/>
                <a:cs typeface="Arial" pitchFamily="34" charset="0"/>
              </a:rPr>
              <a:t>رابط </a:t>
            </a:r>
            <a:r>
              <a:rPr lang="ar-JO" dirty="0" err="1">
                <a:latin typeface="Arial" pitchFamily="34" charset="0"/>
                <a:cs typeface="Arial" pitchFamily="34" charset="0"/>
              </a:rPr>
              <a:t>كوفلنتي</a:t>
            </a:r>
            <a:r>
              <a:rPr lang="ar-JO" dirty="0">
                <a:latin typeface="Arial" pitchFamily="34" charset="0"/>
                <a:cs typeface="Arial" pitchFamily="34" charset="0"/>
              </a:rPr>
              <a:t> قطبي وشحنات</a:t>
            </a:r>
            <a:r>
              <a:rPr lang="he-IL" dirty="0">
                <a:latin typeface="Arial" pitchFamily="34" charset="0"/>
                <a:cs typeface="Arial" pitchFamily="34" charset="0"/>
              </a:rPr>
              <a:t> </a:t>
            </a:r>
            <a:r>
              <a:rPr lang="ar-JO" dirty="0">
                <a:latin typeface="Arial" pitchFamily="34" charset="0"/>
                <a:cs typeface="Arial" pitchFamily="34" charset="0"/>
              </a:rPr>
              <a:t>ج</a:t>
            </a:r>
            <a:r>
              <a:rPr lang="ar-SA" dirty="0">
                <a:latin typeface="Arial" pitchFamily="34" charset="0"/>
                <a:cs typeface="Arial" pitchFamily="34" charset="0"/>
              </a:rPr>
              <a:t>ُ</a:t>
            </a:r>
            <a:r>
              <a:rPr lang="ar-JO" dirty="0" err="1">
                <a:latin typeface="Arial" pitchFamily="34" charset="0"/>
                <a:cs typeface="Arial" pitchFamily="34" charset="0"/>
              </a:rPr>
              <a:t>زئيّة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273" y="1630008"/>
            <a:ext cx="11161453" cy="4571500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ar-JO" dirty="0">
                <a:latin typeface="Arial" pitchFamily="34" charset="0"/>
                <a:cs typeface="Arial" pitchFamily="34" charset="0"/>
              </a:rPr>
              <a:t>ب. </a:t>
            </a:r>
            <a:r>
              <a:rPr lang="ar-JO" dirty="0"/>
              <a:t>حد</a:t>
            </a:r>
            <a:r>
              <a:rPr lang="ar-SA" dirty="0"/>
              <a:t>ِّ</a:t>
            </a:r>
            <a:r>
              <a:rPr lang="ar-JO" dirty="0"/>
              <a:t>د ما هي الشحنة الجزئيّة على ذرّة النيتروجين، </a:t>
            </a:r>
            <a:r>
              <a:rPr lang="ar-SA" dirty="0"/>
              <a:t>في </a:t>
            </a:r>
            <a:r>
              <a:rPr lang="ar-JO" dirty="0"/>
              <a:t>ك</a:t>
            </a:r>
            <a:r>
              <a:rPr lang="ar-SA" dirty="0"/>
              <a:t>ُ</a:t>
            </a:r>
            <a:r>
              <a:rPr lang="ar-JO" dirty="0"/>
              <a:t>ل</a:t>
            </a:r>
            <a:r>
              <a:rPr lang="ar-SA" dirty="0"/>
              <a:t>ّ</a:t>
            </a:r>
            <a:r>
              <a:rPr lang="ar-JO" dirty="0"/>
              <a:t> واحد من الج</a:t>
            </a:r>
            <a:r>
              <a:rPr lang="ar-SA" dirty="0"/>
              <a:t>ُ</a:t>
            </a:r>
            <a:r>
              <a:rPr lang="ar-JO" dirty="0" err="1"/>
              <a:t>زيئات</a:t>
            </a:r>
            <a:r>
              <a:rPr lang="ar-JO" dirty="0"/>
              <a:t> المعطاة</a:t>
            </a:r>
            <a:r>
              <a:rPr lang="ar-SA" dirty="0"/>
              <a:t>،</a:t>
            </a:r>
            <a:r>
              <a:rPr lang="ar-JO" dirty="0"/>
              <a:t> هل هي شحنة ج</a:t>
            </a:r>
            <a:r>
              <a:rPr lang="ar-SA" dirty="0"/>
              <a:t>ُ</a:t>
            </a:r>
            <a:r>
              <a:rPr lang="ar-JO" dirty="0" err="1"/>
              <a:t>زئي</a:t>
            </a:r>
            <a:r>
              <a:rPr lang="ar-SA" dirty="0"/>
              <a:t>ّ</a:t>
            </a:r>
            <a:r>
              <a:rPr lang="ar-JO" dirty="0"/>
              <a:t>ة موجبة أم سالبة</a:t>
            </a:r>
            <a:r>
              <a:rPr lang="he-IL" dirty="0"/>
              <a:t>. </a:t>
            </a:r>
            <a:endParaRPr lang="he-IL" sz="2000" dirty="0"/>
          </a:p>
          <a:p>
            <a:r>
              <a:rPr lang="ar-JO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على ذرّة </a:t>
            </a:r>
            <a:r>
              <a:rPr lang="he-IL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N </a:t>
            </a:r>
            <a:r>
              <a:rPr lang="ar-SA" dirty="0">
                <a:solidFill>
                  <a:srgbClr val="12B4BC"/>
                </a:solidFill>
              </a:rPr>
              <a:t>في </a:t>
            </a:r>
            <a:r>
              <a:rPr lang="ar-JO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جُزيء</a:t>
            </a:r>
            <a:r>
              <a:rPr lang="he-IL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FNO</a:t>
            </a:r>
            <a:r>
              <a:rPr lang="he-IL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JO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وجُزيء</a:t>
            </a:r>
            <a:r>
              <a:rPr lang="he-IL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NF</a:t>
            </a:r>
            <a:r>
              <a:rPr lang="en-US" baseline="-25000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he-IL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ar-JO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يوجد شحنة ج</a:t>
            </a:r>
            <a:r>
              <a:rPr lang="ar-SA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ُ</a:t>
            </a:r>
            <a:r>
              <a:rPr lang="ar-JO" dirty="0" err="1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زئيّة</a:t>
            </a:r>
            <a:r>
              <a:rPr lang="ar-JO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 موجبة.</a:t>
            </a:r>
            <a:endParaRPr lang="en-US" dirty="0">
              <a:solidFill>
                <a:srgbClr val="12B4BC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e-IL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		</a:t>
            </a:r>
            <a:r>
              <a:rPr lang="ar-JO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على ذرّة </a:t>
            </a:r>
            <a:r>
              <a:rPr lang="he-IL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N </a:t>
            </a:r>
            <a:r>
              <a:rPr lang="ar-SA" dirty="0">
                <a:solidFill>
                  <a:srgbClr val="12B4BC"/>
                </a:solidFill>
              </a:rPr>
              <a:t>في </a:t>
            </a:r>
            <a:r>
              <a:rPr lang="ar-JO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جُزيء </a:t>
            </a:r>
            <a:r>
              <a:rPr lang="he-IL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NH</a:t>
            </a:r>
            <a:r>
              <a:rPr lang="en-US" baseline="-25000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he-IL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SA" dirty="0">
                <a:solidFill>
                  <a:srgbClr val="12B4BC"/>
                </a:solidFill>
              </a:rPr>
              <a:t>وفي جُزيء</a:t>
            </a:r>
            <a:r>
              <a:rPr lang="he-IL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NH</a:t>
            </a:r>
            <a:r>
              <a:rPr lang="en-US" baseline="-25000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OH</a:t>
            </a:r>
            <a:r>
              <a:rPr lang="he-IL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JO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يوجد شحنة ج</a:t>
            </a:r>
            <a:r>
              <a:rPr lang="ar-SA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ُ</a:t>
            </a:r>
            <a:r>
              <a:rPr lang="ar-JO" dirty="0" err="1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زئيّة</a:t>
            </a:r>
            <a:r>
              <a:rPr lang="ar-JO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 سالب</a:t>
            </a:r>
            <a:r>
              <a:rPr lang="ar-SA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ة</a:t>
            </a:r>
            <a:r>
              <a:rPr lang="ar-JO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.</a:t>
            </a:r>
            <a:endParaRPr lang="he-IL" sz="2000" b="1" dirty="0">
              <a:solidFill>
                <a:srgbClr val="12B4BC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</a:pPr>
            <a:endParaRPr lang="en-US" sz="2000" b="1" dirty="0">
              <a:solidFill>
                <a:srgbClr val="12B4BC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e-IL" b="1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			</a:t>
            </a:r>
            <a:endParaRPr lang="he-I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515272" y="2032212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itchFamily="34" charset="0"/>
              <a:buNone/>
            </a:pPr>
            <a:endParaRPr lang="he-I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0523" y="3457334"/>
            <a:ext cx="7692556" cy="1881626"/>
          </a:xfrm>
          <a:prstGeom prst="rect">
            <a:avLst/>
          </a:prstGeom>
        </p:spPr>
      </p:pic>
      <p:graphicFrame>
        <p:nvGraphicFramePr>
          <p:cNvPr id="10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5863066"/>
              </p:ext>
            </p:extLst>
          </p:nvPr>
        </p:nvGraphicFramePr>
        <p:xfrm>
          <a:off x="213735" y="1014336"/>
          <a:ext cx="3807414" cy="45771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807414">
                  <a:extLst>
                    <a:ext uri="{9D8B030D-6E8A-4147-A177-3AD203B41FA5}">
                      <a16:colId xmlns:a16="http://schemas.microsoft.com/office/drawing/2014/main" val="3742297672"/>
                    </a:ext>
                  </a:extLst>
                </a:gridCol>
              </a:tblGrid>
              <a:tr h="45771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45770" algn="l"/>
                        </a:tabLst>
                      </a:pPr>
                      <a:r>
                        <a:rPr lang="ar-JO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بجروت </a:t>
                      </a:r>
                      <a:r>
                        <a:rPr lang="he-IL" sz="2000" dirty="0">
                          <a:effectLst/>
                          <a:latin typeface="+mn-lt"/>
                        </a:rPr>
                        <a:t>2013</a:t>
                      </a:r>
                      <a:r>
                        <a:rPr lang="ar-SA" sz="2000" dirty="0">
                          <a:effectLst/>
                          <a:latin typeface="+mn-lt"/>
                        </a:rPr>
                        <a:t>، نموذج 37303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283026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85635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>
                <a:latin typeface="Arial" pitchFamily="34" charset="0"/>
                <a:cs typeface="Arial" pitchFamily="34" charset="0"/>
              </a:rPr>
              <a:t>تمرين</a:t>
            </a:r>
            <a:r>
              <a:rPr lang="he-IL" dirty="0">
                <a:latin typeface="Arial" pitchFamily="34" charset="0"/>
                <a:cs typeface="Arial" pitchFamily="34" charset="0"/>
              </a:rPr>
              <a:t> – 6 </a:t>
            </a:r>
            <a:r>
              <a:rPr lang="ar-SA" dirty="0">
                <a:latin typeface="Arial" pitchFamily="34" charset="0"/>
                <a:cs typeface="Arial" pitchFamily="34" charset="0"/>
              </a:rPr>
              <a:t>بند ج وحلّه</a:t>
            </a:r>
            <a:endParaRPr lang="he-I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ar-JO" dirty="0"/>
              <a:t>طول الرابط الكوفلنتيّ</a:t>
            </a:r>
            <a:endParaRPr lang="en-US" dirty="0"/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273" y="1630008"/>
            <a:ext cx="11161453" cy="45715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JO" sz="2300" dirty="0">
                <a:latin typeface="Arial" pitchFamily="34" charset="0"/>
                <a:cs typeface="Arial" pitchFamily="34" charset="0"/>
              </a:rPr>
              <a:t>ج</a:t>
            </a:r>
            <a:r>
              <a:rPr lang="he-IL" sz="2300" dirty="0">
                <a:latin typeface="Arial" pitchFamily="34" charset="0"/>
                <a:cs typeface="Arial" pitchFamily="34" charset="0"/>
              </a:rPr>
              <a:t>. </a:t>
            </a:r>
            <a:r>
              <a:rPr lang="ar-SA" sz="2300" dirty="0"/>
              <a:t>في </a:t>
            </a:r>
            <a:r>
              <a:rPr lang="ar-JO" sz="2300" dirty="0">
                <a:latin typeface="Arial" pitchFamily="34" charset="0"/>
                <a:cs typeface="Arial" pitchFamily="34" charset="0"/>
              </a:rPr>
              <a:t>جُزيء</a:t>
            </a:r>
            <a:r>
              <a:rPr lang="he-IL" sz="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>
                <a:latin typeface="Arial" pitchFamily="34" charset="0"/>
                <a:cs typeface="Arial" pitchFamily="34" charset="0"/>
              </a:rPr>
              <a:t>HONH</a:t>
            </a:r>
            <a:r>
              <a:rPr lang="en-US" sz="2300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he-IL" sz="2300" dirty="0">
                <a:latin typeface="Arial" pitchFamily="34" charset="0"/>
                <a:cs typeface="Arial" pitchFamily="34" charset="0"/>
              </a:rPr>
              <a:t> </a:t>
            </a:r>
            <a:r>
              <a:rPr lang="ar-JO" sz="2300" dirty="0">
                <a:latin typeface="Arial" pitchFamily="34" charset="0"/>
                <a:cs typeface="Arial" pitchFamily="34" charset="0"/>
              </a:rPr>
              <a:t>الرابط</a:t>
            </a:r>
            <a:r>
              <a:rPr lang="he-IL" sz="2300" dirty="0">
                <a:latin typeface="Arial" pitchFamily="34" charset="0"/>
                <a:cs typeface="Arial" pitchFamily="34" charset="0"/>
              </a:rPr>
              <a:t> </a:t>
            </a:r>
            <a:br>
              <a:rPr lang="en-US" sz="2300" dirty="0">
                <a:latin typeface="Arial" pitchFamily="34" charset="0"/>
                <a:cs typeface="Arial" pitchFamily="34" charset="0"/>
              </a:rPr>
            </a:br>
            <a:r>
              <a:rPr lang="en-US" sz="2300" dirty="0">
                <a:latin typeface="Arial" pitchFamily="34" charset="0"/>
                <a:cs typeface="Arial" pitchFamily="34" charset="0"/>
              </a:rPr>
              <a:t>O–H</a:t>
            </a:r>
            <a:r>
              <a:rPr lang="he-IL" sz="2300" dirty="0">
                <a:latin typeface="Arial" pitchFamily="34" charset="0"/>
                <a:cs typeface="Arial" pitchFamily="34" charset="0"/>
              </a:rPr>
              <a:t> </a:t>
            </a:r>
            <a:r>
              <a:rPr lang="ar-JO" sz="2300" dirty="0">
                <a:latin typeface="Arial" pitchFamily="34" charset="0"/>
                <a:cs typeface="Arial" pitchFamily="34" charset="0"/>
              </a:rPr>
              <a:t>أقصر من الرابط</a:t>
            </a:r>
            <a:r>
              <a:rPr lang="he-IL" sz="23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dirty="0">
                <a:latin typeface="Arial" pitchFamily="34" charset="0"/>
                <a:cs typeface="Arial" pitchFamily="34" charset="0"/>
              </a:rPr>
              <a:t>N–H</a:t>
            </a:r>
            <a:r>
              <a:rPr lang="he-IL" sz="2300" dirty="0">
                <a:latin typeface="Arial" pitchFamily="34" charset="0"/>
                <a:cs typeface="Arial" pitchFamily="34" charset="0"/>
              </a:rPr>
              <a:t>.  </a:t>
            </a:r>
            <a:endParaRPr lang="en-US" sz="23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he-IL" sz="23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ar-SA" sz="23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he-IL" sz="2300" dirty="0">
              <a:latin typeface="Arial" pitchFamily="34" charset="0"/>
              <a:cs typeface="Arial" pitchFamily="34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ar-JO" sz="2300" dirty="0">
                <a:latin typeface="Arial" pitchFamily="34" charset="0"/>
                <a:cs typeface="Arial" pitchFamily="34" charset="0"/>
              </a:rPr>
              <a:t>حد</a:t>
            </a:r>
            <a:r>
              <a:rPr lang="ar-SA" sz="2300" dirty="0">
                <a:latin typeface="Arial" pitchFamily="34" charset="0"/>
                <a:cs typeface="Arial" pitchFamily="34" charset="0"/>
              </a:rPr>
              <a:t>ِّ</a:t>
            </a:r>
            <a:r>
              <a:rPr lang="ar-JO" sz="2300" dirty="0">
                <a:latin typeface="Arial" pitchFamily="34" charset="0"/>
                <a:cs typeface="Arial" pitchFamily="34" charset="0"/>
              </a:rPr>
              <a:t>د عامل واحد لذلك، واشرح</a:t>
            </a:r>
          </a:p>
          <a:p>
            <a:pPr marL="0" indent="0">
              <a:spcAft>
                <a:spcPts val="0"/>
              </a:spcAft>
              <a:buNone/>
            </a:pPr>
            <a:r>
              <a:rPr lang="ar-JO" sz="2300" dirty="0">
                <a:latin typeface="Arial" pitchFamily="34" charset="0"/>
                <a:cs typeface="Arial" pitchFamily="34" charset="0"/>
              </a:rPr>
              <a:t>تأثيره على طول الرابط </a:t>
            </a:r>
          </a:p>
          <a:p>
            <a:pPr marL="0" indent="0">
              <a:spcAft>
                <a:spcPts val="0"/>
              </a:spcAft>
              <a:buNone/>
            </a:pPr>
            <a:endParaRPr lang="ar-JO" sz="2300" dirty="0">
              <a:latin typeface="Arial" pitchFamily="34" charset="0"/>
              <a:cs typeface="Arial" pitchFamily="34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he-IL" sz="2000" b="1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* </a:t>
            </a:r>
            <a:r>
              <a:rPr lang="ar-JO" sz="2000" b="1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حدّ</a:t>
            </a:r>
            <a:r>
              <a:rPr lang="ar-SA" sz="2000" b="1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ِ</a:t>
            </a:r>
            <a:r>
              <a:rPr lang="ar-JO" sz="2000" b="1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د من غير تعليل</a:t>
            </a:r>
            <a:r>
              <a:rPr lang="he-IL" b="1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he-IL" b="1" dirty="0">
                <a:solidFill>
                  <a:srgbClr val="12B4BC"/>
                </a:solidFill>
              </a:rPr>
              <a:t>	</a:t>
            </a:r>
            <a:endParaRPr lang="he-IL" dirty="0"/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515272" y="2032212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itchFamily="34" charset="0"/>
              <a:buNone/>
            </a:pPr>
            <a:endParaRPr lang="he-I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8272581"/>
              </p:ext>
            </p:extLst>
          </p:nvPr>
        </p:nvGraphicFramePr>
        <p:xfrm>
          <a:off x="115761" y="1472052"/>
          <a:ext cx="7914114" cy="45204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23954">
                  <a:extLst>
                    <a:ext uri="{9D8B030D-6E8A-4147-A177-3AD203B41FA5}">
                      <a16:colId xmlns:a16="http://schemas.microsoft.com/office/drawing/2014/main" val="1200577323"/>
                    </a:ext>
                  </a:extLst>
                </a:gridCol>
                <a:gridCol w="1059088">
                  <a:extLst>
                    <a:ext uri="{9D8B030D-6E8A-4147-A177-3AD203B41FA5}">
                      <a16:colId xmlns:a16="http://schemas.microsoft.com/office/drawing/2014/main" val="1717077095"/>
                    </a:ext>
                  </a:extLst>
                </a:gridCol>
                <a:gridCol w="911991">
                  <a:extLst>
                    <a:ext uri="{9D8B030D-6E8A-4147-A177-3AD203B41FA5}">
                      <a16:colId xmlns:a16="http://schemas.microsoft.com/office/drawing/2014/main" val="2068088536"/>
                    </a:ext>
                  </a:extLst>
                </a:gridCol>
                <a:gridCol w="1819081">
                  <a:extLst>
                    <a:ext uri="{9D8B030D-6E8A-4147-A177-3AD203B41FA5}">
                      <a16:colId xmlns:a16="http://schemas.microsoft.com/office/drawing/2014/main" val="1788916356"/>
                    </a:ext>
                  </a:extLst>
                </a:gridCol>
              </a:tblGrid>
              <a:tr h="606165"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JO" sz="2400" dirty="0">
                          <a:solidFill>
                            <a:srgbClr val="192A72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الاستنتاج</a:t>
                      </a:r>
                      <a:r>
                        <a:rPr lang="ar-JO" sz="2400" baseline="0" dirty="0">
                          <a:solidFill>
                            <a:srgbClr val="192A72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بالنسبة لطول الرّابط</a:t>
                      </a:r>
                      <a:endParaRPr lang="en-US" sz="2400" dirty="0">
                        <a:solidFill>
                          <a:srgbClr val="192A72"/>
                        </a:solidFill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9EBF5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800" dirty="0">
                          <a:solidFill>
                            <a:srgbClr val="192A72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الروابط</a:t>
                      </a:r>
                      <a:r>
                        <a:rPr lang="ar-JO" sz="1800" baseline="0" dirty="0">
                          <a:solidFill>
                            <a:srgbClr val="192A72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التي يتم المقارنة بينها</a:t>
                      </a:r>
                      <a:endParaRPr lang="en-US" sz="1800" dirty="0">
                        <a:solidFill>
                          <a:srgbClr val="192A72"/>
                        </a:solidFill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800" dirty="0">
                          <a:solidFill>
                            <a:srgbClr val="192A7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العوامل</a:t>
                      </a:r>
                      <a:r>
                        <a:rPr lang="ar-JO" sz="1800" baseline="0" dirty="0">
                          <a:solidFill>
                            <a:srgbClr val="192A7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(المعايير لتحديد قوة\طول الرّابط)</a:t>
                      </a:r>
                      <a:endParaRPr lang="en-US" sz="1800" dirty="0">
                        <a:solidFill>
                          <a:srgbClr val="192A7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0354295"/>
                  </a:ext>
                </a:extLst>
              </a:tr>
              <a:tr h="649463">
                <a:tc v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192A72"/>
                        </a:solidFill>
                      </a:endParaRPr>
                    </a:p>
                  </a:txBody>
                  <a:tcP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N-H</a:t>
                      </a:r>
                    </a:p>
                  </a:txBody>
                  <a:tcPr marL="68580" marR="68580" marT="0" marB="0" anchor="ctr"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O-H</a:t>
                      </a:r>
                      <a:endParaRPr lang="he-IL" sz="1800" b="0" i="0" kern="1200" dirty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rgbClr val="192A72"/>
                        </a:solidFill>
                      </a:endParaRP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204615"/>
                  </a:ext>
                </a:extLst>
              </a:tr>
              <a:tr h="635030"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800" dirty="0">
                          <a:solidFill>
                            <a:srgbClr val="11A4AB"/>
                          </a:solidFill>
                          <a:latin typeface="Arial" pitchFamily="34" charset="0"/>
                          <a:cs typeface="Arial" pitchFamily="34" charset="0"/>
                        </a:rPr>
                        <a:t>كلما زاد </a:t>
                      </a:r>
                      <a:r>
                        <a:rPr lang="ar-SA" sz="1800" dirty="0">
                          <a:solidFill>
                            <a:srgbClr val="11A4AB"/>
                          </a:solidFill>
                          <a:latin typeface="Arial" pitchFamily="34" charset="0"/>
                          <a:cs typeface="Arial" pitchFamily="34" charset="0"/>
                        </a:rPr>
                        <a:t>نصف </a:t>
                      </a:r>
                      <a:r>
                        <a:rPr lang="ar-JO" sz="1800" dirty="0">
                          <a:solidFill>
                            <a:srgbClr val="11A4AB"/>
                          </a:solidFill>
                          <a:latin typeface="Arial" pitchFamily="34" charset="0"/>
                          <a:cs typeface="Arial" pitchFamily="34" charset="0"/>
                        </a:rPr>
                        <a:t>قطر الذرّات المشتركة بتكوين الرّابط يزداد البعد بين</a:t>
                      </a:r>
                      <a:r>
                        <a:rPr lang="ar-SA" sz="1800" dirty="0">
                          <a:solidFill>
                            <a:srgbClr val="11A4AB"/>
                          </a:solidFill>
                          <a:latin typeface="Arial" pitchFamily="34" charset="0"/>
                          <a:cs typeface="Arial" pitchFamily="34" charset="0"/>
                        </a:rPr>
                        <a:t> أنوية</a:t>
                      </a:r>
                      <a:r>
                        <a:rPr lang="ar-JO" sz="1800" dirty="0">
                          <a:solidFill>
                            <a:srgbClr val="11A4AB"/>
                          </a:solidFill>
                          <a:latin typeface="Arial" pitchFamily="34" charset="0"/>
                          <a:cs typeface="Arial" pitchFamily="34" charset="0"/>
                        </a:rPr>
                        <a:t> الذرّات</a:t>
                      </a:r>
                      <a:r>
                        <a:rPr lang="ar-SA" sz="1800" dirty="0">
                          <a:solidFill>
                            <a:srgbClr val="11A4AB"/>
                          </a:solidFill>
                          <a:latin typeface="Arial" pitchFamily="34" charset="0"/>
                          <a:cs typeface="Arial" pitchFamily="34" charset="0"/>
                        </a:rPr>
                        <a:t>، </a:t>
                      </a:r>
                      <a:r>
                        <a:rPr lang="ar-JO" sz="1800" baseline="0" dirty="0">
                          <a:solidFill>
                            <a:srgbClr val="11A4AB"/>
                          </a:solidFill>
                          <a:latin typeface="Arial" pitchFamily="34" charset="0"/>
                          <a:cs typeface="Arial" pitchFamily="34" charset="0"/>
                        </a:rPr>
                        <a:t>قوى التجاذب بين الإلكترونات الرّابطة والأنويّة</a:t>
                      </a:r>
                      <a:r>
                        <a:rPr lang="ar-SA" sz="1800" baseline="0" dirty="0">
                          <a:solidFill>
                            <a:srgbClr val="11A4AB"/>
                          </a:solidFill>
                          <a:latin typeface="Arial" pitchFamily="34" charset="0"/>
                          <a:cs typeface="Arial" pitchFamily="34" charset="0"/>
                        </a:rPr>
                        <a:t> تكون أضعف</a:t>
                      </a:r>
                      <a:r>
                        <a:rPr lang="ar-JO" sz="1800" baseline="0" dirty="0">
                          <a:solidFill>
                            <a:srgbClr val="11A4AB"/>
                          </a:solidFill>
                          <a:latin typeface="Arial" pitchFamily="34" charset="0"/>
                          <a:cs typeface="Arial" pitchFamily="34" charset="0"/>
                        </a:rPr>
                        <a:t>، </a:t>
                      </a:r>
                      <a:r>
                        <a:rPr lang="ar-SA" sz="1800" baseline="0" dirty="0">
                          <a:solidFill>
                            <a:srgbClr val="11A4AB"/>
                          </a:solidFill>
                          <a:latin typeface="Arial" pitchFamily="34" charset="0"/>
                          <a:cs typeface="Arial" pitchFamily="34" charset="0"/>
                        </a:rPr>
                        <a:t>طول الرابط يكون أطول</a:t>
                      </a:r>
                      <a:r>
                        <a:rPr lang="he-IL" sz="1800" dirty="0">
                          <a:solidFill>
                            <a:srgbClr val="11A4AB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he-IL" sz="1800" dirty="0">
                        <a:solidFill>
                          <a:srgbClr val="11A4AB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rgbClr val="22798E"/>
                          </a:solidFill>
                          <a:latin typeface="Arial" pitchFamily="34" charset="0"/>
                          <a:cs typeface="Arial" pitchFamily="34" charset="0"/>
                        </a:rPr>
                        <a:t>O-H &lt; N-H</a:t>
                      </a:r>
                      <a:endParaRPr lang="he-IL" sz="1800" dirty="0">
                        <a:solidFill>
                          <a:srgbClr val="22798E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E9EBF5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700" b="0" baseline="0" dirty="0">
                          <a:solidFill>
                            <a:srgbClr val="192A72"/>
                          </a:solidFill>
                          <a:latin typeface="Arial" pitchFamily="34" charset="0"/>
                          <a:cs typeface="Arial" pitchFamily="34" charset="0"/>
                        </a:rPr>
                        <a:t>نصف </a:t>
                      </a:r>
                      <a:r>
                        <a:rPr lang="ar-JO" sz="1700" b="0" baseline="0" dirty="0">
                          <a:solidFill>
                            <a:srgbClr val="192A72"/>
                          </a:solidFill>
                          <a:latin typeface="Arial" pitchFamily="34" charset="0"/>
                          <a:cs typeface="Arial" pitchFamily="34" charset="0"/>
                        </a:rPr>
                        <a:t>قطر </a:t>
                      </a:r>
                      <a:r>
                        <a:rPr lang="en-US" sz="1700" b="0" baseline="0" dirty="0">
                          <a:solidFill>
                            <a:srgbClr val="192A72"/>
                          </a:solidFill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  <a:r>
                        <a:rPr lang="he-IL" sz="1700" b="0" baseline="0" dirty="0">
                          <a:solidFill>
                            <a:srgbClr val="192A7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700" b="0" baseline="0" dirty="0">
                          <a:solidFill>
                            <a:srgbClr val="192A72"/>
                          </a:solidFill>
                          <a:latin typeface="Arial" pitchFamily="34" charset="0"/>
                          <a:cs typeface="Arial" pitchFamily="34" charset="0"/>
                        </a:rPr>
                        <a:t>&gt;</a:t>
                      </a:r>
                      <a:r>
                        <a:rPr lang="he-IL" sz="1700" b="0" baseline="0" dirty="0">
                          <a:solidFill>
                            <a:srgbClr val="192A7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ar-SA" sz="1700" b="0" baseline="0" dirty="0">
                          <a:solidFill>
                            <a:srgbClr val="192A72"/>
                          </a:solidFill>
                          <a:latin typeface="Arial" pitchFamily="34" charset="0"/>
                          <a:cs typeface="Arial" pitchFamily="34" charset="0"/>
                        </a:rPr>
                        <a:t>نصف </a:t>
                      </a:r>
                      <a:r>
                        <a:rPr lang="ar-JO" sz="1700" b="0" baseline="0" dirty="0">
                          <a:solidFill>
                            <a:srgbClr val="192A72"/>
                          </a:solidFill>
                          <a:latin typeface="Arial" pitchFamily="34" charset="0"/>
                          <a:cs typeface="Arial" pitchFamily="34" charset="0"/>
                        </a:rPr>
                        <a:t>قطر </a:t>
                      </a:r>
                      <a:r>
                        <a:rPr lang="he-IL" sz="1700" b="0" baseline="0" dirty="0">
                          <a:solidFill>
                            <a:srgbClr val="192A72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700" b="0" baseline="0" dirty="0">
                          <a:solidFill>
                            <a:srgbClr val="192A72"/>
                          </a:solidFill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endParaRPr lang="he-IL" sz="1700" b="0" baseline="0" dirty="0">
                        <a:solidFill>
                          <a:srgbClr val="192A7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kern="1200" baseline="0" dirty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71 pm &gt; 66 pm</a:t>
                      </a:r>
                      <a:endParaRPr lang="en-US" sz="2000" b="0" dirty="0">
                        <a:solidFill>
                          <a:srgbClr val="192A7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rgbClr val="B4C7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800" dirty="0">
                          <a:solidFill>
                            <a:srgbClr val="192A7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نصف </a:t>
                      </a:r>
                      <a:r>
                        <a:rPr lang="ar-JO" sz="1800" dirty="0">
                          <a:solidFill>
                            <a:srgbClr val="192A7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قطر الذرّات</a:t>
                      </a:r>
                      <a:r>
                        <a:rPr lang="ar-JO" sz="1800" baseline="0" dirty="0">
                          <a:solidFill>
                            <a:srgbClr val="192A7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المشتركة بتكوين الرّابط</a:t>
                      </a:r>
                      <a:endParaRPr lang="en-US" sz="1800" dirty="0">
                        <a:solidFill>
                          <a:srgbClr val="192A72"/>
                        </a:solidFill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5788362"/>
                  </a:ext>
                </a:extLst>
              </a:tr>
              <a:tr h="375245"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800" dirty="0">
                        <a:solidFill>
                          <a:srgbClr val="22798E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E9EBF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JO" sz="2000" dirty="0">
                          <a:solidFill>
                            <a:srgbClr val="192A72"/>
                          </a:solidFill>
                          <a:effectLst/>
                          <a:latin typeface="Arial" pitchFamily="34" charset="0"/>
                          <a:ea typeface="Times New Roman" panose="02020603050405020304" pitchFamily="18" charset="0"/>
                          <a:cs typeface="Arial" pitchFamily="34" charset="0"/>
                        </a:rPr>
                        <a:t>فردي</a:t>
                      </a:r>
                      <a:endParaRPr lang="en-US" sz="2000" dirty="0">
                        <a:solidFill>
                          <a:srgbClr val="192A72"/>
                        </a:solidFill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rgbClr val="E9EB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JO" sz="1800" dirty="0">
                          <a:solidFill>
                            <a:srgbClr val="192A72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رتبة الرّ</a:t>
                      </a:r>
                      <a:r>
                        <a:rPr lang="ar-SA" sz="1800" dirty="0">
                          <a:solidFill>
                            <a:srgbClr val="192A72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ا</a:t>
                      </a:r>
                      <a:r>
                        <a:rPr lang="ar-JO" sz="1800" dirty="0">
                          <a:solidFill>
                            <a:srgbClr val="192A72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بط</a:t>
                      </a:r>
                      <a:endParaRPr lang="en-US" sz="1800" dirty="0">
                        <a:solidFill>
                          <a:srgbClr val="192A72"/>
                        </a:solidFill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938049"/>
                  </a:ext>
                </a:extLst>
              </a:tr>
              <a:tr h="1385521">
                <a:tc>
                  <a:txBody>
                    <a:bodyPr/>
                    <a:lstStyle/>
                    <a:p>
                      <a:pPr marL="0" marR="0" lvl="0" indent="0" algn="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rgbClr val="22798E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he-IL" sz="1800" kern="1200" dirty="0">
                          <a:solidFill>
                            <a:srgbClr val="22798E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ar-JO" sz="1800" kern="1200" dirty="0">
                          <a:solidFill>
                            <a:srgbClr val="22798E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كل</a:t>
                      </a:r>
                      <a:r>
                        <a:rPr lang="ar-JO" sz="1800" kern="1200" baseline="0" dirty="0">
                          <a:solidFill>
                            <a:srgbClr val="22798E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واحد من الرّابطين قطبي</a:t>
                      </a:r>
                      <a:r>
                        <a:rPr lang="he-IL" sz="1800" kern="1200" baseline="0" dirty="0">
                          <a:solidFill>
                            <a:srgbClr val="22798E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: </a:t>
                      </a:r>
                      <a:r>
                        <a:rPr lang="ar-JO" sz="1800" kern="1200" baseline="0" dirty="0">
                          <a:solidFill>
                            <a:srgbClr val="22798E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بحسب فرق السالبيّة الكهربائيّة الشحنات الجزئيّة على الذرّات المشتركة بتكوين الرّابط، أكبر </a:t>
                      </a:r>
                      <a:r>
                        <a:rPr lang="ar-SA" sz="1800" kern="1200" baseline="0" dirty="0">
                          <a:solidFill>
                            <a:srgbClr val="22798E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في </a:t>
                      </a:r>
                      <a:r>
                        <a:rPr lang="ar-JO" sz="1800" kern="1200" baseline="0" dirty="0">
                          <a:solidFill>
                            <a:srgbClr val="22798E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الرّابط </a:t>
                      </a:r>
                      <a:r>
                        <a:rPr lang="en-US" sz="1800" kern="1200" dirty="0">
                          <a:solidFill>
                            <a:srgbClr val="22798E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O-H</a:t>
                      </a:r>
                      <a:r>
                        <a:rPr lang="he-IL" sz="1800" kern="1200" dirty="0">
                          <a:solidFill>
                            <a:srgbClr val="22798E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</a:t>
                      </a:r>
                      <a:r>
                        <a:rPr lang="en-US" sz="1800" kern="1200" dirty="0">
                          <a:solidFill>
                            <a:srgbClr val="22798E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ar-JO" sz="1800" kern="1200" dirty="0">
                          <a:solidFill>
                            <a:srgbClr val="22798E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بالتالي تعمل قوى تجاذب أكثر وطول الرّابط يكون أقصر.</a:t>
                      </a:r>
                      <a:endParaRPr lang="he-IL" sz="1800" kern="1200" dirty="0">
                        <a:solidFill>
                          <a:srgbClr val="22798E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rgbClr val="22798E"/>
                          </a:solidFill>
                          <a:latin typeface="Arial" pitchFamily="34" charset="0"/>
                          <a:cs typeface="Arial" pitchFamily="34" charset="0"/>
                        </a:rPr>
                        <a:t>O-H &lt; N-H</a:t>
                      </a:r>
                      <a:endParaRPr lang="he-IL" sz="1800" dirty="0">
                        <a:solidFill>
                          <a:srgbClr val="22798E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800" dirty="0">
                          <a:solidFill>
                            <a:srgbClr val="192A72"/>
                          </a:solidFill>
                          <a:effectLst/>
                          <a:latin typeface="Arial" pitchFamily="34" charset="0"/>
                          <a:ea typeface="Times New Roman" panose="02020603050405020304" pitchFamily="18" charset="0"/>
                          <a:cs typeface="Arial" pitchFamily="34" charset="0"/>
                        </a:rPr>
                        <a:t>رابط</a:t>
                      </a:r>
                      <a:r>
                        <a:rPr lang="ar-JO" sz="1800" baseline="0" dirty="0">
                          <a:solidFill>
                            <a:srgbClr val="192A72"/>
                          </a:solidFill>
                          <a:effectLst/>
                          <a:latin typeface="Arial" pitchFamily="34" charset="0"/>
                          <a:ea typeface="Times New Roman" panose="02020603050405020304" pitchFamily="18" charset="0"/>
                          <a:cs typeface="Arial" pitchFamily="34" charset="0"/>
                        </a:rPr>
                        <a:t> قطبي فرق السالبيّة</a:t>
                      </a:r>
                      <a:r>
                        <a:rPr lang="ar-SA" sz="1800" baseline="0" dirty="0">
                          <a:solidFill>
                            <a:srgbClr val="192A72"/>
                          </a:solidFill>
                          <a:effectLst/>
                          <a:latin typeface="Arial" pitchFamily="34" charset="0"/>
                          <a:ea typeface="Times New Roman" panose="02020603050405020304" pitchFamily="18" charset="0"/>
                          <a:cs typeface="Arial" pitchFamily="34" charset="0"/>
                        </a:rPr>
                        <a:t>:</a:t>
                      </a:r>
                      <a:endParaRPr lang="he-IL" sz="1800" dirty="0">
                        <a:solidFill>
                          <a:srgbClr val="192A72"/>
                        </a:solidFill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800" dirty="0">
                          <a:solidFill>
                            <a:srgbClr val="192A72"/>
                          </a:solidFill>
                          <a:effectLst/>
                          <a:latin typeface="Arial" pitchFamily="34" charset="0"/>
                          <a:ea typeface="Times New Roman" panose="02020603050405020304" pitchFamily="18" charset="0"/>
                          <a:cs typeface="Arial" pitchFamily="34" charset="0"/>
                        </a:rPr>
                        <a:t>0.9</a:t>
                      </a:r>
                    </a:p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sz="1800" dirty="0">
                        <a:solidFill>
                          <a:srgbClr val="192A72"/>
                        </a:solidFill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JO" sz="1800" dirty="0">
                          <a:solidFill>
                            <a:srgbClr val="192A72"/>
                          </a:solidFill>
                          <a:effectLst/>
                          <a:latin typeface="Arial" pitchFamily="34" charset="0"/>
                          <a:ea typeface="Times New Roman" panose="02020603050405020304" pitchFamily="18" charset="0"/>
                          <a:cs typeface="Arial" pitchFamily="34" charset="0"/>
                        </a:rPr>
                        <a:t>رابط</a:t>
                      </a:r>
                      <a:r>
                        <a:rPr lang="ar-JO" sz="1800" baseline="0" dirty="0">
                          <a:solidFill>
                            <a:srgbClr val="192A72"/>
                          </a:solidFill>
                          <a:effectLst/>
                          <a:latin typeface="Arial" pitchFamily="34" charset="0"/>
                          <a:ea typeface="Times New Roman" panose="02020603050405020304" pitchFamily="18" charset="0"/>
                          <a:cs typeface="Arial" pitchFamily="34" charset="0"/>
                        </a:rPr>
                        <a:t> قطبي فرق السالبيّة</a:t>
                      </a:r>
                      <a:r>
                        <a:rPr lang="ar-SA" sz="1800" baseline="0" dirty="0">
                          <a:solidFill>
                            <a:srgbClr val="192A72"/>
                          </a:solidFill>
                          <a:effectLst/>
                          <a:latin typeface="Arial" pitchFamily="34" charset="0"/>
                          <a:ea typeface="Times New Roman" panose="02020603050405020304" pitchFamily="18" charset="0"/>
                          <a:cs typeface="Arial" pitchFamily="34" charset="0"/>
                        </a:rPr>
                        <a:t>:</a:t>
                      </a:r>
                      <a:endParaRPr lang="he-IL" sz="1800" dirty="0">
                        <a:solidFill>
                          <a:srgbClr val="192A72"/>
                        </a:solidFill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rgbClr val="192A72"/>
                          </a:solidFill>
                          <a:effectLst/>
                          <a:latin typeface="Arial" pitchFamily="34" charset="0"/>
                          <a:ea typeface="Times New Roman" panose="02020603050405020304" pitchFamily="18" charset="0"/>
                          <a:cs typeface="Arial" pitchFamily="34" charset="0"/>
                        </a:rPr>
                        <a:t>1.4</a:t>
                      </a:r>
                      <a:endParaRPr lang="he-IL" sz="1800" dirty="0">
                        <a:solidFill>
                          <a:srgbClr val="192A72"/>
                        </a:solidFill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JO" sz="1800" dirty="0">
                          <a:solidFill>
                            <a:srgbClr val="192A7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قطبيّة الرّابط</a:t>
                      </a:r>
                      <a:endParaRPr lang="he-IL" sz="1800" dirty="0">
                        <a:solidFill>
                          <a:srgbClr val="192A7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800" dirty="0">
                          <a:solidFill>
                            <a:srgbClr val="192A7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-</a:t>
                      </a:r>
                      <a:r>
                        <a:rPr lang="ar-JO" sz="1800" dirty="0">
                          <a:solidFill>
                            <a:srgbClr val="192A7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قطبي</a:t>
                      </a:r>
                      <a:r>
                        <a:rPr lang="ar-JO" sz="1800" baseline="0" dirty="0">
                          <a:solidFill>
                            <a:srgbClr val="192A7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أم نقي</a:t>
                      </a:r>
                      <a:endParaRPr lang="en-US" sz="1800" dirty="0">
                        <a:solidFill>
                          <a:srgbClr val="192A7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800" dirty="0">
                          <a:solidFill>
                            <a:srgbClr val="192A7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-</a:t>
                      </a:r>
                      <a:r>
                        <a:rPr lang="ar-JO" sz="1800" dirty="0">
                          <a:solidFill>
                            <a:srgbClr val="192A7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مدى</a:t>
                      </a:r>
                      <a:r>
                        <a:rPr lang="ar-JO" sz="1800" baseline="0" dirty="0">
                          <a:solidFill>
                            <a:srgbClr val="192A7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ar-JO" sz="1800" baseline="0" dirty="0" err="1">
                          <a:solidFill>
                            <a:srgbClr val="192A7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التقطّب</a:t>
                      </a:r>
                      <a:endParaRPr lang="en-US" sz="1800" dirty="0">
                        <a:solidFill>
                          <a:srgbClr val="192A72"/>
                        </a:solidFill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496578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04427" y="2344830"/>
            <a:ext cx="1697860" cy="990599"/>
          </a:xfrm>
          <a:prstGeom prst="rect">
            <a:avLst/>
          </a:prstGeom>
        </p:spPr>
      </p:pic>
      <p:graphicFrame>
        <p:nvGraphicFramePr>
          <p:cNvPr id="11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7496684"/>
              </p:ext>
            </p:extLst>
          </p:nvPr>
        </p:nvGraphicFramePr>
        <p:xfrm>
          <a:off x="213735" y="1014336"/>
          <a:ext cx="3807414" cy="45771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807414">
                  <a:extLst>
                    <a:ext uri="{9D8B030D-6E8A-4147-A177-3AD203B41FA5}">
                      <a16:colId xmlns:a16="http://schemas.microsoft.com/office/drawing/2014/main" val="3742297672"/>
                    </a:ext>
                  </a:extLst>
                </a:gridCol>
              </a:tblGrid>
              <a:tr h="45771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45770" algn="l"/>
                        </a:tabLst>
                      </a:pPr>
                      <a:r>
                        <a:rPr lang="ar-JO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بجروت </a:t>
                      </a:r>
                      <a:r>
                        <a:rPr lang="he-IL" sz="2000" dirty="0">
                          <a:effectLst/>
                          <a:latin typeface="+mn-lt"/>
                        </a:rPr>
                        <a:t>2013</a:t>
                      </a:r>
                      <a:r>
                        <a:rPr lang="ar-SA" sz="2000" dirty="0">
                          <a:effectLst/>
                          <a:latin typeface="+mn-lt"/>
                        </a:rPr>
                        <a:t>، نموذج 37303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283026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8368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/>
        </p:nvSpPr>
        <p:spPr>
          <a:xfrm>
            <a:off x="1630116" y="2695767"/>
            <a:ext cx="9207201" cy="192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88" tIns="121888" rIns="121888" bIns="121888" anchor="t" anchorCtr="0">
            <a:noAutofit/>
          </a:bodyPr>
          <a:lstStyle/>
          <a:p>
            <a:pPr marL="609539">
              <a:lnSpc>
                <a:spcPct val="150000"/>
              </a:lnSpc>
            </a:pP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>
          <a:xfrm>
            <a:off x="1730215" y="3467038"/>
            <a:ext cx="10872000" cy="642090"/>
          </a:xfrm>
        </p:spPr>
        <p:txBody>
          <a:bodyPr/>
          <a:lstStyle/>
          <a:p>
            <a:r>
              <a:rPr lang="ar-JO" dirty="0">
                <a:latin typeface="Arial" panose="020B0604020202020204" pitchFamily="34" charset="0"/>
                <a:cs typeface="Arial" panose="020B0604020202020204" pitchFamily="34" charset="0"/>
                <a:sym typeface="Varela Round"/>
              </a:rPr>
              <a:t>عليك </a:t>
            </a:r>
            <a:r>
              <a:rPr lang="ar-SA" dirty="0">
                <a:latin typeface="Arial" panose="020B0604020202020204" pitchFamily="34" charset="0"/>
                <a:cs typeface="Arial" panose="020B0604020202020204" pitchFamily="34" charset="0"/>
                <a:sym typeface="Varela Round"/>
              </a:rPr>
              <a:t>مسِح الـ </a:t>
            </a:r>
            <a:r>
              <a:rPr lang="he-IL" dirty="0">
                <a:latin typeface="Arial" panose="020B0604020202020204" pitchFamily="34" charset="0"/>
                <a:cs typeface="Arial" panose="020B0604020202020204" pitchFamily="34" charset="0"/>
                <a:sym typeface="Varela Round"/>
              </a:rPr>
              <a:t>–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sym typeface="Varela Round"/>
              </a:rPr>
              <a:t>QR</a:t>
            </a:r>
            <a:r>
              <a:rPr lang="he-IL" dirty="0">
                <a:latin typeface="Arial" panose="020B0604020202020204" pitchFamily="34" charset="0"/>
                <a:cs typeface="Arial" panose="020B0604020202020204" pitchFamily="34" charset="0"/>
                <a:sym typeface="Varela Round"/>
              </a:rPr>
              <a:t> </a:t>
            </a:r>
            <a:r>
              <a:rPr lang="ar-JO" dirty="0">
                <a:latin typeface="Arial" panose="020B0604020202020204" pitchFamily="34" charset="0"/>
                <a:cs typeface="Arial" panose="020B0604020202020204" pitchFamily="34" charset="0"/>
                <a:sym typeface="Varela Round"/>
              </a:rPr>
              <a:t>الذي أمامك للدخول </a:t>
            </a:r>
            <a:r>
              <a:rPr lang="ar-SA" dirty="0">
                <a:latin typeface="Arial" panose="020B0604020202020204" pitchFamily="34" charset="0"/>
                <a:cs typeface="Arial" panose="020B0604020202020204" pitchFamily="34" charset="0"/>
                <a:sym typeface="Varela Round"/>
              </a:rPr>
              <a:t>إلى</a:t>
            </a:r>
            <a:r>
              <a:rPr lang="ar-JO" dirty="0">
                <a:latin typeface="Arial" panose="020B0604020202020204" pitchFamily="34" charset="0"/>
                <a:cs typeface="Arial" panose="020B0604020202020204" pitchFamily="34" charset="0"/>
                <a:sym typeface="Varela Round"/>
              </a:rPr>
              <a:t> التمارين.</a:t>
            </a:r>
            <a:endParaRPr lang="he-IL" dirty="0">
              <a:latin typeface="Arial" panose="020B0604020202020204" pitchFamily="34" charset="0"/>
              <a:cs typeface="Arial" panose="020B0604020202020204" pitchFamily="34" charset="0"/>
              <a:sym typeface="Varela Round"/>
            </a:endParaRPr>
          </a:p>
        </p:txBody>
      </p:sp>
      <p:sp>
        <p:nvSpPr>
          <p:cNvPr id="8" name="כותרת 4">
            <a:extLst>
              <a:ext uri="{FF2B5EF4-FFF2-40B4-BE49-F238E27FC236}">
                <a16:creationId xmlns:a16="http://schemas.microsoft.com/office/drawing/2014/main" id="{8ED58DBE-0568-4D55-94C5-03BF691EA8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8911" y="1833205"/>
            <a:ext cx="12854609" cy="1260000"/>
          </a:xfrm>
        </p:spPr>
        <p:txBody>
          <a:bodyPr/>
          <a:lstStyle/>
          <a:p>
            <a:r>
              <a:rPr lang="ar-JO" dirty="0">
                <a:latin typeface="Arial" panose="020B0604020202020204" pitchFamily="34" charset="0"/>
                <a:cs typeface="Arial" panose="020B0604020202020204" pitchFamily="34" charset="0"/>
              </a:rPr>
              <a:t>وال</a:t>
            </a:r>
            <a:r>
              <a:rPr lang="ar-SA" dirty="0">
                <a:latin typeface="Arial" panose="020B0604020202020204" pitchFamily="34" charset="0"/>
                <a:cs typeface="Arial" panose="020B0604020202020204" pitchFamily="34" charset="0"/>
              </a:rPr>
              <a:t>آ</a:t>
            </a:r>
            <a:r>
              <a:rPr lang="ar-JO" dirty="0">
                <a:latin typeface="Arial" panose="020B0604020202020204" pitchFamily="34" charset="0"/>
                <a:cs typeface="Arial" panose="020B0604020202020204" pitchFamily="34" charset="0"/>
              </a:rPr>
              <a:t>ن استراحة قصيرة للتمر</a:t>
            </a:r>
            <a:r>
              <a:rPr lang="ar-SA" dirty="0">
                <a:latin typeface="Arial" panose="020B0604020202020204" pitchFamily="34" charset="0"/>
                <a:cs typeface="Arial" panose="020B0604020202020204" pitchFamily="34" charset="0"/>
              </a:rPr>
              <a:t>ُّ</a:t>
            </a:r>
            <a:r>
              <a:rPr lang="ar-JO" dirty="0">
                <a:latin typeface="Arial" panose="020B0604020202020204" pitchFamily="34" charset="0"/>
                <a:cs typeface="Arial" panose="020B0604020202020204" pitchFamily="34" charset="0"/>
              </a:rPr>
              <a:t>ن</a:t>
            </a:r>
            <a:endParaRPr lang="he-IL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תמונה 5" descr="תמונה שמכילה אובייקט, שעון&#10;&#10;התיאור נוצר באופן אוטומטי">
            <a:extLst>
              <a:ext uri="{FF2B5EF4-FFF2-40B4-BE49-F238E27FC236}">
                <a16:creationId xmlns:a16="http://schemas.microsoft.com/office/drawing/2014/main" id="{300B5EBA-5684-439B-82F6-2B288C3AC2C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clrChange>
              <a:clrFrom>
                <a:srgbClr val="F3F2EE"/>
              </a:clrFrom>
              <a:clrTo>
                <a:srgbClr val="F3F2E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28" t="21296" r="8702"/>
          <a:stretch/>
        </p:blipFill>
        <p:spPr>
          <a:xfrm flipH="1">
            <a:off x="-1" y="4314285"/>
            <a:ext cx="2277745" cy="2037982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8066" y="1833205"/>
            <a:ext cx="2324100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966043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>
                <a:latin typeface="Arial" pitchFamily="34" charset="0"/>
                <a:cs typeface="Arial" pitchFamily="34" charset="0"/>
              </a:rPr>
              <a:t>حل تمرين الاستراحة</a:t>
            </a:r>
            <a:endParaRPr lang="he-I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ar-JO" dirty="0">
                <a:latin typeface="Arial" pitchFamily="34" charset="0"/>
                <a:cs typeface="Arial" pitchFamily="34" charset="0"/>
              </a:rPr>
              <a:t>طرق عرض الجُسيمات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273" y="1630008"/>
            <a:ext cx="11161453" cy="45715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JO" dirty="0">
                <a:latin typeface="Arial" pitchFamily="34" charset="0"/>
                <a:cs typeface="Arial" pitchFamily="34" charset="0"/>
              </a:rPr>
              <a:t>أ</a:t>
            </a:r>
            <a:r>
              <a:rPr lang="ar-SA" dirty="0"/>
              <a:t>.</a:t>
            </a:r>
            <a:r>
              <a:rPr lang="ar-JO" dirty="0">
                <a:latin typeface="Arial" pitchFamily="34" charset="0"/>
                <a:cs typeface="Arial" pitchFamily="34" charset="0"/>
              </a:rPr>
              <a:t> اشرح الفرق بين الرموز التالية</a:t>
            </a:r>
            <a:r>
              <a:rPr lang="he-IL" dirty="0">
                <a:latin typeface="Arial" pitchFamily="34" charset="0"/>
                <a:cs typeface="Arial" pitchFamily="34" charset="0"/>
              </a:rPr>
              <a:t>:  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i</a:t>
            </a:r>
            <a:r>
              <a:rPr lang="he-IL" dirty="0"/>
              <a:t>. 					</a:t>
            </a:r>
            <a:r>
              <a:rPr lang="en-US" dirty="0"/>
              <a:t>ii</a:t>
            </a:r>
            <a:r>
              <a:rPr lang="he-IL" dirty="0"/>
              <a:t>. </a:t>
            </a:r>
            <a:r>
              <a:rPr lang="he-IL" sz="4000" dirty="0"/>
              <a:t>	</a:t>
            </a:r>
          </a:p>
          <a:p>
            <a:pPr marL="0" indent="0">
              <a:buNone/>
            </a:pPr>
            <a:endParaRPr lang="he-IL" dirty="0"/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-2434757" y="1357918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e-IL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he-IL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3700948"/>
              </p:ext>
            </p:extLst>
          </p:nvPr>
        </p:nvGraphicFramePr>
        <p:xfrm>
          <a:off x="6389914" y="2315106"/>
          <a:ext cx="3879374" cy="9144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39687">
                  <a:extLst>
                    <a:ext uri="{9D8B030D-6E8A-4147-A177-3AD203B41FA5}">
                      <a16:colId xmlns:a16="http://schemas.microsoft.com/office/drawing/2014/main" val="1376449285"/>
                    </a:ext>
                  </a:extLst>
                </a:gridCol>
                <a:gridCol w="1939687">
                  <a:extLst>
                    <a:ext uri="{9D8B030D-6E8A-4147-A177-3AD203B41FA5}">
                      <a16:colId xmlns:a16="http://schemas.microsoft.com/office/drawing/2014/main" val="4183064381"/>
                    </a:ext>
                  </a:extLst>
                </a:gridCol>
              </a:tblGrid>
              <a:tr h="301964">
                <a:tc>
                  <a:txBody>
                    <a:bodyPr/>
                    <a:lstStyle/>
                    <a:p>
                      <a:pPr algn="ctr"/>
                      <a:r>
                        <a:rPr lang="he-IL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</a:t>
                      </a: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822248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e-IL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5715792"/>
                  </a:ext>
                </a:extLst>
              </a:tr>
            </a:tbl>
          </a:graphicData>
        </a:graphic>
      </p:graphicFrame>
      <p:graphicFrame>
        <p:nvGraphicFramePr>
          <p:cNvPr id="30" name="Table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9106235"/>
              </p:ext>
            </p:extLst>
          </p:nvPr>
        </p:nvGraphicFramePr>
        <p:xfrm>
          <a:off x="515273" y="1718639"/>
          <a:ext cx="4636275" cy="199858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545425">
                  <a:extLst>
                    <a:ext uri="{9D8B030D-6E8A-4147-A177-3AD203B41FA5}">
                      <a16:colId xmlns:a16="http://schemas.microsoft.com/office/drawing/2014/main" val="3655259820"/>
                    </a:ext>
                  </a:extLst>
                </a:gridCol>
                <a:gridCol w="1545425">
                  <a:extLst>
                    <a:ext uri="{9D8B030D-6E8A-4147-A177-3AD203B41FA5}">
                      <a16:colId xmlns:a16="http://schemas.microsoft.com/office/drawing/2014/main" val="4199597714"/>
                    </a:ext>
                  </a:extLst>
                </a:gridCol>
                <a:gridCol w="1545425">
                  <a:extLst>
                    <a:ext uri="{9D8B030D-6E8A-4147-A177-3AD203B41FA5}">
                      <a16:colId xmlns:a16="http://schemas.microsoft.com/office/drawing/2014/main" val="2799379210"/>
                    </a:ext>
                  </a:extLst>
                </a:gridCol>
              </a:tblGrid>
              <a:tr h="842202"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b">
                    <a:blipFill>
                      <a:blip r:embed="rId3"/>
                      <a:stretch>
                        <a:fillRect l="-362" t="-538" r="-201449" b="-150000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blipFill>
                      <a:blip r:embed="rId3"/>
                      <a:stretch>
                        <a:fillRect l="-100362" t="-538" r="-101449" b="-150000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blipFill>
                      <a:blip r:embed="rId3"/>
                      <a:stretch>
                        <a:fillRect l="-200362" t="-538" r="-1449" b="-150000"/>
                      </a:stretch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933197974"/>
                  </a:ext>
                </a:extLst>
              </a:tr>
              <a:tr h="1156379">
                <a:tc>
                  <a:txBody>
                    <a:bodyPr/>
                    <a:lstStyle/>
                    <a:p>
                      <a:pPr algn="ctr"/>
                      <a:endParaRPr lang="he-IL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e-IL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e-IL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84942610"/>
                  </a:ext>
                </a:extLst>
              </a:tr>
            </a:tbl>
          </a:graphicData>
        </a:graphic>
      </p:graphicFrame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02457" y="3486707"/>
            <a:ext cx="4093956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2652" y="4039333"/>
            <a:ext cx="4636276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38113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/>
              <a:t>حل تمرين الاستراحة</a:t>
            </a:r>
            <a:endParaRPr lang="he-IL" dirty="0"/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ar-JO" dirty="0"/>
              <a:t>طرق عرض الجُسيمات</a:t>
            </a:r>
            <a:endParaRPr lang="en-US" dirty="0"/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861110" y="1803951"/>
            <a:ext cx="4033980" cy="10620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JO" dirty="0"/>
              <a:t>ب</a:t>
            </a:r>
            <a:r>
              <a:rPr lang="ar-SA" dirty="0"/>
              <a:t>.</a:t>
            </a:r>
            <a:r>
              <a:rPr lang="ar-JO" dirty="0"/>
              <a:t> أكمل الجدول</a:t>
            </a:r>
            <a:r>
              <a:rPr lang="he-IL" dirty="0"/>
              <a:t> </a:t>
            </a:r>
            <a:r>
              <a:rPr lang="ar-JO" dirty="0"/>
              <a:t>التالي:</a:t>
            </a:r>
            <a:endParaRPr lang="he-IL" dirty="0"/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-2434757" y="1357918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e-IL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he-IL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7098812"/>
              </p:ext>
            </p:extLst>
          </p:nvPr>
        </p:nvGraphicFramePr>
        <p:xfrm>
          <a:off x="788228" y="1574712"/>
          <a:ext cx="5516739" cy="428498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838913">
                  <a:extLst>
                    <a:ext uri="{9D8B030D-6E8A-4147-A177-3AD203B41FA5}">
                      <a16:colId xmlns:a16="http://schemas.microsoft.com/office/drawing/2014/main" val="4148397376"/>
                    </a:ext>
                  </a:extLst>
                </a:gridCol>
                <a:gridCol w="2157454">
                  <a:extLst>
                    <a:ext uri="{9D8B030D-6E8A-4147-A177-3AD203B41FA5}">
                      <a16:colId xmlns:a16="http://schemas.microsoft.com/office/drawing/2014/main" val="241939179"/>
                    </a:ext>
                  </a:extLst>
                </a:gridCol>
                <a:gridCol w="1520372">
                  <a:extLst>
                    <a:ext uri="{9D8B030D-6E8A-4147-A177-3AD203B41FA5}">
                      <a16:colId xmlns:a16="http://schemas.microsoft.com/office/drawing/2014/main" val="1747619101"/>
                    </a:ext>
                  </a:extLst>
                </a:gridCol>
              </a:tblGrid>
              <a:tr h="546524">
                <a:tc>
                  <a:txBody>
                    <a:bodyPr/>
                    <a:lstStyle/>
                    <a:p>
                      <a:pPr algn="ctr"/>
                      <a:r>
                        <a:rPr lang="ar-JO" sz="2000" dirty="0">
                          <a:latin typeface="Arial" pitchFamily="34" charset="0"/>
                          <a:cs typeface="Arial" pitchFamily="34" charset="0"/>
                        </a:rPr>
                        <a:t>صيغة التمثيل الإلكتروني للجُزيء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2000" dirty="0">
                          <a:latin typeface="Arial" pitchFamily="34" charset="0"/>
                          <a:cs typeface="Arial" pitchFamily="34" charset="0"/>
                        </a:rPr>
                        <a:t>صيغة تمثيل إلكتروني لكل واحدة من الذرّات بالجُزيء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2000" dirty="0">
                          <a:latin typeface="Arial" pitchFamily="34" charset="0"/>
                          <a:cs typeface="Arial" pitchFamily="34" charset="0"/>
                        </a:rPr>
                        <a:t>الصيغة الجُزيئيّة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7240066"/>
                  </a:ext>
                </a:extLst>
              </a:tr>
              <a:tr h="546524"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HF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99429617"/>
                  </a:ext>
                </a:extLst>
              </a:tr>
              <a:tr h="546524"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</a:t>
                      </a:r>
                      <a:r>
                        <a:rPr lang="en-US" sz="2000" baseline="-25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2000" dirty="0">
                        <a:latin typeface="Varela Round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62441761"/>
                  </a:ext>
                </a:extLst>
              </a:tr>
              <a:tr h="546524"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lang="en-US" sz="2000" baseline="-25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2000" baseline="0" dirty="0">
                          <a:latin typeface="Varela Round"/>
                        </a:rPr>
                        <a:t>S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82134623"/>
                  </a:ext>
                </a:extLst>
              </a:tr>
              <a:tr h="546524"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SiH</a:t>
                      </a:r>
                      <a:r>
                        <a:rPr lang="en-US" sz="2000" baseline="-25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2000" baseline="0" dirty="0">
                          <a:latin typeface="Varela Round"/>
                        </a:rPr>
                        <a:t>Br</a:t>
                      </a:r>
                      <a:r>
                        <a:rPr lang="en-US" sz="2000" baseline="-25000" dirty="0"/>
                        <a:t>2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78687808"/>
                  </a:ext>
                </a:extLst>
              </a:tr>
              <a:tr h="546524"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</a:t>
                      </a:r>
                      <a:r>
                        <a:rPr lang="en-US" sz="2000" baseline="-25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2000" baseline="0" dirty="0">
                          <a:latin typeface="Varela Round"/>
                        </a:rPr>
                        <a:t>O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22319281"/>
                  </a:ext>
                </a:extLst>
              </a:tr>
              <a:tr h="546524"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2000" baseline="-25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2000" dirty="0">
                        <a:latin typeface="Varela Round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175910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79992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>
                <a:latin typeface="Arial" pitchFamily="34" charset="0"/>
                <a:cs typeface="Arial" pitchFamily="34" charset="0"/>
              </a:rPr>
              <a:t>حل تمرين الاستراحة</a:t>
            </a:r>
            <a:endParaRPr lang="he-I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ar-JO" dirty="0">
                <a:latin typeface="Arial" pitchFamily="34" charset="0"/>
                <a:cs typeface="Arial" pitchFamily="34" charset="0"/>
              </a:rPr>
              <a:t>طرق عرض الجُسيمات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61257" y="1537138"/>
            <a:ext cx="11538857" cy="45715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JO" dirty="0">
                <a:latin typeface="Arial" pitchFamily="34" charset="0"/>
                <a:cs typeface="Arial" pitchFamily="34" charset="0"/>
              </a:rPr>
              <a:t>ب</a:t>
            </a:r>
            <a:r>
              <a:rPr lang="ar-SA" dirty="0">
                <a:latin typeface="Arial" pitchFamily="34" charset="0"/>
                <a:cs typeface="Arial" pitchFamily="34" charset="0"/>
              </a:rPr>
              <a:t>.</a:t>
            </a:r>
            <a:r>
              <a:rPr lang="ar-JO" dirty="0">
                <a:latin typeface="Arial" pitchFamily="34" charset="0"/>
                <a:cs typeface="Arial" pitchFamily="34" charset="0"/>
              </a:rPr>
              <a:t> أكمل الجدول التالي</a:t>
            </a:r>
            <a:r>
              <a:rPr lang="he-IL" dirty="0">
                <a:latin typeface="Arial" pitchFamily="34" charset="0"/>
                <a:cs typeface="Arial" pitchFamily="34" charset="0"/>
              </a:rPr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r>
              <a:rPr lang="en-US" dirty="0"/>
              <a:t>		</a:t>
            </a:r>
            <a:r>
              <a:rPr lang="he-IL" dirty="0"/>
              <a:t>				 </a:t>
            </a:r>
            <a:r>
              <a:rPr lang="he-IL" baseline="-25000" dirty="0"/>
              <a:t>	</a:t>
            </a:r>
            <a:endParaRPr lang="en-US" dirty="0"/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r>
              <a:rPr lang="en-US" dirty="0"/>
              <a:t>						</a:t>
            </a:r>
            <a:endParaRPr lang="he-IL" dirty="0"/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-2434757" y="1357918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e-IL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he-IL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5239109"/>
              </p:ext>
            </p:extLst>
          </p:nvPr>
        </p:nvGraphicFramePr>
        <p:xfrm>
          <a:off x="744583" y="1698073"/>
          <a:ext cx="7615647" cy="493785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538549">
                  <a:extLst>
                    <a:ext uri="{9D8B030D-6E8A-4147-A177-3AD203B41FA5}">
                      <a16:colId xmlns:a16="http://schemas.microsoft.com/office/drawing/2014/main" val="4148397376"/>
                    </a:ext>
                  </a:extLst>
                </a:gridCol>
                <a:gridCol w="2978283">
                  <a:extLst>
                    <a:ext uri="{9D8B030D-6E8A-4147-A177-3AD203B41FA5}">
                      <a16:colId xmlns:a16="http://schemas.microsoft.com/office/drawing/2014/main" val="241939179"/>
                    </a:ext>
                  </a:extLst>
                </a:gridCol>
                <a:gridCol w="2098815">
                  <a:extLst>
                    <a:ext uri="{9D8B030D-6E8A-4147-A177-3AD203B41FA5}">
                      <a16:colId xmlns:a16="http://schemas.microsoft.com/office/drawing/2014/main" val="1747619101"/>
                    </a:ext>
                  </a:extLst>
                </a:gridCol>
              </a:tblGrid>
              <a:tr h="1877476">
                <a:tc>
                  <a:txBody>
                    <a:bodyPr/>
                    <a:lstStyle/>
                    <a:p>
                      <a:pPr algn="ctr"/>
                      <a:r>
                        <a:rPr lang="ar-JO" sz="2000" dirty="0">
                          <a:latin typeface="Arial" pitchFamily="34" charset="0"/>
                          <a:cs typeface="Arial" pitchFamily="34" charset="0"/>
                        </a:rPr>
                        <a:t>صيغة التمثيل الإلكتروني للجُزيء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2000" dirty="0">
                          <a:latin typeface="Arial" pitchFamily="34" charset="0"/>
                          <a:cs typeface="Arial" pitchFamily="34" charset="0"/>
                        </a:rPr>
                        <a:t>صيغة تمثيل إلكتروني لكل واحدة من الذرّات </a:t>
                      </a:r>
                      <a:r>
                        <a:rPr lang="ar-SA" sz="2000" dirty="0">
                          <a:latin typeface="Arial" pitchFamily="34" charset="0"/>
                          <a:cs typeface="Arial" pitchFamily="34" charset="0"/>
                        </a:rPr>
                        <a:t>في </a:t>
                      </a:r>
                      <a:r>
                        <a:rPr lang="ar-JO" sz="2000" dirty="0">
                          <a:latin typeface="Arial" pitchFamily="34" charset="0"/>
                          <a:cs typeface="Arial" pitchFamily="34" charset="0"/>
                        </a:rPr>
                        <a:t>الجُزيء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2000" dirty="0">
                          <a:latin typeface="Arial" pitchFamily="34" charset="0"/>
                          <a:cs typeface="Arial" pitchFamily="34" charset="0"/>
                        </a:rPr>
                        <a:t>الصيغة الجُزيئيّة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7240066"/>
                  </a:ext>
                </a:extLst>
              </a:tr>
              <a:tr h="1020127"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CBCC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HF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99429617"/>
                  </a:ext>
                </a:extLst>
              </a:tr>
              <a:tr h="1020127"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</a:t>
                      </a:r>
                      <a:r>
                        <a:rPr lang="en-US" sz="2000" baseline="-25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2000" dirty="0">
                        <a:latin typeface="Varela Round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62441761"/>
                  </a:ext>
                </a:extLst>
              </a:tr>
              <a:tr h="1020127"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lang="en-US" sz="2000" baseline="-25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2000" baseline="0" dirty="0">
                          <a:latin typeface="Varela Round"/>
                        </a:rPr>
                        <a:t>S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82134623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bg1">
                <a:lumMod val="50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595619" y="3822888"/>
            <a:ext cx="828675" cy="552450"/>
          </a:xfrm>
          <a:prstGeom prst="rect">
            <a:avLst/>
          </a:prstGeom>
          <a:solidFill>
            <a:srgbClr val="CBCCD2"/>
          </a:solidFill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bg1">
                <a:lumMod val="50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347969" y="5880038"/>
            <a:ext cx="1076325" cy="457200"/>
          </a:xfrm>
          <a:prstGeom prst="rect">
            <a:avLst/>
          </a:prstGeom>
          <a:solidFill>
            <a:srgbClr val="CBCCD2"/>
          </a:solidFill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chemeClr val="bg1">
                <a:lumMod val="8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438890" y="4880105"/>
            <a:ext cx="985404" cy="605489"/>
          </a:xfrm>
          <a:prstGeom prst="rect">
            <a:avLst/>
          </a:prstGeom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645526" y="3605807"/>
            <a:ext cx="720412" cy="769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009882" y="3605807"/>
            <a:ext cx="781318" cy="769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645526" y="4720749"/>
            <a:ext cx="600008" cy="76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924426" y="4719978"/>
            <a:ext cx="600612" cy="765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25122" y="5880038"/>
            <a:ext cx="574214" cy="613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715413" y="5880038"/>
            <a:ext cx="809625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671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>
                <a:latin typeface="Arial" pitchFamily="34" charset="0"/>
                <a:cs typeface="Arial" pitchFamily="34" charset="0"/>
              </a:rPr>
              <a:t>حل تمرين الاستراحة</a:t>
            </a:r>
            <a:endParaRPr lang="he-I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ar-JO" dirty="0"/>
              <a:t>طرق عرض الجُسيمات</a:t>
            </a:r>
            <a:endParaRPr lang="en-US" dirty="0"/>
          </a:p>
          <a:p>
            <a:endParaRPr lang="en-US" dirty="0"/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61257" y="1537138"/>
            <a:ext cx="11538857" cy="45715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JO" dirty="0"/>
              <a:t>ب</a:t>
            </a:r>
            <a:r>
              <a:rPr lang="he-IL" dirty="0"/>
              <a:t>. </a:t>
            </a:r>
            <a:r>
              <a:rPr lang="ar-JO" dirty="0">
                <a:latin typeface="Arial" pitchFamily="34" charset="0"/>
                <a:cs typeface="Arial" pitchFamily="34" charset="0"/>
              </a:rPr>
              <a:t>أكمل الجدول التالي </a:t>
            </a:r>
            <a:endParaRPr lang="he-IL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r>
              <a:rPr lang="en-US" dirty="0"/>
              <a:t>		</a:t>
            </a:r>
            <a:r>
              <a:rPr lang="he-IL" dirty="0"/>
              <a:t>				 </a:t>
            </a:r>
            <a:r>
              <a:rPr lang="he-IL" baseline="-25000" dirty="0"/>
              <a:t>	</a:t>
            </a:r>
            <a:endParaRPr lang="en-US" dirty="0"/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r>
              <a:rPr lang="en-US" dirty="0"/>
              <a:t>						</a:t>
            </a:r>
            <a:endParaRPr lang="he-IL" dirty="0"/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-2184878" y="1481328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e-IL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he-IL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4459029"/>
              </p:ext>
            </p:extLst>
          </p:nvPr>
        </p:nvGraphicFramePr>
        <p:xfrm>
          <a:off x="744583" y="1698074"/>
          <a:ext cx="7615647" cy="497704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538549">
                  <a:extLst>
                    <a:ext uri="{9D8B030D-6E8A-4147-A177-3AD203B41FA5}">
                      <a16:colId xmlns:a16="http://schemas.microsoft.com/office/drawing/2014/main" val="4148397376"/>
                    </a:ext>
                  </a:extLst>
                </a:gridCol>
                <a:gridCol w="2978283">
                  <a:extLst>
                    <a:ext uri="{9D8B030D-6E8A-4147-A177-3AD203B41FA5}">
                      <a16:colId xmlns:a16="http://schemas.microsoft.com/office/drawing/2014/main" val="241939179"/>
                    </a:ext>
                  </a:extLst>
                </a:gridCol>
                <a:gridCol w="2098815">
                  <a:extLst>
                    <a:ext uri="{9D8B030D-6E8A-4147-A177-3AD203B41FA5}">
                      <a16:colId xmlns:a16="http://schemas.microsoft.com/office/drawing/2014/main" val="1747619101"/>
                    </a:ext>
                  </a:extLst>
                </a:gridCol>
              </a:tblGrid>
              <a:tr h="1892376">
                <a:tc>
                  <a:txBody>
                    <a:bodyPr/>
                    <a:lstStyle/>
                    <a:p>
                      <a:pPr algn="ctr"/>
                      <a:r>
                        <a:rPr lang="ar-JO" sz="2000" dirty="0">
                          <a:latin typeface="Arial" pitchFamily="34" charset="0"/>
                          <a:cs typeface="Arial" pitchFamily="34" charset="0"/>
                        </a:rPr>
                        <a:t>صيغة التمثيل الإلكتروني للجُزيء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2000" dirty="0">
                          <a:latin typeface="Arial" pitchFamily="34" charset="0"/>
                          <a:cs typeface="Arial" pitchFamily="34" charset="0"/>
                        </a:rPr>
                        <a:t>صيغة تمثيل إلكتروني لكل واحدة من الذرّات بالجُزيء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2000" dirty="0">
                          <a:latin typeface="Arial" pitchFamily="34" charset="0"/>
                          <a:cs typeface="Arial" pitchFamily="34" charset="0"/>
                        </a:rPr>
                        <a:t>الصيغة الجُزيئيّة</a:t>
                      </a:r>
                      <a:endParaRPr lang="en-US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7240066"/>
                  </a:ext>
                </a:extLst>
              </a:tr>
              <a:tr h="1028223"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SiH</a:t>
                      </a:r>
                      <a:r>
                        <a:rPr lang="en-US" sz="2000" baseline="-25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2000" baseline="0" dirty="0">
                          <a:latin typeface="Varela Round"/>
                        </a:rPr>
                        <a:t>Br</a:t>
                      </a:r>
                      <a:r>
                        <a:rPr lang="en-US" sz="2000" baseline="-25000" dirty="0"/>
                        <a:t>2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78687808"/>
                  </a:ext>
                </a:extLst>
              </a:tr>
              <a:tr h="1028223"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</a:t>
                      </a:r>
                      <a:r>
                        <a:rPr lang="en-US" sz="2000" baseline="-25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US" sz="2000" baseline="0" dirty="0">
                          <a:latin typeface="Varela Round"/>
                        </a:rPr>
                        <a:t>O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22319281"/>
                  </a:ext>
                </a:extLst>
              </a:tr>
              <a:tr h="1028223"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2000" baseline="-25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2000" dirty="0">
                        <a:latin typeface="Varela Round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17591032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bg1">
                <a:lumMod val="50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485521" y="3539119"/>
            <a:ext cx="1295400" cy="96887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bg1">
                <a:lumMod val="8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485521" y="4640066"/>
            <a:ext cx="1295400" cy="95083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chemeClr val="bg1">
                <a:lumMod val="50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485521" y="5644642"/>
            <a:ext cx="1247775" cy="927992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01229" y="3722455"/>
            <a:ext cx="707131" cy="785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336625" y="3722455"/>
            <a:ext cx="668237" cy="785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467350" y="3722455"/>
            <a:ext cx="6286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401229" y="4665377"/>
            <a:ext cx="62865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336625" y="4665377"/>
            <a:ext cx="707131" cy="785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467350" y="4640066"/>
            <a:ext cx="53340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401229" y="5794313"/>
            <a:ext cx="552450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548456" y="5794313"/>
            <a:ext cx="4953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68382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>
                <a:latin typeface="Arial" pitchFamily="34" charset="0"/>
                <a:cs typeface="Arial" pitchFamily="34" charset="0"/>
              </a:rPr>
              <a:t>تمرين</a:t>
            </a:r>
            <a:r>
              <a:rPr lang="ar-SA" dirty="0">
                <a:latin typeface="Arial" pitchFamily="34" charset="0"/>
                <a:cs typeface="Arial" pitchFamily="34" charset="0"/>
              </a:rPr>
              <a:t> - 7</a:t>
            </a:r>
            <a:endParaRPr lang="he-I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ar-JO" dirty="0">
                <a:latin typeface="Arial" pitchFamily="34" charset="0"/>
                <a:cs typeface="Arial" pitchFamily="34" charset="0"/>
              </a:rPr>
              <a:t>صيغة التمثيل الإلكتروني للج</a:t>
            </a:r>
            <a:r>
              <a:rPr lang="ar-SA" dirty="0">
                <a:latin typeface="Arial" pitchFamily="34" charset="0"/>
                <a:cs typeface="Arial" pitchFamily="34" charset="0"/>
              </a:rPr>
              <a:t>ُ</a:t>
            </a:r>
            <a:r>
              <a:rPr lang="ar-JO" dirty="0" err="1">
                <a:latin typeface="Arial" pitchFamily="34" charset="0"/>
                <a:cs typeface="Arial" pitchFamily="34" charset="0"/>
              </a:rPr>
              <a:t>زيئات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515272" y="2032212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ar-JO" dirty="0">
                <a:latin typeface="Arial" pitchFamily="34" charset="0"/>
                <a:cs typeface="Arial" pitchFamily="34" charset="0"/>
              </a:rPr>
              <a:t>أكتب صيغة التمثيل </a:t>
            </a:r>
            <a:r>
              <a:rPr lang="ar-SA" dirty="0">
                <a:latin typeface="Arial" pitchFamily="34" charset="0"/>
                <a:cs typeface="Arial" pitchFamily="34" charset="0"/>
              </a:rPr>
              <a:t>الإلكتروني</a:t>
            </a:r>
            <a:r>
              <a:rPr lang="ar-JO" dirty="0">
                <a:latin typeface="Arial" pitchFamily="34" charset="0"/>
                <a:cs typeface="Arial" pitchFamily="34" charset="0"/>
              </a:rPr>
              <a:t> لك</a:t>
            </a:r>
            <a:r>
              <a:rPr lang="ar-SA" dirty="0">
                <a:latin typeface="Arial" pitchFamily="34" charset="0"/>
                <a:cs typeface="Arial" pitchFamily="34" charset="0"/>
              </a:rPr>
              <a:t>ُ</a:t>
            </a:r>
            <a:r>
              <a:rPr lang="ar-JO" dirty="0">
                <a:latin typeface="Arial" pitchFamily="34" charset="0"/>
                <a:cs typeface="Arial" pitchFamily="34" charset="0"/>
              </a:rPr>
              <a:t>ل</a:t>
            </a:r>
            <a:r>
              <a:rPr lang="ar-SA" dirty="0">
                <a:latin typeface="Arial" pitchFamily="34" charset="0"/>
                <a:cs typeface="Arial" pitchFamily="34" charset="0"/>
              </a:rPr>
              <a:t>ّ</a:t>
            </a:r>
            <a:r>
              <a:rPr lang="ar-JO" dirty="0">
                <a:latin typeface="Arial" pitchFamily="34" charset="0"/>
                <a:cs typeface="Arial" pitchFamily="34" charset="0"/>
              </a:rPr>
              <a:t> واحد من الج</a:t>
            </a:r>
            <a:r>
              <a:rPr lang="ar-SA" dirty="0">
                <a:latin typeface="Arial" pitchFamily="34" charset="0"/>
                <a:cs typeface="Arial" pitchFamily="34" charset="0"/>
              </a:rPr>
              <a:t>ُ</a:t>
            </a:r>
            <a:r>
              <a:rPr lang="ar-JO" dirty="0" err="1">
                <a:latin typeface="Arial" pitchFamily="34" charset="0"/>
                <a:cs typeface="Arial" pitchFamily="34" charset="0"/>
              </a:rPr>
              <a:t>زيئات</a:t>
            </a:r>
            <a:r>
              <a:rPr lang="ar-JO" dirty="0">
                <a:latin typeface="Arial" pitchFamily="34" charset="0"/>
                <a:cs typeface="Arial" pitchFamily="34" charset="0"/>
              </a:rPr>
              <a:t> التالية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HBr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he-IL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ar-JO" dirty="0">
                <a:latin typeface="Arial" pitchFamily="34" charset="0"/>
                <a:cs typeface="Arial" pitchFamily="34" charset="0"/>
              </a:rPr>
              <a:t>و</a:t>
            </a:r>
            <a:r>
              <a:rPr lang="he-IL" dirty="0">
                <a:latin typeface="Arial" pitchFamily="34" charset="0"/>
                <a:cs typeface="Arial" pitchFamily="34" charset="0"/>
              </a:rPr>
              <a:t>- </a:t>
            </a:r>
            <a:r>
              <a:rPr lang="en-US" dirty="0">
                <a:latin typeface="Arial" pitchFamily="34" charset="0"/>
                <a:cs typeface="Arial" pitchFamily="34" charset="0"/>
              </a:rPr>
              <a:t>Br</a:t>
            </a:r>
            <a:r>
              <a:rPr lang="en-US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endParaRPr lang="he-IL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5207127"/>
              </p:ext>
            </p:extLst>
          </p:nvPr>
        </p:nvGraphicFramePr>
        <p:xfrm>
          <a:off x="213735" y="1014336"/>
          <a:ext cx="3807414" cy="45771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807414">
                  <a:extLst>
                    <a:ext uri="{9D8B030D-6E8A-4147-A177-3AD203B41FA5}">
                      <a16:colId xmlns:a16="http://schemas.microsoft.com/office/drawing/2014/main" val="3742297672"/>
                    </a:ext>
                  </a:extLst>
                </a:gridCol>
              </a:tblGrid>
              <a:tr h="45771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45770" algn="l"/>
                        </a:tabLst>
                      </a:pPr>
                      <a:r>
                        <a:rPr lang="ar-JO" sz="2000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بجروت</a:t>
                      </a:r>
                      <a:r>
                        <a:rPr lang="ar-JO" sz="2000" baseline="0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20</a:t>
                      </a:r>
                      <a:r>
                        <a:rPr lang="ar-SA" sz="2000" baseline="0" dirty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11، نموذج 37303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28302677"/>
                  </a:ext>
                </a:extLst>
              </a:tr>
            </a:tbl>
          </a:graphicData>
        </a:graphic>
      </p:graphicFrame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66532" y="3047206"/>
            <a:ext cx="4126510" cy="1292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63377" y="4593296"/>
            <a:ext cx="3796950" cy="961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40955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>
                <a:latin typeface="Arial" pitchFamily="34" charset="0"/>
                <a:cs typeface="Arial" pitchFamily="34" charset="0"/>
              </a:rPr>
              <a:t>تمرين</a:t>
            </a:r>
            <a:r>
              <a:rPr lang="ar-SA" dirty="0">
                <a:latin typeface="Arial" pitchFamily="34" charset="0"/>
                <a:cs typeface="Arial" pitchFamily="34" charset="0"/>
              </a:rPr>
              <a:t> - 8</a:t>
            </a:r>
            <a:endParaRPr lang="he-I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ar-JO" dirty="0">
                <a:latin typeface="Arial" pitchFamily="34" charset="0"/>
                <a:cs typeface="Arial" pitchFamily="34" charset="0"/>
              </a:rPr>
              <a:t>كتابة الصيغة الجُزيئيّة </a:t>
            </a:r>
            <a:r>
              <a:rPr lang="he-IL" dirty="0">
                <a:latin typeface="Arial" pitchFamily="34" charset="0"/>
                <a:cs typeface="Arial" pitchFamily="34" charset="0"/>
              </a:rPr>
              <a:t> </a:t>
            </a:r>
            <a:r>
              <a:rPr lang="ar-JO" dirty="0">
                <a:latin typeface="Arial" pitchFamily="34" charset="0"/>
                <a:cs typeface="Arial" pitchFamily="34" charset="0"/>
              </a:rPr>
              <a:t>بالاعتماد على صيغة التمثيل ال</a:t>
            </a:r>
            <a:r>
              <a:rPr lang="ar-SA" dirty="0">
                <a:latin typeface="Arial" pitchFamily="34" charset="0"/>
                <a:cs typeface="Arial" pitchFamily="34" charset="0"/>
              </a:rPr>
              <a:t>إ</a:t>
            </a:r>
            <a:r>
              <a:rPr lang="ar-JO" dirty="0" err="1">
                <a:latin typeface="Arial" pitchFamily="34" charset="0"/>
                <a:cs typeface="Arial" pitchFamily="34" charset="0"/>
              </a:rPr>
              <a:t>لكتروني</a:t>
            </a:r>
            <a:r>
              <a:rPr lang="ar-JO" dirty="0">
                <a:latin typeface="Arial" pitchFamily="34" charset="0"/>
                <a:cs typeface="Arial" pitchFamily="34" charset="0"/>
              </a:rPr>
              <a:t> 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515272" y="2142436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ar-JO" dirty="0">
                <a:latin typeface="Arial" pitchFamily="34" charset="0"/>
                <a:cs typeface="Arial" pitchFamily="34" charset="0"/>
              </a:rPr>
              <a:t>معطى أمام</a:t>
            </a:r>
            <a:r>
              <a:rPr lang="ar-SA" dirty="0">
                <a:latin typeface="Arial" pitchFamily="34" charset="0"/>
                <a:cs typeface="Arial" pitchFamily="34" charset="0"/>
              </a:rPr>
              <a:t>ك</a:t>
            </a:r>
            <a:r>
              <a:rPr lang="ar-JO" dirty="0">
                <a:latin typeface="Arial" pitchFamily="34" charset="0"/>
                <a:cs typeface="Arial" pitchFamily="34" charset="0"/>
              </a:rPr>
              <a:t> صيغة التمثيل الإلكتروني لجُزيء ال</a:t>
            </a:r>
            <a:r>
              <a:rPr lang="ar-SA" dirty="0">
                <a:latin typeface="Arial" pitchFamily="34" charset="0"/>
                <a:cs typeface="Arial" pitchFamily="34" charset="0"/>
              </a:rPr>
              <a:t>إ</a:t>
            </a:r>
            <a:r>
              <a:rPr lang="ar-JO" dirty="0">
                <a:latin typeface="Arial" pitchFamily="34" charset="0"/>
                <a:cs typeface="Arial" pitchFamily="34" charset="0"/>
              </a:rPr>
              <a:t>يثيلن، ما هي الصيغة الج</a:t>
            </a:r>
            <a:r>
              <a:rPr lang="ar-SA" dirty="0">
                <a:latin typeface="Arial" pitchFamily="34" charset="0"/>
                <a:cs typeface="Arial" pitchFamily="34" charset="0"/>
              </a:rPr>
              <a:t>ُ</a:t>
            </a:r>
            <a:r>
              <a:rPr lang="ar-JO" dirty="0" err="1">
                <a:latin typeface="Arial" pitchFamily="34" charset="0"/>
                <a:cs typeface="Arial" pitchFamily="34" charset="0"/>
              </a:rPr>
              <a:t>زيئية</a:t>
            </a:r>
            <a:r>
              <a:rPr lang="ar-JO" dirty="0">
                <a:latin typeface="Arial" pitchFamily="34" charset="0"/>
                <a:cs typeface="Arial" pitchFamily="34" charset="0"/>
              </a:rPr>
              <a:t> </a:t>
            </a:r>
            <a:r>
              <a:rPr lang="ar-SA" dirty="0">
                <a:latin typeface="Arial" pitchFamily="34" charset="0"/>
                <a:cs typeface="Arial" pitchFamily="34" charset="0"/>
              </a:rPr>
              <a:t>للإيثيلين؟</a:t>
            </a:r>
            <a:r>
              <a:rPr lang="he-IL" dirty="0">
                <a:latin typeface="Arial" pitchFamily="34" charset="0"/>
                <a:cs typeface="Arial" pitchFamily="34" charset="0"/>
              </a:rPr>
              <a:t>					</a:t>
            </a:r>
            <a:r>
              <a:rPr lang="ar-JO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طريقة الحل</a:t>
            </a:r>
            <a:r>
              <a:rPr lang="he-IL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	</a:t>
            </a:r>
            <a:r>
              <a:rPr lang="ar-JO" b="1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الذرّة</a:t>
            </a:r>
            <a:r>
              <a:rPr lang="he-IL" b="1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          </a:t>
            </a:r>
            <a:r>
              <a:rPr lang="ar-JO" b="1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هيدروجين</a:t>
            </a:r>
            <a:r>
              <a:rPr lang="ar-SA" b="1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he-IL" b="1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he-IL" b="1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ar-JO" b="1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كربون</a:t>
            </a:r>
            <a:r>
              <a:rPr lang="he-IL" b="1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، </a:t>
            </a:r>
            <a:r>
              <a:rPr lang="en-US" b="1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C</a:t>
            </a:r>
            <a:endParaRPr lang="he-IL" b="1" dirty="0">
              <a:solidFill>
                <a:srgbClr val="12B4BC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he-IL" dirty="0">
                <a:solidFill>
                  <a:srgbClr val="92D050"/>
                </a:solidFill>
                <a:latin typeface="Arial" pitchFamily="34" charset="0"/>
                <a:cs typeface="Arial" pitchFamily="34" charset="0"/>
              </a:rPr>
              <a:t>							</a:t>
            </a:r>
            <a:r>
              <a:rPr lang="ar-JO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عدد الذرّات</a:t>
            </a:r>
            <a:r>
              <a:rPr lang="he-IL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 marL="0" indent="0">
              <a:buNone/>
            </a:pPr>
            <a:r>
              <a:rPr lang="he-IL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							             	 4		2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727098" y="3394753"/>
            <a:ext cx="4671351" cy="1760693"/>
            <a:chOff x="-1117605" y="4107187"/>
            <a:chExt cx="4671351" cy="2029104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-1117605" y="4693525"/>
              <a:ext cx="4671351" cy="1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2063012" y="4107187"/>
              <a:ext cx="21772" cy="202910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58803" y="2772300"/>
            <a:ext cx="2031712" cy="1636885"/>
          </a:xfrm>
          <a:prstGeom prst="rect">
            <a:avLst/>
          </a:prstGeom>
        </p:spPr>
      </p:pic>
      <p:cxnSp>
        <p:nvCxnSpPr>
          <p:cNvPr id="19" name="Straight Connector 18"/>
          <p:cNvCxnSpPr/>
          <p:nvPr/>
        </p:nvCxnSpPr>
        <p:spPr>
          <a:xfrm>
            <a:off x="2317407" y="3394754"/>
            <a:ext cx="21772" cy="17606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8346702" y="4662295"/>
            <a:ext cx="1055914" cy="5955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dirty="0">
                <a:solidFill>
                  <a:srgbClr val="192A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400" baseline="-25000" dirty="0">
                <a:solidFill>
                  <a:srgbClr val="192A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400" dirty="0">
                <a:solidFill>
                  <a:srgbClr val="192A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400" baseline="-25000" dirty="0">
                <a:solidFill>
                  <a:srgbClr val="192A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he-IL" sz="2400" dirty="0">
              <a:solidFill>
                <a:srgbClr val="192A7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D45269F-475D-4183-AD5F-4EEEC395AE69}"/>
              </a:ext>
            </a:extLst>
          </p:cNvPr>
          <p:cNvSpPr txBox="1"/>
          <p:nvPr/>
        </p:nvSpPr>
        <p:spPr>
          <a:xfrm>
            <a:off x="1593564" y="2772300"/>
            <a:ext cx="28669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 dirty="0">
                <a:latin typeface="Arial" panose="020B0604020202020204" pitchFamily="34" charset="0"/>
                <a:cs typeface="Arial" panose="020B0604020202020204" pitchFamily="34" charset="0"/>
              </a:rPr>
              <a:t>طريقة الحلّ</a:t>
            </a:r>
            <a:endParaRPr lang="x-none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3436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>
                <a:latin typeface="Arial" pitchFamily="34" charset="0"/>
                <a:cs typeface="Arial" pitchFamily="34" charset="0"/>
              </a:rPr>
              <a:t>ماذا </a:t>
            </a:r>
            <a:r>
              <a:rPr lang="ar-JO" dirty="0" err="1">
                <a:latin typeface="Arial" pitchFamily="34" charset="0"/>
                <a:cs typeface="Arial" pitchFamily="34" charset="0"/>
              </a:rPr>
              <a:t>سنتعل</a:t>
            </a:r>
            <a:r>
              <a:rPr lang="ar-SA" dirty="0">
                <a:latin typeface="Arial" pitchFamily="34" charset="0"/>
                <a:cs typeface="Arial" pitchFamily="34" charset="0"/>
              </a:rPr>
              <a:t>ّ</a:t>
            </a:r>
            <a:r>
              <a:rPr lang="ar-JO" dirty="0">
                <a:latin typeface="Arial" pitchFamily="34" charset="0"/>
                <a:cs typeface="Arial" pitchFamily="34" charset="0"/>
              </a:rPr>
              <a:t>م اليوم</a:t>
            </a:r>
            <a:endParaRPr lang="he-I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BAB7331-AE0B-4029-AD03-9BF58E581B98}"/>
              </a:ext>
            </a:extLst>
          </p:cNvPr>
          <p:cNvSpPr txBox="1"/>
          <p:nvPr/>
        </p:nvSpPr>
        <p:spPr>
          <a:xfrm>
            <a:off x="2797791" y="1214651"/>
            <a:ext cx="780652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ar-JO" sz="2800" dirty="0">
                <a:latin typeface="Arial" pitchFamily="34" charset="0"/>
                <a:cs typeface="Arial" pitchFamily="34" charset="0"/>
              </a:rPr>
              <a:t>الصيغة الجُزيئيّة</a:t>
            </a:r>
            <a:r>
              <a:rPr lang="ar-SA" sz="2800" dirty="0">
                <a:latin typeface="Arial" pitchFamily="34" charset="0"/>
                <a:cs typeface="Arial" pitchFamily="34" charset="0"/>
              </a:rPr>
              <a:t>.</a:t>
            </a:r>
            <a:endParaRPr lang="he-IL" sz="28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ar-JO" sz="2800" dirty="0">
                <a:latin typeface="Arial" pitchFamily="34" charset="0"/>
                <a:cs typeface="Arial" pitchFamily="34" charset="0"/>
              </a:rPr>
              <a:t>صيغة التمثيل الإلكترونيّ لج</a:t>
            </a:r>
            <a:r>
              <a:rPr lang="ar-SA" sz="2800" dirty="0">
                <a:latin typeface="Arial" pitchFamily="34" charset="0"/>
                <a:cs typeface="Arial" pitchFamily="34" charset="0"/>
              </a:rPr>
              <a:t>ُ</a:t>
            </a:r>
            <a:r>
              <a:rPr lang="ar-JO" sz="2800" dirty="0" err="1">
                <a:latin typeface="Arial" pitchFamily="34" charset="0"/>
                <a:cs typeface="Arial" pitchFamily="34" charset="0"/>
              </a:rPr>
              <a:t>زيئات</a:t>
            </a:r>
            <a:r>
              <a:rPr lang="ar-JO" sz="2800" dirty="0">
                <a:latin typeface="Arial" pitchFamily="34" charset="0"/>
                <a:cs typeface="Arial" pitchFamily="34" charset="0"/>
              </a:rPr>
              <a:t> م</a:t>
            </a:r>
            <a:r>
              <a:rPr lang="ar-SA" sz="2800" dirty="0">
                <a:latin typeface="Arial" pitchFamily="34" charset="0"/>
                <a:cs typeface="Arial" pitchFamily="34" charset="0"/>
              </a:rPr>
              <a:t>ُ</a:t>
            </a:r>
            <a:r>
              <a:rPr lang="ar-JO" sz="2800" dirty="0">
                <a:latin typeface="Arial" pitchFamily="34" charset="0"/>
                <a:cs typeface="Arial" pitchFamily="34" charset="0"/>
              </a:rPr>
              <a:t>تعد</a:t>
            </a:r>
            <a:r>
              <a:rPr lang="ar-SA" sz="2800" dirty="0">
                <a:latin typeface="Arial" pitchFamily="34" charset="0"/>
                <a:cs typeface="Arial" pitchFamily="34" charset="0"/>
              </a:rPr>
              <a:t>ِّ</a:t>
            </a:r>
            <a:r>
              <a:rPr lang="ar-JO" sz="2800" dirty="0" err="1">
                <a:latin typeface="Arial" pitchFamily="34" charset="0"/>
                <a:cs typeface="Arial" pitchFamily="34" charset="0"/>
              </a:rPr>
              <a:t>دة</a:t>
            </a:r>
            <a:r>
              <a:rPr lang="ar-JO" sz="2800" dirty="0">
                <a:latin typeface="Arial" pitchFamily="34" charset="0"/>
                <a:cs typeface="Arial" pitchFamily="34" charset="0"/>
              </a:rPr>
              <a:t> الذرّات</a:t>
            </a:r>
            <a:r>
              <a:rPr lang="ar-SA" sz="2800" dirty="0">
                <a:latin typeface="Arial" pitchFamily="34" charset="0"/>
                <a:cs typeface="Arial" pitchFamily="34" charset="0"/>
              </a:rPr>
              <a:t>.</a:t>
            </a:r>
            <a:endParaRPr lang="ar-JO" sz="28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ar-JO" sz="2800" dirty="0">
                <a:latin typeface="Arial" pitchFamily="34" charset="0"/>
                <a:cs typeface="Arial" pitchFamily="34" charset="0"/>
              </a:rPr>
              <a:t>حل</a:t>
            </a:r>
            <a:r>
              <a:rPr lang="ar-SA" sz="2800" dirty="0">
                <a:latin typeface="Arial" pitchFamily="34" charset="0"/>
                <a:cs typeface="Arial" pitchFamily="34" charset="0"/>
              </a:rPr>
              <a:t>ّ تمارين.</a:t>
            </a:r>
            <a:r>
              <a:rPr lang="ar-JO" sz="2800" dirty="0">
                <a:latin typeface="Arial" pitchFamily="34" charset="0"/>
                <a:cs typeface="Arial" pitchFamily="34" charset="0"/>
              </a:rPr>
              <a:t> </a:t>
            </a:r>
            <a:endParaRPr lang="he-IL" sz="28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he-IL" sz="2000" dirty="0">
              <a:latin typeface="Varela Round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x-none" sz="2000" dirty="0">
              <a:latin typeface="Varela Round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/>
              <a:t>تمرين</a:t>
            </a:r>
            <a:r>
              <a:rPr lang="ar-SA" dirty="0"/>
              <a:t> </a:t>
            </a:r>
            <a:r>
              <a:rPr lang="ar-SA" dirty="0" err="1"/>
              <a:t>-</a:t>
            </a:r>
            <a:r>
              <a:rPr lang="ar-SA" dirty="0"/>
              <a:t> </a:t>
            </a:r>
            <a:r>
              <a:rPr lang="en-US" dirty="0"/>
              <a:t>9</a:t>
            </a:r>
            <a:endParaRPr lang="he-IL" dirty="0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3"/>
          </p:nvPr>
        </p:nvSpPr>
        <p:spPr>
          <a:xfrm>
            <a:off x="515273" y="1110773"/>
            <a:ext cx="11161453" cy="457200"/>
          </a:xfrm>
        </p:spPr>
        <p:txBody>
          <a:bodyPr/>
          <a:lstStyle/>
          <a:p>
            <a:r>
              <a:rPr lang="ar-JO" dirty="0"/>
              <a:t>كتابة الصيغة الجُزيئيّة </a:t>
            </a:r>
            <a:r>
              <a:rPr lang="he-IL" dirty="0"/>
              <a:t> </a:t>
            </a:r>
            <a:r>
              <a:rPr lang="ar-JO" dirty="0"/>
              <a:t>بالاعتماد على صيغة التمثيل ال</a:t>
            </a:r>
            <a:r>
              <a:rPr lang="ar-SA" dirty="0"/>
              <a:t>إ</a:t>
            </a:r>
            <a:r>
              <a:rPr lang="ar-JO" dirty="0" err="1"/>
              <a:t>لكتروني</a:t>
            </a:r>
            <a:r>
              <a:rPr lang="ar-JO" dirty="0"/>
              <a:t> </a:t>
            </a:r>
            <a:endParaRPr lang="en-US" dirty="0"/>
          </a:p>
          <a:p>
            <a:endParaRPr lang="he-IL" dirty="0"/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ar-JO" dirty="0"/>
              <a:t>معطى أمام</a:t>
            </a:r>
            <a:r>
              <a:rPr lang="ar-SA" dirty="0"/>
              <a:t>ك</a:t>
            </a:r>
            <a:r>
              <a:rPr lang="ar-JO" dirty="0"/>
              <a:t> صيغة التمثيل الإلكتروني لجُزيء </a:t>
            </a:r>
            <a:r>
              <a:rPr lang="ar-JO" dirty="0" err="1"/>
              <a:t>الفوسفين</a:t>
            </a:r>
            <a:r>
              <a:rPr lang="ar-JO" dirty="0"/>
              <a:t>، ما هي الصيغة الج</a:t>
            </a:r>
            <a:r>
              <a:rPr lang="ar-SA" dirty="0"/>
              <a:t>ُ</a:t>
            </a:r>
            <a:r>
              <a:rPr lang="ar-JO" dirty="0" err="1"/>
              <a:t>زيئية</a:t>
            </a:r>
            <a:r>
              <a:rPr lang="ar-JO" dirty="0"/>
              <a:t> </a:t>
            </a:r>
            <a:r>
              <a:rPr lang="ar-SA" dirty="0" err="1"/>
              <a:t>للفوسفين</a:t>
            </a:r>
            <a:r>
              <a:rPr lang="ar-SA" dirty="0"/>
              <a:t>؟</a:t>
            </a:r>
            <a:endParaRPr lang="he-IL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22202" y="2516088"/>
            <a:ext cx="2724150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0825" y="3228708"/>
            <a:ext cx="5301155" cy="20316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D45269F-475D-4183-AD5F-4EEEC395AE69}"/>
              </a:ext>
            </a:extLst>
          </p:cNvPr>
          <p:cNvSpPr txBox="1"/>
          <p:nvPr/>
        </p:nvSpPr>
        <p:spPr>
          <a:xfrm>
            <a:off x="3215056" y="2310635"/>
            <a:ext cx="28669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 dirty="0">
                <a:latin typeface="Arial" panose="020B0604020202020204" pitchFamily="34" charset="0"/>
                <a:cs typeface="Arial" panose="020B0604020202020204" pitchFamily="34" charset="0"/>
              </a:rPr>
              <a:t>طريقة الحلّ</a:t>
            </a:r>
            <a:endParaRPr lang="x-none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8650840" y="4259163"/>
            <a:ext cx="151147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1" i="0" u="none" strike="noStrike" cap="none" normalizeH="0" baseline="0" dirty="0">
                <a:ln>
                  <a:noFill/>
                </a:ln>
                <a:solidFill>
                  <a:srgbClr val="1F497D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PH</a:t>
            </a:r>
            <a:r>
              <a:rPr kumimoji="0" lang="en-US" sz="4800" b="1" i="0" u="none" strike="noStrike" cap="none" normalizeH="0" baseline="-30000" dirty="0">
                <a:ln>
                  <a:noFill/>
                </a:ln>
                <a:solidFill>
                  <a:srgbClr val="1F497D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3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>
                <a:latin typeface="Arial" pitchFamily="34" charset="0"/>
                <a:cs typeface="Arial" pitchFamily="34" charset="0"/>
              </a:rPr>
              <a:t>تمرين</a:t>
            </a:r>
            <a:r>
              <a:rPr lang="ar-SA" dirty="0">
                <a:latin typeface="Arial" pitchFamily="34" charset="0"/>
                <a:cs typeface="Arial" pitchFamily="34" charset="0"/>
              </a:rPr>
              <a:t> </a:t>
            </a:r>
            <a:r>
              <a:rPr lang="ar-SA" dirty="0" err="1">
                <a:latin typeface="Arial" pitchFamily="34" charset="0"/>
                <a:cs typeface="Arial" pitchFamily="34" charset="0"/>
              </a:rPr>
              <a:t>-</a:t>
            </a:r>
            <a:r>
              <a:rPr lang="ar-SA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10</a:t>
            </a:r>
            <a:endParaRPr lang="he-I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549" y="1104048"/>
            <a:ext cx="11161453" cy="457200"/>
          </a:xfrm>
        </p:spPr>
        <p:txBody>
          <a:bodyPr/>
          <a:lstStyle/>
          <a:p>
            <a:r>
              <a:rPr lang="ar-JO" dirty="0">
                <a:latin typeface="Arial" pitchFamily="34" charset="0"/>
                <a:cs typeface="Arial" pitchFamily="34" charset="0"/>
              </a:rPr>
              <a:t>كتابة الصيغة الجُزيئيّة</a:t>
            </a:r>
            <a:r>
              <a:rPr lang="he-IL" dirty="0">
                <a:latin typeface="Arial" pitchFamily="34" charset="0"/>
                <a:cs typeface="Arial" pitchFamily="34" charset="0"/>
              </a:rPr>
              <a:t> </a:t>
            </a:r>
            <a:r>
              <a:rPr lang="ar-JO" dirty="0">
                <a:latin typeface="Arial" pitchFamily="34" charset="0"/>
                <a:cs typeface="Arial" pitchFamily="34" charset="0"/>
              </a:rPr>
              <a:t>بالاعتماد على صيغة التمثيل الالكتروني </a:t>
            </a:r>
            <a:endParaRPr lang="en-US" dirty="0"/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621549" y="1624929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ar-JO" dirty="0">
                <a:latin typeface="Arial" pitchFamily="34" charset="0"/>
                <a:cs typeface="Arial" pitchFamily="34" charset="0"/>
              </a:rPr>
              <a:t>المُركّب</a:t>
            </a:r>
            <a:r>
              <a:rPr lang="he-IL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A</a:t>
            </a:r>
            <a:r>
              <a:rPr lang="he-IL" dirty="0">
                <a:latin typeface="Arial" pitchFamily="34" charset="0"/>
                <a:cs typeface="Arial" pitchFamily="34" charset="0"/>
              </a:rPr>
              <a:t> </a:t>
            </a:r>
            <a:r>
              <a:rPr lang="ar-JO" dirty="0">
                <a:latin typeface="Arial" pitchFamily="34" charset="0"/>
                <a:cs typeface="Arial" pitchFamily="34" charset="0"/>
              </a:rPr>
              <a:t>مُكوَّن من ذرّة  كربون</a:t>
            </a:r>
            <a:r>
              <a:rPr lang="he-IL" dirty="0">
                <a:latin typeface="Arial" pitchFamily="34" charset="0"/>
                <a:cs typeface="Arial" pitchFamily="34" charset="0"/>
              </a:rPr>
              <a:t>، </a:t>
            </a:r>
            <a:r>
              <a:rPr lang="en-US" dirty="0">
                <a:latin typeface="Arial" pitchFamily="34" charset="0"/>
                <a:cs typeface="Arial" pitchFamily="34" charset="0"/>
              </a:rPr>
              <a:t>C</a:t>
            </a:r>
            <a:r>
              <a:rPr lang="he-IL" dirty="0">
                <a:latin typeface="Arial" pitchFamily="34" charset="0"/>
                <a:cs typeface="Arial" pitchFamily="34" charset="0"/>
              </a:rPr>
              <a:t> </a:t>
            </a:r>
            <a:r>
              <a:rPr lang="ar-JO" dirty="0">
                <a:latin typeface="Arial" pitchFamily="34" charset="0"/>
                <a:cs typeface="Arial" pitchFamily="34" charset="0"/>
              </a:rPr>
              <a:t>وأربع ذرّات كلور</a:t>
            </a:r>
            <a:r>
              <a:rPr lang="he-IL" dirty="0">
                <a:latin typeface="Arial" pitchFamily="34" charset="0"/>
                <a:cs typeface="Arial" pitchFamily="34" charset="0"/>
              </a:rPr>
              <a:t>، </a:t>
            </a:r>
            <a:r>
              <a:rPr lang="en-US" dirty="0">
                <a:latin typeface="Arial" pitchFamily="34" charset="0"/>
                <a:cs typeface="Arial" pitchFamily="34" charset="0"/>
              </a:rPr>
              <a:t>Cl</a:t>
            </a:r>
            <a:r>
              <a:rPr lang="he-IL" dirty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ar-JO" sz="2000" dirty="0">
                <a:latin typeface="Arial" pitchFamily="34" charset="0"/>
                <a:cs typeface="Arial" pitchFamily="34" charset="0"/>
              </a:rPr>
              <a:t>أ</a:t>
            </a:r>
            <a:r>
              <a:rPr lang="ar-SA" sz="2000" dirty="0">
                <a:latin typeface="Arial" pitchFamily="34" charset="0"/>
                <a:cs typeface="Arial" pitchFamily="34" charset="0"/>
              </a:rPr>
              <a:t>.</a:t>
            </a:r>
            <a:r>
              <a:rPr lang="ar-JO" sz="2000" dirty="0">
                <a:latin typeface="Arial" pitchFamily="34" charset="0"/>
                <a:cs typeface="Arial" pitchFamily="34" charset="0"/>
              </a:rPr>
              <a:t> ما هي الصيغة الجُزيئيّة للمُركّب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A</a:t>
            </a:r>
            <a:r>
              <a:rPr lang="ar-SA" sz="2000" dirty="0">
                <a:latin typeface="Arial" pitchFamily="34" charset="0"/>
                <a:cs typeface="Arial" pitchFamily="34" charset="0"/>
              </a:rPr>
              <a:t>؟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	</a:t>
            </a:r>
            <a:r>
              <a:rPr lang="ar-JO" sz="2000" dirty="0">
                <a:latin typeface="Arial" pitchFamily="34" charset="0"/>
                <a:cs typeface="Arial" pitchFamily="34" charset="0"/>
              </a:rPr>
              <a:t>ب</a:t>
            </a:r>
            <a:r>
              <a:rPr lang="ar-SA" sz="2000" dirty="0">
                <a:latin typeface="Arial" pitchFamily="34" charset="0"/>
                <a:cs typeface="Arial" pitchFamily="34" charset="0"/>
              </a:rPr>
              <a:t>.</a:t>
            </a:r>
            <a:r>
              <a:rPr lang="ar-JO" sz="2000" dirty="0">
                <a:latin typeface="Arial" pitchFamily="34" charset="0"/>
                <a:cs typeface="Arial" pitchFamily="34" charset="0"/>
              </a:rPr>
              <a:t> ما هي صيغة التمثيل ال</a:t>
            </a:r>
            <a:r>
              <a:rPr lang="ar-SA" sz="2000" dirty="0">
                <a:latin typeface="Arial" pitchFamily="34" charset="0"/>
                <a:cs typeface="Arial" pitchFamily="34" charset="0"/>
              </a:rPr>
              <a:t>إل</a:t>
            </a:r>
            <a:r>
              <a:rPr lang="ar-JO" sz="2000" dirty="0" err="1">
                <a:latin typeface="Arial" pitchFamily="34" charset="0"/>
                <a:cs typeface="Arial" pitchFamily="34" charset="0"/>
              </a:rPr>
              <a:t>كتروني</a:t>
            </a:r>
            <a:r>
              <a:rPr lang="ar-JO" sz="2000" dirty="0">
                <a:latin typeface="Arial" pitchFamily="34" charset="0"/>
                <a:cs typeface="Arial" pitchFamily="34" charset="0"/>
              </a:rPr>
              <a:t> للمُركّب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A</a:t>
            </a:r>
            <a:r>
              <a:rPr lang="ar-SA" sz="2000" dirty="0">
                <a:latin typeface="Arial" pitchFamily="34" charset="0"/>
                <a:cs typeface="Arial" pitchFamily="34" charset="0"/>
              </a:rPr>
              <a:t>؟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he-IL" dirty="0">
                <a:latin typeface="Arial" panose="020B0604020202020204" pitchFamily="34" charset="0"/>
                <a:cs typeface="Arial" panose="020B0604020202020204" pitchFamily="34" charset="0"/>
              </a:rPr>
              <a:t>								</a:t>
            </a:r>
            <a:endParaRPr lang="en-US" b="1" dirty="0">
              <a:solidFill>
                <a:srgbClr val="12B4B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he-I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he-IL" sz="2800" dirty="0">
              <a:solidFill>
                <a:srgbClr val="12B4B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68486" y="4088962"/>
            <a:ext cx="2193507" cy="2010715"/>
          </a:xfrm>
          <a:prstGeom prst="rect">
            <a:avLst/>
          </a:prstGeom>
          <a:ln w="19050">
            <a:solidFill>
              <a:srgbClr val="92D050"/>
            </a:solidFill>
          </a:ln>
        </p:spPr>
      </p:pic>
      <p:sp>
        <p:nvSpPr>
          <p:cNvPr id="30" name="TextBox 29"/>
          <p:cNvSpPr txBox="1"/>
          <p:nvPr/>
        </p:nvSpPr>
        <p:spPr>
          <a:xfrm>
            <a:off x="5411276" y="3382448"/>
            <a:ext cx="1055914" cy="5955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dirty="0">
                <a:solidFill>
                  <a:srgbClr val="192A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CCl</a:t>
            </a:r>
            <a:r>
              <a:rPr lang="en-US" sz="2400" baseline="-25000" dirty="0">
                <a:solidFill>
                  <a:srgbClr val="192A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he-IL" sz="2400" dirty="0">
              <a:solidFill>
                <a:srgbClr val="192A7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63502" y="3251280"/>
            <a:ext cx="3619500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1549" y="2401608"/>
            <a:ext cx="2705100" cy="315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82931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/>
              <a:t>تمرين</a:t>
            </a:r>
            <a:r>
              <a:rPr lang="ar-SA" dirty="0"/>
              <a:t> </a:t>
            </a:r>
            <a:r>
              <a:rPr lang="ar-SA" dirty="0" err="1"/>
              <a:t>-</a:t>
            </a:r>
            <a:r>
              <a:rPr lang="ar-SA" dirty="0"/>
              <a:t> </a:t>
            </a:r>
            <a:r>
              <a:rPr lang="en-US" dirty="0"/>
              <a:t>11</a:t>
            </a:r>
            <a:endParaRPr lang="he-IL" dirty="0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3"/>
          </p:nvPr>
        </p:nvSpPr>
        <p:spPr>
          <a:xfrm>
            <a:off x="515273" y="1008601"/>
            <a:ext cx="11161453" cy="457200"/>
          </a:xfrm>
        </p:spPr>
        <p:txBody>
          <a:bodyPr/>
          <a:lstStyle/>
          <a:p>
            <a:r>
              <a:rPr lang="ar-JO" dirty="0"/>
              <a:t>كتابة الصيغة الجُزيئيّة</a:t>
            </a:r>
            <a:r>
              <a:rPr lang="he-IL" dirty="0"/>
              <a:t> </a:t>
            </a:r>
            <a:r>
              <a:rPr lang="ar-JO" dirty="0"/>
              <a:t>بالاعتماد على صيغة التمثيل الالكتروني </a:t>
            </a:r>
            <a:endParaRPr lang="he-IL" dirty="0"/>
          </a:p>
        </p:txBody>
      </p:sp>
      <p:sp>
        <p:nvSpPr>
          <p:cNvPr id="84995" name="Rectangle 3"/>
          <p:cNvSpPr>
            <a:spLocks noChangeArrowheads="1"/>
          </p:cNvSpPr>
          <p:nvPr/>
        </p:nvSpPr>
        <p:spPr bwMode="auto">
          <a:xfrm>
            <a:off x="4955568" y="2793266"/>
            <a:ext cx="101371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1" i="0" u="none" strike="noStrike" cap="none" normalizeH="0" baseline="0" dirty="0">
                <a:ln>
                  <a:noFill/>
                </a:ln>
                <a:solidFill>
                  <a:srgbClr val="1F497D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BF</a:t>
            </a:r>
            <a:r>
              <a:rPr kumimoji="0" lang="en-US" sz="4800" b="1" i="0" u="none" strike="noStrike" cap="none" normalizeH="0" baseline="-30000" dirty="0">
                <a:ln>
                  <a:noFill/>
                </a:ln>
                <a:solidFill>
                  <a:srgbClr val="1F497D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3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2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9178" y="3624263"/>
            <a:ext cx="2251793" cy="2036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מלבן 10"/>
          <p:cNvSpPr/>
          <p:nvPr/>
        </p:nvSpPr>
        <p:spPr>
          <a:xfrm>
            <a:off x="1448656" y="1420758"/>
            <a:ext cx="10228070" cy="11318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ar-JO" sz="2400" dirty="0">
                <a:latin typeface="Arial" pitchFamily="34" charset="0"/>
                <a:cs typeface="Arial" pitchFamily="34" charset="0"/>
              </a:rPr>
              <a:t>المُركّب</a:t>
            </a:r>
            <a:r>
              <a:rPr lang="he-IL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A</a:t>
            </a:r>
            <a:r>
              <a:rPr lang="he-IL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ar-JO" sz="2400" dirty="0">
                <a:latin typeface="Arial" pitchFamily="34" charset="0"/>
                <a:cs typeface="Arial" pitchFamily="34" charset="0"/>
              </a:rPr>
              <a:t>مُكوَّن من ذرّة  </a:t>
            </a:r>
            <a:r>
              <a:rPr lang="ar-SA" sz="2400" dirty="0">
                <a:latin typeface="Arial" pitchFamily="34" charset="0"/>
                <a:cs typeface="Arial" pitchFamily="34" charset="0"/>
              </a:rPr>
              <a:t>بورون</a:t>
            </a:r>
            <a:r>
              <a:rPr lang="he-IL" sz="2400" dirty="0">
                <a:latin typeface="Arial" pitchFamily="34" charset="0"/>
                <a:cs typeface="Arial" pitchFamily="34" charset="0"/>
              </a:rPr>
              <a:t>،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B</a:t>
            </a:r>
            <a:r>
              <a:rPr lang="he-IL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ar-JO" sz="2400" dirty="0">
                <a:latin typeface="Arial" pitchFamily="34" charset="0"/>
                <a:cs typeface="Arial" pitchFamily="34" charset="0"/>
              </a:rPr>
              <a:t>و</a:t>
            </a:r>
            <a:r>
              <a:rPr lang="ar-SA" sz="2400" dirty="0">
                <a:latin typeface="Arial" pitchFamily="34" charset="0"/>
                <a:cs typeface="Arial" pitchFamily="34" charset="0"/>
              </a:rPr>
              <a:t>ثلاث</a:t>
            </a:r>
            <a:r>
              <a:rPr lang="ar-JO" sz="2400" dirty="0">
                <a:latin typeface="Arial" pitchFamily="34" charset="0"/>
                <a:cs typeface="Arial" pitchFamily="34" charset="0"/>
              </a:rPr>
              <a:t> ذرّات</a:t>
            </a:r>
            <a:r>
              <a:rPr lang="he-IL" sz="2400" dirty="0">
                <a:latin typeface="Arial" pitchFamily="34" charset="0"/>
                <a:cs typeface="Arial" pitchFamily="34" charset="0"/>
              </a:rPr>
              <a:t>،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F</a:t>
            </a:r>
            <a:r>
              <a:rPr lang="he-IL" sz="2400" dirty="0"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ar-JO" sz="2400" dirty="0">
                <a:latin typeface="Arial" pitchFamily="34" charset="0"/>
                <a:cs typeface="Arial" pitchFamily="34" charset="0"/>
              </a:rPr>
              <a:t>أ</a:t>
            </a:r>
            <a:r>
              <a:rPr lang="ar-SA" sz="2400" dirty="0" err="1">
                <a:latin typeface="Arial" pitchFamily="34" charset="0"/>
                <a:cs typeface="Arial" pitchFamily="34" charset="0"/>
              </a:rPr>
              <a:t>.</a:t>
            </a:r>
            <a:r>
              <a:rPr lang="ar-JO" sz="2400" dirty="0">
                <a:latin typeface="Arial" pitchFamily="34" charset="0"/>
                <a:cs typeface="Arial" pitchFamily="34" charset="0"/>
              </a:rPr>
              <a:t> ما هي الصيغة الجُزيئيّة للمُركّب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A</a:t>
            </a:r>
            <a:r>
              <a:rPr lang="ar-SA" sz="2400" dirty="0" err="1">
                <a:latin typeface="Arial" pitchFamily="34" charset="0"/>
                <a:cs typeface="Arial" pitchFamily="34" charset="0"/>
              </a:rPr>
              <a:t>؟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	</a:t>
            </a:r>
            <a:r>
              <a:rPr lang="ar-JO" sz="2400" dirty="0">
                <a:latin typeface="Arial" pitchFamily="34" charset="0"/>
                <a:cs typeface="Arial" pitchFamily="34" charset="0"/>
              </a:rPr>
              <a:t>ب</a:t>
            </a:r>
            <a:r>
              <a:rPr lang="ar-SA" sz="2400" dirty="0" err="1">
                <a:latin typeface="Arial" pitchFamily="34" charset="0"/>
                <a:cs typeface="Arial" pitchFamily="34" charset="0"/>
              </a:rPr>
              <a:t>.</a:t>
            </a:r>
            <a:r>
              <a:rPr lang="ar-JO" sz="2400" dirty="0">
                <a:latin typeface="Arial" pitchFamily="34" charset="0"/>
                <a:cs typeface="Arial" pitchFamily="34" charset="0"/>
              </a:rPr>
              <a:t> ما هي صيغة التمثيل ال</a:t>
            </a:r>
            <a:r>
              <a:rPr lang="ar-SA" sz="2400" dirty="0">
                <a:latin typeface="Arial" pitchFamily="34" charset="0"/>
                <a:cs typeface="Arial" pitchFamily="34" charset="0"/>
              </a:rPr>
              <a:t>إل</a:t>
            </a:r>
            <a:r>
              <a:rPr lang="ar-JO" sz="2400" dirty="0" err="1">
                <a:latin typeface="Arial" pitchFamily="34" charset="0"/>
                <a:cs typeface="Arial" pitchFamily="34" charset="0"/>
              </a:rPr>
              <a:t>كتروني</a:t>
            </a:r>
            <a:r>
              <a:rPr lang="ar-JO" sz="2400" dirty="0">
                <a:latin typeface="Arial" pitchFamily="34" charset="0"/>
                <a:cs typeface="Arial" pitchFamily="34" charset="0"/>
              </a:rPr>
              <a:t> للمُركّب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A</a:t>
            </a:r>
            <a:r>
              <a:rPr lang="ar-SA" sz="2400" dirty="0" err="1">
                <a:latin typeface="Arial" pitchFamily="34" charset="0"/>
                <a:cs typeface="Arial" pitchFamily="34" charset="0"/>
              </a:rPr>
              <a:t>؟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351DF18C-3E2E-4B83-92B6-4BD7AC14C33B}"/>
              </a:ext>
            </a:extLst>
          </p:cNvPr>
          <p:cNvGrpSpPr/>
          <p:nvPr/>
        </p:nvGrpSpPr>
        <p:grpSpPr>
          <a:xfrm>
            <a:off x="515273" y="2618037"/>
            <a:ext cx="2552700" cy="3676650"/>
            <a:chOff x="515273" y="2618037"/>
            <a:chExt cx="2552700" cy="3676650"/>
          </a:xfrm>
        </p:grpSpPr>
        <p:pic>
          <p:nvPicPr>
            <p:cNvPr id="85002" name="Picture 1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15273" y="2618037"/>
              <a:ext cx="2552700" cy="3676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F09AB2E-87F6-40BF-BAE7-8ADFCC97A6B8}"/>
                </a:ext>
              </a:extLst>
            </p:cNvPr>
            <p:cNvSpPr txBox="1"/>
            <p:nvPr/>
          </p:nvSpPr>
          <p:spPr>
            <a:xfrm>
              <a:off x="1987926" y="2833421"/>
              <a:ext cx="1034747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ar-SA" b="1" dirty="0">
                  <a:solidFill>
                    <a:srgbClr val="12B4B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بورون، </a:t>
              </a:r>
              <a:r>
                <a:rPr lang="en-US" b="1" dirty="0">
                  <a:solidFill>
                    <a:srgbClr val="12B4B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endParaRPr lang="x-none" b="1" dirty="0">
                <a:solidFill>
                  <a:srgbClr val="12B4B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671692EA-3A67-41EA-A8D5-C7326905D737}"/>
                </a:ext>
              </a:extLst>
            </p:cNvPr>
            <p:cNvSpPr txBox="1"/>
            <p:nvPr/>
          </p:nvSpPr>
          <p:spPr>
            <a:xfrm>
              <a:off x="571722" y="2780097"/>
              <a:ext cx="1034747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ar-SA" b="1" dirty="0">
                  <a:solidFill>
                    <a:srgbClr val="12B4B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فلور، </a:t>
              </a:r>
              <a:r>
                <a:rPr lang="en-US" b="1" dirty="0">
                  <a:solidFill>
                    <a:srgbClr val="12B4B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</a:t>
              </a:r>
              <a:endParaRPr lang="x-none" b="1" dirty="0">
                <a:solidFill>
                  <a:srgbClr val="12B4B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32FFA9FF-8CBD-441D-A78B-855960716F81}"/>
              </a:ext>
            </a:extLst>
          </p:cNvPr>
          <p:cNvGrpSpPr/>
          <p:nvPr/>
        </p:nvGrpSpPr>
        <p:grpSpPr>
          <a:xfrm>
            <a:off x="7426002" y="3018087"/>
            <a:ext cx="3679774" cy="1438275"/>
            <a:chOff x="7426002" y="3018087"/>
            <a:chExt cx="3679774" cy="1438275"/>
          </a:xfrm>
        </p:grpSpPr>
        <p:pic>
          <p:nvPicPr>
            <p:cNvPr id="84994" name="Picture 2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476751" y="3018087"/>
              <a:ext cx="3629025" cy="143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00D62670-67C3-478B-81F3-0E73C7AFABF0}"/>
                </a:ext>
              </a:extLst>
            </p:cNvPr>
            <p:cNvSpPr txBox="1"/>
            <p:nvPr/>
          </p:nvSpPr>
          <p:spPr>
            <a:xfrm>
              <a:off x="8630337" y="3170487"/>
              <a:ext cx="1034747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ar-SA" b="1" dirty="0">
                  <a:solidFill>
                    <a:srgbClr val="12B4B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بورون، </a:t>
              </a:r>
              <a:r>
                <a:rPr lang="en-US" b="1" dirty="0">
                  <a:solidFill>
                    <a:srgbClr val="12B4B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endParaRPr lang="x-none" b="1" dirty="0">
                <a:solidFill>
                  <a:srgbClr val="12B4B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58176D5-C8CC-4760-8B99-B21A5298F499}"/>
                </a:ext>
              </a:extLst>
            </p:cNvPr>
            <p:cNvSpPr txBox="1"/>
            <p:nvPr/>
          </p:nvSpPr>
          <p:spPr>
            <a:xfrm>
              <a:off x="7426002" y="3150616"/>
              <a:ext cx="1034747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ar-SA" b="1" dirty="0">
                  <a:solidFill>
                    <a:srgbClr val="12B4B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فلور، </a:t>
              </a:r>
              <a:r>
                <a:rPr lang="en-US" b="1" dirty="0">
                  <a:solidFill>
                    <a:srgbClr val="12B4B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</a:t>
              </a:r>
              <a:endParaRPr lang="x-none" b="1" dirty="0">
                <a:solidFill>
                  <a:srgbClr val="12B4B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49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4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5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/>
              <a:t>تمرين</a:t>
            </a:r>
            <a:r>
              <a:rPr lang="ar-SA" dirty="0"/>
              <a:t> </a:t>
            </a:r>
            <a:r>
              <a:rPr lang="ar-SA" dirty="0" err="1"/>
              <a:t>-</a:t>
            </a:r>
            <a:r>
              <a:rPr lang="ar-SA" dirty="0"/>
              <a:t> </a:t>
            </a:r>
            <a:r>
              <a:rPr lang="en-US" dirty="0"/>
              <a:t>12</a:t>
            </a:r>
            <a:endParaRPr lang="he-IL" dirty="0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3"/>
          </p:nvPr>
        </p:nvSpPr>
        <p:spPr>
          <a:xfrm>
            <a:off x="515273" y="1252728"/>
            <a:ext cx="11161453" cy="457200"/>
          </a:xfrm>
        </p:spPr>
        <p:txBody>
          <a:bodyPr/>
          <a:lstStyle/>
          <a:p>
            <a:r>
              <a:rPr lang="ar-JO" dirty="0"/>
              <a:t>صيغة التمثيل الإلكتروني للجزيئات</a:t>
            </a:r>
            <a:endParaRPr lang="en-US" dirty="0"/>
          </a:p>
          <a:p>
            <a:endParaRPr lang="he-IL" dirty="0"/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ar-JO" dirty="0"/>
              <a:t>معطى أمامك صيغتان لجزيئَي لمادّتَيْن</a:t>
            </a:r>
            <a:r>
              <a:rPr lang="ar-SA" dirty="0"/>
              <a:t> </a:t>
            </a:r>
            <a:r>
              <a:rPr lang="en-US" b="1" dirty="0" err="1"/>
              <a:t>HClO</a:t>
            </a:r>
            <a:r>
              <a:rPr lang="ar-JO" b="1" dirty="0"/>
              <a:t> , </a:t>
            </a:r>
            <a:r>
              <a:rPr lang="en-US" b="1" dirty="0" err="1"/>
              <a:t>CNCl</a:t>
            </a:r>
            <a:endParaRPr lang="ar-JO" b="1" dirty="0"/>
          </a:p>
          <a:p>
            <a:pPr>
              <a:buNone/>
            </a:pPr>
            <a:endParaRPr lang="he-IL" dirty="0"/>
          </a:p>
          <a:p>
            <a:pPr>
              <a:buNone/>
            </a:pPr>
            <a:endParaRPr lang="he-IL" dirty="0"/>
          </a:p>
          <a:p>
            <a:pPr>
              <a:buNone/>
            </a:pPr>
            <a:endParaRPr lang="ar-JO" dirty="0"/>
          </a:p>
          <a:p>
            <a:pPr marL="457200" indent="-457200">
              <a:buAutoNum type="arabic1Minus"/>
            </a:pPr>
            <a:r>
              <a:rPr lang="ar-JO" dirty="0"/>
              <a:t>اكتب صيغة تمثيل إلكترونيّة لك</a:t>
            </a:r>
            <a:r>
              <a:rPr lang="ar-SA" dirty="0"/>
              <a:t>ُ</a:t>
            </a:r>
            <a:r>
              <a:rPr lang="ar-JO" dirty="0"/>
              <a:t>ل</a:t>
            </a:r>
            <a:r>
              <a:rPr lang="ar-SA" dirty="0"/>
              <a:t>ّ</a:t>
            </a:r>
            <a:r>
              <a:rPr lang="ar-JO" dirty="0"/>
              <a:t> واحد من الجزيئين</a:t>
            </a:r>
            <a:r>
              <a:rPr lang="ar-SA" dirty="0"/>
              <a:t>.</a:t>
            </a:r>
            <a:endParaRPr lang="ar-JO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/>
              <a:t>حل</a:t>
            </a:r>
            <a:r>
              <a:rPr lang="ar-SA" dirty="0"/>
              <a:t>ّ</a:t>
            </a:r>
            <a:r>
              <a:rPr lang="ar-JO" dirty="0"/>
              <a:t> تمرين</a:t>
            </a:r>
            <a:r>
              <a:rPr lang="ar-SA" dirty="0"/>
              <a:t> </a:t>
            </a:r>
            <a:r>
              <a:rPr lang="ar-SA" dirty="0" err="1"/>
              <a:t>-</a:t>
            </a:r>
            <a:r>
              <a:rPr lang="ar-SA" dirty="0"/>
              <a:t> </a:t>
            </a:r>
            <a:r>
              <a:rPr lang="en-US" dirty="0"/>
              <a:t>12</a:t>
            </a:r>
            <a:endParaRPr lang="he-IL" dirty="0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ar-JO" dirty="0"/>
              <a:t>صيغة التمثيل الإلكتروني للجزيئات</a:t>
            </a:r>
            <a:endParaRPr lang="en-US" dirty="0"/>
          </a:p>
          <a:p>
            <a:endParaRPr lang="he-IL" dirty="0"/>
          </a:p>
        </p:txBody>
      </p:sp>
      <p:pic>
        <p:nvPicPr>
          <p:cNvPr id="89090" name="Picture 2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67182" y="3017836"/>
            <a:ext cx="4209943" cy="948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מלבן 5"/>
          <p:cNvSpPr/>
          <p:nvPr/>
        </p:nvSpPr>
        <p:spPr>
          <a:xfrm>
            <a:off x="515273" y="1481327"/>
            <a:ext cx="1065273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JO" sz="2400" dirty="0"/>
              <a:t>معطى أمامك صيغتان لجزيئَي لمادّتَيْن</a:t>
            </a:r>
            <a:r>
              <a:rPr lang="ar-SA" sz="2400" dirty="0"/>
              <a:t> </a:t>
            </a:r>
            <a:r>
              <a:rPr lang="en-US" sz="2400" b="1" dirty="0" err="1"/>
              <a:t>HClO</a:t>
            </a:r>
            <a:r>
              <a:rPr lang="ar-JO" sz="2400" b="1" dirty="0"/>
              <a:t> , </a:t>
            </a:r>
            <a:r>
              <a:rPr lang="en-US" sz="2400" b="1" dirty="0" err="1"/>
              <a:t>CNCl</a:t>
            </a:r>
            <a:endParaRPr lang="ar-JO" sz="2400" dirty="0"/>
          </a:p>
          <a:p>
            <a:pPr marL="457200" indent="-457200">
              <a:buAutoNum type="arabic1Minus"/>
            </a:pPr>
            <a:r>
              <a:rPr lang="ar-JO" sz="2400" dirty="0"/>
              <a:t>اكتب صيغة تمثيل إلكترونيّة</a:t>
            </a:r>
            <a:r>
              <a:rPr lang="ar-SA" sz="2400" dirty="0"/>
              <a:t> ل</a:t>
            </a:r>
            <a:r>
              <a:rPr lang="ar-JO" sz="2400" dirty="0"/>
              <a:t>ك</a:t>
            </a:r>
            <a:r>
              <a:rPr lang="ar-SA" sz="2400" dirty="0"/>
              <a:t>ُ</a:t>
            </a:r>
            <a:r>
              <a:rPr lang="ar-JO" sz="2400" dirty="0"/>
              <a:t>ل واحد من الجزيئين</a:t>
            </a:r>
          </a:p>
          <a:p>
            <a:pPr marL="457200" indent="-457200">
              <a:buAutoNum type="arabic1Minus"/>
            </a:pPr>
            <a:endParaRPr lang="ar-JO" dirty="0"/>
          </a:p>
          <a:p>
            <a:pPr marL="457200" indent="-457200"/>
            <a:endParaRPr lang="ar-JO" dirty="0"/>
          </a:p>
        </p:txBody>
      </p:sp>
      <p:pic>
        <p:nvPicPr>
          <p:cNvPr id="8909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67182" y="3914882"/>
            <a:ext cx="43053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9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9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>
                <a:latin typeface="Arial" pitchFamily="34" charset="0"/>
                <a:cs typeface="Arial" pitchFamily="34" charset="0"/>
              </a:rPr>
              <a:t>تمرين</a:t>
            </a:r>
            <a:r>
              <a:rPr lang="ar-SA" dirty="0">
                <a:latin typeface="Arial" pitchFamily="34" charset="0"/>
                <a:cs typeface="Arial" pitchFamily="34" charset="0"/>
              </a:rPr>
              <a:t> </a:t>
            </a:r>
            <a:r>
              <a:rPr lang="ar-SA" dirty="0" err="1">
                <a:latin typeface="Arial" pitchFamily="34" charset="0"/>
                <a:cs typeface="Arial" pitchFamily="34" charset="0"/>
              </a:rPr>
              <a:t>-</a:t>
            </a:r>
            <a:r>
              <a:rPr lang="ar-SA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13</a:t>
            </a:r>
            <a:endParaRPr lang="he-I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ar-JO" dirty="0">
                <a:latin typeface="Arial" pitchFamily="34" charset="0"/>
                <a:cs typeface="Arial" pitchFamily="34" charset="0"/>
              </a:rPr>
              <a:t>صيغة التمثيل الإلكتروني للجزيئات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515273" y="1610940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ar-JO" dirty="0">
                <a:latin typeface="Arial" pitchFamily="34" charset="0"/>
                <a:cs typeface="Arial" pitchFamily="34" charset="0"/>
              </a:rPr>
              <a:t>معطى أمامك صيغة جزيئين </a:t>
            </a:r>
            <a:r>
              <a:rPr lang="he-IL" dirty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>
                <a:latin typeface="Arial" pitchFamily="34" charset="0"/>
                <a:cs typeface="Arial" pitchFamily="34" charset="0"/>
              </a:rPr>
              <a:t>N</a:t>
            </a:r>
            <a:r>
              <a:rPr lang="en-US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dirty="0">
                <a:latin typeface="Arial" pitchFamily="34" charset="0"/>
                <a:cs typeface="Arial" pitchFamily="34" charset="0"/>
              </a:rPr>
              <a:t>H</a:t>
            </a:r>
            <a:r>
              <a:rPr lang="en-US" baseline="-25000" dirty="0">
                <a:latin typeface="Arial" pitchFamily="34" charset="0"/>
                <a:cs typeface="Arial" pitchFamily="34" charset="0"/>
              </a:rPr>
              <a:t>4</a:t>
            </a:r>
            <a:r>
              <a:rPr lang="he-IL" dirty="0">
                <a:latin typeface="Arial" pitchFamily="34" charset="0"/>
                <a:cs typeface="Arial" pitchFamily="34" charset="0"/>
              </a:rPr>
              <a:t> </a:t>
            </a:r>
            <a:r>
              <a:rPr lang="ar-JO" dirty="0">
                <a:latin typeface="Arial" pitchFamily="34" charset="0"/>
                <a:cs typeface="Arial" pitchFamily="34" charset="0"/>
              </a:rPr>
              <a:t>و</a:t>
            </a:r>
            <a:r>
              <a:rPr lang="he-IL" dirty="0">
                <a:latin typeface="Arial" pitchFamily="34" charset="0"/>
                <a:cs typeface="Arial" pitchFamily="34" charset="0"/>
              </a:rPr>
              <a:t>- </a:t>
            </a:r>
            <a:r>
              <a:rPr lang="en-US" dirty="0">
                <a:latin typeface="Arial" pitchFamily="34" charset="0"/>
                <a:cs typeface="Arial" pitchFamily="34" charset="0"/>
              </a:rPr>
              <a:t>H</a:t>
            </a:r>
            <a:r>
              <a:rPr lang="en-US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dirty="0">
                <a:latin typeface="Arial" pitchFamily="34" charset="0"/>
                <a:cs typeface="Arial" pitchFamily="34" charset="0"/>
              </a:rPr>
              <a:t>O</a:t>
            </a:r>
            <a:r>
              <a:rPr lang="en-US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he-IL" dirty="0">
                <a:latin typeface="Arial" pitchFamily="34" charset="0"/>
                <a:cs typeface="Arial" pitchFamily="34" charset="0"/>
              </a:rPr>
              <a:t>.  </a:t>
            </a:r>
            <a:r>
              <a:rPr lang="ar-JO" dirty="0">
                <a:latin typeface="Arial" pitchFamily="34" charset="0"/>
                <a:cs typeface="Arial" pitchFamily="34" charset="0"/>
              </a:rPr>
              <a:t>ومعطى قيم السالبيّة الكهربائيّة لذرات الهيدروجين، النيتروجين والأكسجين</a:t>
            </a:r>
            <a:r>
              <a:rPr lang="he-IL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endParaRPr lang="he-IL" dirty="0"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ar-JO" dirty="0">
                <a:latin typeface="Arial" pitchFamily="34" charset="0"/>
                <a:cs typeface="Arial" pitchFamily="34" charset="0"/>
              </a:rPr>
              <a:t>أ</a:t>
            </a:r>
            <a:r>
              <a:rPr lang="ar-SA" dirty="0">
                <a:latin typeface="Arial" pitchFamily="34" charset="0"/>
                <a:cs typeface="Arial" pitchFamily="34" charset="0"/>
              </a:rPr>
              <a:t>.</a:t>
            </a:r>
            <a:r>
              <a:rPr lang="he-IL" dirty="0">
                <a:latin typeface="Arial" pitchFamily="34" charset="0"/>
                <a:cs typeface="Arial" pitchFamily="34" charset="0"/>
              </a:rPr>
              <a:t> </a:t>
            </a:r>
            <a:r>
              <a:rPr lang="ar-JO" dirty="0">
                <a:latin typeface="Arial" pitchFamily="34" charset="0"/>
                <a:cs typeface="Arial" pitchFamily="34" charset="0"/>
              </a:rPr>
              <a:t>أكتب صيغة تمثيل الكتروني لك</a:t>
            </a:r>
            <a:r>
              <a:rPr lang="ar-SA" dirty="0">
                <a:latin typeface="Arial" pitchFamily="34" charset="0"/>
                <a:cs typeface="Arial" pitchFamily="34" charset="0"/>
              </a:rPr>
              <a:t>ُ</a:t>
            </a:r>
            <a:r>
              <a:rPr lang="ar-JO" dirty="0">
                <a:latin typeface="Arial" pitchFamily="34" charset="0"/>
                <a:cs typeface="Arial" pitchFamily="34" charset="0"/>
              </a:rPr>
              <a:t>ل</a:t>
            </a:r>
            <a:r>
              <a:rPr lang="ar-SA" dirty="0">
                <a:latin typeface="Arial" pitchFamily="34" charset="0"/>
                <a:cs typeface="Arial" pitchFamily="34" charset="0"/>
              </a:rPr>
              <a:t>ّ</a:t>
            </a:r>
            <a:r>
              <a:rPr lang="ar-JO" dirty="0">
                <a:latin typeface="Arial" pitchFamily="34" charset="0"/>
                <a:cs typeface="Arial" pitchFamily="34" charset="0"/>
              </a:rPr>
              <a:t> واحد من الجزيئات؟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ar-JO" dirty="0">
                <a:latin typeface="Arial" pitchFamily="34" charset="0"/>
                <a:cs typeface="Arial" pitchFamily="34" charset="0"/>
              </a:rPr>
              <a:t>ب</a:t>
            </a:r>
            <a:r>
              <a:rPr lang="ar-SA" dirty="0">
                <a:latin typeface="Arial" pitchFamily="34" charset="0"/>
                <a:cs typeface="Arial" pitchFamily="34" charset="0"/>
              </a:rPr>
              <a:t>.</a:t>
            </a:r>
            <a:r>
              <a:rPr lang="ar-JO" dirty="0">
                <a:latin typeface="Arial" pitchFamily="34" charset="0"/>
                <a:cs typeface="Arial" pitchFamily="34" charset="0"/>
              </a:rPr>
              <a:t> طول الرّابط</a:t>
            </a:r>
            <a:r>
              <a:rPr lang="ar-SA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N-H</a:t>
            </a:r>
            <a:r>
              <a:rPr lang="he-IL" dirty="0">
                <a:latin typeface="Arial" pitchFamily="34" charset="0"/>
                <a:cs typeface="Arial" pitchFamily="34" charset="0"/>
              </a:rPr>
              <a:t> </a:t>
            </a:r>
            <a:r>
              <a:rPr lang="ar-JO" dirty="0">
                <a:latin typeface="Arial" pitchFamily="34" charset="0"/>
                <a:cs typeface="Arial" pitchFamily="34" charset="0"/>
              </a:rPr>
              <a:t>بجُزيء</a:t>
            </a:r>
            <a:r>
              <a:rPr lang="he-IL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N</a:t>
            </a:r>
            <a:r>
              <a:rPr lang="en-US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dirty="0">
                <a:latin typeface="Arial" pitchFamily="34" charset="0"/>
                <a:cs typeface="Arial" pitchFamily="34" charset="0"/>
              </a:rPr>
              <a:t>H</a:t>
            </a:r>
            <a:r>
              <a:rPr lang="en-US" baseline="-25000" dirty="0">
                <a:latin typeface="Arial" pitchFamily="34" charset="0"/>
                <a:cs typeface="Arial" pitchFamily="34" charset="0"/>
              </a:rPr>
              <a:t>4</a:t>
            </a:r>
            <a:r>
              <a:rPr lang="he-IL" dirty="0">
                <a:latin typeface="Arial" pitchFamily="34" charset="0"/>
                <a:cs typeface="Arial" pitchFamily="34" charset="0"/>
              </a:rPr>
              <a:t> </a:t>
            </a:r>
            <a:r>
              <a:rPr lang="ar-JO" dirty="0">
                <a:latin typeface="Arial" pitchFamily="34" charset="0"/>
                <a:cs typeface="Arial" pitchFamily="34" charset="0"/>
              </a:rPr>
              <a:t>أطول من طول الرّابط </a:t>
            </a:r>
            <a:r>
              <a:rPr lang="en-US" dirty="0">
                <a:latin typeface="Arial" pitchFamily="34" charset="0"/>
                <a:cs typeface="Arial" pitchFamily="34" charset="0"/>
              </a:rPr>
              <a:t>O-H</a:t>
            </a:r>
            <a:r>
              <a:rPr lang="he-IL" dirty="0">
                <a:latin typeface="Arial" pitchFamily="34" charset="0"/>
                <a:cs typeface="Arial" pitchFamily="34" charset="0"/>
              </a:rPr>
              <a:t> </a:t>
            </a:r>
            <a:r>
              <a:rPr lang="ar-JO" dirty="0">
                <a:latin typeface="Arial" pitchFamily="34" charset="0"/>
                <a:cs typeface="Arial" pitchFamily="34" charset="0"/>
              </a:rPr>
              <a:t>بجُزيء</a:t>
            </a:r>
            <a:r>
              <a:rPr lang="en-US" dirty="0">
                <a:latin typeface="Arial" pitchFamily="34" charset="0"/>
                <a:cs typeface="Arial" pitchFamily="34" charset="0"/>
              </a:rPr>
              <a:t>H</a:t>
            </a:r>
            <a:r>
              <a:rPr lang="en-US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dirty="0">
                <a:latin typeface="Arial" pitchFamily="34" charset="0"/>
                <a:cs typeface="Arial" pitchFamily="34" charset="0"/>
              </a:rPr>
              <a:t>O</a:t>
            </a:r>
            <a:r>
              <a:rPr lang="en-US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he-IL" dirty="0">
                <a:latin typeface="Arial" pitchFamily="34" charset="0"/>
                <a:cs typeface="Arial" pitchFamily="34" charset="0"/>
              </a:rPr>
              <a:t>. </a:t>
            </a:r>
            <a:r>
              <a:rPr lang="ar-JO" dirty="0">
                <a:latin typeface="Arial" pitchFamily="34" charset="0"/>
                <a:cs typeface="Arial" pitchFamily="34" charset="0"/>
              </a:rPr>
              <a:t>فسّر هذه الحقيقة؟</a:t>
            </a:r>
            <a:endParaRPr lang="he-IL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7203455"/>
              </p:ext>
            </p:extLst>
          </p:nvPr>
        </p:nvGraphicFramePr>
        <p:xfrm>
          <a:off x="213735" y="1014336"/>
          <a:ext cx="3807414" cy="45771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807414">
                  <a:extLst>
                    <a:ext uri="{9D8B030D-6E8A-4147-A177-3AD203B41FA5}">
                      <a16:colId xmlns:a16="http://schemas.microsoft.com/office/drawing/2014/main" val="3742297672"/>
                    </a:ext>
                  </a:extLst>
                </a:gridCol>
              </a:tblGrid>
              <a:tr h="45771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45770" algn="l"/>
                        </a:tabLst>
                      </a:pPr>
                      <a:r>
                        <a:rPr lang="ar-JO" sz="2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بجروت 2009</a:t>
                      </a:r>
                      <a:r>
                        <a:rPr lang="ar-SA" sz="2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، نموذج 37303</a:t>
                      </a:r>
                      <a:endParaRPr lang="en-US" sz="200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28302677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8484116"/>
              </p:ext>
            </p:extLst>
          </p:nvPr>
        </p:nvGraphicFramePr>
        <p:xfrm>
          <a:off x="631369" y="2682841"/>
          <a:ext cx="4571696" cy="9144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77296">
                  <a:extLst>
                    <a:ext uri="{9D8B030D-6E8A-4147-A177-3AD203B41FA5}">
                      <a16:colId xmlns:a16="http://schemas.microsoft.com/office/drawing/2014/main" val="524178902"/>
                    </a:ext>
                  </a:extLst>
                </a:gridCol>
                <a:gridCol w="777296">
                  <a:extLst>
                    <a:ext uri="{9D8B030D-6E8A-4147-A177-3AD203B41FA5}">
                      <a16:colId xmlns:a16="http://schemas.microsoft.com/office/drawing/2014/main" val="230656805"/>
                    </a:ext>
                  </a:extLst>
                </a:gridCol>
                <a:gridCol w="777296">
                  <a:extLst>
                    <a:ext uri="{9D8B030D-6E8A-4147-A177-3AD203B41FA5}">
                      <a16:colId xmlns:a16="http://schemas.microsoft.com/office/drawing/2014/main" val="3617189485"/>
                    </a:ext>
                  </a:extLst>
                </a:gridCol>
                <a:gridCol w="2239808">
                  <a:extLst>
                    <a:ext uri="{9D8B030D-6E8A-4147-A177-3AD203B41FA5}">
                      <a16:colId xmlns:a16="http://schemas.microsoft.com/office/drawing/2014/main" val="1759912439"/>
                    </a:ext>
                  </a:extLst>
                </a:gridCol>
              </a:tblGrid>
              <a:tr h="312441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endParaRPr lang="en-US" sz="2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" pitchFamily="34" charset="0"/>
                          <a:cs typeface="Arial" pitchFamily="34" charset="0"/>
                        </a:rPr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" pitchFamily="34" charset="0"/>
                          <a:cs typeface="Arial" pitchFamily="34" charset="0"/>
                        </a:rPr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2400" dirty="0">
                          <a:latin typeface="Arial" pitchFamily="34" charset="0"/>
                          <a:cs typeface="Arial" pitchFamily="34" charset="0"/>
                        </a:rPr>
                        <a:t>الذرّة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14926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" pitchFamily="34" charset="0"/>
                          <a:cs typeface="Arial" pitchFamily="34" charset="0"/>
                        </a:rPr>
                        <a:t>3.0</a:t>
                      </a:r>
                      <a:endParaRPr lang="en-US" sz="2400" dirty="0">
                        <a:solidFill>
                          <a:srgbClr val="192A7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" pitchFamily="34" charset="0"/>
                          <a:cs typeface="Arial" pitchFamily="34" charset="0"/>
                        </a:rPr>
                        <a:t>2.1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2400" dirty="0">
                          <a:latin typeface="Arial" pitchFamily="34" charset="0"/>
                          <a:cs typeface="Arial" pitchFamily="34" charset="0"/>
                        </a:rPr>
                        <a:t>3.5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2400" dirty="0">
                          <a:latin typeface="Arial" pitchFamily="34" charset="0"/>
                          <a:cs typeface="Arial" pitchFamily="34" charset="0"/>
                        </a:rPr>
                        <a:t>السالبيّة الكهربائيّة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97171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784464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حلّ </a:t>
            </a:r>
            <a:r>
              <a:rPr lang="ar-JO" dirty="0"/>
              <a:t>تمرين</a:t>
            </a:r>
            <a:r>
              <a:rPr lang="ar-SA" dirty="0"/>
              <a:t> </a:t>
            </a:r>
            <a:r>
              <a:rPr lang="ar-SA" dirty="0" err="1"/>
              <a:t>-</a:t>
            </a:r>
            <a:r>
              <a:rPr lang="ar-SA" dirty="0"/>
              <a:t> </a:t>
            </a:r>
            <a:r>
              <a:rPr lang="en-US" dirty="0"/>
              <a:t>13</a:t>
            </a:r>
            <a:endParaRPr lang="he-IL" dirty="0"/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ar-JO" dirty="0">
                <a:latin typeface="Arial" pitchFamily="34" charset="0"/>
                <a:cs typeface="Arial" pitchFamily="34" charset="0"/>
              </a:rPr>
              <a:t>صيغة التمثيل ال</a:t>
            </a:r>
            <a:r>
              <a:rPr lang="ar-SA" dirty="0">
                <a:latin typeface="Arial" pitchFamily="34" charset="0"/>
                <a:cs typeface="Arial" pitchFamily="34" charset="0"/>
              </a:rPr>
              <a:t>إلكتروني</a:t>
            </a:r>
            <a:r>
              <a:rPr lang="ar-JO" dirty="0">
                <a:latin typeface="Arial" pitchFamily="34" charset="0"/>
                <a:cs typeface="Arial" pitchFamily="34" charset="0"/>
              </a:rPr>
              <a:t> للج</a:t>
            </a:r>
            <a:r>
              <a:rPr lang="ar-SA" dirty="0">
                <a:latin typeface="Arial" pitchFamily="34" charset="0"/>
                <a:cs typeface="Arial" pitchFamily="34" charset="0"/>
              </a:rPr>
              <a:t>ُ</a:t>
            </a:r>
            <a:r>
              <a:rPr lang="ar-JO" dirty="0">
                <a:latin typeface="Arial" pitchFamily="34" charset="0"/>
                <a:cs typeface="Arial" pitchFamily="34" charset="0"/>
              </a:rPr>
              <a:t>زي</a:t>
            </a:r>
            <a:r>
              <a:rPr lang="ar-SA" dirty="0" err="1">
                <a:latin typeface="Arial" pitchFamily="34" charset="0"/>
                <a:cs typeface="Arial" pitchFamily="34" charset="0"/>
              </a:rPr>
              <a:t>ئات</a:t>
            </a:r>
            <a:endParaRPr lang="en-US" dirty="0"/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515273" y="1610940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endParaRPr lang="he-I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24128" y="3635148"/>
            <a:ext cx="5543550" cy="2605014"/>
          </a:xfrm>
          <a:prstGeom prst="rect">
            <a:avLst/>
          </a:prstGeom>
        </p:spPr>
      </p:pic>
      <p:graphicFrame>
        <p:nvGraphicFramePr>
          <p:cNvPr id="9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297753"/>
              </p:ext>
            </p:extLst>
          </p:nvPr>
        </p:nvGraphicFramePr>
        <p:xfrm>
          <a:off x="213735" y="1014336"/>
          <a:ext cx="3807414" cy="45771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807414">
                  <a:extLst>
                    <a:ext uri="{9D8B030D-6E8A-4147-A177-3AD203B41FA5}">
                      <a16:colId xmlns:a16="http://schemas.microsoft.com/office/drawing/2014/main" val="3742297672"/>
                    </a:ext>
                  </a:extLst>
                </a:gridCol>
              </a:tblGrid>
              <a:tr h="45771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45770" algn="l"/>
                        </a:tabLst>
                      </a:pPr>
                      <a:r>
                        <a:rPr lang="ar-JO" sz="2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بجروت 2009</a:t>
                      </a:r>
                      <a:r>
                        <a:rPr lang="ar-SA" sz="2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، نموذج 37303</a:t>
                      </a:r>
                      <a:endParaRPr lang="en-US" sz="200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28302677"/>
                  </a:ext>
                </a:extLst>
              </a:tr>
            </a:tbl>
          </a:graphicData>
        </a:graphic>
      </p:graphicFrame>
      <p:sp>
        <p:nvSpPr>
          <p:cNvPr id="10" name="מלבן 9"/>
          <p:cNvSpPr/>
          <p:nvPr/>
        </p:nvSpPr>
        <p:spPr>
          <a:xfrm>
            <a:off x="1116168" y="1686187"/>
            <a:ext cx="10560558" cy="16858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ar-JO" sz="2400" dirty="0">
                <a:latin typeface="Arial" pitchFamily="34" charset="0"/>
                <a:cs typeface="Arial" pitchFamily="34" charset="0"/>
              </a:rPr>
              <a:t>معطى أمامك صيغة جزيئين </a:t>
            </a:r>
            <a:r>
              <a:rPr lang="he-IL" sz="2400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N</a:t>
            </a:r>
            <a:r>
              <a:rPr lang="en-US" sz="2400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H</a:t>
            </a:r>
            <a:r>
              <a:rPr lang="en-US" sz="2400" baseline="-25000" dirty="0">
                <a:latin typeface="Arial" pitchFamily="34" charset="0"/>
                <a:cs typeface="Arial" pitchFamily="34" charset="0"/>
              </a:rPr>
              <a:t>4</a:t>
            </a:r>
            <a:r>
              <a:rPr lang="he-IL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ar-JO" sz="2400" dirty="0">
                <a:latin typeface="Arial" pitchFamily="34" charset="0"/>
                <a:cs typeface="Arial" pitchFamily="34" charset="0"/>
              </a:rPr>
              <a:t>و</a:t>
            </a:r>
            <a:r>
              <a:rPr lang="he-IL" sz="24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H</a:t>
            </a:r>
            <a:r>
              <a:rPr lang="en-US" sz="2400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O</a:t>
            </a:r>
            <a:r>
              <a:rPr lang="en-US" sz="2400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he-IL" sz="2400" dirty="0">
                <a:latin typeface="Arial" pitchFamily="34" charset="0"/>
                <a:cs typeface="Arial" pitchFamily="34" charset="0"/>
              </a:rPr>
              <a:t>.  </a:t>
            </a:r>
            <a:r>
              <a:rPr lang="ar-JO" sz="2400" dirty="0">
                <a:latin typeface="Arial" pitchFamily="34" charset="0"/>
                <a:cs typeface="Arial" pitchFamily="34" charset="0"/>
              </a:rPr>
              <a:t>ومعطى قيم السالبيّة الكهربائيّة لذر</a:t>
            </a:r>
            <a:r>
              <a:rPr lang="ar-SA" sz="2400" dirty="0">
                <a:latin typeface="Arial" pitchFamily="34" charset="0"/>
                <a:cs typeface="Arial" pitchFamily="34" charset="0"/>
              </a:rPr>
              <a:t>ّ</a:t>
            </a:r>
            <a:r>
              <a:rPr lang="ar-JO" sz="2400" dirty="0">
                <a:latin typeface="Arial" pitchFamily="34" charset="0"/>
                <a:cs typeface="Arial" pitchFamily="34" charset="0"/>
              </a:rPr>
              <a:t>ات الهيدروجين، النيتروجين والأوكسجين</a:t>
            </a:r>
            <a:r>
              <a:rPr lang="he-IL" sz="2400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ar-JO" sz="2400" dirty="0">
                <a:latin typeface="Arial" pitchFamily="34" charset="0"/>
                <a:cs typeface="Arial" pitchFamily="34" charset="0"/>
              </a:rPr>
              <a:t>أ</a:t>
            </a:r>
            <a:r>
              <a:rPr lang="he-IL" sz="2400" dirty="0">
                <a:latin typeface="Arial" pitchFamily="34" charset="0"/>
                <a:cs typeface="Arial" pitchFamily="34" charset="0"/>
              </a:rPr>
              <a:t>. </a:t>
            </a:r>
            <a:r>
              <a:rPr lang="ar-JO" sz="2400" dirty="0">
                <a:latin typeface="Arial" pitchFamily="34" charset="0"/>
                <a:cs typeface="Arial" pitchFamily="34" charset="0"/>
              </a:rPr>
              <a:t>أكتب صيغة تمثيل الكتروني لك</a:t>
            </a:r>
            <a:r>
              <a:rPr lang="ar-SA" sz="2400" dirty="0">
                <a:latin typeface="Arial" pitchFamily="34" charset="0"/>
                <a:cs typeface="Arial" pitchFamily="34" charset="0"/>
              </a:rPr>
              <a:t>ُ</a:t>
            </a:r>
            <a:r>
              <a:rPr lang="ar-JO" sz="2400" dirty="0">
                <a:latin typeface="Arial" pitchFamily="34" charset="0"/>
                <a:cs typeface="Arial" pitchFamily="34" charset="0"/>
              </a:rPr>
              <a:t>ل</a:t>
            </a:r>
            <a:r>
              <a:rPr lang="ar-SA" sz="2400" dirty="0">
                <a:latin typeface="Arial" pitchFamily="34" charset="0"/>
                <a:cs typeface="Arial" pitchFamily="34" charset="0"/>
              </a:rPr>
              <a:t>ّ</a:t>
            </a:r>
            <a:r>
              <a:rPr lang="ar-JO" sz="2400" dirty="0">
                <a:latin typeface="Arial" pitchFamily="34" charset="0"/>
                <a:cs typeface="Arial" pitchFamily="34" charset="0"/>
              </a:rPr>
              <a:t> واحد من الج</a:t>
            </a:r>
            <a:r>
              <a:rPr lang="ar-SA" sz="2400" dirty="0">
                <a:latin typeface="Arial" pitchFamily="34" charset="0"/>
                <a:cs typeface="Arial" pitchFamily="34" charset="0"/>
              </a:rPr>
              <a:t>ُ</a:t>
            </a:r>
            <a:r>
              <a:rPr lang="ar-JO" sz="2400" dirty="0" err="1">
                <a:latin typeface="Arial" pitchFamily="34" charset="0"/>
                <a:cs typeface="Arial" pitchFamily="34" charset="0"/>
              </a:rPr>
              <a:t>زيئات</a:t>
            </a:r>
            <a:r>
              <a:rPr lang="ar-JO" sz="2400" dirty="0">
                <a:latin typeface="Arial" pitchFamily="34" charset="0"/>
                <a:cs typeface="Arial" pitchFamily="34" charset="0"/>
              </a:rPr>
              <a:t>؟</a:t>
            </a:r>
          </a:p>
        </p:txBody>
      </p:sp>
    </p:spTree>
    <p:extLst>
      <p:ext uri="{BB962C8B-B14F-4D97-AF65-F5344CB8AC3E}">
        <p14:creationId xmlns:p14="http://schemas.microsoft.com/office/powerpoint/2010/main" val="371786169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حلّ </a:t>
            </a:r>
            <a:r>
              <a:rPr lang="ar-JO" dirty="0"/>
              <a:t>تمرين</a:t>
            </a:r>
            <a:r>
              <a:rPr lang="ar-SA" dirty="0"/>
              <a:t> </a:t>
            </a:r>
            <a:r>
              <a:rPr lang="ar-SA" dirty="0" err="1"/>
              <a:t>-</a:t>
            </a:r>
            <a:r>
              <a:rPr lang="ar-SA" dirty="0"/>
              <a:t> </a:t>
            </a:r>
            <a:r>
              <a:rPr lang="en-US" dirty="0"/>
              <a:t>13</a:t>
            </a:r>
            <a:endParaRPr lang="he-IL" dirty="0"/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ar-JO" dirty="0"/>
              <a:t>طول الرّابط الكوفلنتيّ</a:t>
            </a:r>
            <a:endParaRPr lang="en-US" dirty="0"/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515273" y="1610940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endParaRPr lang="he-I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8712" y="3686866"/>
            <a:ext cx="7863551" cy="2805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ar-JO" sz="2000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بالرّابطين يوجد ذرّة هيدروجين.</a:t>
            </a:r>
            <a:r>
              <a:rPr lang="he-IL" sz="2000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SA" sz="2000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نصف </a:t>
            </a:r>
            <a:r>
              <a:rPr lang="ar-JO" sz="2000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قطر ذرّة الأكسجين</a:t>
            </a:r>
            <a:r>
              <a:rPr lang="he-IL" sz="2000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&lt; </a:t>
            </a:r>
            <a:r>
              <a:rPr lang="ar-SA" sz="2000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نصف </a:t>
            </a:r>
            <a:r>
              <a:rPr lang="ar-JO" sz="2000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قطر ذرّة النيتروجين</a:t>
            </a:r>
            <a:r>
              <a:rPr lang="he-IL" sz="2000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2000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ar-JO" sz="2000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لذلك الأنوية تجذب الإلكترونات الرّابطة بشكلٍ أقوى بالرّابط </a:t>
            </a:r>
            <a:r>
              <a:rPr lang="en-US" sz="2000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O-H</a:t>
            </a:r>
            <a:r>
              <a:rPr lang="he-IL" sz="2000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.  </a:t>
            </a:r>
            <a:r>
              <a:rPr lang="ar-JO" sz="2000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كل واحد من الرّابطين فردي ومتقطب</a:t>
            </a:r>
            <a:r>
              <a:rPr lang="ar-SA" sz="2000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000" dirty="0">
              <a:solidFill>
                <a:srgbClr val="12B4BC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ar-JO" sz="2000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تقطب </a:t>
            </a:r>
            <a:r>
              <a:rPr lang="ar-SA" sz="2000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ا</a:t>
            </a:r>
            <a:r>
              <a:rPr lang="ar-JO" sz="2000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لرّابط </a:t>
            </a:r>
            <a:r>
              <a:rPr lang="en-US" sz="2000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O-H</a:t>
            </a:r>
            <a:r>
              <a:rPr lang="he-IL" sz="2000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 &gt; </a:t>
            </a:r>
            <a:r>
              <a:rPr lang="ar-JO" sz="2000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تقطب الرّابط </a:t>
            </a:r>
            <a:r>
              <a:rPr lang="en-US" sz="2000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N-H</a:t>
            </a:r>
            <a:r>
              <a:rPr lang="he-IL" sz="2000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JO" sz="2000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بسبب فرق السالبيّة الكهربائية بين الذرّات الم</a:t>
            </a:r>
            <a:r>
              <a:rPr lang="ar-SA" sz="2000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ُ</a:t>
            </a:r>
            <a:r>
              <a:rPr lang="ar-JO" sz="2000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شتر</a:t>
            </a:r>
            <a:r>
              <a:rPr lang="ar-SA" sz="2000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ِ</a:t>
            </a:r>
            <a:r>
              <a:rPr lang="ar-JO" sz="2000" dirty="0" err="1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كة</a:t>
            </a:r>
            <a:r>
              <a:rPr lang="ar-JO" sz="2000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 بتكوين الرابط  فهو أكبر</a:t>
            </a:r>
            <a:r>
              <a:rPr lang="ar-SA" sz="2000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 في ا</a:t>
            </a:r>
            <a:r>
              <a:rPr lang="ar-JO" sz="2000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لرّابط </a:t>
            </a:r>
            <a:r>
              <a:rPr lang="en-US" sz="2000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O-H</a:t>
            </a:r>
            <a:r>
              <a:rPr lang="ar-SA" sz="2000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ar-JO" sz="2000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 بالتالي بالإضافة </a:t>
            </a:r>
            <a:r>
              <a:rPr lang="ar-SA" sz="2000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إ</a:t>
            </a:r>
            <a:r>
              <a:rPr lang="ar-JO" sz="2000" dirty="0" err="1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لى</a:t>
            </a:r>
            <a:r>
              <a:rPr lang="ar-JO" sz="2000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 التجاذب بين الأنوية والإلكترونات الرّابطة تضاف قوى تجاذب</a:t>
            </a:r>
            <a:r>
              <a:rPr lang="ar-SA" sz="2000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 إضافيّة</a:t>
            </a:r>
            <a:r>
              <a:rPr lang="ar-JO" sz="2000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 بين الشحنات الجزئيّة على الذرّات.</a:t>
            </a:r>
            <a:endParaRPr lang="en-US" sz="2000" dirty="0">
              <a:solidFill>
                <a:srgbClr val="12B4BC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3198107"/>
              </p:ext>
            </p:extLst>
          </p:nvPr>
        </p:nvGraphicFramePr>
        <p:xfrm>
          <a:off x="213735" y="1014336"/>
          <a:ext cx="3807414" cy="45771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807414">
                  <a:extLst>
                    <a:ext uri="{9D8B030D-6E8A-4147-A177-3AD203B41FA5}">
                      <a16:colId xmlns:a16="http://schemas.microsoft.com/office/drawing/2014/main" val="3742297672"/>
                    </a:ext>
                  </a:extLst>
                </a:gridCol>
              </a:tblGrid>
              <a:tr h="45771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45770" algn="l"/>
                        </a:tabLst>
                      </a:pPr>
                      <a:r>
                        <a:rPr lang="ar-JO" sz="2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بجروت 2009</a:t>
                      </a:r>
                      <a:r>
                        <a:rPr lang="ar-SA" sz="20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، نموذج 37303</a:t>
                      </a:r>
                      <a:endParaRPr lang="en-US" sz="200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28302677"/>
                  </a:ext>
                </a:extLst>
              </a:tr>
            </a:tbl>
          </a:graphicData>
        </a:graphic>
      </p:graphicFrame>
      <p:sp>
        <p:nvSpPr>
          <p:cNvPr id="10" name="מלבן 9"/>
          <p:cNvSpPr/>
          <p:nvPr/>
        </p:nvSpPr>
        <p:spPr>
          <a:xfrm>
            <a:off x="541835" y="1699581"/>
            <a:ext cx="11108330" cy="2343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ar-JO" sz="2000" dirty="0">
                <a:latin typeface="Arial" pitchFamily="34" charset="0"/>
                <a:cs typeface="Arial" pitchFamily="34" charset="0"/>
              </a:rPr>
              <a:t>معطى أمامك صيغة جزيئين </a:t>
            </a:r>
            <a:r>
              <a:rPr lang="he-IL" sz="2000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N</a:t>
            </a:r>
            <a:r>
              <a:rPr lang="en-US" sz="2000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H</a:t>
            </a:r>
            <a:r>
              <a:rPr lang="en-US" sz="2000" baseline="-25000" dirty="0">
                <a:latin typeface="Arial" pitchFamily="34" charset="0"/>
                <a:cs typeface="Arial" pitchFamily="34" charset="0"/>
              </a:rPr>
              <a:t>4</a:t>
            </a:r>
            <a:r>
              <a:rPr lang="he-IL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ar-JO" sz="2000" dirty="0">
                <a:latin typeface="Arial" pitchFamily="34" charset="0"/>
                <a:cs typeface="Arial" pitchFamily="34" charset="0"/>
              </a:rPr>
              <a:t>و</a:t>
            </a:r>
            <a:r>
              <a:rPr lang="he-IL" sz="20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H</a:t>
            </a:r>
            <a:r>
              <a:rPr lang="en-US" sz="2000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O</a:t>
            </a:r>
            <a:r>
              <a:rPr lang="en-US" sz="2000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he-IL" sz="2000" dirty="0">
                <a:latin typeface="Arial" pitchFamily="34" charset="0"/>
                <a:cs typeface="Arial" pitchFamily="34" charset="0"/>
              </a:rPr>
              <a:t>.  </a:t>
            </a:r>
            <a:r>
              <a:rPr lang="ar-JO" sz="2000" dirty="0">
                <a:latin typeface="Arial" pitchFamily="34" charset="0"/>
                <a:cs typeface="Arial" pitchFamily="34" charset="0"/>
              </a:rPr>
              <a:t>ومعطى قيم السالبيّة الكهربائيّة لذر</a:t>
            </a:r>
            <a:r>
              <a:rPr lang="ar-SA" sz="2000" dirty="0">
                <a:latin typeface="Arial" pitchFamily="34" charset="0"/>
                <a:cs typeface="Arial" pitchFamily="34" charset="0"/>
              </a:rPr>
              <a:t>ّ</a:t>
            </a:r>
            <a:r>
              <a:rPr lang="ar-JO" sz="2000" dirty="0">
                <a:latin typeface="Arial" pitchFamily="34" charset="0"/>
                <a:cs typeface="Arial" pitchFamily="34" charset="0"/>
              </a:rPr>
              <a:t>ات الهيدروجين، النيتروجين والأوكسجين</a:t>
            </a:r>
            <a:r>
              <a:rPr lang="he-IL" sz="2000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endParaRPr lang="ar-SA" sz="20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ar-SA" sz="20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ar-JO" sz="2000" dirty="0">
                <a:latin typeface="Arial" pitchFamily="34" charset="0"/>
                <a:cs typeface="Arial" pitchFamily="34" charset="0"/>
              </a:rPr>
              <a:t>ب- طول الرّابط</a:t>
            </a:r>
            <a:r>
              <a:rPr lang="ar-SA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N-H</a:t>
            </a:r>
            <a:r>
              <a:rPr lang="he-IL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ar-SA" sz="2000" dirty="0">
                <a:latin typeface="Arial" pitchFamily="34" charset="0"/>
                <a:cs typeface="Arial" pitchFamily="34" charset="0"/>
              </a:rPr>
              <a:t>في </a:t>
            </a:r>
            <a:r>
              <a:rPr lang="ar-JO" sz="2000" dirty="0">
                <a:latin typeface="Arial" pitchFamily="34" charset="0"/>
                <a:cs typeface="Arial" pitchFamily="34" charset="0"/>
              </a:rPr>
              <a:t>جُزيء</a:t>
            </a:r>
            <a:r>
              <a:rPr lang="he-IL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N</a:t>
            </a:r>
            <a:r>
              <a:rPr lang="en-US" sz="2000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H</a:t>
            </a:r>
            <a:r>
              <a:rPr lang="en-US" sz="2000" baseline="-25000" dirty="0">
                <a:latin typeface="Arial" pitchFamily="34" charset="0"/>
                <a:cs typeface="Arial" pitchFamily="34" charset="0"/>
              </a:rPr>
              <a:t>4</a:t>
            </a:r>
            <a:r>
              <a:rPr lang="he-IL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ar-JO" sz="2000" dirty="0">
                <a:latin typeface="Arial" pitchFamily="34" charset="0"/>
                <a:cs typeface="Arial" pitchFamily="34" charset="0"/>
              </a:rPr>
              <a:t>أطول من طول الرّابط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O-H</a:t>
            </a:r>
            <a:r>
              <a:rPr lang="he-IL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ar-SA" sz="2000" dirty="0">
                <a:latin typeface="Arial" pitchFamily="34" charset="0"/>
                <a:cs typeface="Arial" pitchFamily="34" charset="0"/>
              </a:rPr>
              <a:t>في </a:t>
            </a:r>
            <a:r>
              <a:rPr lang="ar-JO" sz="2000" dirty="0">
                <a:latin typeface="Arial" pitchFamily="34" charset="0"/>
                <a:cs typeface="Arial" pitchFamily="34" charset="0"/>
              </a:rPr>
              <a:t>جُزيء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H</a:t>
            </a:r>
            <a:r>
              <a:rPr lang="en-US" sz="2000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O</a:t>
            </a:r>
            <a:r>
              <a:rPr lang="en-US" sz="2000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ar-SA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ar-JO" sz="2000" dirty="0">
                <a:latin typeface="Arial" pitchFamily="34" charset="0"/>
                <a:cs typeface="Arial" pitchFamily="34" charset="0"/>
              </a:rPr>
              <a:t>فسّر هذه </a:t>
            </a:r>
            <a:r>
              <a:rPr lang="ar-SA" sz="2000" dirty="0">
                <a:latin typeface="Arial" pitchFamily="34" charset="0"/>
                <a:cs typeface="Arial" pitchFamily="34" charset="0"/>
              </a:rPr>
              <a:t>ا</a:t>
            </a:r>
            <a:r>
              <a:rPr lang="ar-JO" sz="2000" dirty="0">
                <a:latin typeface="Arial" pitchFamily="34" charset="0"/>
                <a:cs typeface="Arial" pitchFamily="34" charset="0"/>
              </a:rPr>
              <a:t>لحقيقة</a:t>
            </a:r>
            <a:r>
              <a:rPr lang="ar-SA" sz="2000" dirty="0">
                <a:latin typeface="Arial" pitchFamily="34" charset="0"/>
                <a:cs typeface="Arial" pitchFamily="34" charset="0"/>
              </a:rPr>
              <a:t>.</a:t>
            </a:r>
            <a:r>
              <a:rPr lang="ar-JO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he-IL" sz="2000" dirty="0">
                <a:latin typeface="Arial" pitchFamily="34" charset="0"/>
                <a:cs typeface="Arial" pitchFamily="34" charset="0"/>
              </a:rPr>
              <a:t>									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8485" y="2293053"/>
            <a:ext cx="4186841" cy="897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3623342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תמונה 6" descr="תמונה שמכילה אובייקט, שעון&#10;&#10;התיאור נוצר באופן אוטומטי">
            <a:extLst>
              <a:ext uri="{FF2B5EF4-FFF2-40B4-BE49-F238E27FC236}">
                <a16:creationId xmlns:a16="http://schemas.microsoft.com/office/drawing/2014/main" id="{300B5EBA-5684-439B-82F6-2B288C3AC2C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clrChange>
              <a:clrFrom>
                <a:srgbClr val="F3F2EE"/>
              </a:clrFrom>
              <a:clrTo>
                <a:srgbClr val="F3F2E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28" t="21296" r="8702"/>
          <a:stretch/>
        </p:blipFill>
        <p:spPr>
          <a:xfrm flipH="1">
            <a:off x="0" y="-263733"/>
            <a:ext cx="2277745" cy="2037982"/>
          </a:xfrm>
          <a:prstGeom prst="rect">
            <a:avLst/>
          </a:prstGeom>
        </p:spPr>
      </p:pic>
      <p:sp>
        <p:nvSpPr>
          <p:cNvPr id="12" name="כותרת 11"/>
          <p:cNvSpPr>
            <a:spLocks noGrp="1"/>
          </p:cNvSpPr>
          <p:nvPr>
            <p:ph type="title"/>
          </p:nvPr>
        </p:nvSpPr>
        <p:spPr>
          <a:xfrm>
            <a:off x="1138872" y="1813737"/>
            <a:ext cx="9802368" cy="720000"/>
          </a:xfrm>
        </p:spPr>
        <p:txBody>
          <a:bodyPr/>
          <a:lstStyle/>
          <a:p>
            <a:r>
              <a:rPr lang="ar-SA" dirty="0">
                <a:latin typeface="Arial" panose="020B0604020202020204" pitchFamily="34" charset="0"/>
                <a:cs typeface="Arial" panose="020B0604020202020204" pitchFamily="34" charset="0"/>
                <a:sym typeface="Varela Round"/>
              </a:rPr>
              <a:t>أُ</a:t>
            </a:r>
            <a:r>
              <a:rPr lang="ar-JO" dirty="0">
                <a:latin typeface="Arial" panose="020B0604020202020204" pitchFamily="34" charset="0"/>
                <a:cs typeface="Arial" panose="020B0604020202020204" pitchFamily="34" charset="0"/>
                <a:sym typeface="Varela Round"/>
              </a:rPr>
              <a:t>دخل عبر ال</a:t>
            </a:r>
            <a:r>
              <a:rPr lang="ar-SA" dirty="0">
                <a:latin typeface="Arial" panose="020B0604020202020204" pitchFamily="34" charset="0"/>
                <a:cs typeface="Arial" panose="020B0604020202020204" pitchFamily="34" charset="0"/>
                <a:sym typeface="Varela Round"/>
              </a:rPr>
              <a:t>ـ</a:t>
            </a:r>
            <a:r>
              <a:rPr lang="ar-JO" dirty="0">
                <a:latin typeface="Arial" panose="020B0604020202020204" pitchFamily="34" charset="0"/>
                <a:cs typeface="Arial" panose="020B0604020202020204" pitchFamily="34" charset="0"/>
                <a:sym typeface="Varela Round"/>
              </a:rPr>
              <a:t> </a:t>
            </a:r>
            <a:r>
              <a:rPr lang="he-IL" dirty="0">
                <a:latin typeface="Arial" panose="020B0604020202020204" pitchFamily="34" charset="0"/>
                <a:cs typeface="Arial" panose="020B0604020202020204" pitchFamily="34" charset="0"/>
                <a:sym typeface="Varela Round"/>
              </a:rPr>
              <a:t>–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sym typeface="Varela Round"/>
              </a:rPr>
              <a:t>QR</a:t>
            </a:r>
            <a:r>
              <a:rPr lang="he-IL" dirty="0">
                <a:latin typeface="Arial" panose="020B0604020202020204" pitchFamily="34" charset="0"/>
                <a:cs typeface="Arial" panose="020B0604020202020204" pitchFamily="34" charset="0"/>
                <a:sym typeface="Varela Round"/>
              </a:rPr>
              <a:t> </a:t>
            </a:r>
            <a:r>
              <a:rPr lang="ar-JO" dirty="0">
                <a:latin typeface="Arial" panose="020B0604020202020204" pitchFamily="34" charset="0"/>
                <a:cs typeface="Arial" panose="020B0604020202020204" pitchFamily="34" charset="0"/>
                <a:sym typeface="Varela Round"/>
              </a:rPr>
              <a:t>الذي أمامك إلى الم</a:t>
            </a:r>
            <a:r>
              <a:rPr lang="ar-SA" dirty="0">
                <a:latin typeface="Arial" panose="020B0604020202020204" pitchFamily="34" charset="0"/>
                <a:cs typeface="Arial" panose="020B0604020202020204" pitchFamily="34" charset="0"/>
                <a:sym typeface="Varela Round"/>
              </a:rPr>
              <a:t>َ</a:t>
            </a:r>
            <a:r>
              <a:rPr lang="ar-JO" dirty="0">
                <a:latin typeface="Arial" panose="020B0604020202020204" pitchFamily="34" charset="0"/>
                <a:cs typeface="Arial" panose="020B0604020202020204" pitchFamily="34" charset="0"/>
                <a:sym typeface="Varela Round"/>
              </a:rPr>
              <a:t>هم</a:t>
            </a:r>
            <a:r>
              <a:rPr lang="ar-SA" dirty="0">
                <a:latin typeface="Arial" panose="020B0604020202020204" pitchFamily="34" charset="0"/>
                <a:cs typeface="Arial" panose="020B0604020202020204" pitchFamily="34" charset="0"/>
                <a:sym typeface="Varela Round"/>
              </a:rPr>
              <a:t>َّ</a:t>
            </a:r>
            <a:r>
              <a:rPr lang="ar-JO" dirty="0">
                <a:latin typeface="Arial" panose="020B0604020202020204" pitchFamily="34" charset="0"/>
                <a:cs typeface="Arial" panose="020B0604020202020204" pitchFamily="34" charset="0"/>
                <a:sym typeface="Varela Round"/>
              </a:rPr>
              <a:t>ة البيتي</a:t>
            </a:r>
            <a:r>
              <a:rPr lang="ar-SA" dirty="0">
                <a:latin typeface="Arial" panose="020B0604020202020204" pitchFamily="34" charset="0"/>
                <a:cs typeface="Arial" panose="020B0604020202020204" pitchFamily="34" charset="0"/>
                <a:sym typeface="Varela Round"/>
              </a:rPr>
              <a:t>ّ</a:t>
            </a:r>
            <a:r>
              <a:rPr lang="ar-JO" dirty="0">
                <a:latin typeface="Arial" panose="020B0604020202020204" pitchFamily="34" charset="0"/>
                <a:cs typeface="Arial" panose="020B0604020202020204" pitchFamily="34" charset="0"/>
                <a:sym typeface="Varela Round"/>
              </a:rPr>
              <a:t>ة </a:t>
            </a:r>
            <a:endParaRPr lang="he-IL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57762" y="3092231"/>
            <a:ext cx="2276475" cy="233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4940028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423F6F61-4567-462B-A618-70CBC508D8B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/>
          <a:srcRect l="39172" r="34234" b="66411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04EE8F9-32B7-45EB-8FC4-CC451E605118}"/>
              </a:ext>
            </a:extLst>
          </p:cNvPr>
          <p:cNvSpPr txBox="1"/>
          <p:nvPr/>
        </p:nvSpPr>
        <p:spPr>
          <a:xfrm>
            <a:off x="1385454" y="3016112"/>
            <a:ext cx="10436297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895350" algn="just"/>
            <a:r>
              <a:rPr lang="he-IL" sz="2800" dirty="0">
                <a:solidFill>
                  <a:srgbClr val="192A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השימוש ביצירות במהלך שידור זה נעשה לפי סעיף 27א לחוק זכות יוצרים، תשס"ח-2007. אם הינך בעל הזכויות באחת היצירות، באפשרותך לבקש מאיתנו לחדול מהשימוש ביצירה، זאת באמצעות פנייה לדוא"ל </a:t>
            </a:r>
            <a:r>
              <a:rPr lang="en-US" sz="2800" dirty="0">
                <a:solidFill>
                  <a:srgbClr val="192A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rights@education.gov.il</a:t>
            </a:r>
            <a:endParaRPr lang="he-IL" sz="2800" dirty="0">
              <a:solidFill>
                <a:srgbClr val="192A7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0276247E-F89D-4BE1-B3D6-7FE06BEB5A42}"/>
              </a:ext>
            </a:extLst>
          </p:cNvPr>
          <p:cNvSpPr/>
          <p:nvPr/>
        </p:nvSpPr>
        <p:spPr>
          <a:xfrm>
            <a:off x="795" y="1838476"/>
            <a:ext cx="12190412" cy="763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b="1" dirty="0">
                <a:solidFill>
                  <a:srgbClr val="192A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שימוש ביצירות מוגנות בזכויות יוצרים ואיתור בעלי זכויות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>
          <a:xfrm>
            <a:off x="791534" y="1737868"/>
            <a:ext cx="10800000" cy="1260000"/>
          </a:xfrm>
        </p:spPr>
        <p:txBody>
          <a:bodyPr/>
          <a:lstStyle/>
          <a:p>
            <a:r>
              <a:rPr lang="ar-SA" dirty="0">
                <a:latin typeface="Arial" pitchFamily="34" charset="0"/>
                <a:cs typeface="Arial" pitchFamily="34" charset="0"/>
              </a:rPr>
              <a:t>الجُزيئات</a:t>
            </a:r>
            <a:endParaRPr lang="he-I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כותרת משנה 6"/>
          <p:cNvSpPr txBox="1">
            <a:spLocks/>
          </p:cNvSpPr>
          <p:nvPr/>
        </p:nvSpPr>
        <p:spPr>
          <a:xfrm>
            <a:off x="0" y="2986672"/>
            <a:ext cx="12192000" cy="1375971"/>
          </a:xfrm>
          <a:prstGeom prst="rect">
            <a:avLst/>
          </a:prstGeom>
        </p:spPr>
        <p:txBody>
          <a:bodyPr/>
          <a:lstStyle>
            <a:lvl1pPr marL="342934" indent="-342934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3024" indent="-285779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ar-SA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Varela Round"/>
              </a:rPr>
              <a:t>الصيغة الجُزيئيّة</a:t>
            </a:r>
          </a:p>
          <a:p>
            <a:pPr marL="0" indent="0" algn="ctr">
              <a:buNone/>
            </a:pPr>
            <a:r>
              <a:rPr lang="ar-JO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Varela Round"/>
              </a:rPr>
              <a:t>صيغة التمثيل الإلكتروني</a:t>
            </a:r>
            <a:r>
              <a:rPr lang="ar-SA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Varela Round"/>
              </a:rPr>
              <a:t>ّ</a:t>
            </a:r>
            <a:endParaRPr lang="he-IL" dirty="0">
              <a:latin typeface="Arial" pitchFamily="34" charset="0"/>
              <a:cs typeface="Arial" pitchFamily="34" charset="0"/>
              <a:sym typeface="Varela Roun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5272" y="1024128"/>
            <a:ext cx="11161453" cy="457200"/>
          </a:xfrm>
        </p:spPr>
        <p:txBody>
          <a:bodyPr/>
          <a:lstStyle/>
          <a:p>
            <a:r>
              <a:rPr lang="ar-JO" dirty="0">
                <a:latin typeface="Arial" pitchFamily="34" charset="0"/>
                <a:cs typeface="Arial" pitchFamily="34" charset="0"/>
              </a:rPr>
              <a:t>الصيغة الجُزيئيّة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273" y="1630009"/>
            <a:ext cx="11161453" cy="270998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ar-JO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كيف ي</a:t>
            </a:r>
            <a:r>
              <a:rPr lang="ar-SA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ُ</a:t>
            </a:r>
            <a:r>
              <a:rPr lang="ar-JO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مكننا </a:t>
            </a:r>
            <a:r>
              <a:rPr lang="ar-JO" dirty="0" err="1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التوصُ</a:t>
            </a:r>
            <a:r>
              <a:rPr lang="ar-SA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ّ</a:t>
            </a:r>
            <a:r>
              <a:rPr lang="ar-JO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ل </a:t>
            </a:r>
            <a:r>
              <a:rPr lang="ar-SA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إ</a:t>
            </a:r>
            <a:r>
              <a:rPr lang="ar-JO" dirty="0" err="1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لى</a:t>
            </a:r>
            <a:r>
              <a:rPr lang="ar-JO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 صيغة المادّة المُكوَّنة من ج</a:t>
            </a:r>
            <a:r>
              <a:rPr lang="ar-SA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ُ</a:t>
            </a:r>
            <a:r>
              <a:rPr lang="ar-JO" dirty="0" err="1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زيئات</a:t>
            </a:r>
            <a:r>
              <a:rPr lang="ar-SA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JO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(الموادّ الجزيئية)؟</a:t>
            </a:r>
          </a:p>
          <a:p>
            <a:pPr>
              <a:lnSpc>
                <a:spcPct val="150000"/>
              </a:lnSpc>
            </a:pPr>
            <a:endParaRPr lang="he-IL" dirty="0">
              <a:solidFill>
                <a:srgbClr val="192A72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ar-JO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الإجابة عن هذا السؤال، تكم</a:t>
            </a:r>
            <a:r>
              <a:rPr lang="ar-SA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ُ</a:t>
            </a:r>
            <a:r>
              <a:rPr lang="ar-JO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ن في قدرة تراب</a:t>
            </a:r>
            <a:r>
              <a:rPr lang="ar-SA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ُ</a:t>
            </a:r>
            <a:r>
              <a:rPr lang="ar-JO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ط ذرّات اللافلزات</a:t>
            </a:r>
            <a:r>
              <a:rPr lang="ar-SA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ar-JO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 التي تبني الج</a:t>
            </a:r>
            <a:r>
              <a:rPr lang="ar-SA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ُ</a:t>
            </a:r>
            <a:r>
              <a:rPr lang="ar-JO" dirty="0" err="1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زيئات</a:t>
            </a:r>
            <a:r>
              <a:rPr lang="ar-JO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 وتتطل</a:t>
            </a:r>
            <a:r>
              <a:rPr lang="ar-SA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ّ</a:t>
            </a:r>
            <a:r>
              <a:rPr lang="ar-JO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ب معلومات حول المبنى الج</a:t>
            </a:r>
            <a:r>
              <a:rPr lang="ar-SA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ُ</a:t>
            </a:r>
            <a:r>
              <a:rPr lang="ar-JO" dirty="0" err="1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زيئي</a:t>
            </a:r>
            <a:r>
              <a:rPr lang="ar-JO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 للمادّة.</a:t>
            </a:r>
            <a:endParaRPr lang="he-IL" dirty="0">
              <a:solidFill>
                <a:srgbClr val="192A7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515272" y="2032212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itchFamily="34" charset="0"/>
              <a:buNone/>
            </a:pPr>
            <a:endParaRPr lang="he-I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07367DA-08E2-4D87-B462-A39D14AAB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الجُزيئات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3871495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111689" y="284687"/>
            <a:ext cx="5480643" cy="561474"/>
          </a:xfrm>
        </p:spPr>
        <p:txBody>
          <a:bodyPr/>
          <a:lstStyle/>
          <a:p>
            <a:r>
              <a:rPr lang="ar-JO" sz="3200" dirty="0">
                <a:latin typeface="Arial" pitchFamily="34" charset="0"/>
                <a:cs typeface="Arial" pitchFamily="34" charset="0"/>
              </a:rPr>
              <a:t>تذكير</a:t>
            </a:r>
            <a:r>
              <a:rPr lang="he-IL" sz="3200" dirty="0">
                <a:latin typeface="Arial" pitchFamily="34" charset="0"/>
                <a:cs typeface="Arial" pitchFamily="34" charset="0"/>
              </a:rPr>
              <a:t>: </a:t>
            </a:r>
            <a:r>
              <a:rPr lang="ar-JO" sz="3200" dirty="0">
                <a:latin typeface="Arial" pitchFamily="34" charset="0"/>
                <a:cs typeface="Arial" pitchFamily="34" charset="0"/>
              </a:rPr>
              <a:t>التعبير</a:t>
            </a:r>
            <a:r>
              <a:rPr lang="ar-SA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ar-JO" sz="3200" dirty="0">
                <a:latin typeface="Arial" pitchFamily="34" charset="0"/>
                <a:cs typeface="Arial" pitchFamily="34" charset="0"/>
              </a:rPr>
              <a:t>عن الجُسيمات بلغة الكيمياء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0808" y="1353480"/>
            <a:ext cx="11161453" cy="4200919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Font typeface="Wingdings" pitchFamily="2" charset="2"/>
              <a:buChar char="ü"/>
            </a:pPr>
            <a:r>
              <a:rPr lang="ar-SA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JO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بالإمكان التعبير عن الجُسيمات بطرق متعددة، حتى الآن تعلمنا أنه بالإمكان التعبير عن الذرّات بواسطة الرموز الكيميائيّة</a:t>
            </a:r>
            <a:r>
              <a:rPr lang="ar-SA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JO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(بالأحرف اللاتينيّة)، وبالإمكان التعبير عن الموادّ بواسطة صيغة المادّة. </a:t>
            </a:r>
            <a:endParaRPr lang="he-IL" dirty="0">
              <a:solidFill>
                <a:srgbClr val="192A72"/>
              </a:solidFill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ar-JO" dirty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ar-JO" dirty="0">
                <a:latin typeface="Arial" pitchFamily="34" charset="0"/>
                <a:cs typeface="Arial" pitchFamily="34" charset="0"/>
              </a:rPr>
              <a:t>الرمز </a:t>
            </a:r>
            <a:r>
              <a:rPr lang="ar-JO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الكيميائي للعنصر عبارة عن:</a:t>
            </a:r>
            <a:endParaRPr lang="he-IL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228600" lvl="0" indent="-228600">
              <a:buNone/>
            </a:pPr>
            <a:r>
              <a:rPr lang="ar-JO" u="sng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الحرف </a:t>
            </a:r>
            <a:r>
              <a:rPr lang="ar-JO" u="sng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الأو</a:t>
            </a:r>
            <a:r>
              <a:rPr lang="ar-SA" u="sng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ّ</a:t>
            </a:r>
            <a:r>
              <a:rPr lang="ar-JO" u="sng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ل من اسم العنصر باللاتينية بالقطع الكبير </a:t>
            </a:r>
            <a:r>
              <a:rPr lang="he-IL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i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Capital letter)</a:t>
            </a:r>
            <a:r>
              <a:rPr lang="he-IL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 </a:t>
            </a:r>
          </a:p>
          <a:p>
            <a:pPr marL="228600" indent="-228600">
              <a:buNone/>
            </a:pPr>
            <a:r>
              <a:rPr lang="ar-JO" dirty="0">
                <a:latin typeface="Arial" pitchFamily="34" charset="0"/>
                <a:cs typeface="Arial" pitchFamily="34" charset="0"/>
              </a:rPr>
              <a:t>مثال</a:t>
            </a:r>
            <a:r>
              <a:rPr lang="ar-SA" dirty="0">
                <a:latin typeface="Arial" pitchFamily="34" charset="0"/>
                <a:cs typeface="Arial" pitchFamily="34" charset="0"/>
              </a:rPr>
              <a:t>:</a:t>
            </a:r>
            <a:r>
              <a:rPr lang="ar-JO" dirty="0">
                <a:latin typeface="Arial" pitchFamily="34" charset="0"/>
                <a:cs typeface="Arial" pitchFamily="34" charset="0"/>
              </a:rPr>
              <a:t> أ</a:t>
            </a:r>
            <a:r>
              <a:rPr lang="ar-SA" dirty="0">
                <a:latin typeface="Arial" pitchFamily="34" charset="0"/>
                <a:cs typeface="Arial" pitchFamily="34" charset="0"/>
              </a:rPr>
              <a:t>ك</a:t>
            </a:r>
            <a:r>
              <a:rPr lang="ar-JO" dirty="0">
                <a:latin typeface="Arial" pitchFamily="34" charset="0"/>
                <a:cs typeface="Arial" pitchFamily="34" charset="0"/>
              </a:rPr>
              <a:t>سجين– باللاتينية </a:t>
            </a:r>
            <a:r>
              <a:rPr lang="he-IL" dirty="0">
                <a:latin typeface="Arial" pitchFamily="34" charset="0"/>
                <a:cs typeface="Arial" pitchFamily="34" charset="0"/>
              </a:rPr>
              <a:t>(</a:t>
            </a:r>
            <a:r>
              <a:rPr lang="en-US" dirty="0">
                <a:latin typeface="Arial" pitchFamily="34" charset="0"/>
                <a:cs typeface="Arial" pitchFamily="34" charset="0"/>
              </a:rPr>
              <a:t>Oxygen</a:t>
            </a:r>
            <a:r>
              <a:rPr lang="he-IL" dirty="0">
                <a:latin typeface="Arial" pitchFamily="34" charset="0"/>
                <a:cs typeface="Arial" pitchFamily="34" charset="0"/>
              </a:rPr>
              <a:t>)  </a:t>
            </a:r>
            <a:r>
              <a:rPr lang="ar-JO" dirty="0">
                <a:latin typeface="Arial" pitchFamily="34" charset="0"/>
                <a:cs typeface="Arial" pitchFamily="34" charset="0"/>
              </a:rPr>
              <a:t>رمزه الكيميائي </a:t>
            </a:r>
            <a:r>
              <a:rPr lang="en-US" dirty="0">
                <a:latin typeface="Arial" pitchFamily="34" charset="0"/>
                <a:cs typeface="Arial" pitchFamily="34" charset="0"/>
              </a:rPr>
              <a:t>O</a:t>
            </a:r>
            <a:r>
              <a:rPr lang="ar-JO" dirty="0" err="1">
                <a:latin typeface="Arial" pitchFamily="34" charset="0"/>
                <a:cs typeface="Arial" pitchFamily="34" charset="0"/>
              </a:rPr>
              <a:t>.</a:t>
            </a:r>
            <a:endParaRPr lang="en-US" b="1" dirty="0">
              <a:solidFill>
                <a:prstClr val="black"/>
              </a:solidFill>
              <a:highlight>
                <a:srgbClr val="FFFF00"/>
              </a:highlight>
              <a:latin typeface="Arial" pitchFamily="34" charset="0"/>
              <a:cs typeface="Arial" pitchFamily="34" charset="0"/>
            </a:endParaRPr>
          </a:p>
          <a:p>
            <a:pPr marL="228600" lvl="0" indent="-228600">
              <a:buNone/>
            </a:pPr>
            <a:r>
              <a:rPr lang="ar-JO" u="sng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أول حرفين من اسم العنصر باللاتينية</a:t>
            </a:r>
            <a:r>
              <a:rPr lang="he-IL" u="sng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ar-JO" u="sng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الحرف الأول بالقطع الكبير</a:t>
            </a:r>
            <a:r>
              <a:rPr lang="he-IL" u="sng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JO" u="sng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والحرف الثاني بالقطع الصغير.</a:t>
            </a:r>
            <a:endParaRPr lang="he-IL" dirty="0">
              <a:solidFill>
                <a:prstClr val="black"/>
              </a:solidFill>
              <a:highlight>
                <a:srgbClr val="FFFF00"/>
              </a:highlight>
              <a:latin typeface="Arial" pitchFamily="34" charset="0"/>
              <a:cs typeface="Arial" pitchFamily="34" charset="0"/>
            </a:endParaRPr>
          </a:p>
          <a:p>
            <a:pPr marL="228600" lvl="0" indent="-228600">
              <a:buNone/>
            </a:pPr>
            <a:r>
              <a:rPr lang="ar-JO" dirty="0">
                <a:latin typeface="Arial" pitchFamily="34" charset="0"/>
                <a:cs typeface="Arial" pitchFamily="34" charset="0"/>
              </a:rPr>
              <a:t>   </a:t>
            </a:r>
            <a:r>
              <a:rPr lang="ar-JO" dirty="0" err="1">
                <a:latin typeface="Arial" pitchFamily="34" charset="0"/>
                <a:cs typeface="Arial" pitchFamily="34" charset="0"/>
              </a:rPr>
              <a:t>مثال:</a:t>
            </a:r>
            <a:r>
              <a:rPr lang="ar-JO" dirty="0">
                <a:latin typeface="Arial" pitchFamily="34" charset="0"/>
                <a:cs typeface="Arial" pitchFamily="34" charset="0"/>
              </a:rPr>
              <a:t> </a:t>
            </a:r>
            <a:r>
              <a:rPr lang="ar-SA" dirty="0">
                <a:latin typeface="Arial" pitchFamily="34" charset="0"/>
                <a:cs typeface="Arial" pitchFamily="34" charset="0"/>
              </a:rPr>
              <a:t>أ</a:t>
            </a:r>
            <a:r>
              <a:rPr lang="ar-JO" dirty="0">
                <a:latin typeface="Arial" pitchFamily="34" charset="0"/>
                <a:cs typeface="Arial" pitchFamily="34" charset="0"/>
              </a:rPr>
              <a:t>ل</a:t>
            </a:r>
            <a:r>
              <a:rPr lang="ar-SA" dirty="0">
                <a:latin typeface="Arial" pitchFamily="34" charset="0"/>
                <a:cs typeface="Arial" pitchFamily="34" charset="0"/>
              </a:rPr>
              <a:t>و</a:t>
            </a:r>
            <a:r>
              <a:rPr lang="ar-JO" dirty="0">
                <a:latin typeface="Arial" pitchFamily="34" charset="0"/>
                <a:cs typeface="Arial" pitchFamily="34" charset="0"/>
              </a:rPr>
              <a:t>م</a:t>
            </a:r>
            <a:r>
              <a:rPr lang="ar-SA" dirty="0">
                <a:latin typeface="Arial" pitchFamily="34" charset="0"/>
                <a:cs typeface="Arial" pitchFamily="34" charset="0"/>
              </a:rPr>
              <a:t>ي</a:t>
            </a:r>
            <a:r>
              <a:rPr lang="ar-JO" dirty="0" err="1">
                <a:latin typeface="Arial" pitchFamily="34" charset="0"/>
                <a:cs typeface="Arial" pitchFamily="34" charset="0"/>
              </a:rPr>
              <a:t>نيوم</a:t>
            </a:r>
            <a:r>
              <a:rPr lang="ar-JO" dirty="0">
                <a:latin typeface="Arial" pitchFamily="34" charset="0"/>
                <a:cs typeface="Arial" pitchFamily="34" charset="0"/>
              </a:rPr>
              <a:t> باللاتينية</a:t>
            </a:r>
            <a:r>
              <a:rPr lang="he-IL" dirty="0">
                <a:latin typeface="Arial" pitchFamily="34" charset="0"/>
                <a:cs typeface="Arial" pitchFamily="34" charset="0"/>
              </a:rPr>
              <a:t> (</a:t>
            </a:r>
            <a:r>
              <a:rPr lang="en-US" dirty="0">
                <a:latin typeface="Arial" pitchFamily="34" charset="0"/>
                <a:cs typeface="Arial" pitchFamily="34" charset="0"/>
              </a:rPr>
              <a:t>Aluminum</a:t>
            </a:r>
            <a:r>
              <a:rPr lang="he-IL" dirty="0">
                <a:latin typeface="Arial" pitchFamily="34" charset="0"/>
                <a:cs typeface="Arial" pitchFamily="34" charset="0"/>
              </a:rPr>
              <a:t>)</a:t>
            </a:r>
            <a:r>
              <a:rPr lang="en-US" dirty="0">
                <a:latin typeface="Arial" pitchFamily="34" charset="0"/>
                <a:cs typeface="Arial" pitchFamily="34" charset="0"/>
              </a:rPr>
              <a:t>  </a:t>
            </a:r>
            <a:r>
              <a:rPr lang="ar-JO" dirty="0">
                <a:latin typeface="Arial" pitchFamily="34" charset="0"/>
                <a:cs typeface="Arial" pitchFamily="34" charset="0"/>
              </a:rPr>
              <a:t>رمزه الكيميائي </a:t>
            </a:r>
            <a:r>
              <a:rPr lang="en-US" dirty="0">
                <a:latin typeface="Arial" pitchFamily="34" charset="0"/>
                <a:cs typeface="Arial" pitchFamily="34" charset="0"/>
              </a:rPr>
              <a:t>Al</a:t>
            </a:r>
            <a:r>
              <a:rPr lang="he-IL" dirty="0">
                <a:latin typeface="Arial" pitchFamily="34" charset="0"/>
                <a:cs typeface="Arial" pitchFamily="34" charset="0"/>
              </a:rPr>
              <a:t>.</a:t>
            </a:r>
            <a:r>
              <a:rPr lang="he-IL" b="1" dirty="0">
                <a:latin typeface="Arial" pitchFamily="34" charset="0"/>
                <a:cs typeface="Arial" pitchFamily="34" charset="0"/>
              </a:rPr>
              <a:t>   </a:t>
            </a:r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515272" y="2032212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itchFamily="34" charset="0"/>
              <a:buNone/>
            </a:pPr>
            <a:endParaRPr lang="he-I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3966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טקסט 2"/>
          <p:cNvSpPr>
            <a:spLocks noGrp="1"/>
          </p:cNvSpPr>
          <p:nvPr>
            <p:ph type="body" sz="quarter" idx="3"/>
          </p:nvPr>
        </p:nvSpPr>
        <p:spPr>
          <a:xfrm>
            <a:off x="3574479" y="373491"/>
            <a:ext cx="5580726" cy="543845"/>
          </a:xfrm>
        </p:spPr>
        <p:txBody>
          <a:bodyPr/>
          <a:lstStyle/>
          <a:p>
            <a:r>
              <a:rPr lang="ar-JO" sz="3200" dirty="0">
                <a:latin typeface="Arial" pitchFamily="34" charset="0"/>
                <a:cs typeface="Arial" pitchFamily="34" charset="0"/>
              </a:rPr>
              <a:t>تذكير</a:t>
            </a:r>
            <a:r>
              <a:rPr lang="he-IL" sz="3200" dirty="0">
                <a:latin typeface="Arial" pitchFamily="34" charset="0"/>
                <a:cs typeface="Arial" pitchFamily="34" charset="0"/>
              </a:rPr>
              <a:t>: </a:t>
            </a:r>
            <a:r>
              <a:rPr lang="ar-JO" sz="3200" dirty="0">
                <a:latin typeface="Arial" pitchFamily="34" charset="0"/>
                <a:cs typeface="Arial" pitchFamily="34" charset="0"/>
              </a:rPr>
              <a:t>التعبير عن الجُسيمات بلغة الكيمياء</a:t>
            </a:r>
            <a:endParaRPr lang="he-IL" sz="3200" dirty="0"/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lvl="0">
              <a:buFont typeface="Wingdings" pitchFamily="2" charset="2"/>
              <a:buChar char="ü"/>
            </a:pPr>
            <a:r>
              <a:rPr lang="ar-JO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عندما تظهر الذرّة أكثر من مر</a:t>
            </a:r>
            <a:r>
              <a:rPr lang="ar-SA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ّ</a:t>
            </a:r>
            <a:r>
              <a:rPr lang="ar-JO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ة واحدة </a:t>
            </a:r>
            <a:r>
              <a:rPr lang="ar-SA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في </a:t>
            </a:r>
            <a:r>
              <a:rPr lang="ar-JO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المُركّب، يتم</a:t>
            </a:r>
            <a:r>
              <a:rPr lang="ar-SA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ّ</a:t>
            </a:r>
            <a:r>
              <a:rPr lang="ar-JO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 التعبير عن ذلك بواسطة كتابة رقم صغير الذي يظهر بعد الرمز الكيميائي للذرّة.</a:t>
            </a:r>
          </a:p>
          <a:p>
            <a:pPr lvl="0">
              <a:buNone/>
            </a:pPr>
            <a:endParaRPr lang="ar-JO" dirty="0">
              <a:solidFill>
                <a:srgbClr val="192A72"/>
              </a:solidFill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r>
              <a:rPr lang="ar-JO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مثال</a:t>
            </a:r>
            <a:r>
              <a:rPr lang="ar-SA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ar-JO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 </a:t>
            </a:r>
            <a:endParaRPr lang="he-IL" dirty="0">
              <a:solidFill>
                <a:srgbClr val="192A72"/>
              </a:solidFill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r>
              <a:rPr lang="ar-JO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جُزيء الماء مُكوَّن من ذر</a:t>
            </a:r>
            <a:r>
              <a:rPr lang="ar-SA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ت</a:t>
            </a:r>
            <a:r>
              <a:rPr lang="ar-JO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ين هيدروجين وذرّة واحدة من الأكسجين </a:t>
            </a:r>
            <a:r>
              <a:rPr lang="he-IL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baseline="-25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O</a:t>
            </a:r>
            <a:endParaRPr lang="he-IL" dirty="0">
              <a:solidFill>
                <a:srgbClr val="192A72"/>
              </a:solidFill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ar-JO" dirty="0">
              <a:solidFill>
                <a:srgbClr val="192A72"/>
              </a:solidFill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r>
              <a:rPr lang="ar-JO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عنصر </a:t>
            </a:r>
            <a:r>
              <a:rPr lang="ar-JO" dirty="0" err="1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الفوسفور</a:t>
            </a:r>
            <a:r>
              <a:rPr lang="he-IL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en-US" baseline="-250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he-IL" baseline="-25000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he-IL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ar-JO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مُكوَّن من أربع ذرّات من الفوسفور.</a:t>
            </a:r>
            <a:endParaRPr lang="he-IL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קבוצה 4">
            <a:extLst>
              <a:ext uri="{FF2B5EF4-FFF2-40B4-BE49-F238E27FC236}">
                <a16:creationId xmlns:a16="http://schemas.microsoft.com/office/drawing/2014/main" id="{6C0FCA62-A89D-4FD5-AE4A-3A313FFBFFEC}"/>
              </a:ext>
            </a:extLst>
          </p:cNvPr>
          <p:cNvGrpSpPr/>
          <p:nvPr/>
        </p:nvGrpSpPr>
        <p:grpSpPr>
          <a:xfrm>
            <a:off x="1409653" y="2517001"/>
            <a:ext cx="2435750" cy="1650600"/>
            <a:chOff x="4502761" y="1291801"/>
            <a:chExt cx="2435750" cy="1650600"/>
          </a:xfrm>
        </p:grpSpPr>
        <p:pic>
          <p:nvPicPr>
            <p:cNvPr id="6" name="Picture 2" descr="Chemistry Cartoon 1100*747 transprent Png Free Download - Sphere ...">
              <a:extLst>
                <a:ext uri="{FF2B5EF4-FFF2-40B4-BE49-F238E27FC236}">
                  <a16:creationId xmlns:a16="http://schemas.microsoft.com/office/drawing/2014/main" id="{92A5F82C-1937-47FF-A15B-CF44E13CC0C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8649" b="89730" l="6960" r="94505">
                          <a14:foregroundMark x1="46886" y1="9189" x2="46886" y2="9189"/>
                          <a14:foregroundMark x1="91575" y1="58378" x2="91575" y2="58378"/>
                          <a14:foregroundMark x1="7326" y1="68108" x2="7326" y2="68108"/>
                          <a14:foregroundMark x1="94505" y1="58378" x2="94505" y2="58378"/>
                          <a14:foregroundMark x1="22711" y1="89730" x2="22711" y2="8973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02761" y="1291801"/>
              <a:ext cx="2435750" cy="1650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תיבת טקסט 25">
              <a:extLst>
                <a:ext uri="{FF2B5EF4-FFF2-40B4-BE49-F238E27FC236}">
                  <a16:creationId xmlns:a16="http://schemas.microsoft.com/office/drawing/2014/main" id="{F99C0B11-758D-4DF6-8BAC-B973C59A2CC4}"/>
                </a:ext>
              </a:extLst>
            </p:cNvPr>
            <p:cNvSpPr txBox="1"/>
            <p:nvPr/>
          </p:nvSpPr>
          <p:spPr>
            <a:xfrm>
              <a:off x="4815154" y="2279688"/>
              <a:ext cx="351378" cy="369332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H</a:t>
              </a:r>
              <a:endParaRPr lang="he-IL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תיבת טקסט 26">
              <a:extLst>
                <a:ext uri="{FF2B5EF4-FFF2-40B4-BE49-F238E27FC236}">
                  <a16:creationId xmlns:a16="http://schemas.microsoft.com/office/drawing/2014/main" id="{7FD3D2CE-584D-47A3-95EC-B001AE5A43C0}"/>
                </a:ext>
              </a:extLst>
            </p:cNvPr>
            <p:cNvSpPr txBox="1"/>
            <p:nvPr/>
          </p:nvSpPr>
          <p:spPr>
            <a:xfrm>
              <a:off x="6282130" y="2134795"/>
              <a:ext cx="351378" cy="369332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H</a:t>
              </a:r>
              <a:endParaRPr lang="he-IL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תיבת טקסט 27">
              <a:extLst>
                <a:ext uri="{FF2B5EF4-FFF2-40B4-BE49-F238E27FC236}">
                  <a16:creationId xmlns:a16="http://schemas.microsoft.com/office/drawing/2014/main" id="{3731F870-7DCE-4E68-9441-54C72695C950}"/>
                </a:ext>
              </a:extLst>
            </p:cNvPr>
            <p:cNvSpPr txBox="1"/>
            <p:nvPr/>
          </p:nvSpPr>
          <p:spPr>
            <a:xfrm>
              <a:off x="5495258" y="1557406"/>
              <a:ext cx="364203" cy="369332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O</a:t>
              </a:r>
              <a:endParaRPr lang="he-IL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02150" y="4572321"/>
            <a:ext cx="2296568" cy="2122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300761" y="477253"/>
            <a:ext cx="5331682" cy="457200"/>
          </a:xfrm>
        </p:spPr>
        <p:txBody>
          <a:bodyPr/>
          <a:lstStyle/>
          <a:p>
            <a:r>
              <a:rPr lang="ar-JO" dirty="0">
                <a:latin typeface="Arial" pitchFamily="34" charset="0"/>
                <a:cs typeface="Arial" pitchFamily="34" charset="0"/>
              </a:rPr>
              <a:t>تذكير</a:t>
            </a:r>
            <a:r>
              <a:rPr lang="he-IL" dirty="0">
                <a:latin typeface="Arial" pitchFamily="34" charset="0"/>
                <a:cs typeface="Arial" pitchFamily="34" charset="0"/>
              </a:rPr>
              <a:t>: </a:t>
            </a:r>
            <a:r>
              <a:rPr lang="ar-JO" dirty="0">
                <a:latin typeface="Arial" pitchFamily="34" charset="0"/>
                <a:cs typeface="Arial" pitchFamily="34" charset="0"/>
              </a:rPr>
              <a:t>التعبير عن الجُسيمات بلغة الكيمياء</a:t>
            </a:r>
            <a:endParaRPr lang="en-US" dirty="0"/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-1093296" y="1172808"/>
            <a:ext cx="12938697" cy="4381591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ar-JO" dirty="0">
                <a:solidFill>
                  <a:srgbClr val="192A72"/>
                </a:solidFill>
              </a:rPr>
              <a:t>تُعرض </a:t>
            </a:r>
            <a:r>
              <a:rPr lang="ar-JO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الموادّ بشكلٍ عام بواسطة عدد من الذرّات المرتبطة مع بعضها البعض لتكوين المادّة.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ar-JO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حتى ال</a:t>
            </a:r>
            <a:r>
              <a:rPr lang="ar-SA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آ</a:t>
            </a:r>
            <a:r>
              <a:rPr lang="ar-JO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ن تعلمتم بأن العنصر </a:t>
            </a:r>
            <a:r>
              <a:rPr lang="ar-JO" dirty="0">
                <a:solidFill>
                  <a:srgbClr val="192A72"/>
                </a:solidFill>
              </a:rPr>
              <a:t>مُكوَّن </a:t>
            </a:r>
            <a:r>
              <a:rPr lang="ar-JO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من ذر</a:t>
            </a:r>
            <a:r>
              <a:rPr lang="ar-SA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ّ</a:t>
            </a:r>
            <a:r>
              <a:rPr lang="ar-JO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ات متشابهة، بينما المُركّب مُكوَّن من ذرّات مختلفة</a:t>
            </a:r>
            <a:r>
              <a:rPr lang="ar-SA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.</a:t>
            </a:r>
            <a:endParaRPr lang="he-IL" dirty="0">
              <a:solidFill>
                <a:srgbClr val="192A72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ar-JO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مثال:</a:t>
            </a:r>
            <a:r>
              <a:rPr lang="he-IL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	• </a:t>
            </a:r>
            <a:r>
              <a:rPr lang="ar-JO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عنصر الهيدروجين</a:t>
            </a:r>
            <a:r>
              <a:rPr lang="he-IL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، (</a:t>
            </a:r>
            <a:r>
              <a:rPr lang="ar-JO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رمزه الكيميائي </a:t>
            </a:r>
            <a:r>
              <a:rPr lang="en-US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he-IL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)، </a:t>
            </a:r>
            <a:r>
              <a:rPr lang="ar-JO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يظهر في الطبيعة على شكل جُزي</a:t>
            </a:r>
            <a:r>
              <a:rPr lang="ar-SA" dirty="0">
                <a:solidFill>
                  <a:srgbClr val="12B4BC"/>
                </a:solidFill>
              </a:rPr>
              <a:t>ء</a:t>
            </a:r>
            <a:r>
              <a:rPr lang="ar-JO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 ثنائي الذرّات </a:t>
            </a:r>
            <a:r>
              <a:rPr lang="en-US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baseline="-25000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he-IL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 	• </a:t>
            </a:r>
            <a:r>
              <a:rPr lang="ar-JO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عنصر الكبريت</a:t>
            </a:r>
            <a:r>
              <a:rPr lang="ar-SA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،</a:t>
            </a:r>
            <a:r>
              <a:rPr lang="he-IL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ar-JO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رمزه الكيميائي</a:t>
            </a:r>
            <a:r>
              <a:rPr lang="en-US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S </a:t>
            </a:r>
            <a:r>
              <a:rPr lang="he-IL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)، </a:t>
            </a:r>
            <a:r>
              <a:rPr lang="ar-JO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يظهر في الطبيعة كجُزيء يحوي 8 ذرّات كبريت مرتبطة </a:t>
            </a:r>
            <a:r>
              <a:rPr lang="he-IL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baseline="-25000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8</a:t>
            </a:r>
            <a:r>
              <a:rPr lang="he-IL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	• </a:t>
            </a:r>
            <a:r>
              <a:rPr lang="ar-JO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المُركّب المبني من أكسجين</a:t>
            </a:r>
            <a:r>
              <a:rPr lang="he-IL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، (</a:t>
            </a:r>
            <a:r>
              <a:rPr lang="en-US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he-IL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ar-JO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له قدرة ترابط </a:t>
            </a:r>
            <a:r>
              <a:rPr lang="en-US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 2</a:t>
            </a:r>
            <a:r>
              <a:rPr lang="ar-SA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، </a:t>
            </a:r>
            <a:r>
              <a:rPr lang="ar-JO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والبروم وله قدرة ترابط 1، صيغة المُركّب:</a:t>
            </a:r>
            <a:r>
              <a:rPr lang="en-US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OBr</a:t>
            </a:r>
            <a:r>
              <a:rPr lang="en-US" baseline="-25000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he-IL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e-IL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	• </a:t>
            </a:r>
            <a:r>
              <a:rPr lang="ar-JO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بشكل م</a:t>
            </a:r>
            <a:r>
              <a:rPr lang="ar-SA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ُ</a:t>
            </a:r>
            <a:r>
              <a:rPr lang="ar-JO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شاب</a:t>
            </a:r>
            <a:r>
              <a:rPr lang="ar-SA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ِه</a:t>
            </a:r>
            <a:r>
              <a:rPr lang="he-IL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، </a:t>
            </a:r>
            <a:r>
              <a:rPr lang="ar-JO" dirty="0">
                <a:solidFill>
                  <a:srgbClr val="12B4BC"/>
                </a:solidFill>
              </a:rPr>
              <a:t>المُركّب </a:t>
            </a:r>
            <a:r>
              <a:rPr lang="ar-JO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المُكوَّن من نيتروجين</a:t>
            </a:r>
            <a:r>
              <a:rPr lang="ar-SA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e-IL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he-IL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ar-JO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وهيدروجين</a:t>
            </a:r>
            <a:r>
              <a:rPr lang="ar-SA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e-IL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he-IL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ar-SA" dirty="0">
                <a:solidFill>
                  <a:srgbClr val="12B4BC"/>
                </a:solidFill>
              </a:rPr>
              <a:t>ي</a:t>
            </a:r>
            <a:r>
              <a:rPr lang="ar-JO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كون</a:t>
            </a:r>
            <a:r>
              <a:rPr lang="he-IL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NH</a:t>
            </a:r>
            <a:r>
              <a:rPr lang="en-US" baseline="-25000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he-IL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.	</a:t>
            </a:r>
            <a:r>
              <a:rPr lang="he-IL" dirty="0">
                <a:solidFill>
                  <a:srgbClr val="192A72"/>
                </a:solidFill>
              </a:rPr>
              <a:t>				</a:t>
            </a:r>
            <a:endParaRPr lang="he-IL" baseline="-25000" dirty="0">
              <a:solidFill>
                <a:srgbClr val="192A72"/>
              </a:solidFill>
            </a:endParaRPr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515272" y="2032212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itchFamily="34" charset="0"/>
              <a:buNone/>
            </a:pPr>
            <a:endParaRPr lang="he-I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50484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>
                <a:latin typeface="Arial" pitchFamily="34" charset="0"/>
                <a:cs typeface="Arial" pitchFamily="34" charset="0"/>
              </a:rPr>
              <a:t>تمرين</a:t>
            </a:r>
            <a:r>
              <a:rPr lang="ar-SA" dirty="0">
                <a:latin typeface="Arial" pitchFamily="34" charset="0"/>
                <a:cs typeface="Arial" pitchFamily="34" charset="0"/>
              </a:rPr>
              <a:t> - 1</a:t>
            </a:r>
            <a:endParaRPr lang="he-I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מציין מיקום טקסט 13">
            <a:extLst>
              <a:ext uri="{FF2B5EF4-FFF2-40B4-BE49-F238E27FC236}">
                <a16:creationId xmlns:a16="http://schemas.microsoft.com/office/drawing/2014/main" id="{5F073F6F-B06E-4677-A445-F6E702C2E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ar-JO" dirty="0">
                <a:latin typeface="Arial" pitchFamily="34" charset="0"/>
                <a:cs typeface="Arial" pitchFamily="34" charset="0"/>
              </a:rPr>
              <a:t>الصيغة الجُزيئيّة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273" y="1630008"/>
            <a:ext cx="11161453" cy="392439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ar-JO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أكتب صيغة جُزيئيّة للمُركّب خماسي أكسيد الفوسفور  المُكوَّن من أربع ذرّات فوسفور</a:t>
            </a:r>
            <a:r>
              <a:rPr lang="he-IL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، </a:t>
            </a:r>
            <a:r>
              <a:rPr lang="en-US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he-IL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،  </a:t>
            </a:r>
            <a:r>
              <a:rPr lang="ar-JO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وعشر ذرّات أكسجين </a:t>
            </a:r>
            <a:r>
              <a:rPr lang="he-IL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، </a:t>
            </a:r>
            <a:r>
              <a:rPr lang="en-US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he-IL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. 			</a:t>
            </a:r>
            <a:endParaRPr lang="he-IL" dirty="0">
              <a:solidFill>
                <a:srgbClr val="12B4BC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ar-JO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أكتب صيغة جُزيئيّة للمُركّب جلوكوز، المُكوَّن من ست ذرّات من الكربون</a:t>
            </a:r>
            <a:r>
              <a:rPr lang="he-IL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، </a:t>
            </a:r>
            <a:r>
              <a:rPr lang="en-US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he-IL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،  </a:t>
            </a:r>
            <a:r>
              <a:rPr lang="ar-JO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واثنى عشر ذرّة من الهيدروجين</a:t>
            </a:r>
            <a:r>
              <a:rPr lang="he-IL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، </a:t>
            </a:r>
            <a:r>
              <a:rPr lang="en-US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he-IL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JO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وست ذرّات من الأكسجين</a:t>
            </a:r>
            <a:r>
              <a:rPr lang="he-IL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، </a:t>
            </a:r>
            <a:r>
              <a:rPr lang="en-US" dirty="0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ar-JO" dirty="0" err="1">
                <a:solidFill>
                  <a:srgbClr val="192A72"/>
                </a:solidFill>
                <a:latin typeface="Arial" pitchFamily="34" charset="0"/>
                <a:cs typeface="Arial" pitchFamily="34" charset="0"/>
              </a:rPr>
              <a:t>.</a:t>
            </a:r>
            <a:endParaRPr lang="he-IL" dirty="0">
              <a:solidFill>
                <a:srgbClr val="12B4B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מציין מיקום תוכן 8">
            <a:extLst>
              <a:ext uri="{FF2B5EF4-FFF2-40B4-BE49-F238E27FC236}">
                <a16:creationId xmlns:a16="http://schemas.microsoft.com/office/drawing/2014/main" id="{976EFD1C-2C83-406B-A4FA-8AEE22957B59}"/>
              </a:ext>
            </a:extLst>
          </p:cNvPr>
          <p:cNvSpPr txBox="1">
            <a:spLocks/>
          </p:cNvSpPr>
          <p:nvPr/>
        </p:nvSpPr>
        <p:spPr>
          <a:xfrm>
            <a:off x="515272" y="2032212"/>
            <a:ext cx="11161453" cy="352218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itchFamily="34" charset="0"/>
              <a:buNone/>
            </a:pPr>
            <a:endParaRPr lang="he-I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88771" y="2197898"/>
            <a:ext cx="2449286" cy="595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ar-JO" sz="2400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الإجابة</a:t>
            </a:r>
            <a:r>
              <a:rPr lang="he-IL" sz="2400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:  </a:t>
            </a:r>
            <a:r>
              <a:rPr lang="en-US" sz="2400" dirty="0">
                <a:solidFill>
                  <a:srgbClr val="12B4B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2400" baseline="-25000" dirty="0">
                <a:solidFill>
                  <a:srgbClr val="12B4B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400" dirty="0">
                <a:solidFill>
                  <a:srgbClr val="12B4B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400" baseline="-25000" dirty="0">
                <a:solidFill>
                  <a:srgbClr val="12B4B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he-IL" sz="2400" baseline="-25000" dirty="0">
              <a:solidFill>
                <a:srgbClr val="12B4B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81943" y="3363698"/>
            <a:ext cx="2656114" cy="595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ar-JO" sz="2400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الإجابة</a:t>
            </a:r>
            <a:r>
              <a:rPr lang="he-IL" sz="2400" dirty="0">
                <a:solidFill>
                  <a:srgbClr val="12B4BC"/>
                </a:solidFill>
                <a:latin typeface="Arial" pitchFamily="34" charset="0"/>
                <a:cs typeface="Arial" pitchFamily="34" charset="0"/>
              </a:rPr>
              <a:t>:  </a:t>
            </a:r>
            <a:r>
              <a:rPr lang="en-US" sz="2400" dirty="0">
                <a:solidFill>
                  <a:srgbClr val="12B4B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400" baseline="-25000" dirty="0">
                <a:solidFill>
                  <a:srgbClr val="12B4B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2400" dirty="0">
                <a:solidFill>
                  <a:srgbClr val="12B4B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400" baseline="-25000" dirty="0">
                <a:solidFill>
                  <a:srgbClr val="12B4B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2400" dirty="0">
                <a:solidFill>
                  <a:srgbClr val="12B4B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400" baseline="-25000" dirty="0">
                <a:solidFill>
                  <a:srgbClr val="12B4B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he-IL" sz="2400" baseline="-25000" dirty="0">
              <a:solidFill>
                <a:srgbClr val="12B4B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6759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</p:bldLst>
  </p:timing>
</p:sld>
</file>

<file path=ppt/theme/theme1.xml><?xml version="1.0" encoding="utf-8"?>
<a:theme xmlns:a="http://schemas.openxmlformats.org/drawingml/2006/main" name="ערכת נושא Office">
  <a:themeElements>
    <a:clrScheme name="מערכת שידורים">
      <a:dk1>
        <a:srgbClr val="002060"/>
      </a:dk1>
      <a:lt1>
        <a:sysClr val="window" lastClr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התאמה אישית 3">
      <a:majorFont>
        <a:latin typeface="Varela Round"/>
        <a:ea typeface=""/>
        <a:cs typeface="Varela Round"/>
      </a:majorFont>
      <a:minorFont>
        <a:latin typeface="Varela Round"/>
        <a:ea typeface=""/>
        <a:cs typeface="Varela Round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36348</TotalTime>
  <Words>2499</Words>
  <Application>Microsoft Office PowerPoint</Application>
  <PresentationFormat>מסך רחב</PresentationFormat>
  <Paragraphs>381</Paragraphs>
  <Slides>39</Slides>
  <Notes>36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39</vt:i4>
      </vt:variant>
    </vt:vector>
  </HeadingPairs>
  <TitlesOfParts>
    <vt:vector size="45" baseType="lpstr">
      <vt:lpstr>Arial</vt:lpstr>
      <vt:lpstr>Calibri</vt:lpstr>
      <vt:lpstr>Times New Roman</vt:lpstr>
      <vt:lpstr>Varela Round</vt:lpstr>
      <vt:lpstr>Wingdings</vt:lpstr>
      <vt:lpstr>ערכת נושא Office</vt:lpstr>
      <vt:lpstr>مَنظومة البثّ القُطريّة</vt:lpstr>
      <vt:lpstr>مبنى وترابُط الجُزيئات – الصيغة الجُزيئيّة وصيغة التمثيل الإلكتروني</vt:lpstr>
      <vt:lpstr>ماذا سنتعلّم اليوم</vt:lpstr>
      <vt:lpstr>الجُزيئات</vt:lpstr>
      <vt:lpstr>الجُزيئات</vt:lpstr>
      <vt:lpstr>מצגת של PowerPoint‏</vt:lpstr>
      <vt:lpstr>מצגת של PowerPoint‏</vt:lpstr>
      <vt:lpstr>מצגת של PowerPoint‏</vt:lpstr>
      <vt:lpstr>تمرين - 1</vt:lpstr>
      <vt:lpstr>تمرين - 2</vt:lpstr>
      <vt:lpstr>صيغة التمثيل الإلكتروني</vt:lpstr>
      <vt:lpstr>صيغة التمثيل الإلكتروني</vt:lpstr>
      <vt:lpstr>تمرين - 3</vt:lpstr>
      <vt:lpstr>إجابة تمرين - 3</vt:lpstr>
      <vt:lpstr>تمرين - 4</vt:lpstr>
      <vt:lpstr>إجابة تمرين - 4</vt:lpstr>
      <vt:lpstr>تمرين - 5</vt:lpstr>
      <vt:lpstr>حلّ تمرين - 5</vt:lpstr>
      <vt:lpstr>تمرين - 6</vt:lpstr>
      <vt:lpstr>تمرين - 6</vt:lpstr>
      <vt:lpstr>حلّ تمرين – 6 بند ب</vt:lpstr>
      <vt:lpstr>تمرين – 6 بند ج وحلّه</vt:lpstr>
      <vt:lpstr>والآن استراحة قصيرة للتمرُّن</vt:lpstr>
      <vt:lpstr>حل تمرين الاستراحة</vt:lpstr>
      <vt:lpstr>حل تمرين الاستراحة</vt:lpstr>
      <vt:lpstr>حل تمرين الاستراحة</vt:lpstr>
      <vt:lpstr>حل تمرين الاستراحة</vt:lpstr>
      <vt:lpstr>تمرين - 7</vt:lpstr>
      <vt:lpstr>تمرين - 8</vt:lpstr>
      <vt:lpstr>تمرين - 9</vt:lpstr>
      <vt:lpstr>تمرين - 10</vt:lpstr>
      <vt:lpstr>تمرين - 11</vt:lpstr>
      <vt:lpstr>تمرين - 12</vt:lpstr>
      <vt:lpstr>حلّ تمرين - 12</vt:lpstr>
      <vt:lpstr>تمرين - 13</vt:lpstr>
      <vt:lpstr>حلّ تمرين - 13</vt:lpstr>
      <vt:lpstr>حلّ تمرين - 13</vt:lpstr>
      <vt:lpstr>أُدخل عبر الـ – QR الذي أمامك إلى المَهمَّة البيتيّة 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Anat Kaldaron</cp:lastModifiedBy>
  <cp:revision>416</cp:revision>
  <dcterms:created xsi:type="dcterms:W3CDTF">2020-03-15T19:13:03Z</dcterms:created>
  <dcterms:modified xsi:type="dcterms:W3CDTF">2020-06-12T05:03:55Z</dcterms:modified>
</cp:coreProperties>
</file>