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7" r:id="rId2"/>
    <p:sldId id="262" r:id="rId3"/>
    <p:sldId id="263" r:id="rId4"/>
    <p:sldId id="289" r:id="rId5"/>
    <p:sldId id="293" r:id="rId6"/>
    <p:sldId id="295" r:id="rId7"/>
    <p:sldId id="296" r:id="rId8"/>
    <p:sldId id="297" r:id="rId9"/>
    <p:sldId id="298" r:id="rId10"/>
    <p:sldId id="299" r:id="rId11"/>
    <p:sldId id="300" r:id="rId12"/>
    <p:sldId id="302" r:id="rId13"/>
    <p:sldId id="291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816" y="40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ג'/אייר/תש"פ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חֶרֶשׂ – שבר חרס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תפקידה של שירה הוא לנסות ולברר דווקא את מה ניכר כי ברור לכולם. מטרתה של השירה היא לא לנסות ולחדש, ולומר דבר מה חדש על החיים- אלא דווקא להאיר באור חדש, את אותם מקומות מוכרים וידועים מראש. לסדר את מה שכבר סידרנו לנו בראש.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4501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תפקידה של שירה הוא לנסות ולברר דווקא את מה ניכר כי ברור לכולם. מטרתה של השירה היא לא לנסות ולחדש, ולומר דבר מה חדש על החיים- אלא דווקא להאיר באור חדש, את אותם מקומות מוכרים וידועים מראש. לסדר את מה שכבר סידרנו לנו בראש.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7291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תפקידה של שירה הוא לנסות ולברר דווקא את מה ניכר כי ברור לכולם. מטרתה של השירה היא לא לנסות ולחדש, ולומר דבר מה חדש על החיים- אלא דווקא להאיר באור חדש, את אותם מקומות מוכרים וידועים מראש. לסדר את מה שכבר סידרנו לנו בראש.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7436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1866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369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ג'/אייר/תש"פ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5" r:id="rId5"/>
    <p:sldLayoutId id="2147483666" r:id="rId6"/>
    <p:sldLayoutId id="2147483663" r:id="rId7"/>
    <p:sldLayoutId id="2147483669" r:id="rId8"/>
    <p:sldLayoutId id="2147483671" r:id="rId9"/>
    <p:sldLayoutId id="2147483668" r:id="rId10"/>
    <p:sldLayoutId id="2147483670" r:id="rId11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E2DF4624-D37E-440E-AB42-9A8D59FB4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2155" y="424531"/>
            <a:ext cx="10247689" cy="637353"/>
          </a:xfrm>
        </p:spPr>
        <p:txBody>
          <a:bodyPr/>
          <a:lstStyle/>
          <a:p>
            <a:r>
              <a:rPr lang="he-IL" dirty="0"/>
              <a:t>מה זה ארספואטיקה?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C414D96-5E82-47F6-A8D4-B42B6EC5756C}"/>
              </a:ext>
            </a:extLst>
          </p:cNvPr>
          <p:cNvSpPr txBox="1"/>
          <p:nvPr/>
        </p:nvSpPr>
        <p:spPr>
          <a:xfrm>
            <a:off x="457200" y="1282700"/>
            <a:ext cx="10121900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u="sng" dirty="0"/>
              <a:t>הגדרה</a:t>
            </a:r>
            <a:r>
              <a:rPr lang="he-IL" sz="3200" dirty="0"/>
              <a:t>:</a:t>
            </a:r>
            <a:r>
              <a:rPr lang="en-US" sz="3200" dirty="0"/>
              <a:t> </a:t>
            </a:r>
            <a:endParaRPr lang="he-IL" sz="3200" dirty="0"/>
          </a:p>
          <a:p>
            <a:endParaRPr lang="he-IL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3200" dirty="0"/>
              <a:t>שירה שעוסקת בשירה. שירה שמנסחת אמירה על השירה, על אומנות השיר, על סוגי השירה, על תהליך הכתיבה או על היוצר עצמו. </a:t>
            </a:r>
          </a:p>
          <a:p>
            <a:endParaRPr lang="he-IL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3200" dirty="0"/>
              <a:t>שיר ארס פואטי חשוף לעיתים באופן גלוי, ולעיתים מתגלה תוך קריאה ופירוש. </a:t>
            </a:r>
          </a:p>
          <a:p>
            <a:endParaRPr lang="he-IL" sz="3200" dirty="0"/>
          </a:p>
          <a:p>
            <a:pPr algn="l"/>
            <a:r>
              <a:rPr lang="he-IL" sz="2000" dirty="0"/>
              <a:t>[מקור:</a:t>
            </a:r>
            <a:r>
              <a:rPr lang="en-US" sz="2000" dirty="0"/>
              <a:t> </a:t>
            </a:r>
            <a:r>
              <a:rPr lang="he-IL" sz="2000" dirty="0"/>
              <a:t>דינה ציונית, מט"ח]</a:t>
            </a:r>
          </a:p>
        </p:txBody>
      </p:sp>
    </p:spTree>
    <p:extLst>
      <p:ext uri="{BB962C8B-B14F-4D97-AF65-F5344CB8AC3E}">
        <p14:creationId xmlns:p14="http://schemas.microsoft.com/office/powerpoint/2010/main" val="2231537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E2DF4624-D37E-440E-AB42-9A8D59FB4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2155" y="424531"/>
            <a:ext cx="10247689" cy="637353"/>
          </a:xfrm>
        </p:spPr>
        <p:txBody>
          <a:bodyPr/>
          <a:lstStyle/>
          <a:p>
            <a:r>
              <a:rPr lang="he-IL" dirty="0"/>
              <a:t>לקינוח...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C414D96-5E82-47F6-A8D4-B42B6EC5756C}"/>
              </a:ext>
            </a:extLst>
          </p:cNvPr>
          <p:cNvSpPr txBox="1"/>
          <p:nvPr/>
        </p:nvSpPr>
        <p:spPr>
          <a:xfrm>
            <a:off x="457200" y="1282700"/>
            <a:ext cx="101219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61005923-56AE-4BC4-91AB-9E80F2AAD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15026" y="562092"/>
            <a:ext cx="2318249" cy="5563798"/>
          </a:xfrm>
          <a:prstGeom prst="rect">
            <a:avLst/>
          </a:prstGeom>
        </p:spPr>
      </p:pic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2E3F8A8E-23D8-42EE-962A-2EF274B5E01D}"/>
              </a:ext>
            </a:extLst>
          </p:cNvPr>
          <p:cNvCxnSpPr>
            <a:cxnSpLocks/>
          </p:cNvCxnSpPr>
          <p:nvPr/>
        </p:nvCxnSpPr>
        <p:spPr>
          <a:xfrm>
            <a:off x="7569200" y="1503090"/>
            <a:ext cx="0" cy="4622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20F8C0F0-701F-409D-8A89-A0E12B1DBCA9}"/>
              </a:ext>
            </a:extLst>
          </p:cNvPr>
          <p:cNvSpPr txBox="1"/>
          <p:nvPr/>
        </p:nvSpPr>
        <p:spPr>
          <a:xfrm>
            <a:off x="457200" y="1682810"/>
            <a:ext cx="6762733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בדומה לנתן זך, גם יהונתן גפן בשירו 'איך שיר נולד' מדבר על תהליך היצירה.</a:t>
            </a:r>
          </a:p>
          <a:p>
            <a:endParaRPr lang="he-IL" sz="2400" dirty="0"/>
          </a:p>
          <a:p>
            <a:r>
              <a:rPr lang="he-IL" sz="2400" dirty="0"/>
              <a:t>גם זה שיר </a:t>
            </a:r>
            <a:r>
              <a:rPr lang="he-IL" sz="2400" b="1" dirty="0"/>
              <a:t>ארספואטי</a:t>
            </a:r>
            <a:r>
              <a:rPr lang="he-IL" sz="2400" dirty="0"/>
              <a:t>.</a:t>
            </a:r>
          </a:p>
          <a:p>
            <a:endParaRPr lang="he-IL" sz="2400" dirty="0"/>
          </a:p>
          <a:p>
            <a:r>
              <a:rPr lang="he-IL" sz="2400" dirty="0"/>
              <a:t>למה מדמה גפן את תהליך יצירת השיר? </a:t>
            </a:r>
          </a:p>
          <a:p>
            <a:r>
              <a:rPr lang="he-IL" sz="2400" dirty="0"/>
              <a:t>את כתיבת השירה? </a:t>
            </a:r>
          </a:p>
          <a:p>
            <a:endParaRPr lang="he-IL" sz="2400" dirty="0"/>
          </a:p>
        </p:txBody>
      </p:sp>
      <p:pic>
        <p:nvPicPr>
          <p:cNvPr id="6146" name="Picture 2" descr="People, Bed, Baby, Newborn, Child">
            <a:extLst>
              <a:ext uri="{FF2B5EF4-FFF2-40B4-BE49-F238E27FC236}">
                <a16:creationId xmlns:a16="http://schemas.microsoft.com/office/drawing/2014/main" id="{2D9825A0-40FE-4A97-AEA7-615B9D602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56014"/>
            <a:ext cx="3409727" cy="227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39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1274884" y="294776"/>
            <a:ext cx="9642231" cy="720000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אז מה היה לנו היום?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756236" y="1725460"/>
            <a:ext cx="8679526" cy="415305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הכרנו שני שירים: 'לומר זאת אחרת' ו-'איך שיר נולד'.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באמצעות שני השירים האלו, נחשפנו לתיאורים של משוררים אודות תהליך יצירת השיר.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כלומר, אלו היו שירים ארס פואטיים. </a:t>
            </a: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DC0F43F-FBCA-4E69-8C6F-0D802506F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53515" y="1145691"/>
            <a:ext cx="2484967" cy="540000"/>
          </a:xfrm>
        </p:spPr>
        <p:txBody>
          <a:bodyPr/>
          <a:lstStyle/>
          <a:p>
            <a:r>
              <a:rPr lang="he-IL" dirty="0"/>
              <a:t>סיכום שיעור</a:t>
            </a:r>
          </a:p>
        </p:txBody>
      </p:sp>
      <p:pic>
        <p:nvPicPr>
          <p:cNvPr id="7170" name="Picture 2" descr="Writing, Quill, Books">
            <a:extLst>
              <a:ext uri="{FF2B5EF4-FFF2-40B4-BE49-F238E27FC236}">
                <a16:creationId xmlns:a16="http://schemas.microsoft.com/office/drawing/2014/main" id="{B75C4D8C-60AA-41CD-AE6A-15398B422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45" y="3441848"/>
            <a:ext cx="626745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865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/>
              <a:t>מהי שירה?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03497"/>
            <a:ext cx="12192001" cy="765200"/>
          </a:xfrm>
        </p:spPr>
        <p:txBody>
          <a:bodyPr/>
          <a:lstStyle/>
          <a:p>
            <a:r>
              <a:rPr lang="he-IL" sz="4000" dirty="0">
                <a:sym typeface="Varela Round"/>
              </a:rPr>
              <a:t>ספרות</a:t>
            </a:r>
            <a:r>
              <a:rPr lang="he-IL" dirty="0">
                <a:sym typeface="Varela Round"/>
              </a:rPr>
              <a:t> ל</a:t>
            </a:r>
            <a:r>
              <a:rPr lang="he-IL" sz="4000" dirty="0">
                <a:sym typeface="Varela Round"/>
              </a:rPr>
              <a:t>חטיבת הביניים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sz="3200" dirty="0">
                <a:sym typeface="Varela Round"/>
              </a:rPr>
              <a:t>שם המורה: אביטל נביא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1461571" y="970167"/>
            <a:ext cx="8679527" cy="540070"/>
          </a:xfrm>
        </p:spPr>
        <p:txBody>
          <a:bodyPr/>
          <a:lstStyle/>
          <a:p>
            <a:r>
              <a:rPr lang="he-IL" dirty="0"/>
              <a:t>בכדי ללמוד על שירה, נתבונן בשירה: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-255182" y="1352471"/>
            <a:ext cx="10877772" cy="415305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נכיר את שירו של נתן זך 'לומר זאת אחרת'.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באמצעות ניתוח השיר, ננסה לענות על השאלה: מהי שירה?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נכיר את המושג 'ארספואטיקה' ונתייחס אליו בשירים אותם נלמד.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נקנח בשיר 'איך שיר נולד?' של יהונתן גפן עם תובנות חדשות על יצירת השירה. </a:t>
            </a: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</a:endParaRPr>
          </a:p>
        </p:txBody>
      </p:sp>
      <p:pic>
        <p:nvPicPr>
          <p:cNvPr id="6" name="Picture 2" descr="Writing, Quill, Books">
            <a:extLst>
              <a:ext uri="{FF2B5EF4-FFF2-40B4-BE49-F238E27FC236}">
                <a16:creationId xmlns:a16="http://schemas.microsoft.com/office/drawing/2014/main" id="{E997CC4B-A545-4556-9727-0E99FD2D2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45" y="4595936"/>
            <a:ext cx="4033948" cy="208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>
            <a:extLst>
              <a:ext uri="{FF2B5EF4-FFF2-40B4-BE49-F238E27FC236}">
                <a16:creationId xmlns:a16="http://schemas.microsoft.com/office/drawing/2014/main" id="{2EB82D8F-5AAD-4ED5-A72D-A83F9A56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לומר זאת אחרת / נתן זך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53403CA5-1168-45A0-AA09-99800178CDF6}"/>
              </a:ext>
            </a:extLst>
          </p:cNvPr>
          <p:cNvSpPr/>
          <p:nvPr/>
        </p:nvSpPr>
        <p:spPr>
          <a:xfrm>
            <a:off x="1397000" y="1229488"/>
            <a:ext cx="7848600" cy="5067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dirty="0"/>
              <a:t>שִׁירָה מְבָרֶרֶת דְּבָרִים מְבֹרָרִים, בִּזְהִירוּת הִיא בּוֹחֶרֶת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דְּבָרִים נִבְחָרִים, הִיא מְסַדֶּרֶת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לְהַפְלִיא דְּבָרִים מְסֻדָּרִים. לוֹמַר זֹאת אַחֶרֶת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קָשֶׁה, אִם לֹא בִּלְתִּי אֶפְשָׁרִי.</a:t>
            </a:r>
          </a:p>
          <a:p>
            <a:pPr>
              <a:lnSpc>
                <a:spcPct val="150000"/>
              </a:lnSpc>
            </a:pPr>
            <a:r>
              <a:rPr lang="he-IL" sz="1200" dirty="0"/>
              <a:t> 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שִׁירָה הִיא כְּחֵרֵשׂ. בְּנָקֵל הִיא נִשְׁבֶּרֶת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תַּחַת מַשָּׂאָם שֶׁל שִׁירִים. בִּידֵי מְשׁוֹרֵר הִיא מְשׁוֹרֶרֶת. בִּידֵי אֲחֵרִים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הִיא אֲפִילּוּ לֹא מְשׁוֹרֶרֶת, הִיא בִּלְתִּי אֶפְשָׁרִית.</a:t>
            </a:r>
          </a:p>
          <a:p>
            <a:pPr algn="l">
              <a:lnSpc>
                <a:spcPct val="150000"/>
              </a:lnSpc>
            </a:pPr>
            <a:endParaRPr lang="he-IL" sz="1600" i="1" dirty="0"/>
          </a:p>
          <a:p>
            <a:pPr algn="l">
              <a:lnSpc>
                <a:spcPct val="150000"/>
              </a:lnSpc>
            </a:pPr>
            <a:r>
              <a:rPr lang="he-IL" sz="2000" i="1" dirty="0"/>
              <a:t>מתוך: 'כל החלב והדבש', 1966</a:t>
            </a:r>
            <a:endParaRPr lang="he-IL" i="1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6C7B008-63A1-4A34-A457-D6A0B6D54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0954" y="330756"/>
            <a:ext cx="10247689" cy="637353"/>
          </a:xfrm>
        </p:spPr>
        <p:txBody>
          <a:bodyPr/>
          <a:lstStyle/>
          <a:p>
            <a:r>
              <a:rPr lang="he-IL" sz="4400" b="1" dirty="0"/>
              <a:t>בית א'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B8161B1-5B30-4670-B9E1-D4986BFA83F1}"/>
              </a:ext>
            </a:extLst>
          </p:cNvPr>
          <p:cNvSpPr txBox="1"/>
          <p:nvPr/>
        </p:nvSpPr>
        <p:spPr>
          <a:xfrm>
            <a:off x="-585554" y="1216937"/>
            <a:ext cx="6337299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למה לברר דברים ברורים (מבוררים)?</a:t>
            </a:r>
          </a:p>
          <a:p>
            <a:endParaRPr lang="he-IL" sz="2400" dirty="0"/>
          </a:p>
          <a:p>
            <a:r>
              <a:rPr lang="he-IL" sz="2400" dirty="0"/>
              <a:t>מה המטרה בסידור דברים שכבר מסודרים?</a:t>
            </a:r>
          </a:p>
          <a:p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האם </a:t>
            </a:r>
            <a:r>
              <a:rPr lang="he-IL" sz="2400" b="1" dirty="0"/>
              <a:t>קל </a:t>
            </a:r>
            <a:r>
              <a:rPr lang="he-IL" sz="2400" dirty="0"/>
              <a:t>יותר לסדר משהו שכבר סודר?</a:t>
            </a:r>
          </a:p>
          <a:p>
            <a:endParaRPr lang="he-IL" sz="2400" dirty="0"/>
          </a:p>
          <a:p>
            <a:r>
              <a:rPr lang="he-IL" sz="2400" dirty="0"/>
              <a:t>כיצד ניתן </a:t>
            </a:r>
            <a:r>
              <a:rPr lang="he-IL" sz="2400" b="1" dirty="0"/>
              <a:t>לברר מחדש</a:t>
            </a:r>
            <a:r>
              <a:rPr lang="he-IL" sz="2400" dirty="0"/>
              <a:t> דברים שכבר ברורים?</a:t>
            </a:r>
            <a:r>
              <a:rPr lang="en-US" sz="2400" dirty="0"/>
              <a:t>   </a:t>
            </a:r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 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B717306E-0C2E-4663-A425-C73A847305AC}"/>
              </a:ext>
            </a:extLst>
          </p:cNvPr>
          <p:cNvSpPr txBox="1"/>
          <p:nvPr/>
        </p:nvSpPr>
        <p:spPr>
          <a:xfrm>
            <a:off x="6592192" y="1216937"/>
            <a:ext cx="5142608" cy="33478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dirty="0"/>
              <a:t>שִׁירָה מְבָרֶרֶת דְּבָרִים מְבֹרָרִים, בִּזְהִירוּת הִיא בּוֹחֶרֶת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דְּבָרִים נִבְחָרִים, הִיא מְסַדֶּרֶת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לְהַפְלִיא דְּבָרִים מְסֻדָּרִים. לוֹמַר זֹאת אַחֶרֶת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קָשֶׁה, אִם לֹא בִּלְתִּי אֶפְשָׁרִי.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 </a:t>
            </a:r>
          </a:p>
        </p:txBody>
      </p:sp>
      <p:cxnSp>
        <p:nvCxnSpPr>
          <p:cNvPr id="8" name="מחבר: מרפקי 7">
            <a:extLst>
              <a:ext uri="{FF2B5EF4-FFF2-40B4-BE49-F238E27FC236}">
                <a16:creationId xmlns:a16="http://schemas.microsoft.com/office/drawing/2014/main" id="{247FB8B4-FDE2-41C6-8F35-C5D32A5C1D84}"/>
              </a:ext>
            </a:extLst>
          </p:cNvPr>
          <p:cNvCxnSpPr/>
          <p:nvPr/>
        </p:nvCxnSpPr>
        <p:spPr>
          <a:xfrm rot="5400000" flipH="1" flipV="1">
            <a:off x="15374295" y="818206"/>
            <a:ext cx="10811" cy="1270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AE676ADF-B0D6-487D-8901-61FABAA593A2}"/>
              </a:ext>
            </a:extLst>
          </p:cNvPr>
          <p:cNvCxnSpPr>
            <a:cxnSpLocks/>
          </p:cNvCxnSpPr>
          <p:nvPr/>
        </p:nvCxnSpPr>
        <p:spPr>
          <a:xfrm>
            <a:off x="6096000" y="1341474"/>
            <a:ext cx="0" cy="4622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Book, Poems, Persian Poet, Hafez, Mystic">
            <a:extLst>
              <a:ext uri="{FF2B5EF4-FFF2-40B4-BE49-F238E27FC236}">
                <a16:creationId xmlns:a16="http://schemas.microsoft.com/office/drawing/2014/main" id="{662FCEFA-CF1B-42A8-BB70-E17B3C0B0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169" y="4757388"/>
            <a:ext cx="2985124" cy="199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42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6C7B008-63A1-4A34-A457-D6A0B6D54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400" b="1" dirty="0"/>
              <a:t>בית ב'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B8161B1-5B30-4670-B9E1-D4986BFA83F1}"/>
              </a:ext>
            </a:extLst>
          </p:cNvPr>
          <p:cNvSpPr txBox="1"/>
          <p:nvPr/>
        </p:nvSpPr>
        <p:spPr>
          <a:xfrm>
            <a:off x="368300" y="1423174"/>
            <a:ext cx="5245091" cy="46474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דימוי: </a:t>
            </a:r>
            <a:r>
              <a:rPr lang="he-IL" sz="2400" b="1" dirty="0"/>
              <a:t>כחרש</a:t>
            </a:r>
          </a:p>
          <a:p>
            <a:endParaRPr lang="he-IL" sz="2400" b="1" dirty="0"/>
          </a:p>
          <a:p>
            <a:r>
              <a:rPr lang="he-IL" sz="2400" dirty="0"/>
              <a:t>”וּכְלִי חֶרֶשׂ אֲשֶׁר תְּבֻשַּׁל בּוֹ יִשָּׁבֵר“ </a:t>
            </a:r>
            <a:endParaRPr lang="en-US" sz="2400" dirty="0"/>
          </a:p>
          <a:p>
            <a:r>
              <a:rPr lang="he-IL" sz="2400" dirty="0"/>
              <a:t>(ויקרא ו, פסוק כ"א), כלי חרס.</a:t>
            </a:r>
          </a:p>
          <a:p>
            <a:endParaRPr lang="he-IL" sz="1600" dirty="0"/>
          </a:p>
          <a:p>
            <a:r>
              <a:rPr lang="he-IL" sz="2400" dirty="0"/>
              <a:t>איזו תכונה בחרס רוצה להדגיש זך בשירה באמצעות דימוי זה? </a:t>
            </a:r>
            <a:r>
              <a:rPr lang="he-IL" sz="2000" dirty="0"/>
              <a:t> 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endParaRPr lang="he-IL" sz="1600" dirty="0"/>
          </a:p>
          <a:p>
            <a:r>
              <a:rPr lang="he-IL" sz="2400" dirty="0"/>
              <a:t>בְּנָקֵל – בקלות. </a:t>
            </a:r>
          </a:p>
          <a:p>
            <a:r>
              <a:rPr lang="he-IL" sz="2400" dirty="0"/>
              <a:t>כלומר, שירה נשברת כמו חרס</a:t>
            </a:r>
            <a:r>
              <a:rPr lang="en-US" sz="2400" dirty="0"/>
              <a:t> </a:t>
            </a:r>
            <a:r>
              <a:rPr lang="he-IL" sz="2400" dirty="0"/>
              <a:t>– בקלות. </a:t>
            </a:r>
          </a:p>
          <a:p>
            <a:endParaRPr lang="he-IL" sz="2400" dirty="0"/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B717306E-0C2E-4663-A425-C73A847305AC}"/>
              </a:ext>
            </a:extLst>
          </p:cNvPr>
          <p:cNvSpPr txBox="1"/>
          <p:nvPr/>
        </p:nvSpPr>
        <p:spPr>
          <a:xfrm>
            <a:off x="6096000" y="1150089"/>
            <a:ext cx="5346700" cy="29323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he-IL" sz="2400" dirty="0"/>
              <a:t>שִׁירָה הִיא כְּחֵרֵש. בְּנָקֵל הִיא נִשְׁבֶּרֶת</a:t>
            </a:r>
          </a:p>
          <a:p>
            <a:pPr>
              <a:lnSpc>
                <a:spcPct val="200000"/>
              </a:lnSpc>
            </a:pPr>
            <a:r>
              <a:rPr lang="he-IL" sz="2400" dirty="0"/>
              <a:t>תַּחַת מַשָּׂאָם שֶׁל שִׁירִים. בִּידֵי מְשׁוֹרֵר הִיא מְשׁוֹרֶרֶת. בִּידֵי אֲחֵרִים</a:t>
            </a:r>
          </a:p>
          <a:p>
            <a:pPr>
              <a:lnSpc>
                <a:spcPct val="200000"/>
              </a:lnSpc>
            </a:pPr>
            <a:r>
              <a:rPr lang="he-IL" sz="2400" dirty="0"/>
              <a:t>הִיא אֲפִילּוּ לֹא מְשׁוֹרֶרֶת, הִיא בִּלְתִּי אֶפְשָׁרִית.</a:t>
            </a:r>
          </a:p>
        </p:txBody>
      </p:sp>
      <p:cxnSp>
        <p:nvCxnSpPr>
          <p:cNvPr id="8" name="מחבר: מרפקי 7">
            <a:extLst>
              <a:ext uri="{FF2B5EF4-FFF2-40B4-BE49-F238E27FC236}">
                <a16:creationId xmlns:a16="http://schemas.microsoft.com/office/drawing/2014/main" id="{247FB8B4-FDE2-41C6-8F35-C5D32A5C1D84}"/>
              </a:ext>
            </a:extLst>
          </p:cNvPr>
          <p:cNvCxnSpPr/>
          <p:nvPr/>
        </p:nvCxnSpPr>
        <p:spPr>
          <a:xfrm rot="5400000" flipH="1" flipV="1">
            <a:off x="15374295" y="818206"/>
            <a:ext cx="10811" cy="1270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AE676ADF-B0D6-487D-8901-61FABAA593A2}"/>
              </a:ext>
            </a:extLst>
          </p:cNvPr>
          <p:cNvCxnSpPr>
            <a:cxnSpLocks/>
          </p:cNvCxnSpPr>
          <p:nvPr/>
        </p:nvCxnSpPr>
        <p:spPr>
          <a:xfrm>
            <a:off x="5854700" y="1447800"/>
            <a:ext cx="0" cy="4622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983F0B8A-17FA-435B-A47D-454C1BE2B2A1}"/>
              </a:ext>
            </a:extLst>
          </p:cNvPr>
          <p:cNvCxnSpPr>
            <a:cxnSpLocks/>
          </p:cNvCxnSpPr>
          <p:nvPr/>
        </p:nvCxnSpPr>
        <p:spPr>
          <a:xfrm>
            <a:off x="977891" y="4241800"/>
            <a:ext cx="4635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Pottery, Craft, Workers, Pot, Art, West">
            <a:extLst>
              <a:ext uri="{FF2B5EF4-FFF2-40B4-BE49-F238E27FC236}">
                <a16:creationId xmlns:a16="http://schemas.microsoft.com/office/drawing/2014/main" id="{6A37FC32-A755-4742-8ED9-810BFEEC4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664997"/>
            <a:ext cx="3010118" cy="200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830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6C7B008-63A1-4A34-A457-D6A0B6D54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400" b="1" dirty="0"/>
              <a:t>בית ב'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B8161B1-5B30-4670-B9E1-D4986BFA83F1}"/>
              </a:ext>
            </a:extLst>
          </p:cNvPr>
          <p:cNvSpPr txBox="1"/>
          <p:nvPr/>
        </p:nvSpPr>
        <p:spPr>
          <a:xfrm>
            <a:off x="414671" y="1528687"/>
            <a:ext cx="4954171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מה שובר את השירה בקלות? </a:t>
            </a:r>
          </a:p>
          <a:p>
            <a:endParaRPr lang="he-I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400" dirty="0"/>
              <a:t>משאם של שירים אחרים, אלו שקדמו לה – ואולי אלו שעתידים לבוא. </a:t>
            </a:r>
          </a:p>
          <a:p>
            <a:endParaRPr lang="he-IL" sz="2400" dirty="0"/>
          </a:p>
        </p:txBody>
      </p:sp>
      <p:cxnSp>
        <p:nvCxnSpPr>
          <p:cNvPr id="8" name="מחבר: מרפקי 7">
            <a:extLst>
              <a:ext uri="{FF2B5EF4-FFF2-40B4-BE49-F238E27FC236}">
                <a16:creationId xmlns:a16="http://schemas.microsoft.com/office/drawing/2014/main" id="{247FB8B4-FDE2-41C6-8F35-C5D32A5C1D84}"/>
              </a:ext>
            </a:extLst>
          </p:cNvPr>
          <p:cNvCxnSpPr/>
          <p:nvPr/>
        </p:nvCxnSpPr>
        <p:spPr>
          <a:xfrm rot="5400000" flipH="1" flipV="1">
            <a:off x="15374295" y="818206"/>
            <a:ext cx="10811" cy="1270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AE676ADF-B0D6-487D-8901-61FABAA593A2}"/>
              </a:ext>
            </a:extLst>
          </p:cNvPr>
          <p:cNvCxnSpPr>
            <a:cxnSpLocks/>
          </p:cNvCxnSpPr>
          <p:nvPr/>
        </p:nvCxnSpPr>
        <p:spPr>
          <a:xfrm>
            <a:off x="5854700" y="1447800"/>
            <a:ext cx="0" cy="4622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Ancient, Pottery, Pots, Clay, Antique">
            <a:extLst>
              <a:ext uri="{FF2B5EF4-FFF2-40B4-BE49-F238E27FC236}">
                <a16:creationId xmlns:a16="http://schemas.microsoft.com/office/drawing/2014/main" id="{D3C109D3-4477-45C1-ABA3-AB034741A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3547138"/>
            <a:ext cx="4603895" cy="306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6D1513F0-68A2-4AB8-88AD-068DF188D5C1}"/>
              </a:ext>
            </a:extLst>
          </p:cNvPr>
          <p:cNvSpPr txBox="1"/>
          <p:nvPr/>
        </p:nvSpPr>
        <p:spPr>
          <a:xfrm>
            <a:off x="6096000" y="1150089"/>
            <a:ext cx="5346700" cy="29323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he-IL" sz="2400" dirty="0"/>
              <a:t>שִׁירָה הִיא כְּחֵרֵש. בְּנָקֵל הִיא נִשְׁבֶּרֶת</a:t>
            </a:r>
          </a:p>
          <a:p>
            <a:pPr>
              <a:lnSpc>
                <a:spcPct val="200000"/>
              </a:lnSpc>
            </a:pPr>
            <a:r>
              <a:rPr lang="he-IL" sz="2400" dirty="0"/>
              <a:t>תַּחַת מַשָּׂאָם שֶׁל שִׁירִים. בִּידֵי מְשׁוֹרֵר הִיא מְשׁוֹרֶרֶת. בִּידֵי אֲחֵרִים</a:t>
            </a:r>
          </a:p>
          <a:p>
            <a:pPr>
              <a:lnSpc>
                <a:spcPct val="200000"/>
              </a:lnSpc>
            </a:pPr>
            <a:r>
              <a:rPr lang="he-IL" sz="2400" dirty="0"/>
              <a:t>הִיא אֲפִילּוּ לֹא מְשׁוֹרֶרֶת, הִיא בִּלְתִּי אֶפְשָׁרִית.</a:t>
            </a:r>
          </a:p>
        </p:txBody>
      </p:sp>
    </p:spTree>
    <p:extLst>
      <p:ext uri="{BB962C8B-B14F-4D97-AF65-F5344CB8AC3E}">
        <p14:creationId xmlns:p14="http://schemas.microsoft.com/office/powerpoint/2010/main" val="272990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D6C7B008-63A1-4A34-A457-D6A0B6D54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בית</a:t>
            </a:r>
            <a:r>
              <a:rPr lang="he-IL" sz="4400" b="1" dirty="0"/>
              <a:t> ב'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B8161B1-5B30-4670-B9E1-D4986BFA83F1}"/>
              </a:ext>
            </a:extLst>
          </p:cNvPr>
          <p:cNvSpPr txBox="1"/>
          <p:nvPr/>
        </p:nvSpPr>
        <p:spPr>
          <a:xfrm>
            <a:off x="935665" y="1503090"/>
            <a:ext cx="4899989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he-IL" sz="2400" dirty="0"/>
              <a:t>נתן זך אומר לנו ששירה 'משוררת' בידי המשורר – כמו רוצה לומר, שמי שיודע לכתוב שירה, יודע לפעיל קסם במילים כך שהשירה מתחילה 'לשורר'. </a:t>
            </a:r>
          </a:p>
          <a:p>
            <a:pPr algn="just"/>
            <a:endParaRPr lang="he-IL" sz="2400" dirty="0"/>
          </a:p>
          <a:p>
            <a:pPr algn="just"/>
            <a:r>
              <a:rPr lang="he-IL" sz="2400" dirty="0"/>
              <a:t>ומה קורה אם מישהו שהוא לא משורר, מנסה לכתוב? </a:t>
            </a:r>
          </a:p>
          <a:p>
            <a:pPr algn="just"/>
            <a:endParaRPr lang="he-IL" sz="2400" dirty="0"/>
          </a:p>
        </p:txBody>
      </p:sp>
      <p:cxnSp>
        <p:nvCxnSpPr>
          <p:cNvPr id="8" name="מחבר: מרפקי 7">
            <a:extLst>
              <a:ext uri="{FF2B5EF4-FFF2-40B4-BE49-F238E27FC236}">
                <a16:creationId xmlns:a16="http://schemas.microsoft.com/office/drawing/2014/main" id="{247FB8B4-FDE2-41C6-8F35-C5D32A5C1D84}"/>
              </a:ext>
            </a:extLst>
          </p:cNvPr>
          <p:cNvCxnSpPr/>
          <p:nvPr/>
        </p:nvCxnSpPr>
        <p:spPr>
          <a:xfrm rot="5400000" flipH="1" flipV="1">
            <a:off x="15374295" y="818206"/>
            <a:ext cx="10811" cy="1270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AE676ADF-B0D6-487D-8901-61FABAA593A2}"/>
              </a:ext>
            </a:extLst>
          </p:cNvPr>
          <p:cNvCxnSpPr>
            <a:cxnSpLocks/>
          </p:cNvCxnSpPr>
          <p:nvPr/>
        </p:nvCxnSpPr>
        <p:spPr>
          <a:xfrm>
            <a:off x="6146800" y="1447800"/>
            <a:ext cx="0" cy="4622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D1587B49-085B-43E5-A651-B2E2E8C07772}"/>
              </a:ext>
            </a:extLst>
          </p:cNvPr>
          <p:cNvSpPr txBox="1"/>
          <p:nvPr/>
        </p:nvSpPr>
        <p:spPr>
          <a:xfrm>
            <a:off x="6096000" y="1150089"/>
            <a:ext cx="5346700" cy="29323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he-IL" sz="2400" dirty="0"/>
              <a:t>שִׁירָה הִיא כְּחֵרֵש. בְּנָקֵל הִיא נִשְׁבֶּרֶת</a:t>
            </a:r>
          </a:p>
          <a:p>
            <a:pPr>
              <a:lnSpc>
                <a:spcPct val="200000"/>
              </a:lnSpc>
            </a:pPr>
            <a:r>
              <a:rPr lang="he-IL" sz="2400" dirty="0"/>
              <a:t>תַּחַת מַשָּׂאָם שֶׁל שִׁירִים. בִּידֵי מְשׁוֹרֵר הִיא מְשׁוֹרֶרֶת. בִּידֵי אֲחֵרִים</a:t>
            </a:r>
          </a:p>
          <a:p>
            <a:pPr>
              <a:lnSpc>
                <a:spcPct val="200000"/>
              </a:lnSpc>
            </a:pPr>
            <a:r>
              <a:rPr lang="he-IL" sz="2400" dirty="0"/>
              <a:t>הִיא אֲפִילּוּ לֹא מְשׁוֹרֶרֶת, הִיא בִּלְתִּי אֶפְשָׁרִית.</a:t>
            </a:r>
          </a:p>
        </p:txBody>
      </p:sp>
      <p:pic>
        <p:nvPicPr>
          <p:cNvPr id="5122" name="Picture 2" descr="Book, Magic, Stories, Fairy Tales, Fee">
            <a:extLst>
              <a:ext uri="{FF2B5EF4-FFF2-40B4-BE49-F238E27FC236}">
                <a16:creationId xmlns:a16="http://schemas.microsoft.com/office/drawing/2014/main" id="{07178395-3E77-4537-8BA2-8D49954DC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983" y="4514753"/>
            <a:ext cx="3127634" cy="215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193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תמונה שמכילה ישיבה, צילום, שק, שוכב&#10;&#10;התיאור נוצר באופן אוטומטי">
            <a:extLst>
              <a:ext uri="{FF2B5EF4-FFF2-40B4-BE49-F238E27FC236}">
                <a16:creationId xmlns:a16="http://schemas.microsoft.com/office/drawing/2014/main" id="{A87F3580-EF59-4D22-85CA-99651243B7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6" b="15522"/>
          <a:stretch/>
        </p:blipFill>
        <p:spPr bwMode="auto">
          <a:xfrm>
            <a:off x="2095606" y="1092335"/>
            <a:ext cx="8000788" cy="53962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itle 2">
            <a:extLst>
              <a:ext uri="{FF2B5EF4-FFF2-40B4-BE49-F238E27FC236}">
                <a16:creationId xmlns:a16="http://schemas.microsoft.com/office/drawing/2014/main" id="{508447E4-EB37-4EF3-8B51-88DA2D69D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2155" y="339822"/>
            <a:ext cx="10247689" cy="637353"/>
          </a:xfrm>
        </p:spPr>
        <p:txBody>
          <a:bodyPr/>
          <a:lstStyle/>
          <a:p>
            <a:r>
              <a:rPr lang="he-IL" dirty="0"/>
              <a:t>ארספואטיקה</a:t>
            </a:r>
            <a:endParaRPr lang="en-US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6381D6F-75D5-4DCE-94BB-CB0427F6FF38}"/>
              </a:ext>
            </a:extLst>
          </p:cNvPr>
          <p:cNvSpPr txBox="1"/>
          <p:nvPr/>
        </p:nvSpPr>
        <p:spPr>
          <a:xfrm>
            <a:off x="-508000" y="6431910"/>
            <a:ext cx="43053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	M. C. Escher, 1948</a:t>
            </a:r>
          </a:p>
        </p:txBody>
      </p:sp>
    </p:spTree>
    <p:extLst>
      <p:ext uri="{BB962C8B-B14F-4D97-AF65-F5344CB8AC3E}">
        <p14:creationId xmlns:p14="http://schemas.microsoft.com/office/powerpoint/2010/main" val="327618223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738</Words>
  <Application>Microsoft Office PowerPoint</Application>
  <PresentationFormat>מסך רחב</PresentationFormat>
  <Paragraphs>99</Paragraphs>
  <Slides>13</Slides>
  <Notes>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7" baseType="lpstr">
      <vt:lpstr>Arial</vt:lpstr>
      <vt:lpstr>Calibri</vt:lpstr>
      <vt:lpstr>Varela Round</vt:lpstr>
      <vt:lpstr>ערכת נושא Office</vt:lpstr>
      <vt:lpstr>מערכת שידורים לאומית</vt:lpstr>
      <vt:lpstr>מהי שירה?</vt:lpstr>
      <vt:lpstr>מה נלמד היום </vt:lpstr>
      <vt:lpstr>לומר זאת אחרת / נתן זך</vt:lpstr>
      <vt:lpstr>בית א'</vt:lpstr>
      <vt:lpstr>בית ב'</vt:lpstr>
      <vt:lpstr>בית ב'</vt:lpstr>
      <vt:lpstr>בית ב'</vt:lpstr>
      <vt:lpstr>ארספואטיקה</vt:lpstr>
      <vt:lpstr>מה זה ארספואטיקה?</vt:lpstr>
      <vt:lpstr>לקינוח...</vt:lpstr>
      <vt:lpstr>אז מה היה לנו היום?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אביטל נביא</dc:creator>
  <cp:lastModifiedBy>ענת בורגר</cp:lastModifiedBy>
  <cp:revision>7</cp:revision>
  <dcterms:created xsi:type="dcterms:W3CDTF">2020-04-26T17:07:37Z</dcterms:created>
  <dcterms:modified xsi:type="dcterms:W3CDTF">2020-04-27T06:29:54Z</dcterms:modified>
</cp:coreProperties>
</file>