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9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89" r:id="rId5"/>
    <p:sldId id="281" r:id="rId6"/>
    <p:sldId id="314" r:id="rId7"/>
    <p:sldId id="315" r:id="rId8"/>
    <p:sldId id="316" r:id="rId9"/>
    <p:sldId id="318" r:id="rId10"/>
    <p:sldId id="298" r:id="rId11"/>
    <p:sldId id="321" r:id="rId12"/>
    <p:sldId id="322" r:id="rId13"/>
    <p:sldId id="317" r:id="rId14"/>
    <p:sldId id="319" r:id="rId15"/>
    <p:sldId id="320" r:id="rId16"/>
    <p:sldId id="299" r:id="rId17"/>
    <p:sldId id="310" r:id="rId18"/>
    <p:sldId id="291" r:id="rId19"/>
  </p:sldIdLst>
  <p:sldSz cx="12190413" cy="6858000"/>
  <p:notesSz cx="6858000" cy="9144000"/>
  <p:defaultTextStyle>
    <a:defPPr lvl="0">
      <a:defRPr lang="he-IL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574" autoAdjust="0"/>
  </p:normalViewPr>
  <p:slideViewPr>
    <p:cSldViewPr snapToGrid="0">
      <p:cViewPr varScale="1">
        <p:scale>
          <a:sx n="102" d="100"/>
          <a:sy n="102" d="100"/>
        </p:scale>
        <p:origin x="69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4"/>
    </p:cViewPr>
  </p:sorterViewPr>
  <p:notesViewPr>
    <p:cSldViewPr snapToGrid="0">
      <p:cViewPr varScale="1">
        <p:scale>
          <a:sx n="51" d="100"/>
          <a:sy n="51" d="100"/>
        </p:scale>
        <p:origin x="262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7E40CE3-297E-4E16-990A-062D51661F4D}" type="datetimeFigureOut">
              <a:rPr lang="he-IL" smtClean="0"/>
              <a:t>כ"ז/ניסן/תש"ף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DDDA5D-F205-41AC-ADF5-B6BFDE87CB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3360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כ"ז/ניסן/תש"ף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0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932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1847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024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3079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0206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58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8943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427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284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972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652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4144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8219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871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white"/>
                </a:solidFill>
                <a:latin typeface="Arial" pitchFamily="34" charset="0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19351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white"/>
                </a:solidFill>
                <a:latin typeface="Arial" pitchFamily="34" charset="0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Arial" pitchFamily="34" charset="0"/>
                <a:cs typeface="Arial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9214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81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65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61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35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3675" y="228600"/>
            <a:ext cx="11780838" cy="6470650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</p:spTree>
    <p:extLst>
      <p:ext uri="{BB962C8B-B14F-4D97-AF65-F5344CB8AC3E}">
        <p14:creationId xmlns:p14="http://schemas.microsoft.com/office/powerpoint/2010/main" val="168715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לב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50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3675" y="228600"/>
            <a:ext cx="11780838" cy="6470650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לב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0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2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B6F552B-607E-4869-A917-C44959BDCB12}" type="datetimeFigureOut">
              <a:rPr lang="he-IL" smtClean="0"/>
              <a:pPr/>
              <a:t>כ"ז/ניסן/תש"ף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  <p:sldLayoutId id="2147483668" r:id="rId6"/>
    <p:sldLayoutId id="2147483666" r:id="rId7"/>
    <p:sldLayoutId id="2147483667" r:id="rId8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B6F552B-607E-4869-A917-C44959BDCB1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כ"ז/ניסן/תש"ף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478A40-4CDB-4A89-A7AB-ED0E5AEAC786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3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7ckfeRjjv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balancing-chemical-equations/latest/balancing-chemical-equations_en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914281" y="2683828"/>
            <a:ext cx="10361851" cy="2010092"/>
          </a:xfrm>
        </p:spPr>
        <p:txBody>
          <a:bodyPr>
            <a:normAutofit fontScale="90000"/>
          </a:bodyPr>
          <a:lstStyle/>
          <a:p>
            <a:r>
              <a:rPr lang="he-IL" dirty="0">
                <a:cs typeface="+mn-cs"/>
              </a:rPr>
              <a:t>מערכת שידורים לאומית</a:t>
            </a:r>
            <a:br>
              <a:rPr lang="he-IL" dirty="0">
                <a:cs typeface="+mn-cs"/>
              </a:rPr>
            </a:br>
            <a:br>
              <a:rPr lang="he-IL" dirty="0">
                <a:cs typeface="+mn-cs"/>
              </a:rPr>
            </a:br>
            <a:endParaRPr lang="he-IL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657446" y="339438"/>
            <a:ext cx="11046874" cy="604987"/>
          </a:xfrm>
        </p:spPr>
        <p:txBody>
          <a:bodyPr/>
          <a:lstStyle/>
          <a:p>
            <a:pPr algn="r"/>
            <a:r>
              <a:rPr lang="ar-AE" sz="3600" dirty="0"/>
              <a:t>مثال – موازنه تفاعلات بين مركبات لإنتاج مركبات أخرى </a:t>
            </a:r>
            <a:endParaRPr lang="he-IL" sz="1800" dirty="0"/>
          </a:p>
        </p:txBody>
      </p:sp>
      <p:sp>
        <p:nvSpPr>
          <p:cNvPr id="4" name="AutoShape 2" descr="תוצאת תמונה עבור قوى التجاذب الكهربائي"/>
          <p:cNvSpPr>
            <a:spLocks noChangeAspect="1" noChangeArrowheads="1"/>
          </p:cNvSpPr>
          <p:nvPr/>
        </p:nvSpPr>
        <p:spPr bwMode="auto">
          <a:xfrm>
            <a:off x="63500" y="-136525"/>
            <a:ext cx="28194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4"/>
          </p:nvPr>
        </p:nvSpPr>
        <p:spPr>
          <a:xfrm>
            <a:off x="767174" y="866183"/>
            <a:ext cx="11160000" cy="49768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r-AE" sz="2800" dirty="0"/>
          </a:p>
          <a:p>
            <a:pPr marL="0" indent="0">
              <a:buNone/>
            </a:pPr>
            <a:r>
              <a:rPr lang="ar-AE" sz="2800" dirty="0"/>
              <a:t>		</a:t>
            </a:r>
          </a:p>
          <a:p>
            <a:pPr marL="0" indent="0">
              <a:buNone/>
            </a:pPr>
            <a:endParaRPr lang="ar-AE" sz="2800" dirty="0"/>
          </a:p>
          <a:p>
            <a:pPr marL="0" indent="0">
              <a:buNone/>
            </a:pPr>
            <a:r>
              <a:rPr lang="ar-AE" sz="2800" dirty="0"/>
              <a:t>		</a:t>
            </a:r>
          </a:p>
          <a:p>
            <a:pPr marL="0" indent="0">
              <a:buNone/>
            </a:pPr>
            <a:endParaRPr lang="ar-AE" sz="2800" dirty="0"/>
          </a:p>
        </p:txBody>
      </p:sp>
      <p:graphicFrame>
        <p:nvGraphicFramePr>
          <p:cNvPr id="2" name="טבלה 1"/>
          <p:cNvGraphicFramePr>
            <a:graphicFrameLocks noGrp="1"/>
          </p:cNvGraphicFramePr>
          <p:nvPr/>
        </p:nvGraphicFramePr>
        <p:xfrm>
          <a:off x="1980364" y="1703895"/>
          <a:ext cx="8126942" cy="2590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3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3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CH</a:t>
                      </a:r>
                      <a:r>
                        <a:rPr kumimoji="0" lang="en-US" sz="2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4(g)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+ Al(OH)</a:t>
                      </a:r>
                      <a:r>
                        <a:rPr kumimoji="0" lang="en-US" sz="2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3(s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Al</a:t>
                      </a:r>
                      <a:r>
                        <a:rPr lang="en-US" sz="28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28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3(s) 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+  H</a:t>
                      </a:r>
                      <a:r>
                        <a:rPr lang="en-US" sz="28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28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(l))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Al: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Al: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C: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C: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H: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H: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O: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O: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מחבר חץ ישר 8"/>
          <p:cNvCxnSpPr/>
          <p:nvPr/>
        </p:nvCxnSpPr>
        <p:spPr>
          <a:xfrm>
            <a:off x="5732980" y="2024009"/>
            <a:ext cx="6472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624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657446" y="339438"/>
            <a:ext cx="11046874" cy="604987"/>
          </a:xfrm>
        </p:spPr>
        <p:txBody>
          <a:bodyPr/>
          <a:lstStyle/>
          <a:p>
            <a:pPr algn="r"/>
            <a:r>
              <a:rPr lang="ar-AE" sz="3600" dirty="0">
                <a:hlinkClick r:id="rId3"/>
              </a:rPr>
              <a:t>فيلم </a:t>
            </a:r>
            <a:endParaRPr lang="he-IL" sz="1800" dirty="0"/>
          </a:p>
        </p:txBody>
      </p:sp>
      <p:sp>
        <p:nvSpPr>
          <p:cNvPr id="4" name="AutoShape 2" descr="תוצאת תמונה עבור قوى التجاذب الكهربائي"/>
          <p:cNvSpPr>
            <a:spLocks noChangeAspect="1" noChangeArrowheads="1"/>
          </p:cNvSpPr>
          <p:nvPr/>
        </p:nvSpPr>
        <p:spPr bwMode="auto">
          <a:xfrm>
            <a:off x="63500" y="-136525"/>
            <a:ext cx="28194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4"/>
          </p:nvPr>
        </p:nvSpPr>
        <p:spPr>
          <a:xfrm>
            <a:off x="767174" y="866183"/>
            <a:ext cx="11160000" cy="49768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r-AE" sz="2800" dirty="0"/>
          </a:p>
          <a:p>
            <a:pPr marL="0" indent="0">
              <a:buNone/>
            </a:pPr>
            <a:r>
              <a:rPr lang="ar-AE" sz="2800" dirty="0"/>
              <a:t>		</a:t>
            </a:r>
          </a:p>
          <a:p>
            <a:pPr marL="0" indent="0">
              <a:buNone/>
            </a:pPr>
            <a:endParaRPr lang="ar-AE" sz="2800" dirty="0"/>
          </a:p>
          <a:p>
            <a:pPr marL="0" indent="0">
              <a:buNone/>
            </a:pPr>
            <a:r>
              <a:rPr lang="ar-AE" sz="2800" dirty="0"/>
              <a:t>		</a:t>
            </a:r>
          </a:p>
          <a:p>
            <a:pPr marL="0" indent="0">
              <a:buNone/>
            </a:pPr>
            <a:endParaRPr lang="ar-AE" sz="28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182" t="18872" r="47072" b="46067"/>
          <a:stretch/>
        </p:blipFill>
        <p:spPr>
          <a:xfrm>
            <a:off x="1972638" y="1294544"/>
            <a:ext cx="7798086" cy="333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8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ציין מיקום תוכן 11"/>
          <p:cNvSpPr>
            <a:spLocks noGrp="1"/>
          </p:cNvSpPr>
          <p:nvPr>
            <p:ph sz="quarter" idx="4"/>
          </p:nvPr>
        </p:nvSpPr>
        <p:spPr>
          <a:xfrm>
            <a:off x="402276" y="2266945"/>
            <a:ext cx="11637324" cy="4152517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ar-AE" sz="3200" dirty="0">
                <a:solidFill>
                  <a:schemeClr val="tx1"/>
                </a:solidFill>
              </a:rPr>
              <a:t>.</a:t>
            </a: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ar-AE" sz="3200" dirty="0">
                <a:solidFill>
                  <a:schemeClr val="tx1"/>
                </a:solidFill>
              </a:rPr>
              <a:t>                         </a:t>
            </a: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640938" y="184934"/>
            <a:ext cx="11160000" cy="934949"/>
          </a:xfrm>
        </p:spPr>
        <p:txBody>
          <a:bodyPr/>
          <a:lstStyle/>
          <a:p>
            <a:pPr lvl="0" algn="r">
              <a:spcBef>
                <a:spcPct val="20000"/>
              </a:spcBef>
            </a:pPr>
            <a:r>
              <a:rPr lang="ar-AE" sz="3200" dirty="0"/>
              <a:t>تمرين 3: موازنة تفاعلات كيميائية</a:t>
            </a:r>
            <a:endParaRPr lang="he-IL" sz="32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8655" t="23816" r="28867" b="11457"/>
          <a:stretch/>
        </p:blipFill>
        <p:spPr>
          <a:xfrm>
            <a:off x="832207" y="1119883"/>
            <a:ext cx="10736494" cy="48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63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520127" y="3200399"/>
            <a:ext cx="9207201" cy="146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2080415" cy="2167610"/>
          </a:xfrm>
        </p:spPr>
        <p:txBody>
          <a:bodyPr/>
          <a:lstStyle/>
          <a:p>
            <a:r>
              <a:rPr lang="ar-AE" sz="5400" dirty="0"/>
              <a:t>موازنة التفاعلات الكيميائية- فعالية محوسبه</a:t>
            </a:r>
            <a:br>
              <a:rPr lang="ar-AE" sz="5400" dirty="0"/>
            </a:br>
            <a:endParaRPr lang="he-IL" sz="5400" dirty="0"/>
          </a:p>
        </p:txBody>
      </p:sp>
    </p:spTree>
    <p:extLst>
      <p:ext uri="{BB962C8B-B14F-4D97-AF65-F5344CB8AC3E}">
        <p14:creationId xmlns:p14="http://schemas.microsoft.com/office/powerpoint/2010/main" val="1677039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ציין מיקום תוכן 11"/>
          <p:cNvSpPr>
            <a:spLocks noGrp="1"/>
          </p:cNvSpPr>
          <p:nvPr>
            <p:ph sz="quarter" idx="4"/>
          </p:nvPr>
        </p:nvSpPr>
        <p:spPr>
          <a:xfrm>
            <a:off x="402276" y="2266945"/>
            <a:ext cx="11637324" cy="4152517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ar-AE" sz="3200" dirty="0">
                <a:solidFill>
                  <a:schemeClr val="tx1"/>
                </a:solidFill>
              </a:rPr>
              <a:t>.</a:t>
            </a: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ar-AE" sz="3200" dirty="0">
                <a:solidFill>
                  <a:schemeClr val="tx1"/>
                </a:solidFill>
              </a:rPr>
              <a:t>                         </a:t>
            </a: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640938" y="184934"/>
            <a:ext cx="11160000" cy="934949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ar-AE" sz="3200" dirty="0">
                <a:solidFill>
                  <a:prstClr val="black"/>
                </a:solidFill>
                <a:ea typeface="+mn-ea"/>
              </a:rPr>
              <a:t>تمرين 4:وازن التفاعلات </a:t>
            </a:r>
            <a:r>
              <a:rPr lang="ar-AE" sz="3200" dirty="0" err="1">
                <a:solidFill>
                  <a:prstClr val="black"/>
                </a:solidFill>
                <a:ea typeface="+mn-ea"/>
              </a:rPr>
              <a:t>التاليه</a:t>
            </a:r>
            <a:r>
              <a:rPr lang="ar-AE" sz="3200" dirty="0">
                <a:solidFill>
                  <a:prstClr val="black"/>
                </a:solidFill>
                <a:ea typeface="+mn-ea"/>
              </a:rPr>
              <a:t> بواسطة محاكاة </a:t>
            </a:r>
            <a:r>
              <a:rPr lang="en-US" sz="3200" dirty="0" err="1">
                <a:solidFill>
                  <a:prstClr val="black"/>
                </a:solidFill>
                <a:ea typeface="+mn-ea"/>
              </a:rPr>
              <a:t>phet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5002" t="20072" r="15214" b="24341"/>
          <a:stretch/>
        </p:blipFill>
        <p:spPr>
          <a:xfrm>
            <a:off x="986319" y="1428106"/>
            <a:ext cx="10284432" cy="44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6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ציין מיקום תוכן 11"/>
          <p:cNvSpPr>
            <a:spLocks noGrp="1"/>
          </p:cNvSpPr>
          <p:nvPr>
            <p:ph sz="quarter" idx="4"/>
          </p:nvPr>
        </p:nvSpPr>
        <p:spPr>
          <a:xfrm>
            <a:off x="402276" y="2266945"/>
            <a:ext cx="11637324" cy="4152517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ar-AE" sz="3200" dirty="0">
                <a:solidFill>
                  <a:schemeClr val="tx1"/>
                </a:solidFill>
              </a:rPr>
              <a:t>.</a:t>
            </a: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ar-AE" sz="3200" dirty="0">
                <a:solidFill>
                  <a:schemeClr val="tx1"/>
                </a:solidFill>
              </a:rPr>
              <a:t>                         </a:t>
            </a: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503060" y="160896"/>
            <a:ext cx="11160000" cy="1046698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ar-AE" sz="3200" dirty="0">
                <a:solidFill>
                  <a:prstClr val="black"/>
                </a:solidFill>
              </a:rPr>
              <a:t>وازن التفاعلات </a:t>
            </a:r>
            <a:r>
              <a:rPr lang="ar-AE" sz="3200" dirty="0" err="1">
                <a:solidFill>
                  <a:prstClr val="black"/>
                </a:solidFill>
              </a:rPr>
              <a:t>التاليه</a:t>
            </a:r>
            <a:r>
              <a:rPr lang="ar-AE" sz="3200" dirty="0">
                <a:solidFill>
                  <a:prstClr val="black"/>
                </a:solidFill>
              </a:rPr>
              <a:t> </a:t>
            </a:r>
            <a:r>
              <a:rPr lang="ar-AE" sz="3200" dirty="0">
                <a:solidFill>
                  <a:prstClr val="black"/>
                </a:solidFill>
                <a:ea typeface="+mn-ea"/>
              </a:rPr>
              <a:t>بشكل محوسب بواسطة </a:t>
            </a:r>
            <a:r>
              <a:rPr lang="ar-AE" sz="3200" dirty="0">
                <a:solidFill>
                  <a:prstClr val="black"/>
                </a:solidFill>
                <a:ea typeface="+mn-ea"/>
                <a:hlinkClick r:id="rId3"/>
              </a:rPr>
              <a:t>محاكاة </a:t>
            </a:r>
            <a:r>
              <a:rPr lang="en-US" sz="3200" dirty="0">
                <a:solidFill>
                  <a:prstClr val="black"/>
                </a:solidFill>
                <a:ea typeface="+mn-ea"/>
                <a:hlinkClick r:id="rId3"/>
              </a:rPr>
              <a:t>phet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335280" y="4755343"/>
            <a:ext cx="387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2800" b="1" dirty="0">
                <a:solidFill>
                  <a:srgbClr val="0070C0"/>
                </a:solidFill>
              </a:rPr>
              <a:t>امسح الباركود – محاكاة </a:t>
            </a:r>
            <a:r>
              <a:rPr lang="en-US" sz="2800" b="1" dirty="0">
                <a:solidFill>
                  <a:srgbClr val="0070C0"/>
                </a:solidFill>
              </a:rPr>
              <a:t>phet</a:t>
            </a:r>
            <a:endParaRPr lang="he-IL" dirty="0">
              <a:solidFill>
                <a:srgbClr val="0070C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4"/>
          <a:srcRect l="25032" t="16476" r="23473" b="39173"/>
          <a:stretch/>
        </p:blipFill>
        <p:spPr>
          <a:xfrm>
            <a:off x="5188317" y="1207594"/>
            <a:ext cx="6277510" cy="380935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5"/>
          <a:srcRect l="72313" t="34604" r="13275" b="40673"/>
          <a:stretch/>
        </p:blipFill>
        <p:spPr>
          <a:xfrm>
            <a:off x="863028" y="1962364"/>
            <a:ext cx="2419735" cy="20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67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657446" y="144229"/>
            <a:ext cx="11046874" cy="604987"/>
          </a:xfrm>
        </p:spPr>
        <p:txBody>
          <a:bodyPr/>
          <a:lstStyle/>
          <a:p>
            <a:pPr algn="r"/>
            <a:r>
              <a:rPr lang="ar-AE" sz="3600" dirty="0"/>
              <a:t>تمرين 5 :</a:t>
            </a:r>
            <a:endParaRPr lang="he-IL" sz="1800" dirty="0"/>
          </a:p>
        </p:txBody>
      </p:sp>
      <p:sp>
        <p:nvSpPr>
          <p:cNvPr id="4" name="AutoShape 2" descr="תוצאת תמונה עבור قوى التجاذب الكهربائي"/>
          <p:cNvSpPr>
            <a:spLocks noChangeAspect="1" noChangeArrowheads="1"/>
          </p:cNvSpPr>
          <p:nvPr/>
        </p:nvSpPr>
        <p:spPr bwMode="auto">
          <a:xfrm>
            <a:off x="63500" y="-136525"/>
            <a:ext cx="28194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pic>
        <p:nvPicPr>
          <p:cNvPr id="2" name="מציין מיקום תוכן 1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9995" t="24369" r="28739" b="17089"/>
          <a:stretch/>
        </p:blipFill>
        <p:spPr>
          <a:xfrm>
            <a:off x="1006867" y="1029970"/>
            <a:ext cx="10212513" cy="48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52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274" y="3016166"/>
            <a:ext cx="10434938" cy="1815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4" y="1838683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2341810"/>
          </a:xfrm>
        </p:spPr>
        <p:txBody>
          <a:bodyPr/>
          <a:lstStyle/>
          <a:p>
            <a:br>
              <a:rPr lang="ar-AE" dirty="0"/>
            </a:br>
            <a:r>
              <a:rPr lang="ar-AE" dirty="0"/>
              <a:t>كيمياء للصف التاسع</a:t>
            </a:r>
            <a:endParaRPr lang="he-I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595105" y="162560"/>
            <a:ext cx="11160000" cy="484712"/>
          </a:xfrm>
        </p:spPr>
        <p:txBody>
          <a:bodyPr/>
          <a:lstStyle/>
          <a:p>
            <a:r>
              <a:rPr lang="ar-AE" sz="2800" dirty="0"/>
              <a:t>التفاعل الكيميائي</a:t>
            </a:r>
            <a:endParaRPr lang="he-IL" sz="320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95105" y="818393"/>
            <a:ext cx="11160000" cy="4739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AE" sz="2800" dirty="0"/>
              <a:t>في التفاعل الكيميائي كمية المادة لا تتغير</a:t>
            </a:r>
          </a:p>
          <a:p>
            <a:pPr marL="0" indent="0">
              <a:buNone/>
            </a:pPr>
            <a:endParaRPr lang="ar-AE" sz="2800" dirty="0"/>
          </a:p>
          <a:p>
            <a:pPr marL="0" indent="0" algn="ctr">
              <a:buNone/>
            </a:pPr>
            <a:r>
              <a:rPr lang="ar-AE" sz="2800" b="1" dirty="0">
                <a:solidFill>
                  <a:schemeClr val="tx1"/>
                </a:solidFill>
              </a:rPr>
              <a:t>كتلة المواد المتفاعلة = كتلة المواد الناتجة </a:t>
            </a:r>
          </a:p>
          <a:p>
            <a:pPr marL="0" indent="0" algn="ctr">
              <a:buNone/>
            </a:pPr>
            <a:r>
              <a:rPr lang="ar-AE" sz="2800" dirty="0">
                <a:solidFill>
                  <a:schemeClr val="tx1"/>
                </a:solidFill>
              </a:rPr>
              <a:t>(قانون حفظ الكتلة في التفاعل الكيميائي)</a:t>
            </a:r>
          </a:p>
          <a:p>
            <a:pPr marL="0" indent="0" algn="ctr">
              <a:buNone/>
            </a:pPr>
            <a:endParaRPr lang="ar-AE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ar-AE" sz="2800" dirty="0"/>
              <a:t>السبب في ذلك أن التفاعل الكيميائي لا يحدث تغييرا على عدد الذرات ونوعيتها.</a:t>
            </a:r>
          </a:p>
          <a:p>
            <a:pPr marL="0" indent="0">
              <a:buNone/>
            </a:pPr>
            <a:r>
              <a:rPr lang="ar-AE" sz="2800" dirty="0"/>
              <a:t>عند صياغة عمليه كيميائية بواسطة صيغ المواد يجب أن تكون  العملية الكيميائية موازنه.</a:t>
            </a:r>
          </a:p>
          <a:p>
            <a:pPr marL="0" indent="0">
              <a:buNone/>
            </a:pPr>
            <a:endParaRPr lang="ar-AE" sz="2800" dirty="0"/>
          </a:p>
          <a:p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72093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657446" y="144229"/>
            <a:ext cx="11046874" cy="604987"/>
          </a:xfrm>
        </p:spPr>
        <p:txBody>
          <a:bodyPr/>
          <a:lstStyle/>
          <a:p>
            <a:pPr algn="r"/>
            <a:r>
              <a:rPr lang="ar-AE" sz="3600" dirty="0">
                <a:solidFill>
                  <a:prstClr val="black"/>
                </a:solidFill>
              </a:rPr>
              <a:t>مثال لتفاعل كيميائي غير موازن وموازنته</a:t>
            </a:r>
            <a:endParaRPr lang="he-IL" sz="1600" dirty="0"/>
          </a:p>
        </p:txBody>
      </p:sp>
      <p:sp>
        <p:nvSpPr>
          <p:cNvPr id="4" name="AutoShape 2" descr="תוצאת תמונה עבור قوى التجاذب الكهربائي"/>
          <p:cNvSpPr>
            <a:spLocks noChangeAspect="1" noChangeArrowheads="1"/>
          </p:cNvSpPr>
          <p:nvPr/>
        </p:nvSpPr>
        <p:spPr bwMode="auto">
          <a:xfrm>
            <a:off x="63500" y="-136525"/>
            <a:ext cx="28194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" name="מציין מיקום תוכן 1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18049" t="20473" r="14875" b="26337"/>
          <a:stretch/>
        </p:blipFill>
        <p:spPr>
          <a:xfrm>
            <a:off x="6505497" y="1029970"/>
            <a:ext cx="5408345" cy="460282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4"/>
          <a:srcRect l="19722" t="22468" r="19512" b="27489"/>
          <a:stretch/>
        </p:blipFill>
        <p:spPr>
          <a:xfrm>
            <a:off x="341002" y="1029969"/>
            <a:ext cx="5408345" cy="46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657446" y="144229"/>
            <a:ext cx="11046874" cy="604987"/>
          </a:xfrm>
        </p:spPr>
        <p:txBody>
          <a:bodyPr/>
          <a:lstStyle/>
          <a:p>
            <a:pPr algn="r"/>
            <a:r>
              <a:rPr lang="ar-AE" sz="3600" dirty="0">
                <a:solidFill>
                  <a:prstClr val="black"/>
                </a:solidFill>
              </a:rPr>
              <a:t>مثال لتفاعل كيميائي غير موازن وموازنته</a:t>
            </a:r>
            <a:endParaRPr lang="he-IL" sz="1600" dirty="0"/>
          </a:p>
        </p:txBody>
      </p:sp>
      <p:sp>
        <p:nvSpPr>
          <p:cNvPr id="4" name="AutoShape 2" descr="תוצאת תמונה עבור قوى التجاذب الكهربائي"/>
          <p:cNvSpPr>
            <a:spLocks noChangeAspect="1" noChangeArrowheads="1"/>
          </p:cNvSpPr>
          <p:nvPr/>
        </p:nvSpPr>
        <p:spPr bwMode="auto">
          <a:xfrm>
            <a:off x="63500" y="-136525"/>
            <a:ext cx="28194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17957" t="19308" r="18724" b="26513"/>
          <a:stretch/>
        </p:blipFill>
        <p:spPr>
          <a:xfrm>
            <a:off x="7674797" y="1129337"/>
            <a:ext cx="4232852" cy="4466704"/>
          </a:xfrm>
          <a:prstGeom prst="rect">
            <a:avLst/>
          </a:prstGeom>
        </p:spPr>
      </p:pic>
      <p:sp>
        <p:nvSpPr>
          <p:cNvPr id="8" name="מלבן מעוגל 7"/>
          <p:cNvSpPr/>
          <p:nvPr/>
        </p:nvSpPr>
        <p:spPr>
          <a:xfrm>
            <a:off x="5207956" y="1128516"/>
            <a:ext cx="2342508" cy="446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dirty="0"/>
              <a:t>لكي نوازن التفاعل :</a:t>
            </a:r>
          </a:p>
          <a:p>
            <a:pPr algn="ctr"/>
            <a:endParaRPr lang="ar-AE" sz="2000" dirty="0"/>
          </a:p>
          <a:p>
            <a:pPr marL="342900" indent="-342900">
              <a:buAutoNum type="arabicPeriod"/>
            </a:pPr>
            <a:r>
              <a:rPr lang="ar-AE" sz="2000" dirty="0"/>
              <a:t>نوازن أولا عدد ذرات الاوكسجين بحيث يصبح العدد 2 في المواد المتفاعلة.</a:t>
            </a:r>
          </a:p>
          <a:p>
            <a:pPr marL="342900" indent="-342900">
              <a:buAutoNum type="arabicPeriod"/>
            </a:pPr>
            <a:r>
              <a:rPr lang="ar-AE" sz="2000" dirty="0"/>
              <a:t>نوازن عدد ذرات الهيدروجين في النواتج ليصبح العدد 4 ذرات .</a:t>
            </a:r>
          </a:p>
          <a:p>
            <a:pPr marL="342900" indent="-342900">
              <a:buAutoNum type="arabicPeriod"/>
            </a:pPr>
            <a:endParaRPr lang="he-IL" sz="2000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/>
          <a:srcRect l="18542" t="22469" r="19596" b="27787"/>
          <a:stretch/>
        </p:blipFill>
        <p:spPr>
          <a:xfrm>
            <a:off x="308225" y="1129337"/>
            <a:ext cx="4775397" cy="44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6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628332" y="224946"/>
            <a:ext cx="11046874" cy="604987"/>
          </a:xfrm>
        </p:spPr>
        <p:txBody>
          <a:bodyPr/>
          <a:lstStyle/>
          <a:p>
            <a:pPr algn="r"/>
            <a:r>
              <a:rPr lang="ar-AE" sz="3600" dirty="0">
                <a:solidFill>
                  <a:prstClr val="black"/>
                </a:solidFill>
              </a:rPr>
              <a:t>مثال لتفاعل كيميائي غير موازن وموازنته</a:t>
            </a:r>
            <a:endParaRPr lang="he-IL" sz="1600" dirty="0"/>
          </a:p>
        </p:txBody>
      </p:sp>
      <p:sp>
        <p:nvSpPr>
          <p:cNvPr id="4" name="AutoShape 2" descr="תוצאת תמונה עבור قوى التجاذب الكهربائي"/>
          <p:cNvSpPr>
            <a:spLocks noChangeAspect="1" noChangeArrowheads="1"/>
          </p:cNvSpPr>
          <p:nvPr/>
        </p:nvSpPr>
        <p:spPr bwMode="auto">
          <a:xfrm>
            <a:off x="63500" y="-136525"/>
            <a:ext cx="28194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20733" t="61874" r="20186" b="26439"/>
          <a:stretch/>
        </p:blipFill>
        <p:spPr>
          <a:xfrm>
            <a:off x="1037690" y="946092"/>
            <a:ext cx="10637517" cy="801384"/>
          </a:xfrm>
          <a:prstGeom prst="rect">
            <a:avLst/>
          </a:prstGeom>
        </p:spPr>
      </p:pic>
      <p:graphicFrame>
        <p:nvGraphicFramePr>
          <p:cNvPr id="5" name="מציין מיקום תוכן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11584852"/>
              </p:ext>
            </p:extLst>
          </p:nvPr>
        </p:nvGraphicFramePr>
        <p:xfrm>
          <a:off x="1099335" y="3985364"/>
          <a:ext cx="10575871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393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2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060"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/>
                        <a:t>المواد الناتجة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/>
                        <a:t>المواد المتفاعلة</a:t>
                      </a:r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C:1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C:1</a:t>
                      </a:r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O:3</a:t>
                      </a:r>
                      <a:endParaRPr lang="he-IL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H:4</a:t>
                      </a:r>
                      <a:endParaRPr lang="he-IL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H:2</a:t>
                      </a:r>
                      <a:endParaRPr lang="he-IL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O:2</a:t>
                      </a:r>
                      <a:endParaRPr lang="he-IL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4"/>
          <a:srcRect b="24279"/>
          <a:stretch/>
        </p:blipFill>
        <p:spPr>
          <a:xfrm>
            <a:off x="1037690" y="2030860"/>
            <a:ext cx="10637516" cy="167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2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628332" y="224946"/>
            <a:ext cx="11046874" cy="604987"/>
          </a:xfrm>
        </p:spPr>
        <p:txBody>
          <a:bodyPr/>
          <a:lstStyle/>
          <a:p>
            <a:pPr algn="r"/>
            <a:r>
              <a:rPr lang="ar-AE" sz="3600" dirty="0">
                <a:solidFill>
                  <a:prstClr val="black"/>
                </a:solidFill>
              </a:rPr>
              <a:t>مثال لتفاعل كيميائي غير موازن وموازنته</a:t>
            </a:r>
            <a:endParaRPr lang="he-IL" sz="1600" dirty="0"/>
          </a:p>
        </p:txBody>
      </p:sp>
      <p:sp>
        <p:nvSpPr>
          <p:cNvPr id="4" name="AutoShape 2" descr="תוצאת תמונה עבור قوى التجاذب الكهربائي"/>
          <p:cNvSpPr>
            <a:spLocks noChangeAspect="1" noChangeArrowheads="1"/>
          </p:cNvSpPr>
          <p:nvPr/>
        </p:nvSpPr>
        <p:spPr bwMode="auto">
          <a:xfrm>
            <a:off x="63500" y="-136525"/>
            <a:ext cx="28194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מלבן מעוגל 9"/>
          <p:cNvSpPr/>
          <p:nvPr/>
        </p:nvSpPr>
        <p:spPr>
          <a:xfrm>
            <a:off x="770563" y="1007922"/>
            <a:ext cx="10781354" cy="8208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000" dirty="0"/>
              <a:t>لموازنة التفاعل : </a:t>
            </a:r>
            <a:r>
              <a:rPr lang="ar-AE" sz="2000" b="1" dirty="0"/>
              <a:t>1. نوازن عدد ذرات الهيدروجين في المواد الناتجة ليصبح 4 ذرات.</a:t>
            </a:r>
          </a:p>
          <a:p>
            <a:r>
              <a:rPr lang="ar-AE" sz="2000" dirty="0"/>
              <a:t>                                             </a:t>
            </a:r>
            <a:r>
              <a:rPr lang="ar-AE" sz="2000" b="1" dirty="0"/>
              <a:t>2. نوازن عدد ذرات الاوكسجين في المواد المتفاعلة ليصبح 4 ذرات.</a:t>
            </a:r>
            <a:endParaRPr lang="he-IL" sz="2000" b="1" dirty="0"/>
          </a:p>
        </p:txBody>
      </p:sp>
      <p:pic>
        <p:nvPicPr>
          <p:cNvPr id="9" name="מציין מיקום תוכן 8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18793" t="20050" r="18724" b="27007"/>
          <a:stretch/>
        </p:blipFill>
        <p:spPr>
          <a:xfrm>
            <a:off x="6236413" y="2137024"/>
            <a:ext cx="5751271" cy="362677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4"/>
          <a:srcRect l="19048" t="22169" r="18669" b="26738"/>
          <a:stretch/>
        </p:blipFill>
        <p:spPr>
          <a:xfrm>
            <a:off x="243131" y="2137024"/>
            <a:ext cx="5746703" cy="3626777"/>
          </a:xfrm>
          <a:prstGeom prst="rect">
            <a:avLst/>
          </a:prstGeom>
        </p:spPr>
      </p:pic>
      <p:cxnSp>
        <p:nvCxnSpPr>
          <p:cNvPr id="13" name="מחבר חץ ישר 12"/>
          <p:cNvCxnSpPr/>
          <p:nvPr/>
        </p:nvCxnSpPr>
        <p:spPr>
          <a:xfrm flipH="1">
            <a:off x="2095928" y="1693782"/>
            <a:ext cx="708917" cy="33919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8188503" y="1418361"/>
            <a:ext cx="2732926" cy="36673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22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מציין מיקום תוכן 1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5655" t="26156" r="12072" b="11761"/>
          <a:stretch/>
        </p:blipFill>
        <p:spPr>
          <a:xfrm>
            <a:off x="1212351" y="986319"/>
            <a:ext cx="9935110" cy="4500081"/>
          </a:xfrm>
          <a:prstGeom prst="rect">
            <a:avLst/>
          </a:prstGeom>
        </p:spPr>
      </p:pic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640938" y="184934"/>
            <a:ext cx="11160000" cy="934949"/>
          </a:xfrm>
        </p:spPr>
        <p:txBody>
          <a:bodyPr/>
          <a:lstStyle/>
          <a:p>
            <a:pPr lvl="0" algn="r">
              <a:spcBef>
                <a:spcPct val="20000"/>
              </a:spcBef>
            </a:pPr>
            <a:r>
              <a:rPr lang="ar-AE" sz="3200" dirty="0">
                <a:solidFill>
                  <a:prstClr val="black"/>
                </a:solidFill>
                <a:ea typeface="+mn-ea"/>
              </a:rPr>
              <a:t>تمرين 1: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4441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ציין מיקום תוכן 11"/>
          <p:cNvSpPr>
            <a:spLocks noGrp="1"/>
          </p:cNvSpPr>
          <p:nvPr>
            <p:ph sz="quarter" idx="4"/>
          </p:nvPr>
        </p:nvSpPr>
        <p:spPr>
          <a:xfrm>
            <a:off x="402276" y="1119883"/>
            <a:ext cx="11637324" cy="47158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l" rtl="0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</a:rPr>
              <a:t>         K    +    O</a:t>
            </a:r>
            <a:r>
              <a:rPr lang="en-US" sz="16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      →    K</a:t>
            </a:r>
            <a:r>
              <a:rPr lang="en-US" sz="16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O</a:t>
            </a:r>
          </a:p>
          <a:p>
            <a:pPr marL="0" lvl="0" indent="0" algn="l">
              <a:spcBef>
                <a:spcPct val="20000"/>
              </a:spcBef>
              <a:spcAft>
                <a:spcPts val="0"/>
              </a:spcAft>
              <a:buNone/>
            </a:pPr>
            <a:r>
              <a:rPr lang="he-IL" sz="3200" dirty="0">
                <a:solidFill>
                  <a:schemeClr val="tx1"/>
                </a:solidFill>
              </a:rPr>
              <a:t>    </a:t>
            </a:r>
            <a:r>
              <a:rPr lang="en-US" sz="3200" dirty="0">
                <a:solidFill>
                  <a:schemeClr val="tx1"/>
                </a:solidFill>
              </a:rPr>
              <a:t>         Zn  +    O</a:t>
            </a:r>
            <a:r>
              <a:rPr lang="en-US" sz="16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     →    ZnO</a:t>
            </a:r>
          </a:p>
          <a:p>
            <a:pPr marL="0" lvl="0" indent="0" algn="l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</a:rPr>
              <a:t>         P</a:t>
            </a:r>
            <a:r>
              <a:rPr lang="en-US" sz="1800" dirty="0">
                <a:solidFill>
                  <a:schemeClr val="tx1"/>
                </a:solidFill>
              </a:rPr>
              <a:t>4</a:t>
            </a:r>
            <a:r>
              <a:rPr lang="en-US" sz="3200" dirty="0">
                <a:solidFill>
                  <a:schemeClr val="tx1"/>
                </a:solidFill>
              </a:rPr>
              <a:t>   +   O</a:t>
            </a:r>
            <a:r>
              <a:rPr lang="en-US" sz="18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     →    P</a:t>
            </a:r>
            <a:r>
              <a:rPr lang="en-US" sz="20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O</a:t>
            </a:r>
            <a:r>
              <a:rPr lang="en-US" sz="1600" dirty="0">
                <a:solidFill>
                  <a:schemeClr val="tx1"/>
                </a:solidFill>
              </a:rPr>
              <a:t>5</a:t>
            </a:r>
          </a:p>
          <a:p>
            <a:pPr marL="0" lvl="0" indent="0" algn="l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</a:rPr>
              <a:t>         S</a:t>
            </a:r>
            <a:r>
              <a:rPr lang="en-US" sz="1600" dirty="0">
                <a:solidFill>
                  <a:schemeClr val="tx1"/>
                </a:solidFill>
              </a:rPr>
              <a:t>8</a:t>
            </a:r>
            <a:r>
              <a:rPr lang="en-US" sz="3200" dirty="0">
                <a:solidFill>
                  <a:schemeClr val="tx1"/>
                </a:solidFill>
              </a:rPr>
              <a:t>   +   O</a:t>
            </a:r>
            <a:r>
              <a:rPr lang="en-US" sz="16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     →    SO</a:t>
            </a:r>
            <a:r>
              <a:rPr lang="en-US" sz="1600" dirty="0">
                <a:solidFill>
                  <a:schemeClr val="tx1"/>
                </a:solidFill>
              </a:rPr>
              <a:t>3</a:t>
            </a:r>
          </a:p>
          <a:p>
            <a:pPr marL="0" lvl="0" indent="0" algn="l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</a:rPr>
              <a:t>         P</a:t>
            </a:r>
            <a:r>
              <a:rPr lang="en-US" sz="1600" dirty="0">
                <a:solidFill>
                  <a:schemeClr val="tx1"/>
                </a:solidFill>
              </a:rPr>
              <a:t>4</a:t>
            </a:r>
            <a:r>
              <a:rPr lang="en-US" sz="3200" dirty="0">
                <a:solidFill>
                  <a:schemeClr val="tx1"/>
                </a:solidFill>
              </a:rPr>
              <a:t>   +   H</a:t>
            </a:r>
            <a:r>
              <a:rPr lang="en-US" sz="16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     →    PH</a:t>
            </a:r>
            <a:r>
              <a:rPr lang="en-US" sz="1600" dirty="0">
                <a:solidFill>
                  <a:schemeClr val="tx1"/>
                </a:solidFill>
              </a:rPr>
              <a:t>3</a:t>
            </a:r>
          </a:p>
          <a:p>
            <a:pPr marL="0" lvl="0" indent="0" algn="l">
              <a:spcBef>
                <a:spcPct val="20000"/>
              </a:spcBef>
              <a:spcAft>
                <a:spcPts val="0"/>
              </a:spcAft>
              <a:buNone/>
            </a:pPr>
            <a:r>
              <a:rPr lang="he-IL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         N</a:t>
            </a:r>
            <a:r>
              <a:rPr lang="en-US" sz="16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   +   Cℓ</a:t>
            </a:r>
            <a:r>
              <a:rPr lang="en-US" sz="16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     →    NCℓ</a:t>
            </a:r>
            <a:r>
              <a:rPr lang="en-US" sz="1600" dirty="0">
                <a:solidFill>
                  <a:schemeClr val="tx1"/>
                </a:solidFill>
              </a:rPr>
              <a:t>3</a:t>
            </a:r>
            <a:r>
              <a:rPr lang="en-US" sz="3200" dirty="0">
                <a:solidFill>
                  <a:schemeClr val="tx1"/>
                </a:solidFill>
              </a:rPr>
              <a:t>     </a:t>
            </a:r>
          </a:p>
          <a:p>
            <a:pPr marL="0" lvl="0" indent="0" algn="l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</a:rPr>
              <a:t>         P</a:t>
            </a:r>
            <a:r>
              <a:rPr lang="en-US" sz="1600" dirty="0">
                <a:solidFill>
                  <a:schemeClr val="tx1"/>
                </a:solidFill>
              </a:rPr>
              <a:t>4</a:t>
            </a:r>
            <a:r>
              <a:rPr lang="en-US" sz="3200" dirty="0">
                <a:solidFill>
                  <a:schemeClr val="tx1"/>
                </a:solidFill>
              </a:rPr>
              <a:t>   +   Cℓ</a:t>
            </a:r>
            <a:r>
              <a:rPr lang="en-US" sz="1600" dirty="0">
                <a:solidFill>
                  <a:schemeClr val="tx1"/>
                </a:solidFill>
              </a:rPr>
              <a:t>2 </a:t>
            </a:r>
            <a:r>
              <a:rPr lang="en-US" sz="3200" dirty="0">
                <a:solidFill>
                  <a:schemeClr val="tx1"/>
                </a:solidFill>
              </a:rPr>
              <a:t>   →    PCℓ</a:t>
            </a:r>
            <a:r>
              <a:rPr lang="en-US" sz="1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640938" y="184934"/>
            <a:ext cx="11160000" cy="934949"/>
          </a:xfrm>
        </p:spPr>
        <p:txBody>
          <a:bodyPr/>
          <a:lstStyle/>
          <a:p>
            <a:pPr lvl="0" algn="r">
              <a:spcBef>
                <a:spcPct val="20000"/>
              </a:spcBef>
            </a:pPr>
            <a:r>
              <a:rPr lang="ar-AE" sz="3200" dirty="0">
                <a:solidFill>
                  <a:prstClr val="black"/>
                </a:solidFill>
                <a:ea typeface="+mn-ea"/>
              </a:rPr>
              <a:t>تمرين2 :حدد المواد المتفاعلة والمواد الناتجة في التفاعلات الكيميائية التالية ثم وازن التفاعل ( اتحاد عناصر لتكوين مركبات)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9193814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3227</TotalTime>
  <Words>377</Words>
  <Application>Microsoft Office PowerPoint</Application>
  <PresentationFormat>מותאם אישית</PresentationFormat>
  <Paragraphs>71</Paragraphs>
  <Slides>17</Slides>
  <Notes>15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17</vt:i4>
      </vt:variant>
    </vt:vector>
  </HeadingPairs>
  <TitlesOfParts>
    <vt:vector size="22" baseType="lpstr">
      <vt:lpstr>Arial</vt:lpstr>
      <vt:lpstr>Calibri</vt:lpstr>
      <vt:lpstr>Varela Round</vt:lpstr>
      <vt:lpstr>ערכת נושא Office</vt:lpstr>
      <vt:lpstr>1_ערכת נושא Office</vt:lpstr>
      <vt:lpstr>מערכת שידורים לאומית  </vt:lpstr>
      <vt:lpstr> كيمياء للصف التاسع</vt:lpstr>
      <vt:lpstr>التفاعل الكيميائي</vt:lpstr>
      <vt:lpstr>مثال لتفاعل كيميائي غير موازن وموازنته</vt:lpstr>
      <vt:lpstr>مثال لتفاعل كيميائي غير موازن وموازنته</vt:lpstr>
      <vt:lpstr>مثال لتفاعل كيميائي غير موازن وموازنته</vt:lpstr>
      <vt:lpstr>مثال لتفاعل كيميائي غير موازن وموازنته</vt:lpstr>
      <vt:lpstr>تمرين 1:</vt:lpstr>
      <vt:lpstr>تمرين2 :حدد المواد المتفاعلة والمواد الناتجة في التفاعلات الكيميائية التالية ثم وازن التفاعل ( اتحاد عناصر لتكوين مركبات)</vt:lpstr>
      <vt:lpstr>مثال – موازنه تفاعلات بين مركبات لإنتاج مركبات أخرى </vt:lpstr>
      <vt:lpstr>فيلم </vt:lpstr>
      <vt:lpstr>تمرين 3: موازنة تفاعلات كيميائية</vt:lpstr>
      <vt:lpstr>موازنة التفاعلات الكيميائية- فعالية محوسبه </vt:lpstr>
      <vt:lpstr>تمرين 4:وازن التفاعلات التاليه بواسطة محاكاة phet</vt:lpstr>
      <vt:lpstr>وازن التفاعلات التاليه بشكل محوسب بواسطة محاكاة phet</vt:lpstr>
      <vt:lpstr>تمرين 5 :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מאי</dc:creator>
  <cp:lastModifiedBy>Anat Kaldaron</cp:lastModifiedBy>
  <cp:revision>261</cp:revision>
  <dcterms:modified xsi:type="dcterms:W3CDTF">2020-04-21T16:37:10Z</dcterms:modified>
</cp:coreProperties>
</file>