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notesMasterIdLst>
    <p:notesMasterId r:id="rId9"/>
  </p:notesMasterIdLst>
  <p:sldIdLst>
    <p:sldId id="257" r:id="rId2"/>
    <p:sldId id="262" r:id="rId3"/>
    <p:sldId id="313" r:id="rId4"/>
    <p:sldId id="322" r:id="rId5"/>
    <p:sldId id="316" r:id="rId6"/>
    <p:sldId id="319" r:id="rId7"/>
    <p:sldId id="291" r:id="rId8"/>
  </p:sldIdLst>
  <p:sldSz cx="12192000" cy="6858000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2029" autoAdjust="0"/>
    <p:restoredTop sz="94660"/>
  </p:normalViewPr>
  <p:slideViewPr>
    <p:cSldViewPr snapToGrid="0">
      <p:cViewPr varScale="1">
        <p:scale>
          <a:sx n="68" d="100"/>
          <a:sy n="68" d="100"/>
        </p:scale>
        <p:origin x="588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760E156-DD2E-4E4F-A3BC-9121560A8974}" type="datetimeFigureOut">
              <a:rPr lang="he-IL" smtClean="0"/>
              <a:t>ו'/ניסן/תש"ף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97B9E935-8E4E-4472-9A4C-E49792A32C5C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82788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37bb09f989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37bb09f989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9300249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6215733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Google Shape;58;g37bb09f989_0_4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Google Shape;59;g37bb09f989_0_4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1074908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ע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914401" y="2693989"/>
            <a:ext cx="10363200" cy="1470025"/>
          </a:xfrm>
        </p:spPr>
        <p:txBody>
          <a:bodyPr vert="horz" lIns="91440" tIns="45720" rIns="91440" bIns="45720" rtlCol="1" anchor="ctr">
            <a:normAutofit/>
          </a:bodyPr>
          <a:lstStyle>
            <a:lvl1pPr>
              <a:defRPr kumimoji="0" lang="he-IL" sz="6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192A72"/>
                </a:solidFill>
                <a:effectLst/>
                <a:uLnTx/>
                <a:uFillTx/>
                <a:latin typeface="Varela Round" panose="00000500000000000000" pitchFamily="2" charset="-79"/>
                <a:ea typeface="+mj-ea"/>
                <a:cs typeface="Varela Round" panose="00000500000000000000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-670069" y="6569428"/>
            <a:ext cx="2623961" cy="45910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-1488810" y="6410588"/>
            <a:ext cx="3246400" cy="86423"/>
          </a:xfrm>
          <a:prstGeom prst="roundRect">
            <a:avLst>
              <a:gd name="adj" fmla="val 49359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86482" y="-439221"/>
            <a:ext cx="4205647" cy="63186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0" name="מלבן מעוגל 9"/>
          <p:cNvSpPr/>
          <p:nvPr userDrawn="1"/>
        </p:nvSpPr>
        <p:spPr>
          <a:xfrm>
            <a:off x="8259471" y="6565100"/>
            <a:ext cx="4434214" cy="796532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pic>
        <p:nvPicPr>
          <p:cNvPr id="12" name="תמונה 11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058" r="33511" b="26248"/>
          <a:stretch/>
        </p:blipFill>
        <p:spPr>
          <a:xfrm>
            <a:off x="5445286" y="369916"/>
            <a:ext cx="1301430" cy="15974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049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שם השיעור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 מעוגל 9"/>
          <p:cNvSpPr/>
          <p:nvPr userDrawn="1"/>
        </p:nvSpPr>
        <p:spPr>
          <a:xfrm>
            <a:off x="212943" y="1396870"/>
            <a:ext cx="13177381" cy="2978963"/>
          </a:xfrm>
          <a:prstGeom prst="roundRect">
            <a:avLst>
              <a:gd name="adj" fmla="val 5000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800" dirty="0"/>
              <a:t>  </a:t>
            </a:r>
          </a:p>
        </p:txBody>
      </p:sp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739037" y="1640910"/>
            <a:ext cx="10872592" cy="1260000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defRPr sz="6600" b="1">
                <a:latin typeface="Varela Round" panose="00000500000000000000" pitchFamily="2" charset="-79"/>
                <a:cs typeface="Varela Round" panose="00000500000000000000" pitchFamily="2" charset="-79"/>
              </a:defRPr>
            </a:lvl1pPr>
          </a:lstStyle>
          <a:p>
            <a:r>
              <a:rPr lang="he-IL" dirty="0"/>
              <a:t>לחץ כדי לערוך סגנון כותרת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7329949" y="6579191"/>
            <a:ext cx="5333866" cy="557618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8" name="מלבן מעוגל 7"/>
          <p:cNvSpPr/>
          <p:nvPr userDrawn="1"/>
        </p:nvSpPr>
        <p:spPr>
          <a:xfrm>
            <a:off x="9501144" y="6294301"/>
            <a:ext cx="3049656" cy="205899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9" name="מלבן מעוגל 8"/>
          <p:cNvSpPr/>
          <p:nvPr userDrawn="1"/>
        </p:nvSpPr>
        <p:spPr>
          <a:xfrm>
            <a:off x="9996883" y="-235260"/>
            <a:ext cx="2768497" cy="451249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1" name="מלבן מעוגל 10"/>
          <p:cNvSpPr/>
          <p:nvPr userDrawn="1"/>
        </p:nvSpPr>
        <p:spPr>
          <a:xfrm>
            <a:off x="-501113" y="163632"/>
            <a:ext cx="1428110" cy="322428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/>
          </a:p>
        </p:txBody>
      </p:sp>
      <p:sp>
        <p:nvSpPr>
          <p:cNvPr id="12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738213" y="2918492"/>
            <a:ext cx="10873415" cy="720000"/>
          </a:xfrm>
          <a:prstGeom prst="rect">
            <a:avLst/>
          </a:prstGeom>
        </p:spPr>
        <p:txBody>
          <a:bodyPr spcFirstLastPara="1" wrap="square" lIns="36000" tIns="36000" rIns="36000" bIns="36000" anchor="t" anchorCtr="0">
            <a:sp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None/>
              <a:defRPr sz="36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3700"/>
            </a:lvl9pPr>
          </a:lstStyle>
          <a:p>
            <a:endParaRPr dirty="0"/>
          </a:p>
        </p:txBody>
      </p:sp>
      <p:sp>
        <p:nvSpPr>
          <p:cNvPr id="13" name="מציין מיקום תוכן 2"/>
          <p:cNvSpPr>
            <a:spLocks noGrp="1"/>
          </p:cNvSpPr>
          <p:nvPr>
            <p:ph idx="10"/>
          </p:nvPr>
        </p:nvSpPr>
        <p:spPr>
          <a:xfrm>
            <a:off x="738213" y="3655832"/>
            <a:ext cx="10873415" cy="720000"/>
          </a:xfrm>
        </p:spPr>
        <p:txBody>
          <a:bodyPr>
            <a:noAutofit/>
          </a:bodyPr>
          <a:lstStyle>
            <a:lvl1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28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 marL="342900" indent="-342900" algn="ctr" defTabSz="914400" rtl="1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buSzPts val="2800"/>
              <a:buFont typeface="Arial" pitchFamily="34" charset="0"/>
              <a:buNone/>
              <a:defRPr lang="he-IL" sz="3200" b="1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</p:spTree>
    <p:extLst>
      <p:ext uri="{BB962C8B-B14F-4D97-AF65-F5344CB8AC3E}">
        <p14:creationId xmlns:p14="http://schemas.microsoft.com/office/powerpoint/2010/main" val="32095763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73" y="213094"/>
            <a:ext cx="11161453" cy="720000"/>
          </a:xfrm>
        </p:spPr>
        <p:txBody>
          <a:bodyPr lIns="36000" tIns="0" rIns="36000" bIns="0">
            <a:noAutofit/>
          </a:bodyPr>
          <a:lstStyle>
            <a:lvl1pPr>
              <a:defRPr sz="4800" b="1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</a:lstStyle>
          <a:p>
            <a:r>
              <a:rPr lang="he-IL" dirty="0"/>
              <a:t>לחץ כדי לערוך סגנון כותרת של תבנית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5273" y="1195757"/>
            <a:ext cx="11161453" cy="4680000"/>
          </a:xfrm>
        </p:spPr>
        <p:txBody>
          <a:bodyPr>
            <a:normAutofit/>
          </a:bodyPr>
          <a:lstStyle>
            <a:lvl1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1pPr>
            <a:lvl2pPr>
              <a:lnSpc>
                <a:spcPct val="150000"/>
              </a:lnSpc>
              <a:spcBef>
                <a:spcPts val="0"/>
              </a:spcBef>
              <a:spcAft>
                <a:spcPts val="600"/>
              </a:spcAft>
              <a:defRPr sz="2400"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2pPr>
            <a:lvl3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3pPr>
            <a:lvl4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4pPr>
            <a:lvl5pPr>
              <a:lnSpc>
                <a:spcPct val="150000"/>
              </a:lnSpc>
              <a:defRPr>
                <a:solidFill>
                  <a:srgbClr val="002060"/>
                </a:solidFill>
                <a:latin typeface="Varela Round" pitchFamily="2" charset="-79"/>
                <a:cs typeface="Varela Round" pitchFamily="2" charset="-79"/>
              </a:defRPr>
            </a:lvl5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  <a:p>
            <a:pPr lvl="1"/>
            <a:r>
              <a:rPr lang="he-IL" dirty="0"/>
              <a:t>רמה שנייה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7715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079320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כותרו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73" y="213094"/>
            <a:ext cx="11161453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 marL="0" marR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kumimoji="0" lang="he-IL" sz="4800" b="1" i="0" u="none" strike="noStrike" kern="1200" cap="none" spc="0" normalizeH="0" baseline="0" noProof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515273" y="1185681"/>
            <a:ext cx="11161452" cy="540000"/>
          </a:xfrm>
        </p:spPr>
        <p:txBody>
          <a:bodyPr anchor="b">
            <a:noAutofit/>
          </a:bodyPr>
          <a:lstStyle>
            <a:lvl1pPr marL="0" indent="0">
              <a:buNone/>
              <a:defRPr sz="3200" b="1">
                <a:solidFill>
                  <a:srgbClr val="0070C0"/>
                </a:solidFill>
                <a:latin typeface="Varela Round" pitchFamily="2" charset="-79"/>
                <a:cs typeface="Varela Round" pitchFamily="2" charset="-79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dirty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515273" y="1725682"/>
            <a:ext cx="11161453" cy="4152517"/>
          </a:xfrm>
        </p:spPr>
        <p:txBody>
          <a:bodyPr>
            <a:normAutofit/>
          </a:bodyPr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 lang="he-IL" sz="2400" kern="1200" dirty="0" smtClean="0">
                <a:solidFill>
                  <a:srgbClr val="002060"/>
                </a:solidFill>
                <a:latin typeface="Varela Round" pitchFamily="2" charset="-79"/>
                <a:ea typeface="+mn-ea"/>
                <a:cs typeface="Varela Round" pitchFamily="2" charset="-79"/>
              </a:defRPr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marL="342900" lvl="0" indent="-34290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he-IL" dirty="0"/>
              <a:t>לחץ כדי לערוך סגנונות טקסט של תבנית בסיס</a:t>
            </a:r>
          </a:p>
          <a:p>
            <a:pPr marL="742950" lvl="1" indent="-285750" algn="r" defTabSz="914400" rtl="1" eaLnBrk="1" latinLnBrk="0" hangingPunct="1">
              <a:lnSpc>
                <a:spcPct val="150000"/>
              </a:lnSpc>
              <a:spcBef>
                <a:spcPct val="20000"/>
              </a:spcBef>
              <a:buFont typeface="Arial" pitchFamily="34" charset="0"/>
              <a:buChar char="–"/>
            </a:pPr>
            <a:r>
              <a:rPr lang="he-IL" dirty="0"/>
              <a:t>רמה שנייה</a:t>
            </a:r>
          </a:p>
        </p:txBody>
      </p:sp>
      <p:sp>
        <p:nvSpPr>
          <p:cNvPr id="10" name="מלבן מעוגל 9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1" name="מלבן מעוגל 10"/>
          <p:cNvSpPr/>
          <p:nvPr userDrawn="1"/>
        </p:nvSpPr>
        <p:spPr>
          <a:xfrm>
            <a:off x="8667715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12" name="מלבן מעוגל 11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567074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515273" y="213094"/>
            <a:ext cx="11161453" cy="720000"/>
          </a:xfrm>
          <a:noFill/>
        </p:spPr>
        <p:txBody>
          <a:bodyPr vert="horz" lIns="91440" tIns="45720" rIns="91440" bIns="45720" rtlCol="1" anchor="ctr">
            <a:noAutofit/>
          </a:bodyPr>
          <a:lstStyle>
            <a:lvl1pPr>
              <a:defRPr kumimoji="0" lang="he-IL" sz="4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Varela Round" pitchFamily="2" charset="-79"/>
                <a:ea typeface="+mj-ea"/>
                <a:cs typeface="Varela Round" pitchFamily="2" charset="-79"/>
              </a:defRPr>
            </a:lvl1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e-IL" dirty="0"/>
              <a:t>לחץ כדי לערוך סגנון כותרת של תבנית</a:t>
            </a:r>
          </a:p>
        </p:txBody>
      </p:sp>
      <p:sp>
        <p:nvSpPr>
          <p:cNvPr id="7" name="מלבן מעוגל 6"/>
          <p:cNvSpPr/>
          <p:nvPr userDrawn="1"/>
        </p:nvSpPr>
        <p:spPr>
          <a:xfrm>
            <a:off x="1" y="5878199"/>
            <a:ext cx="4766191" cy="357667"/>
          </a:xfrm>
          <a:prstGeom prst="roundRect">
            <a:avLst>
              <a:gd name="adj" fmla="val 50000"/>
            </a:avLst>
          </a:prstGeom>
          <a:solidFill>
            <a:srgbClr val="6CF0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8" name="מלבן מעוגל 7"/>
          <p:cNvSpPr/>
          <p:nvPr userDrawn="1"/>
        </p:nvSpPr>
        <p:spPr>
          <a:xfrm>
            <a:off x="8667715" y="-110812"/>
            <a:ext cx="5300119" cy="221623"/>
          </a:xfrm>
          <a:prstGeom prst="roundRect">
            <a:avLst>
              <a:gd name="adj" fmla="val 50000"/>
            </a:avLst>
          </a:prstGeom>
          <a:solidFill>
            <a:srgbClr val="BDE68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  <p:sp>
        <p:nvSpPr>
          <p:cNvPr id="9" name="מלבן מעוגל 8"/>
          <p:cNvSpPr/>
          <p:nvPr userDrawn="1"/>
        </p:nvSpPr>
        <p:spPr>
          <a:xfrm>
            <a:off x="0" y="6306749"/>
            <a:ext cx="7724431" cy="674541"/>
          </a:xfrm>
          <a:prstGeom prst="roundRect">
            <a:avLst>
              <a:gd name="adj" fmla="val 50000"/>
            </a:avLst>
          </a:prstGeom>
          <a:solidFill>
            <a:srgbClr val="192A7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sz="1800">
              <a:latin typeface="Varela Round" pitchFamily="2" charset="-79"/>
              <a:cs typeface="Varela Round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2821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609601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609601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8737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6F552B-607E-4869-A917-C44959BDCB12}" type="datetimeFigureOut">
              <a:rPr lang="he-IL" smtClean="0"/>
              <a:pPr/>
              <a:t>ו'/ניסן/תש"ף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4165601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09601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478A40-4CDB-4A89-A7AB-ED0E5AEAC786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02591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sv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jpg"/><Relationship Id="rId4" Type="http://schemas.openxmlformats.org/officeDocument/2006/relationships/image" Target="../media/image3.sv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he-IL" dirty="0"/>
              <a:t>מערכת שידורים לאומית</a:t>
            </a:r>
          </a:p>
        </p:txBody>
      </p:sp>
    </p:spTree>
    <p:extLst>
      <p:ext uri="{BB962C8B-B14F-4D97-AF65-F5344CB8AC3E}">
        <p14:creationId xmlns:p14="http://schemas.microsoft.com/office/powerpoint/2010/main" val="17099909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3"/>
          <p:cNvSpPr txBox="1"/>
          <p:nvPr/>
        </p:nvSpPr>
        <p:spPr>
          <a:xfrm>
            <a:off x="1736135" y="1364974"/>
            <a:ext cx="7725918" cy="34603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88" tIns="121888" rIns="121888" bIns="121888" anchor="t" anchorCtr="0">
            <a:noAutofit/>
          </a:bodyPr>
          <a:lstStyle/>
          <a:p>
            <a:pPr marL="609539">
              <a:lnSpc>
                <a:spcPct val="150000"/>
              </a:lnSpc>
            </a:pPr>
            <a:endParaRPr dirty="0">
              <a:solidFill>
                <a:prstClr val="black"/>
              </a:solidFill>
              <a:latin typeface="Calibri"/>
            </a:endParaRPr>
          </a:p>
        </p:txBody>
      </p:sp>
      <p:sp>
        <p:nvSpPr>
          <p:cNvPr id="5" name="כותרת 4"/>
          <p:cNvSpPr>
            <a:spLocks noGrp="1"/>
          </p:cNvSpPr>
          <p:nvPr>
            <p:ph type="ctrTitle"/>
          </p:nvPr>
        </p:nvSpPr>
        <p:spPr>
          <a:xfrm>
            <a:off x="831803" y="1720423"/>
            <a:ext cx="10872592" cy="1260000"/>
          </a:xfrm>
        </p:spPr>
        <p:txBody>
          <a:bodyPr/>
          <a:lstStyle/>
          <a:p>
            <a:r>
              <a:rPr lang="he-IL" sz="6000" dirty="0">
                <a:solidFill>
                  <a:schemeClr val="tx2">
                    <a:lumMod val="75000"/>
                  </a:schemeClr>
                </a:solidFill>
              </a:rPr>
              <a:t>כשתיאטרון פוגש סיפור  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idx="10"/>
          </p:nvPr>
        </p:nvSpPr>
        <p:spPr>
          <a:xfrm>
            <a:off x="1318585" y="3626915"/>
            <a:ext cx="10873415" cy="720000"/>
          </a:xfrm>
        </p:spPr>
        <p:txBody>
          <a:bodyPr/>
          <a:lstStyle/>
          <a:p>
            <a:r>
              <a:rPr lang="he-IL" dirty="0">
                <a:sym typeface="Varela Round"/>
              </a:rPr>
              <a:t>רינת פנקס-</a:t>
            </a:r>
            <a:r>
              <a:rPr lang="he-IL" dirty="0" err="1">
                <a:sym typeface="Varela Round"/>
              </a:rPr>
              <a:t>זלאיט</a:t>
            </a:r>
            <a:endParaRPr lang="he-IL" dirty="0">
              <a:sym typeface="Varela Round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>
          <a:xfrm>
            <a:off x="516000" y="254617"/>
            <a:ext cx="11160000" cy="720000"/>
          </a:xfrm>
        </p:spPr>
        <p:txBody>
          <a:bodyPr/>
          <a:lstStyle/>
          <a:p>
            <a:r>
              <a:rPr lang="he-IL" dirty="0">
                <a:cs typeface="Varela Round"/>
              </a:rPr>
              <a:t>מה נעשה היום? </a:t>
            </a:r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>
          <a:xfrm>
            <a:off x="155939" y="1429937"/>
            <a:ext cx="8998828" cy="415197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he-IL" sz="3200" dirty="0">
                <a:cs typeface="Varela Round"/>
              </a:rPr>
              <a:t>נצפה בהצגה ובתיאטרון בובות</a:t>
            </a:r>
          </a:p>
          <a:p>
            <a:pPr>
              <a:lnSpc>
                <a:spcPct val="200000"/>
              </a:lnSpc>
            </a:pPr>
            <a:r>
              <a:rPr lang="he-IL" sz="3200" dirty="0">
                <a:cs typeface="Varela Round"/>
              </a:rPr>
              <a:t>נפעל ונשחק</a:t>
            </a:r>
          </a:p>
          <a:p>
            <a:pPr>
              <a:lnSpc>
                <a:spcPct val="200000"/>
              </a:lnSpc>
            </a:pPr>
            <a:r>
              <a:rPr lang="he-IL" sz="3200" dirty="0">
                <a:cs typeface="Varela Round"/>
              </a:rPr>
              <a:t>נדמיין</a:t>
            </a:r>
          </a:p>
          <a:p>
            <a:pPr>
              <a:lnSpc>
                <a:spcPct val="200000"/>
              </a:lnSpc>
            </a:pPr>
            <a:r>
              <a:rPr lang="he-IL" sz="3200" dirty="0">
                <a:cs typeface="Varela Round"/>
              </a:rPr>
              <a:t>נכיר  מושגים משפת  התאטרון </a:t>
            </a:r>
          </a:p>
          <a:p>
            <a:pPr>
              <a:lnSpc>
                <a:spcPct val="200000"/>
              </a:lnSpc>
            </a:pPr>
            <a:r>
              <a:rPr lang="he-IL" sz="3200" dirty="0">
                <a:cs typeface="Varela Round"/>
              </a:rPr>
              <a:t>נכיר את הסיפור- פודי הקיפוד מאת מרים רות </a:t>
            </a:r>
          </a:p>
          <a:p>
            <a:pPr>
              <a:lnSpc>
                <a:spcPct val="200000"/>
              </a:lnSpc>
            </a:pPr>
            <a:endParaRPr lang="he-IL" sz="3200" dirty="0">
              <a:cs typeface="Varela Round"/>
            </a:endParaRPr>
          </a:p>
          <a:p>
            <a:pPr>
              <a:lnSpc>
                <a:spcPct val="200000"/>
              </a:lnSpc>
            </a:pPr>
            <a:endParaRPr lang="he-IL" sz="3200" dirty="0">
              <a:cs typeface="Varela Round"/>
            </a:endParaRPr>
          </a:p>
          <a:p>
            <a:pPr>
              <a:lnSpc>
                <a:spcPct val="200000"/>
              </a:lnSpc>
            </a:pPr>
            <a:endParaRPr lang="he-IL" sz="2600" dirty="0">
              <a:cs typeface="Varela Round"/>
            </a:endParaRPr>
          </a:p>
        </p:txBody>
      </p:sp>
      <p:pic>
        <p:nvPicPr>
          <p:cNvPr id="3" name="גרפיקה 2" descr="ריקוד">
            <a:extLst>
              <a:ext uri="{FF2B5EF4-FFF2-40B4-BE49-F238E27FC236}">
                <a16:creationId xmlns:a16="http://schemas.microsoft.com/office/drawing/2014/main" id="{37E20B99-53B4-4A93-A6AD-6772359F80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43090" y="2143880"/>
            <a:ext cx="774677" cy="774677"/>
          </a:xfrm>
          <a:prstGeom prst="rect">
            <a:avLst/>
          </a:prstGeom>
        </p:spPr>
      </p:pic>
      <p:pic>
        <p:nvPicPr>
          <p:cNvPr id="9" name="תמונה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0126" y="4876566"/>
            <a:ext cx="690516" cy="663378"/>
          </a:xfrm>
          <a:prstGeom prst="rect">
            <a:avLst/>
          </a:prstGeom>
        </p:spPr>
      </p:pic>
      <p:pic>
        <p:nvPicPr>
          <p:cNvPr id="11" name="תמונה 10">
            <a:extLst>
              <a:ext uri="{FF2B5EF4-FFF2-40B4-BE49-F238E27FC236}">
                <a16:creationId xmlns:a16="http://schemas.microsoft.com/office/drawing/2014/main" id="{C0E66216-D9DD-4213-A653-18186D2BE07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65763" y="2836830"/>
            <a:ext cx="1118360" cy="1080903"/>
          </a:xfrm>
          <a:prstGeom prst="rect">
            <a:avLst/>
          </a:prstGeom>
        </p:spPr>
      </p:pic>
      <p:pic>
        <p:nvPicPr>
          <p:cNvPr id="12" name="תמונה 11">
            <a:extLst>
              <a:ext uri="{FF2B5EF4-FFF2-40B4-BE49-F238E27FC236}">
                <a16:creationId xmlns:a16="http://schemas.microsoft.com/office/drawing/2014/main" id="{F16F87D3-B203-44A7-B34C-D18B7A5572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5763" y="1183141"/>
            <a:ext cx="852004" cy="848010"/>
          </a:xfrm>
          <a:prstGeom prst="rect">
            <a:avLst/>
          </a:prstGeom>
        </p:spPr>
      </p:pic>
      <p:pic>
        <p:nvPicPr>
          <p:cNvPr id="13" name="תמונה 12">
            <a:extLst>
              <a:ext uri="{FF2B5EF4-FFF2-40B4-BE49-F238E27FC236}">
                <a16:creationId xmlns:a16="http://schemas.microsoft.com/office/drawing/2014/main" id="{6CF4C9CB-494C-4CE2-998A-1D5D3206CA6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314" y="4030462"/>
            <a:ext cx="774677" cy="55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67762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6"/>
          <p:cNvSpPr>
            <a:spLocks noGrp="1"/>
          </p:cNvSpPr>
          <p:nvPr>
            <p:ph type="title"/>
          </p:nvPr>
        </p:nvSpPr>
        <p:spPr>
          <a:xfrm>
            <a:off x="516000" y="254617"/>
            <a:ext cx="11160000" cy="720000"/>
          </a:xfrm>
        </p:spPr>
        <p:txBody>
          <a:bodyPr/>
          <a:lstStyle/>
          <a:p>
            <a:r>
              <a:rPr lang="he-IL" dirty="0">
                <a:cs typeface="Varela Round"/>
              </a:rPr>
              <a:t>מה עשינו היום? </a:t>
            </a:r>
          </a:p>
        </p:txBody>
      </p:sp>
      <p:sp>
        <p:nvSpPr>
          <p:cNvPr id="8" name="מציין מיקום תוכן 7"/>
          <p:cNvSpPr>
            <a:spLocks noGrp="1"/>
          </p:cNvSpPr>
          <p:nvPr>
            <p:ph sz="quarter" idx="4"/>
          </p:nvPr>
        </p:nvSpPr>
        <p:spPr>
          <a:xfrm>
            <a:off x="155939" y="1429937"/>
            <a:ext cx="8998828" cy="4151976"/>
          </a:xfrm>
        </p:spPr>
        <p:txBody>
          <a:bodyPr>
            <a:normAutofit fontScale="77500" lnSpcReduction="20000"/>
          </a:bodyPr>
          <a:lstStyle/>
          <a:p>
            <a:pPr>
              <a:lnSpc>
                <a:spcPct val="200000"/>
              </a:lnSpc>
            </a:pPr>
            <a:r>
              <a:rPr lang="he-IL" sz="3200" dirty="0">
                <a:cs typeface="Varela Round"/>
              </a:rPr>
              <a:t>צפינו בהצגה ובתיאטרון בובות</a:t>
            </a:r>
          </a:p>
          <a:p>
            <a:pPr>
              <a:lnSpc>
                <a:spcPct val="200000"/>
              </a:lnSpc>
            </a:pPr>
            <a:r>
              <a:rPr lang="he-IL" sz="3200" dirty="0">
                <a:cs typeface="Varela Round"/>
              </a:rPr>
              <a:t>פעלנו ושיחקנו</a:t>
            </a:r>
          </a:p>
          <a:p>
            <a:pPr>
              <a:lnSpc>
                <a:spcPct val="200000"/>
              </a:lnSpc>
            </a:pPr>
            <a:r>
              <a:rPr lang="he-IL" sz="3200" dirty="0">
                <a:cs typeface="Varela Round"/>
              </a:rPr>
              <a:t>דמיינו</a:t>
            </a:r>
          </a:p>
          <a:p>
            <a:pPr>
              <a:lnSpc>
                <a:spcPct val="200000"/>
              </a:lnSpc>
            </a:pPr>
            <a:r>
              <a:rPr lang="he-IL" sz="3200" dirty="0">
                <a:cs typeface="Varela Round"/>
              </a:rPr>
              <a:t>הכרנו מושגים משפת  התאטרון </a:t>
            </a:r>
          </a:p>
          <a:p>
            <a:pPr>
              <a:lnSpc>
                <a:spcPct val="200000"/>
              </a:lnSpc>
            </a:pPr>
            <a:r>
              <a:rPr lang="he-IL" sz="3200" dirty="0">
                <a:cs typeface="Varela Round"/>
              </a:rPr>
              <a:t>הכרנו את הסיפור- פודי הקיפוד מאת מרים רות </a:t>
            </a:r>
          </a:p>
          <a:p>
            <a:pPr>
              <a:lnSpc>
                <a:spcPct val="200000"/>
              </a:lnSpc>
            </a:pPr>
            <a:endParaRPr lang="he-IL" sz="3200" dirty="0">
              <a:cs typeface="Varela Round"/>
            </a:endParaRPr>
          </a:p>
          <a:p>
            <a:pPr>
              <a:lnSpc>
                <a:spcPct val="200000"/>
              </a:lnSpc>
            </a:pPr>
            <a:endParaRPr lang="he-IL" sz="3200" dirty="0">
              <a:cs typeface="Varela Round"/>
            </a:endParaRPr>
          </a:p>
          <a:p>
            <a:pPr>
              <a:lnSpc>
                <a:spcPct val="200000"/>
              </a:lnSpc>
            </a:pPr>
            <a:endParaRPr lang="he-IL" sz="2600" dirty="0">
              <a:cs typeface="Varela Round"/>
            </a:endParaRPr>
          </a:p>
        </p:txBody>
      </p:sp>
      <p:pic>
        <p:nvPicPr>
          <p:cNvPr id="3" name="גרפיקה 2" descr="ריקוד">
            <a:extLst>
              <a:ext uri="{FF2B5EF4-FFF2-40B4-BE49-F238E27FC236}">
                <a16:creationId xmlns:a16="http://schemas.microsoft.com/office/drawing/2014/main" id="{37E20B99-53B4-4A93-A6AD-6772359F80DE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9440126" y="2098102"/>
            <a:ext cx="774677" cy="774677"/>
          </a:xfrm>
          <a:prstGeom prst="rect">
            <a:avLst/>
          </a:prstGeom>
        </p:spPr>
      </p:pic>
      <p:pic>
        <p:nvPicPr>
          <p:cNvPr id="9" name="תמונה 8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40126" y="4876566"/>
            <a:ext cx="690516" cy="663378"/>
          </a:xfrm>
          <a:prstGeom prst="rect">
            <a:avLst/>
          </a:prstGeom>
        </p:spPr>
      </p:pic>
      <p:pic>
        <p:nvPicPr>
          <p:cNvPr id="11" name="תמונה 10">
            <a:extLst>
              <a:ext uri="{FF2B5EF4-FFF2-40B4-BE49-F238E27FC236}">
                <a16:creationId xmlns:a16="http://schemas.microsoft.com/office/drawing/2014/main" id="{C0E66216-D9DD-4213-A653-18186D2BE07C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365763" y="2836830"/>
            <a:ext cx="1118360" cy="1080903"/>
          </a:xfrm>
          <a:prstGeom prst="rect">
            <a:avLst/>
          </a:prstGeom>
        </p:spPr>
      </p:pic>
      <p:pic>
        <p:nvPicPr>
          <p:cNvPr id="12" name="תמונה 11">
            <a:extLst>
              <a:ext uri="{FF2B5EF4-FFF2-40B4-BE49-F238E27FC236}">
                <a16:creationId xmlns:a16="http://schemas.microsoft.com/office/drawing/2014/main" id="{F16F87D3-B203-44A7-B34C-D18B7A5572F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5763" y="1087346"/>
            <a:ext cx="852004" cy="848010"/>
          </a:xfrm>
          <a:prstGeom prst="rect">
            <a:avLst/>
          </a:prstGeom>
        </p:spPr>
      </p:pic>
      <p:pic>
        <p:nvPicPr>
          <p:cNvPr id="13" name="תמונה 12">
            <a:extLst>
              <a:ext uri="{FF2B5EF4-FFF2-40B4-BE49-F238E27FC236}">
                <a16:creationId xmlns:a16="http://schemas.microsoft.com/office/drawing/2014/main" id="{6CF4C9CB-494C-4CE2-998A-1D5D3206CA6A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10314" y="4030462"/>
            <a:ext cx="774677" cy="5561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5651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FEABE1E-1825-4F77-A219-E165C65AA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ערכו והכינו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BF5F4BA-8660-4A38-BA38-3CDFFA9EB3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0528" y="1477111"/>
            <a:ext cx="11161453" cy="4680000"/>
          </a:xfrm>
        </p:spPr>
        <p:txBody>
          <a:bodyPr/>
          <a:lstStyle/>
          <a:p>
            <a:r>
              <a:rPr lang="he-IL" dirty="0"/>
              <a:t>רינת פנקס </a:t>
            </a:r>
            <a:r>
              <a:rPr lang="he-IL" dirty="0" err="1"/>
              <a:t>זלאיט</a:t>
            </a:r>
            <a:r>
              <a:rPr lang="he-IL" dirty="0"/>
              <a:t> – גננת, מנחה בתוכנית 'המוזה באה לגן'</a:t>
            </a:r>
          </a:p>
          <a:p>
            <a:r>
              <a:rPr lang="he-IL" dirty="0"/>
              <a:t>סמדר בן </a:t>
            </a:r>
            <a:r>
              <a:rPr lang="he-IL" dirty="0" err="1"/>
              <a:t>שיטרית</a:t>
            </a:r>
            <a:r>
              <a:rPr lang="he-IL" dirty="0"/>
              <a:t> – מדריכה לאמנות מחוז צפון, האגף לחינוך קדם יסודי</a:t>
            </a:r>
          </a:p>
          <a:p>
            <a:r>
              <a:rPr lang="he-IL" dirty="0"/>
              <a:t>סיגל עמיר – מדריכה ארצית לאמנויות, האגף לחינוך קדם יסודי</a:t>
            </a:r>
          </a:p>
          <a:p>
            <a:r>
              <a:rPr lang="he-IL" dirty="0"/>
              <a:t>רינת אלפיה – מדריכה ארצית ללמידה מרחוק, האגף לחינוך קדם סודי</a:t>
            </a:r>
          </a:p>
          <a:p>
            <a:r>
              <a:rPr lang="he-IL" dirty="0"/>
              <a:t>אינה </a:t>
            </a:r>
            <a:r>
              <a:rPr lang="he-IL" dirty="0" err="1"/>
              <a:t>פלוטוב</a:t>
            </a:r>
            <a:r>
              <a:rPr lang="he-IL" dirty="0"/>
              <a:t> – מנהלת היחידה למידענות וטכנולוגיות למידה דיגיטליות</a:t>
            </a:r>
          </a:p>
          <a:p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181663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9FEABE1E-1825-4F77-A219-E165C65AAF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dirty="0"/>
              <a:t>קרדיטים</a:t>
            </a: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BF5F4BA-8660-4A38-BA38-3CDFFA9EB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e-IL" dirty="0"/>
              <a:t>הספר :  </a:t>
            </a:r>
            <a:r>
              <a:rPr lang="he-IL" dirty="0" err="1"/>
              <a:t>פודי</a:t>
            </a:r>
            <a:r>
              <a:rPr lang="he-IL" dirty="0"/>
              <a:t> הקיפוד/ כתבה מרים רות</a:t>
            </a:r>
          </a:p>
          <a:p>
            <a:pPr marL="0" indent="0">
              <a:buNone/>
            </a:pPr>
            <a:r>
              <a:rPr lang="he-IL" dirty="0"/>
              <a:t>                  איירה ליאת צח-גרבר </a:t>
            </a:r>
          </a:p>
          <a:p>
            <a:pPr marL="0" indent="0">
              <a:buNone/>
            </a:pPr>
            <a:r>
              <a:rPr lang="he-IL" dirty="0"/>
              <a:t> 	     בהוצאת  ספרית פועלים, 1994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31786808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423F6F61-4567-462B-A618-70CBC508D8B8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9172" r="34234" b="66411"/>
          <a:stretch/>
        </p:blipFill>
        <p:spPr>
          <a:xfrm>
            <a:off x="4776166" y="447"/>
            <a:ext cx="3241542" cy="1838237"/>
          </a:xfrm>
          <a:prstGeom prst="rect">
            <a:avLst/>
          </a:prstGeom>
        </p:spPr>
      </p:pic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904EE8F9-32B7-45EB-8FC4-CC451E605118}"/>
              </a:ext>
            </a:extLst>
          </p:cNvPr>
          <p:cNvSpPr txBox="1"/>
          <p:nvPr/>
        </p:nvSpPr>
        <p:spPr>
          <a:xfrm>
            <a:off x="648050" y="3016167"/>
            <a:ext cx="11172957" cy="261813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marL="895260">
              <a:lnSpc>
                <a:spcPct val="150000"/>
              </a:lnSpc>
            </a:pPr>
            <a:r>
              <a:rPr lang="he-IL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השימוש ביצירות במהלך שידור זה נעשה לפי סעיף 27א לחוק זכות יוצרים, תשס"ח-2007. אם הינך בעל הזכויות באחת היצירות, באפשרותך לבקש מאיתנו לחדול מהשימוש ביצירה, זאת באמצעות פנייה לדוא"ל </a:t>
            </a:r>
            <a:r>
              <a:rPr lang="en-US" sz="2800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rights@education.gov.il</a:t>
            </a:r>
            <a:endParaRPr lang="he-IL" sz="2800" dirty="0">
              <a:solidFill>
                <a:srgbClr val="192A72"/>
              </a:solidFill>
              <a:latin typeface="Varela Round" panose="00000500000000000000" pitchFamily="2" charset="-79"/>
              <a:cs typeface="Varela Round" panose="00000500000000000000" pitchFamily="2" charset="-79"/>
            </a:endParaRPr>
          </a:p>
        </p:txBody>
      </p:sp>
      <p:sp>
        <p:nvSpPr>
          <p:cNvPr id="5" name="מלבן 4">
            <a:extLst>
              <a:ext uri="{FF2B5EF4-FFF2-40B4-BE49-F238E27FC236}">
                <a16:creationId xmlns:a16="http://schemas.microsoft.com/office/drawing/2014/main" id="{0276247E-F89D-4BE1-B3D6-7FE06BEB5A42}"/>
              </a:ext>
            </a:extLst>
          </p:cNvPr>
          <p:cNvSpPr/>
          <p:nvPr/>
        </p:nvSpPr>
        <p:spPr>
          <a:xfrm>
            <a:off x="1589" y="1838684"/>
            <a:ext cx="12188825" cy="7631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he-IL" sz="3200" b="1" dirty="0">
                <a:solidFill>
                  <a:srgbClr val="192A72"/>
                </a:solidFill>
                <a:latin typeface="Varela Round" panose="00000500000000000000" pitchFamily="2" charset="-79"/>
                <a:cs typeface="Varela Round" panose="00000500000000000000" pitchFamily="2" charset="-79"/>
              </a:rPr>
              <a:t>נוהל שימוש ביצירות מוגנות בזכויות יוצרים ואיתור בעלי זכויות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1_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183</Words>
  <Application>Microsoft Office PowerPoint</Application>
  <PresentationFormat>מסך רחב</PresentationFormat>
  <Paragraphs>29</Paragraphs>
  <Slides>7</Slides>
  <Notes>3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3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7</vt:i4>
      </vt:variant>
    </vt:vector>
  </HeadingPairs>
  <TitlesOfParts>
    <vt:vector size="11" baseType="lpstr">
      <vt:lpstr>Arial</vt:lpstr>
      <vt:lpstr>Calibri</vt:lpstr>
      <vt:lpstr>Varela Round</vt:lpstr>
      <vt:lpstr>1_ערכת נושא Office</vt:lpstr>
      <vt:lpstr>מערכת שידורים לאומית</vt:lpstr>
      <vt:lpstr>כשתיאטרון פוגש סיפור  </vt:lpstr>
      <vt:lpstr>מה נעשה היום? </vt:lpstr>
      <vt:lpstr>מה עשינו היום? </vt:lpstr>
      <vt:lpstr>ערכו והכינו</vt:lpstr>
      <vt:lpstr>קרדיטים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מערכת שידורים לאומית</dc:title>
  <dc:creator>Sigal Amir</dc:creator>
  <cp:lastModifiedBy>Rinat Alfia</cp:lastModifiedBy>
  <cp:revision>19</cp:revision>
  <dcterms:created xsi:type="dcterms:W3CDTF">2020-03-29T17:27:34Z</dcterms:created>
  <dcterms:modified xsi:type="dcterms:W3CDTF">2020-03-31T20:50:27Z</dcterms:modified>
</cp:coreProperties>
</file>