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62" r:id="rId3"/>
    <p:sldId id="263" r:id="rId4"/>
    <p:sldId id="288" r:id="rId5"/>
    <p:sldId id="289" r:id="rId6"/>
    <p:sldId id="294" r:id="rId7"/>
    <p:sldId id="298" r:id="rId8"/>
    <p:sldId id="295" r:id="rId9"/>
    <p:sldId id="297" r:id="rId10"/>
    <p:sldId id="281" r:id="rId11"/>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snapToObjects="1">
      <p:cViewPr varScale="1">
        <p:scale>
          <a:sx n="97" d="100"/>
          <a:sy n="97" d="100"/>
        </p:scale>
        <p:origin x="72" y="96"/>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י"ג/ניסן/תש"ף</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1965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20933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6178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7bb09f9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7bb09f9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044318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Arial" panose="020B0604020202020204" pitchFamily="34" charset="0"/>
                <a:ea typeface="+mj-ea"/>
                <a:cs typeface="Arial" panose="020B060402020202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Arial" panose="020B0604020202020204" pitchFamily="34" charset="0"/>
                <a:cs typeface="Arial" panose="020B0604020202020204"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Arial" panose="020B0604020202020204" pitchFamily="34" charset="0"/>
                <a:cs typeface="Arial" panose="020B0604020202020204"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Arial" panose="020B0604020202020204" pitchFamily="34" charset="0"/>
                <a:ea typeface="+mn-ea"/>
                <a:cs typeface="Arial" panose="020B0604020202020204" pitchFamily="34" charset="0"/>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Arial" panose="020B0604020202020204" pitchFamily="34" charset="0"/>
                <a:cs typeface="Arial" panose="020B0604020202020204"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3"/>
            <a:ext cx="10872000" cy="64209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200" b="1">
                <a:latin typeface="Arial" panose="020B0604020202020204" pitchFamily="34" charset="0"/>
                <a:cs typeface="Arial" panose="020B0604020202020204"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Arial" panose="020B0604020202020204" pitchFamily="34" charset="0"/>
                <a:cs typeface="Arial" panose="020B0604020202020204" pitchFamily="34" charset="0"/>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Arial" panose="020B0604020202020204" pitchFamily="34" charset="0"/>
                <a:cs typeface="Arial" panose="020B0604020202020204" pitchFamily="34" charset="0"/>
              </a:defRPr>
            </a:lvl1pPr>
            <a:lvl2pPr>
              <a:lnSpc>
                <a:spcPct val="150000"/>
              </a:lnSpc>
              <a:spcBef>
                <a:spcPts val="0"/>
              </a:spcBef>
              <a:spcAft>
                <a:spcPts val="600"/>
              </a:spcAft>
              <a:defRPr sz="2400">
                <a:solidFill>
                  <a:srgbClr val="002060"/>
                </a:solidFill>
                <a:latin typeface="Arial" panose="020B0604020202020204" pitchFamily="34" charset="0"/>
                <a:cs typeface="Arial" panose="020B0604020202020204" pitchFamily="34" charset="0"/>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1pPr>
            <a:lvl2pPr>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י"ג/ניסן/תש"ף</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53" r:id="rId5"/>
    <p:sldLayoutId id="2147483663" r:id="rId6"/>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youtu.be/-vpnyC0KaRg?list=TLPQMDUwNDIwMjB7APCLZjFUKQ"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6.xml"/><Relationship Id="rId1" Type="http://schemas.openxmlformats.org/officeDocument/2006/relationships/video" Target="https://www.youtube.com/embed/-vpnyC0KaRg?feature=oembed"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p:txBody>
          <a:bodyPr>
            <a:normAutofit fontScale="90000"/>
          </a:bodyPr>
          <a:lstStyle/>
          <a:p>
            <a:r>
              <a:rPr lang="ar-SA" dirty="0"/>
              <a:t>شبيبة أجيال </a:t>
            </a:r>
            <a:br>
              <a:rPr lang="ar-SA" dirty="0"/>
            </a:br>
            <a:r>
              <a:rPr lang="ar-SA" dirty="0"/>
              <a:t>معا </a:t>
            </a:r>
            <a:r>
              <a:rPr lang="ar-MA" dirty="0"/>
              <a:t>نرتقي</a:t>
            </a:r>
            <a:endParaRPr lang="he-IL" dirty="0"/>
          </a:p>
        </p:txBody>
      </p:sp>
      <p:pic>
        <p:nvPicPr>
          <p:cNvPr id="3" name="תמונה 5">
            <a:extLst>
              <a:ext uri="{FF2B5EF4-FFF2-40B4-BE49-F238E27FC236}">
                <a16:creationId xmlns:a16="http://schemas.microsoft.com/office/drawing/2014/main" id="{A6B274D2-AEE8-48F8-AC24-1E343FB6A7ED}"/>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40000"/>
                    </a14:imgEffect>
                  </a14:imgLayer>
                </a14:imgProps>
              </a:ext>
            </a:extLst>
          </a:blip>
          <a:stretch>
            <a:fillRect/>
          </a:stretch>
        </p:blipFill>
        <p:spPr>
          <a:xfrm>
            <a:off x="3776903" y="348312"/>
            <a:ext cx="1524000" cy="1411389"/>
          </a:xfrm>
          <a:prstGeom prst="rect">
            <a:avLst/>
          </a:prstGeom>
        </p:spPr>
      </p:pic>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a:extLst>
              <a:ext uri="{FF2B5EF4-FFF2-40B4-BE49-F238E27FC236}">
                <a16:creationId xmlns:a16="http://schemas.microsoft.com/office/drawing/2014/main" id="{737D3E99-F113-4BB4-9097-B1002DE0F8D3}"/>
              </a:ext>
            </a:extLst>
          </p:cNvPr>
          <p:cNvSpPr>
            <a:spLocks noGrp="1"/>
          </p:cNvSpPr>
          <p:nvPr>
            <p:ph type="ctrTitle"/>
          </p:nvPr>
        </p:nvSpPr>
        <p:spPr>
          <a:xfrm>
            <a:off x="1288318" y="3743867"/>
            <a:ext cx="9613777" cy="1415378"/>
          </a:xfrm>
        </p:spPr>
        <p:txBody>
          <a:bodyPr wrap="none" lIns="36000" tIns="36000" rIns="36000" bIns="36000">
            <a:spAutoFit/>
          </a:bodyPr>
          <a:lstStyle/>
          <a:p>
            <a:pPr algn="r" rtl="1">
              <a:lnSpc>
                <a:spcPct val="150000"/>
              </a:lnSpc>
            </a:pPr>
            <a:r>
              <a:rPr lang="he-IL" sz="2000" dirty="0">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a:t>
            </a:r>
            <a:br>
              <a:rPr lang="en-US" sz="2000" dirty="0">
                <a:latin typeface="Varela Round" panose="00000500000000000000" pitchFamily="2" charset="-79"/>
                <a:cs typeface="Varela Round" panose="00000500000000000000" pitchFamily="2" charset="-79"/>
              </a:rPr>
            </a:br>
            <a:r>
              <a:rPr lang="he-IL" sz="2000" dirty="0">
                <a:latin typeface="Varela Round" panose="00000500000000000000" pitchFamily="2" charset="-79"/>
                <a:cs typeface="Varela Round" panose="00000500000000000000" pitchFamily="2" charset="-79"/>
              </a:rPr>
              <a:t>אם הינך בעל הזכויות באחת היצירות, באפשרותך לבקש מאיתנו לחדול מהשימוש ביצירה, </a:t>
            </a:r>
            <a:br>
              <a:rPr lang="en-US" sz="2000" dirty="0">
                <a:latin typeface="Varela Round" panose="00000500000000000000" pitchFamily="2" charset="-79"/>
                <a:cs typeface="Varela Round" panose="00000500000000000000" pitchFamily="2" charset="-79"/>
              </a:rPr>
            </a:br>
            <a:r>
              <a:rPr lang="he-IL" sz="2000" dirty="0">
                <a:latin typeface="Varela Round" panose="00000500000000000000" pitchFamily="2" charset="-79"/>
                <a:cs typeface="Varela Round" panose="00000500000000000000" pitchFamily="2" charset="-79"/>
              </a:rPr>
              <a:t>זאת באמצעות פנייה לדוא"ל </a:t>
            </a:r>
            <a:r>
              <a:rPr lang="en-US" sz="2000" dirty="0">
                <a:latin typeface="Varela Round" panose="00000500000000000000" pitchFamily="2" charset="-79"/>
                <a:cs typeface="Varela Round" panose="00000500000000000000" pitchFamily="2" charset="-79"/>
              </a:rPr>
              <a:t>rights@education.gov.il</a:t>
            </a:r>
            <a:endParaRPr lang="he-IL" sz="2000" dirty="0">
              <a:latin typeface="Varela Round" panose="00000500000000000000" pitchFamily="2" charset="-79"/>
              <a:cs typeface="Varela Round" panose="00000500000000000000" pitchFamily="2" charset="-79"/>
            </a:endParaRPr>
          </a:p>
        </p:txBody>
      </p:sp>
      <p:sp>
        <p:nvSpPr>
          <p:cNvPr id="8" name="מלבן 7">
            <a:extLst>
              <a:ext uri="{FF2B5EF4-FFF2-40B4-BE49-F238E27FC236}">
                <a16:creationId xmlns:a16="http://schemas.microsoft.com/office/drawing/2014/main" id="{DFF735AD-340B-4FCF-969A-F904F6012CB9}"/>
              </a:ext>
            </a:extLst>
          </p:cNvPr>
          <p:cNvSpPr/>
          <p:nvPr/>
        </p:nvSpPr>
        <p:spPr>
          <a:xfrm>
            <a:off x="1272288" y="2661336"/>
            <a:ext cx="9645837" cy="743656"/>
          </a:xfrm>
          <a:prstGeom prst="rect">
            <a:avLst/>
          </a:prstGeom>
        </p:spPr>
        <p:txBody>
          <a:bodyPr wrap="none" lIns="36000" tIns="36000" rIns="36000" bIns="36000">
            <a:spAutoFit/>
          </a:bodyPr>
          <a:lstStyle/>
          <a:p>
            <a:pPr marL="0" marR="0" lvl="0" indent="0" algn="ctr" defTabSz="914400" rtl="1" eaLnBrk="1" fontAlgn="auto" latinLnBrk="0" hangingPunct="1">
              <a:lnSpc>
                <a:spcPct val="150000"/>
              </a:lnSpc>
              <a:spcBef>
                <a:spcPts val="0"/>
              </a:spcBef>
              <a:spcAft>
                <a:spcPts val="0"/>
              </a:spcAft>
              <a:buClrTx/>
              <a:buSzTx/>
              <a:buFontTx/>
              <a:buNone/>
              <a:tabLst/>
              <a:defRPr/>
            </a:pPr>
            <a:r>
              <a:rPr kumimoji="0" lang="he-IL" sz="3200" b="1" i="0" u="none" strike="noStrike" kern="1200" cap="none" spc="0" normalizeH="0" baseline="0" noProof="0" dirty="0">
                <a:ln>
                  <a:noFill/>
                </a:ln>
                <a:solidFill>
                  <a:srgbClr val="192A72"/>
                </a:solidFill>
                <a:effectLst/>
                <a:uLnTx/>
                <a:uFillTx/>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Tree>
    <p:extLst>
      <p:ext uri="{BB962C8B-B14F-4D97-AF65-F5344CB8AC3E}">
        <p14:creationId xmlns:p14="http://schemas.microsoft.com/office/powerpoint/2010/main" val="273093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p:txBody>
          <a:bodyPr/>
          <a:lstStyle/>
          <a:p>
            <a:r>
              <a:rPr lang="ar-SA" sz="4800" dirty="0"/>
              <a:t>خير جليس في هذه </a:t>
            </a:r>
            <a:r>
              <a:rPr lang="ar-SA" sz="4800" dirty="0">
                <a:latin typeface="David" panose="020E0502060401010101" pitchFamily="34" charset="-79"/>
              </a:rPr>
              <a:t>الفترة, كتاب</a:t>
            </a:r>
            <a:endParaRPr lang="he-IL" sz="4800" dirty="0">
              <a:latin typeface="David" panose="020E0502060401010101" pitchFamily="34" charset="-79"/>
              <a:cs typeface="David" panose="020E0502060401010101" pitchFamily="34" charset="-79"/>
            </a:endParaRPr>
          </a:p>
        </p:txBody>
      </p:sp>
      <p:sp>
        <p:nvSpPr>
          <p:cNvPr id="7" name="כותרת משנה 6"/>
          <p:cNvSpPr>
            <a:spLocks noGrp="1"/>
          </p:cNvSpPr>
          <p:nvPr>
            <p:ph type="subTitle" idx="1"/>
          </p:nvPr>
        </p:nvSpPr>
        <p:spPr>
          <a:xfrm>
            <a:off x="738117" y="2918492"/>
            <a:ext cx="10872000" cy="580534"/>
          </a:xfrm>
        </p:spPr>
        <p:txBody>
          <a:bodyPr/>
          <a:lstStyle/>
          <a:p>
            <a:r>
              <a:rPr lang="ar-SA" sz="2800" dirty="0">
                <a:solidFill>
                  <a:srgbClr val="0070C0"/>
                </a:solidFill>
                <a:sym typeface="Varela Round"/>
              </a:rPr>
              <a:t>جمهور الهدف: ابناء الشبيبة جيل اعدادي ثانوي</a:t>
            </a:r>
            <a:endParaRPr lang="he-IL" sz="2800" dirty="0">
              <a:solidFill>
                <a:srgbClr val="0070C0"/>
              </a:solidFill>
              <a:sym typeface="Varela Round"/>
            </a:endParaRPr>
          </a:p>
        </p:txBody>
      </p:sp>
      <p:sp>
        <p:nvSpPr>
          <p:cNvPr id="4" name="מציין מיקום תוכן 3"/>
          <p:cNvSpPr>
            <a:spLocks noGrp="1"/>
          </p:cNvSpPr>
          <p:nvPr>
            <p:ph idx="10"/>
          </p:nvPr>
        </p:nvSpPr>
        <p:spPr>
          <a:xfrm>
            <a:off x="796921" y="3595767"/>
            <a:ext cx="10872000" cy="720000"/>
          </a:xfrm>
        </p:spPr>
        <p:txBody>
          <a:bodyPr/>
          <a:lstStyle/>
          <a:p>
            <a:r>
              <a:rPr lang="ar-SA" dirty="0">
                <a:sym typeface="Varela Round"/>
              </a:rPr>
              <a:t>الموجه: يوسف قدح</a:t>
            </a:r>
            <a:endParaRPr lang="he-IL" dirty="0">
              <a:sym typeface="Varela Round"/>
            </a:endParaRPr>
          </a:p>
        </p:txBody>
      </p:sp>
      <p:pic>
        <p:nvPicPr>
          <p:cNvPr id="6" name="תמונה 5">
            <a:extLst>
              <a:ext uri="{FF2B5EF4-FFF2-40B4-BE49-F238E27FC236}">
                <a16:creationId xmlns:a16="http://schemas.microsoft.com/office/drawing/2014/main" id="{D0499891-5825-4F39-9C39-28791B7FEEE9}"/>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Lst>
          </a:blip>
          <a:stretch>
            <a:fillRect/>
          </a:stretch>
        </p:blipFill>
        <p:spPr>
          <a:xfrm>
            <a:off x="796921" y="2041168"/>
            <a:ext cx="1975685" cy="18296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ar-SA" dirty="0">
                <a:solidFill>
                  <a:srgbClr val="0070C0"/>
                </a:solidFill>
              </a:rPr>
              <a:t>انت تكون قائد يعني انت تكون </a:t>
            </a:r>
            <a:r>
              <a:rPr lang="ar-MA" dirty="0">
                <a:solidFill>
                  <a:srgbClr val="0070C0"/>
                </a:solidFill>
              </a:rPr>
              <a:t>ملم</a:t>
            </a:r>
            <a:endParaRPr lang="he-IL" dirty="0">
              <a:solidFill>
                <a:srgbClr val="0070C0"/>
              </a:solidFill>
            </a:endParaRPr>
          </a:p>
        </p:txBody>
      </p:sp>
      <p:sp>
        <p:nvSpPr>
          <p:cNvPr id="3" name="מציין מיקום טקסט 2"/>
          <p:cNvSpPr>
            <a:spLocks noGrp="1"/>
          </p:cNvSpPr>
          <p:nvPr>
            <p:ph type="body" sz="quarter" idx="3"/>
          </p:nvPr>
        </p:nvSpPr>
        <p:spPr>
          <a:xfrm>
            <a:off x="515205" y="1185681"/>
            <a:ext cx="9000000" cy="540000"/>
          </a:xfrm>
        </p:spPr>
        <p:txBody>
          <a:bodyPr/>
          <a:lstStyle/>
          <a:p>
            <a:r>
              <a:rPr lang="he-IL" dirty="0">
                <a:solidFill>
                  <a:srgbClr val="00B0F0"/>
                </a:solidFill>
                <a:sym typeface="Varela Round"/>
              </a:rPr>
              <a:t>[</a:t>
            </a:r>
            <a:r>
              <a:rPr lang="ar-SA" dirty="0">
                <a:solidFill>
                  <a:srgbClr val="00B0F0"/>
                </a:solidFill>
                <a:sym typeface="Varela Round"/>
              </a:rPr>
              <a:t>التعرف على مخاطر وتداعيات فيروس الكورونا</a:t>
            </a:r>
            <a:r>
              <a:rPr lang="he-IL" dirty="0">
                <a:solidFill>
                  <a:srgbClr val="00B0F0"/>
                </a:solidFill>
                <a:sym typeface="Varela Round"/>
              </a:rPr>
              <a:t>]</a:t>
            </a:r>
            <a:endParaRPr lang="he-IL" dirty="0">
              <a:solidFill>
                <a:srgbClr val="00B0F0"/>
              </a:solidFill>
            </a:endParaRPr>
          </a:p>
        </p:txBody>
      </p:sp>
      <p:sp>
        <p:nvSpPr>
          <p:cNvPr id="10" name="Rectangle 8"/>
          <p:cNvSpPr>
            <a:spLocks noChangeArrowheads="1"/>
          </p:cNvSpPr>
          <p:nvPr/>
        </p:nvSpPr>
        <p:spPr bwMode="auto">
          <a:xfrm>
            <a:off x="-817098" y="2231789"/>
            <a:ext cx="12190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e-IL"/>
          </a:p>
        </p:txBody>
      </p:sp>
      <p:pic>
        <p:nvPicPr>
          <p:cNvPr id="1031" name="תמונה 1" descr="نتيجة بحث الصور عن מטרה"/>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98990" y="2359654"/>
            <a:ext cx="723245" cy="65867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9"/>
          <p:cNvSpPr>
            <a:spLocks noChangeArrowheads="1"/>
          </p:cNvSpPr>
          <p:nvPr/>
        </p:nvSpPr>
        <p:spPr bwMode="auto">
          <a:xfrm>
            <a:off x="886964" y="2231789"/>
            <a:ext cx="8939604"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tabLst>
                <a:tab pos="457200" algn="l"/>
              </a:tabLst>
              <a:defRPr>
                <a:solidFill>
                  <a:schemeClr val="tx1"/>
                </a:solidFill>
                <a:latin typeface="Arial" panose="020B0604020202020204" pitchFamily="34" charset="0"/>
              </a:defRPr>
            </a:lvl1pPr>
            <a:lvl2pPr algn="l" rtl="0" eaLnBrk="0" fontAlgn="base" hangingPunct="0">
              <a:spcBef>
                <a:spcPct val="0"/>
              </a:spcBef>
              <a:spcAft>
                <a:spcPct val="0"/>
              </a:spcAft>
              <a:tabLst>
                <a:tab pos="457200" algn="l"/>
              </a:tabLst>
              <a:defRPr>
                <a:solidFill>
                  <a:schemeClr val="tx1"/>
                </a:solidFill>
                <a:latin typeface="Arial" panose="020B0604020202020204" pitchFamily="34" charset="0"/>
              </a:defRPr>
            </a:lvl2pPr>
            <a:lvl3pPr algn="l" rtl="0" eaLnBrk="0" fontAlgn="base" hangingPunct="0">
              <a:spcBef>
                <a:spcPct val="0"/>
              </a:spcBef>
              <a:spcAft>
                <a:spcPct val="0"/>
              </a:spcAft>
              <a:tabLst>
                <a:tab pos="457200" algn="l"/>
              </a:tabLst>
              <a:defRPr>
                <a:solidFill>
                  <a:schemeClr val="tx1"/>
                </a:solidFill>
                <a:latin typeface="Arial" panose="020B0604020202020204" pitchFamily="34" charset="0"/>
              </a:defRPr>
            </a:lvl3pPr>
            <a:lvl4pPr algn="l" rtl="0" eaLnBrk="0" fontAlgn="base" hangingPunct="0">
              <a:spcBef>
                <a:spcPct val="0"/>
              </a:spcBef>
              <a:spcAft>
                <a:spcPct val="0"/>
              </a:spcAft>
              <a:tabLst>
                <a:tab pos="457200" algn="l"/>
              </a:tabLst>
              <a:defRPr>
                <a:solidFill>
                  <a:schemeClr val="tx1"/>
                </a:solidFill>
                <a:latin typeface="Arial" panose="020B0604020202020204" pitchFamily="34" charset="0"/>
              </a:defRPr>
            </a:lvl4pPr>
            <a:lvl5pPr algn="l" rtl="0" eaLnBrk="0" fontAlgn="base" hangingPunct="0">
              <a:spcBef>
                <a:spcPct val="0"/>
              </a:spcBef>
              <a:spcAft>
                <a:spcPct val="0"/>
              </a:spcAft>
              <a:tabLst>
                <a:tab pos="457200" algn="l"/>
              </a:tabLst>
              <a:defRPr>
                <a:solidFill>
                  <a:schemeClr val="tx1"/>
                </a:solidFill>
                <a:latin typeface="Arial" panose="020B0604020202020204" pitchFamily="34" charset="0"/>
              </a:defRPr>
            </a:lvl5pPr>
            <a:lvl6pPr algn="l" rtl="0" eaLnBrk="0" fontAlgn="base" hangingPunct="0">
              <a:spcBef>
                <a:spcPct val="0"/>
              </a:spcBef>
              <a:spcAft>
                <a:spcPct val="0"/>
              </a:spcAft>
              <a:tabLst>
                <a:tab pos="457200" algn="l"/>
              </a:tabLst>
              <a:defRPr>
                <a:solidFill>
                  <a:schemeClr val="tx1"/>
                </a:solidFill>
                <a:latin typeface="Arial" panose="020B0604020202020204" pitchFamily="34" charset="0"/>
              </a:defRPr>
            </a:lvl6pPr>
            <a:lvl7pPr algn="l" rtl="0" eaLnBrk="0" fontAlgn="base" hangingPunct="0">
              <a:spcBef>
                <a:spcPct val="0"/>
              </a:spcBef>
              <a:spcAft>
                <a:spcPct val="0"/>
              </a:spcAft>
              <a:tabLst>
                <a:tab pos="457200" algn="l"/>
              </a:tabLst>
              <a:defRPr>
                <a:solidFill>
                  <a:schemeClr val="tx1"/>
                </a:solidFill>
                <a:latin typeface="Arial" panose="020B0604020202020204" pitchFamily="34" charset="0"/>
              </a:defRPr>
            </a:lvl7pPr>
            <a:lvl8pPr algn="l" rtl="0" eaLnBrk="0" fontAlgn="base" hangingPunct="0">
              <a:spcBef>
                <a:spcPct val="0"/>
              </a:spcBef>
              <a:spcAft>
                <a:spcPct val="0"/>
              </a:spcAft>
              <a:tabLst>
                <a:tab pos="457200" algn="l"/>
              </a:tabLst>
              <a:defRPr>
                <a:solidFill>
                  <a:schemeClr val="tx1"/>
                </a:solidFill>
                <a:latin typeface="Arial" panose="020B0604020202020204" pitchFamily="34" charset="0"/>
              </a:defRPr>
            </a:lvl8pPr>
            <a:lvl9pPr algn="l" rtl="0"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r" defTabSz="914400" rtl="1" eaLnBrk="0" fontAlgn="base" latinLnBrk="0" hangingPunct="0">
              <a:lnSpc>
                <a:spcPct val="150000"/>
              </a:lnSpc>
              <a:spcBef>
                <a:spcPct val="0"/>
              </a:spcBef>
              <a:spcAft>
                <a:spcPct val="0"/>
              </a:spcAft>
              <a:buClrTx/>
              <a:buSzTx/>
              <a:buFontTx/>
              <a:buNone/>
              <a:tabLst>
                <a:tab pos="457200" algn="l"/>
              </a:tabLst>
            </a:pPr>
            <a:r>
              <a:rPr kumimoji="0" lang="ar-SA" sz="2800" b="1" i="0" u="none" strike="noStrike" cap="none" normalizeH="0" baseline="0" dirty="0">
                <a:ln>
                  <a:noFill/>
                </a:ln>
                <a:solidFill>
                  <a:srgbClr val="0070C0"/>
                </a:solidFill>
                <a:effectLst/>
                <a:ea typeface="Calibri" panose="020F0502020204030204" pitchFamily="34" charset="0"/>
                <a:cs typeface="Arial" panose="020B0604020202020204" pitchFamily="34" charset="0"/>
              </a:rPr>
              <a:t>الأهداف</a:t>
            </a:r>
            <a:r>
              <a:rPr kumimoji="0" lang="ar-SA" sz="2800" b="1" i="0" u="none" strike="noStrike" cap="none" normalizeH="0" baseline="0" dirty="0">
                <a:ln>
                  <a:noFill/>
                </a:ln>
                <a:solidFill>
                  <a:srgbClr val="0070C0"/>
                </a:solidFill>
                <a:effectLst/>
                <a:latin typeface="David" panose="020E0502060401010101" pitchFamily="34" charset="-79"/>
                <a:ea typeface="Calibri" panose="020F0502020204030204" pitchFamily="34" charset="0"/>
                <a:cs typeface="Arial" panose="020B0604020202020204" pitchFamily="34" charset="0"/>
              </a:rPr>
              <a:t>:</a:t>
            </a:r>
            <a:endParaRPr kumimoji="0" lang="en-US" sz="2800" b="0" i="0" u="none" strike="noStrike" cap="none" normalizeH="0" baseline="0" dirty="0">
              <a:ln>
                <a:noFill/>
              </a:ln>
              <a:solidFill>
                <a:srgbClr val="0070C0"/>
              </a:solidFill>
              <a:effectLst/>
            </a:endParaRPr>
          </a:p>
          <a:p>
            <a:pPr marL="0" marR="0" lvl="0" indent="0" algn="r" defTabSz="914400" rtl="1" eaLnBrk="0" fontAlgn="base" latinLnBrk="0" hangingPunct="0">
              <a:lnSpc>
                <a:spcPct val="15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لقاء</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ذو</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معنى</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وله</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اثر</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في</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نفوس</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 </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الطلاب</a:t>
            </a:r>
            <a:endParaRPr kumimoji="0" lang="en-US" sz="2800" b="0" i="0" u="none" strike="noStrike" cap="none" normalizeH="0" baseline="0" dirty="0">
              <a:ln>
                <a:noFill/>
              </a:ln>
              <a:solidFill>
                <a:schemeClr val="tx1"/>
              </a:solidFill>
              <a:effectLst/>
            </a:endParaRPr>
          </a:p>
          <a:p>
            <a:pPr marL="0" marR="0" lvl="0" indent="0" algn="r" defTabSz="914400" rtl="1" eaLnBrk="0" fontAlgn="base" latinLnBrk="0" hangingPunct="0">
              <a:lnSpc>
                <a:spcPct val="15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تعليم الطلاب اساليب </a:t>
            </a:r>
            <a:r>
              <a:rPr kumimoji="0" lang="ar-M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م</a:t>
            </a:r>
            <a:r>
              <a:rPr kumimoji="0" lang="ar-SA" sz="28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فيدة</a:t>
            </a: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لقضاء الوقت</a:t>
            </a:r>
            <a:r>
              <a:rPr kumimoji="0" lang="ar-SA" sz="2800" b="0" i="0" u="none" strike="noStrike" cap="none" normalizeH="0" baseline="0" dirty="0">
                <a:ln>
                  <a:noFill/>
                </a:ln>
                <a:solidFill>
                  <a:schemeClr val="tx1"/>
                </a:solidFill>
                <a:effectLst/>
                <a:latin typeface="David" panose="020E0502060401010101" pitchFamily="34" charset="-79"/>
                <a:ea typeface="Calibri" panose="020F0502020204030204" pitchFamily="34" charset="0"/>
                <a:cs typeface="Arial" panose="020B0604020202020204" pitchFamily="34" charset="0"/>
              </a:rPr>
              <a:t>.</a:t>
            </a:r>
            <a:endParaRPr kumimoji="0" lang="en-US" sz="2800" b="0" i="0" u="none" strike="noStrike" cap="none" normalizeH="0" baseline="0" dirty="0">
              <a:ln>
                <a:noFill/>
              </a:ln>
              <a:solidFill>
                <a:schemeClr val="tx1"/>
              </a:solidFill>
              <a:effectLst/>
            </a:endParaRPr>
          </a:p>
          <a:p>
            <a:pPr marL="0" marR="0" lvl="0" indent="0" algn="r" defTabSz="914400" rtl="1" eaLnBrk="0" fontAlgn="base" latinLnBrk="0" hangingPunct="0">
              <a:lnSpc>
                <a:spcPct val="15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ea typeface="Calibri" panose="020F0502020204030204" pitchFamily="34" charset="0"/>
                <a:cs typeface="Arial" panose="020B0604020202020204" pitchFamily="34" charset="0"/>
              </a:rPr>
              <a:t>تشجيع الطلاب على القراءة والمطالعة, بالأخص في هذه الفترة العصيبة.</a:t>
            </a:r>
            <a:endParaRPr kumimoji="0" lang="ar-SA" sz="2800" b="0" i="0" u="none" strike="noStrike" cap="none" normalizeH="0" baseline="0" dirty="0">
              <a:ln>
                <a:noFill/>
              </a:ln>
              <a:solidFill>
                <a:schemeClr val="tx1"/>
              </a:solidFill>
              <a:effectLst/>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840336" y="2515830"/>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מציין מיקום תוכן 4">
            <a:extLst>
              <a:ext uri="{FF2B5EF4-FFF2-40B4-BE49-F238E27FC236}">
                <a16:creationId xmlns:a16="http://schemas.microsoft.com/office/drawing/2014/main" id="{E723C6AA-F4CA-4830-B05E-0A484EE26604}"/>
              </a:ext>
            </a:extLst>
          </p:cNvPr>
          <p:cNvSpPr>
            <a:spLocks noGrp="1"/>
          </p:cNvSpPr>
          <p:nvPr>
            <p:ph idx="1"/>
          </p:nvPr>
        </p:nvSpPr>
        <p:spPr>
          <a:xfrm>
            <a:off x="515206" y="1976283"/>
            <a:ext cx="11160000" cy="3899473"/>
          </a:xfrm>
        </p:spPr>
        <p:txBody>
          <a:bodyPr>
            <a:normAutofit/>
          </a:bodyPr>
          <a:lstStyle/>
          <a:p>
            <a:pPr marL="0" indent="0" algn="ctr">
              <a:buNone/>
            </a:pPr>
            <a:r>
              <a:rPr lang="ar-SA" sz="2800" dirty="0"/>
              <a:t>متى اخر مرة قرأت كتاب او مقال خارج نطاق التعليم المنهجي؟</a:t>
            </a:r>
            <a:endParaRPr lang="en-US" sz="2800" dirty="0"/>
          </a:p>
          <a:p>
            <a:pPr marL="0" indent="0" algn="ctr">
              <a:buNone/>
            </a:pPr>
            <a:r>
              <a:rPr lang="ar-SA" sz="2800" dirty="0"/>
              <a:t>ومن ثم يدور نقاش حول القراءة وحسناتها, هل تعود علينا بالفائدة أم اننا ننسى المعلومات التي قرأناها في غضون ايام معدودة؟</a:t>
            </a:r>
            <a:endParaRPr lang="en-US" sz="2800" dirty="0"/>
          </a:p>
          <a:p>
            <a:pPr marL="0" indent="0" algn="ctr">
              <a:buNone/>
            </a:pPr>
            <a:r>
              <a:rPr lang="ar-SA" sz="2800" dirty="0"/>
              <a:t>ما هي المواضيع التي احب ان اقرأها؟</a:t>
            </a:r>
            <a:endParaRPr lang="en-US" sz="2800" dirty="0"/>
          </a:p>
        </p:txBody>
      </p:sp>
      <p:sp>
        <p:nvSpPr>
          <p:cNvPr id="2" name="Rectangle 1">
            <a:extLst>
              <a:ext uri="{FF2B5EF4-FFF2-40B4-BE49-F238E27FC236}">
                <a16:creationId xmlns:a16="http://schemas.microsoft.com/office/drawing/2014/main" id="{557EBC03-A679-4C9B-B555-55EB2EA5B9D9}"/>
              </a:ext>
            </a:extLst>
          </p:cNvPr>
          <p:cNvSpPr/>
          <p:nvPr/>
        </p:nvSpPr>
        <p:spPr>
          <a:xfrm>
            <a:off x="6002841" y="2967335"/>
            <a:ext cx="184730" cy="923330"/>
          </a:xfrm>
          <a:prstGeom prst="rect">
            <a:avLst/>
          </a:prstGeom>
          <a:noFill/>
        </p:spPr>
        <p:txBody>
          <a:bodyPr wrap="none" lIns="91440" tIns="45720" rIns="91440" bIns="45720">
            <a:spAutoFit/>
          </a:bodyPr>
          <a:lstStyle/>
          <a:p>
            <a:pPr algn="ctr"/>
            <a:endPar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pic>
        <p:nvPicPr>
          <p:cNvPr id="2050" name="Picture 2" descr="اقرأ - أكبر مكتبة إلكترونية ב-App Sto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3502" y="512199"/>
            <a:ext cx="4093698" cy="14640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8" name="כותרת 7"/>
          <p:cNvSpPr>
            <a:spLocks noGrp="1"/>
          </p:cNvSpPr>
          <p:nvPr>
            <p:ph type="title"/>
          </p:nvPr>
        </p:nvSpPr>
        <p:spPr>
          <a:xfrm>
            <a:off x="346393" y="1155629"/>
            <a:ext cx="11160000" cy="720000"/>
          </a:xfrm>
        </p:spPr>
        <p:txBody>
          <a:bodyPr/>
          <a:lstStyle/>
          <a:p>
            <a:r>
              <a:rPr lang="ar-MA" b="0" dirty="0"/>
              <a:t>وراء كل كتاب فكرة، ووراء كل فكرة خطوة للأمام.</a:t>
            </a:r>
            <a:br>
              <a:rPr lang="ar-MA" dirty="0"/>
            </a:br>
            <a:br>
              <a:rPr lang="ar-MA" dirty="0"/>
            </a:br>
            <a:endParaRPr lang="he-IL" dirty="0">
              <a:ln w="22225">
                <a:solidFill>
                  <a:schemeClr val="accent2"/>
                </a:solidFill>
                <a:prstDash val="solid"/>
              </a:ln>
              <a:solidFill>
                <a:schemeClr val="accent2">
                  <a:lumMod val="40000"/>
                  <a:lumOff val="60000"/>
                </a:schemeClr>
              </a:solidFill>
            </a:endParaRPr>
          </a:p>
        </p:txBody>
      </p:sp>
      <p:sp>
        <p:nvSpPr>
          <p:cNvPr id="3" name="מלבן 2"/>
          <p:cNvSpPr/>
          <p:nvPr/>
        </p:nvSpPr>
        <p:spPr>
          <a:xfrm>
            <a:off x="548640" y="1515629"/>
            <a:ext cx="9391773" cy="3900748"/>
          </a:xfrm>
          <a:prstGeom prst="rect">
            <a:avLst/>
          </a:prstGeom>
        </p:spPr>
        <p:txBody>
          <a:bodyPr wrap="square">
            <a:spAutoFit/>
          </a:bodyPr>
          <a:lstStyle/>
          <a:p>
            <a:pPr>
              <a:lnSpc>
                <a:spcPct val="150000"/>
              </a:lnSpc>
            </a:pPr>
            <a:r>
              <a:rPr lang="ar-SA" sz="2800" dirty="0">
                <a:latin typeface="Abraham"/>
                <a:ea typeface="Calibri" panose="020F0502020204030204" pitchFamily="34" charset="0"/>
              </a:rPr>
              <a:t>الفعالية اليوم تتمحور حول تشجيع الطلاب على قرأه الكتب والمقالات, خصوصا في ظل هذه الظروف التي تعصف بنا كمجتمع, وكشف الطلاب على عدد كبير من الاصدارات العربية والاجنبية, من روايات وقصص وكتب علمية ومقالات.</a:t>
            </a:r>
            <a:endParaRPr lang="ar-MA" sz="2800" dirty="0">
              <a:latin typeface="Abraham"/>
              <a:ea typeface="Calibri" panose="020F0502020204030204" pitchFamily="34" charset="0"/>
            </a:endParaRPr>
          </a:p>
          <a:p>
            <a:pPr>
              <a:lnSpc>
                <a:spcPct val="150000"/>
              </a:lnSpc>
            </a:pPr>
            <a:r>
              <a:rPr lang="ar-SA" sz="2800" dirty="0"/>
              <a:t> ويلخص المرشد هذه المرحلة بتبيين أهميّة المطالعةِ في حياة الإنسان، بحيث انه أكدّ الله عز</a:t>
            </a:r>
            <a:r>
              <a:rPr lang="he-IL" sz="2800" dirty="0"/>
              <a:t> </a:t>
            </a:r>
            <a:r>
              <a:rPr lang="ar-SA" sz="2800" dirty="0"/>
              <a:t>وجل على أهميّتها عندما خاطب نبيه لأوّل مرّة عبر الوحي بقوله</a:t>
            </a:r>
            <a:r>
              <a:rPr lang="he-IL" sz="2800" dirty="0"/>
              <a:t>: (</a:t>
            </a:r>
            <a:r>
              <a:rPr lang="ar-SA" sz="2800" dirty="0"/>
              <a:t>اقْرَأْ بِاسْمِ رَبِّكَ الَّذِي خَلَقَ</a:t>
            </a:r>
            <a:r>
              <a:rPr lang="he-IL" sz="2800" dirty="0"/>
              <a:t>). </a:t>
            </a:r>
            <a:endParaRPr lang="en-US" sz="2800" dirty="0"/>
          </a:p>
        </p:txBody>
      </p:sp>
      <p:pic>
        <p:nvPicPr>
          <p:cNvPr id="3074" name="Picture 2" descr="فكرة ! — رقيم"/>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62978" y="1515629"/>
            <a:ext cx="2250831" cy="2265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106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title"/>
          </p:nvPr>
        </p:nvSpPr>
        <p:spPr/>
        <p:txBody>
          <a:bodyPr/>
          <a:lstStyle/>
          <a:p>
            <a:r>
              <a:rPr lang="ar-SA" dirty="0"/>
              <a:t>صلب الموضوع</a:t>
            </a:r>
            <a:endParaRPr lang="he-IL" dirty="0"/>
          </a:p>
        </p:txBody>
      </p:sp>
      <p:sp>
        <p:nvSpPr>
          <p:cNvPr id="6" name="מציין מיקום תוכן 5"/>
          <p:cNvSpPr>
            <a:spLocks noGrp="1"/>
          </p:cNvSpPr>
          <p:nvPr>
            <p:ph sz="quarter" idx="4"/>
          </p:nvPr>
        </p:nvSpPr>
        <p:spPr>
          <a:xfrm>
            <a:off x="515205" y="1269243"/>
            <a:ext cx="11160000" cy="3220871"/>
          </a:xfrm>
        </p:spPr>
        <p:txBody>
          <a:bodyPr>
            <a:noAutofit/>
          </a:bodyPr>
          <a:lstStyle/>
          <a:p>
            <a:pPr marL="0" indent="0">
              <a:buNone/>
            </a:pPr>
            <a:r>
              <a:rPr lang="ar-SA" dirty="0">
                <a:solidFill>
                  <a:srgbClr val="0070C0"/>
                </a:solidFill>
              </a:rPr>
              <a:t>مشاهدة فيديوا : فائدة القراءة وأهميتها</a:t>
            </a:r>
            <a:endParaRPr lang="en-US" dirty="0">
              <a:solidFill>
                <a:srgbClr val="0070C0"/>
              </a:solidFill>
            </a:endParaRPr>
          </a:p>
          <a:p>
            <a:pPr marL="0" indent="0">
              <a:buNone/>
            </a:pPr>
            <a:r>
              <a:rPr lang="en-US" sz="1400" u="sng" dirty="0">
                <a:hlinkClick r:id="rId2"/>
              </a:rPr>
              <a:t>https://youtu.be/-vpnyC0KaRg?list=TLPQMDUwNDIwMjB7APCLZjFUKQ</a:t>
            </a:r>
            <a:endParaRPr lang="en-US" sz="1400" dirty="0"/>
          </a:p>
          <a:p>
            <a:pPr marL="0" indent="0">
              <a:buNone/>
            </a:pPr>
            <a:r>
              <a:rPr lang="ar-SA" sz="1800" dirty="0"/>
              <a:t> </a:t>
            </a:r>
            <a:endParaRPr lang="en-US" sz="1800" dirty="0"/>
          </a:p>
          <a:p>
            <a:pPr marL="0" indent="0">
              <a:lnSpc>
                <a:spcPct val="170000"/>
              </a:lnSpc>
              <a:buNone/>
            </a:pPr>
            <a:r>
              <a:rPr lang="ar-SA" dirty="0"/>
              <a:t>بعد مشاهدة الفيلم يناقش المرشد المجموعة</a:t>
            </a:r>
            <a:r>
              <a:rPr lang="he-IL" dirty="0"/>
              <a:t> </a:t>
            </a:r>
            <a:r>
              <a:rPr lang="ar-SA" dirty="0"/>
              <a:t>وهل القرأة هي شيء ضروري في حياتنا؟</a:t>
            </a:r>
            <a:endParaRPr lang="en-US" dirty="0"/>
          </a:p>
          <a:p>
            <a:pPr marL="0" indent="0">
              <a:lnSpc>
                <a:spcPct val="170000"/>
              </a:lnSpc>
              <a:buNone/>
            </a:pPr>
            <a:r>
              <a:rPr lang="ar-SA" dirty="0"/>
              <a:t>ام اننا نكتفي في تصفح الانترنت لنتجول بين الاخبار المحلية والعالمية عبر الشبكة؟</a:t>
            </a:r>
            <a:endParaRPr lang="en-US" dirty="0"/>
          </a:p>
          <a:p>
            <a:pPr marL="0" indent="0">
              <a:lnSpc>
                <a:spcPct val="170000"/>
              </a:lnSpc>
              <a:buNone/>
            </a:pPr>
            <a:r>
              <a:rPr lang="ar-SA" dirty="0"/>
              <a:t>ما هي القرأة, ان ابحرنا في مخيلة الكاتب وان نفهم ما يجول في خاطره...</a:t>
            </a:r>
            <a:endParaRPr lang="en-US" dirty="0"/>
          </a:p>
          <a:p>
            <a:pPr marL="0" indent="0" algn="ctr">
              <a:lnSpc>
                <a:spcPct val="170000"/>
              </a:lnSpc>
              <a:buNone/>
            </a:pPr>
            <a:r>
              <a:rPr lang="ar-SA" dirty="0"/>
              <a:t>سؤال مفتوح للنقاش...</a:t>
            </a:r>
            <a:endParaRPr lang="en-US" dirty="0"/>
          </a:p>
          <a:p>
            <a:pPr marL="0" indent="0">
              <a:buNone/>
            </a:pPr>
            <a:r>
              <a:rPr lang="ar-SA" sz="1800" dirty="0"/>
              <a:t> </a:t>
            </a:r>
            <a:endParaRPr lang="en-US" sz="1800" dirty="0"/>
          </a:p>
          <a:p>
            <a:pPr marL="0" indent="0">
              <a:buNone/>
            </a:pPr>
            <a:endParaRPr lang="he-IL" sz="1800" dirty="0"/>
          </a:p>
        </p:txBody>
      </p:sp>
      <p:pic>
        <p:nvPicPr>
          <p:cNvPr id="10" name="תמונה 9"/>
          <p:cNvPicPr>
            <a:picLocks noChangeAspect="1"/>
          </p:cNvPicPr>
          <p:nvPr/>
        </p:nvPicPr>
        <p:blipFill>
          <a:blip r:embed="rId3"/>
          <a:stretch>
            <a:fillRect/>
          </a:stretch>
        </p:blipFill>
        <p:spPr>
          <a:xfrm>
            <a:off x="515206" y="4167187"/>
            <a:ext cx="3538179" cy="1476375"/>
          </a:xfrm>
          <a:prstGeom prst="rect">
            <a:avLst/>
          </a:prstGeom>
        </p:spPr>
      </p:pic>
    </p:spTree>
    <p:extLst>
      <p:ext uri="{BB962C8B-B14F-4D97-AF65-F5344CB8AC3E}">
        <p14:creationId xmlns:p14="http://schemas.microsoft.com/office/powerpoint/2010/main" val="705579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מדיה מקוונת 4" title="￙ﾁ￘ﾧ￘ﾦ￘ﾯ￘ﾩ ￘ﾧ￙ﾄ￙ﾂ￘ﾱ￘ﾧ￘ﾡ￘ﾩ ￙ﾈ ￘ﾣ￙ﾇ￙ﾅ￙ﾊ￘ﾪ￙ﾇ￘ﾧ">
            <a:hlinkClick r:id="" action="ppaction://media"/>
            <a:extLst>
              <a:ext uri="{FF2B5EF4-FFF2-40B4-BE49-F238E27FC236}">
                <a16:creationId xmlns:a16="http://schemas.microsoft.com/office/drawing/2014/main" id="{AA108134-954C-4973-9692-69E072F928CF}"/>
              </a:ext>
            </a:extLst>
          </p:cNvPr>
          <p:cNvPicPr>
            <a:picLocks noGrp="1" noRot="1" noChangeAspect="1"/>
          </p:cNvPicPr>
          <p:nvPr>
            <p:ph sz="quarter" idx="4294967295"/>
            <a:videoFile r:link="rId1"/>
          </p:nvPr>
        </p:nvPicPr>
        <p:blipFill>
          <a:blip r:embed="rId3"/>
          <a:stretch>
            <a:fillRect/>
          </a:stretch>
        </p:blipFill>
        <p:spPr>
          <a:xfrm>
            <a:off x="1399142" y="330506"/>
            <a:ext cx="9796703" cy="5510250"/>
          </a:xfrm>
          <a:prstGeom prst="rect">
            <a:avLst/>
          </a:prstGeom>
        </p:spPr>
      </p:pic>
    </p:spTree>
    <p:extLst>
      <p:ext uri="{BB962C8B-B14F-4D97-AF65-F5344CB8AC3E}">
        <p14:creationId xmlns:p14="http://schemas.microsoft.com/office/powerpoint/2010/main" val="3196333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EB7668A8-7145-4972-AAAE-C1D92090C8AB}"/>
              </a:ext>
            </a:extLst>
          </p:cNvPr>
          <p:cNvSpPr>
            <a:spLocks noGrp="1"/>
          </p:cNvSpPr>
          <p:nvPr>
            <p:ph sz="quarter" idx="4"/>
          </p:nvPr>
        </p:nvSpPr>
        <p:spPr>
          <a:xfrm>
            <a:off x="515206" y="2228115"/>
            <a:ext cx="11160000" cy="4152517"/>
          </a:xfrm>
        </p:spPr>
        <p:txBody>
          <a:bodyPr>
            <a:noAutofit/>
          </a:bodyPr>
          <a:lstStyle/>
          <a:p>
            <a:pPr marL="0" indent="0">
              <a:buNone/>
            </a:pPr>
            <a:r>
              <a:rPr lang="ar-SA" sz="3200" dirty="0"/>
              <a:t># تحدي القرأة</a:t>
            </a:r>
            <a:endParaRPr lang="en-US" sz="3200" dirty="0"/>
          </a:p>
          <a:p>
            <a:pPr marL="0" indent="0">
              <a:buNone/>
            </a:pPr>
            <a:r>
              <a:rPr lang="ar-SA" sz="3200" dirty="0"/>
              <a:t>صور لنا الكتاب المفضل لديك من داخل مكتبتك, وبين لنا جملة او فقرة قصيرة علقت في ذهنك بعد قراءتك للكتاب.</a:t>
            </a:r>
            <a:br>
              <a:rPr lang="en-US" sz="3200" dirty="0"/>
            </a:br>
            <a:r>
              <a:rPr lang="ar-SA" sz="3200" dirty="0"/>
              <a:t>يمكن ان يقوم المرشد بتصوير فيديوا تحفيزي يفصح به عن أهمية القراءة ودعوة لشخص في المجموعة لقراءة كتاب "أسم الكتاب" عن طريق مشاركة التحدي عبر الفيسبوك, ومتابعة التحدي مع اشخاص اخرين في المجموعة تتابعا.</a:t>
            </a:r>
            <a:endParaRPr lang="he-IL" sz="3200" dirty="0"/>
          </a:p>
          <a:p>
            <a:pPr marL="0" indent="0">
              <a:buNone/>
            </a:pPr>
            <a:endParaRPr lang="en-US" sz="3200" dirty="0"/>
          </a:p>
          <a:p>
            <a:pPr marL="0" indent="0">
              <a:lnSpc>
                <a:spcPct val="150000"/>
              </a:lnSpc>
              <a:buNone/>
            </a:pPr>
            <a:br>
              <a:rPr lang="he-IL" sz="3200" dirty="0">
                <a:solidFill>
                  <a:schemeClr val="tx1"/>
                </a:solidFill>
              </a:rPr>
            </a:br>
            <a:endParaRPr lang="en-US" sz="3200" dirty="0">
              <a:solidFill>
                <a:schemeClr val="tx1"/>
              </a:solidFill>
            </a:endParaRPr>
          </a:p>
        </p:txBody>
      </p:sp>
      <p:pic>
        <p:nvPicPr>
          <p:cNvPr id="5124" name="Picture 4" descr="عبارات عن القراءة للأطفال | موقع حصرى"/>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230070" y="32909"/>
            <a:ext cx="3252277" cy="27591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096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4F8B4-F619-45A2-A39C-2FAA683B20BE}"/>
              </a:ext>
            </a:extLst>
          </p:cNvPr>
          <p:cNvSpPr>
            <a:spLocks noGrp="1"/>
          </p:cNvSpPr>
          <p:nvPr>
            <p:ph type="title"/>
          </p:nvPr>
        </p:nvSpPr>
        <p:spPr/>
        <p:txBody>
          <a:bodyPr/>
          <a:lstStyle/>
          <a:p>
            <a:r>
              <a:rPr lang="ar-SA" dirty="0">
                <a:solidFill>
                  <a:srgbClr val="0070C0"/>
                </a:solidFill>
              </a:rPr>
              <a:t>للتلخيص</a:t>
            </a:r>
            <a:endParaRPr lang="en-US" dirty="0">
              <a:solidFill>
                <a:srgbClr val="0070C0"/>
              </a:solidFill>
            </a:endParaRPr>
          </a:p>
        </p:txBody>
      </p:sp>
      <p:sp>
        <p:nvSpPr>
          <p:cNvPr id="4" name="Content Placeholder 3">
            <a:extLst>
              <a:ext uri="{FF2B5EF4-FFF2-40B4-BE49-F238E27FC236}">
                <a16:creationId xmlns:a16="http://schemas.microsoft.com/office/drawing/2014/main" id="{C8F0A7ED-1CF5-4857-8A3D-BB1B0286916B}"/>
              </a:ext>
            </a:extLst>
          </p:cNvPr>
          <p:cNvSpPr>
            <a:spLocks noGrp="1"/>
          </p:cNvSpPr>
          <p:nvPr>
            <p:ph sz="quarter" idx="4"/>
          </p:nvPr>
        </p:nvSpPr>
        <p:spPr/>
        <p:txBody>
          <a:bodyPr>
            <a:normAutofit/>
          </a:bodyPr>
          <a:lstStyle/>
          <a:p>
            <a:pPr marL="0" indent="0">
              <a:buNone/>
            </a:pPr>
            <a:r>
              <a:rPr lang="ar-SA" sz="5400" dirty="0"/>
              <a:t>على المجموعة ان تنشر جملة تحفز الناس على القرأة ونشرها على الفيسبوك لنوسع دائرة التحدي.</a:t>
            </a:r>
            <a:endParaRPr lang="en-US" sz="5400" dirty="0"/>
          </a:p>
        </p:txBody>
      </p:sp>
      <p:pic>
        <p:nvPicPr>
          <p:cNvPr id="5" name="תמונה 5">
            <a:extLst>
              <a:ext uri="{FF2B5EF4-FFF2-40B4-BE49-F238E27FC236}">
                <a16:creationId xmlns:a16="http://schemas.microsoft.com/office/drawing/2014/main" id="{CE780323-B8A3-4C59-9E9D-B186D8725016}"/>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40000"/>
                    </a14:imgEffect>
                  </a14:imgLayer>
                </a14:imgProps>
              </a:ext>
            </a:extLst>
          </a:blip>
          <a:stretch>
            <a:fillRect/>
          </a:stretch>
        </p:blipFill>
        <p:spPr>
          <a:xfrm>
            <a:off x="251753" y="213094"/>
            <a:ext cx="1754660" cy="1625005"/>
          </a:xfrm>
          <a:prstGeom prst="rect">
            <a:avLst/>
          </a:prstGeom>
        </p:spPr>
      </p:pic>
      <p:pic>
        <p:nvPicPr>
          <p:cNvPr id="6" name="תמונה 5"/>
          <p:cNvPicPr>
            <a:picLocks noChangeAspect="1"/>
          </p:cNvPicPr>
          <p:nvPr/>
        </p:nvPicPr>
        <p:blipFill>
          <a:blip r:embed="rId4"/>
          <a:stretch>
            <a:fillRect/>
          </a:stretch>
        </p:blipFill>
        <p:spPr>
          <a:xfrm>
            <a:off x="4949294" y="3801939"/>
            <a:ext cx="2434732" cy="2434732"/>
          </a:xfrm>
          <a:prstGeom prst="rect">
            <a:avLst/>
          </a:prstGeom>
        </p:spPr>
      </p:pic>
    </p:spTree>
    <p:extLst>
      <p:ext uri="{BB962C8B-B14F-4D97-AF65-F5344CB8AC3E}">
        <p14:creationId xmlns:p14="http://schemas.microsoft.com/office/powerpoint/2010/main" val="144880208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400</Words>
  <Application>Microsoft Office PowerPoint</Application>
  <PresentationFormat>מותאם אישית</PresentationFormat>
  <Paragraphs>33</Paragraphs>
  <Slides>10</Slides>
  <Notes>4</Notes>
  <HiddenSlides>0</HiddenSlides>
  <MMClips>1</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10</vt:i4>
      </vt:variant>
    </vt:vector>
  </HeadingPairs>
  <TitlesOfParts>
    <vt:vector size="16" baseType="lpstr">
      <vt:lpstr>Abraham</vt:lpstr>
      <vt:lpstr>Arial</vt:lpstr>
      <vt:lpstr>Calibri</vt:lpstr>
      <vt:lpstr>David</vt:lpstr>
      <vt:lpstr>Varela Round</vt:lpstr>
      <vt:lpstr>ערכת נושא Office</vt:lpstr>
      <vt:lpstr>شبيبة أجيال  معا نرتقي</vt:lpstr>
      <vt:lpstr>خير جليس في هذه الفترة, كتاب</vt:lpstr>
      <vt:lpstr>انت تكون قائد يعني انت تكون ملم</vt:lpstr>
      <vt:lpstr>מצגת של PowerPoint‏</vt:lpstr>
      <vt:lpstr>وراء كل كتاب فكرة، ووراء كل فكرة خطوة للأمام.  </vt:lpstr>
      <vt:lpstr>صلب الموضوع</vt:lpstr>
      <vt:lpstr>מצגת של PowerPoint‏</vt:lpstr>
      <vt:lpstr>מצגת של PowerPoint‏</vt:lpstr>
      <vt:lpstr>للتلخيص</vt:lpstr>
      <vt:lpstr>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rights@education.gov.il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נעמה כהן-לוז</cp:lastModifiedBy>
  <cp:revision>47</cp:revision>
  <dcterms:created xsi:type="dcterms:W3CDTF">2020-03-15T19:13:03Z</dcterms:created>
  <dcterms:modified xsi:type="dcterms:W3CDTF">2020-04-07T07:21:10Z</dcterms:modified>
</cp:coreProperties>
</file>