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7" r:id="rId2"/>
    <p:sldId id="262" r:id="rId3"/>
    <p:sldId id="263" r:id="rId4"/>
    <p:sldId id="310" r:id="rId5"/>
    <p:sldId id="333" r:id="rId6"/>
    <p:sldId id="311" r:id="rId7"/>
    <p:sldId id="312" r:id="rId8"/>
    <p:sldId id="332" r:id="rId9"/>
    <p:sldId id="313" r:id="rId10"/>
    <p:sldId id="314" r:id="rId11"/>
    <p:sldId id="335" r:id="rId12"/>
    <p:sldId id="334" r:id="rId13"/>
    <p:sldId id="337" r:id="rId14"/>
    <p:sldId id="336" r:id="rId15"/>
    <p:sldId id="338" r:id="rId16"/>
    <p:sldId id="293" r:id="rId17"/>
    <p:sldId id="339" r:id="rId18"/>
    <p:sldId id="340" r:id="rId19"/>
    <p:sldId id="316" r:id="rId20"/>
    <p:sldId id="330" r:id="rId21"/>
    <p:sldId id="292" r:id="rId22"/>
    <p:sldId id="318" r:id="rId23"/>
    <p:sldId id="291"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8333" autoAdjust="0"/>
  </p:normalViewPr>
  <p:slideViewPr>
    <p:cSldViewPr snapToGrid="0" snapToObjects="1">
      <p:cViewPr varScale="1">
        <p:scale>
          <a:sx n="65" d="100"/>
          <a:sy n="65" d="100"/>
        </p:scale>
        <p:origin x="1258" y="38"/>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ב'/אייר/תש"ף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0261600" y="66849"/>
            <a:ext cx="3706234"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ב'/אייר/תש"ף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5" r:id="rId5"/>
    <p:sldLayoutId id="2147483666" r:id="rId6"/>
    <p:sldLayoutId id="2147483663" r:id="rId7"/>
    <p:sldLayoutId id="2147483669" r:id="rId8"/>
    <p:sldLayoutId id="2147483671" r:id="rId9"/>
    <p:sldLayoutId id="2147483668" r:id="rId10"/>
    <p:sldLayoutId id="2147483670" r:id="rId11"/>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YULwDTzGu2Y?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www.youtube.com/embed/-03jHk_Zd8A?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qNnOFKD5T5w?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video" Target="https://www.youtube.com/embed/T15mFICDV-U?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kgtd51tjNUI?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d8k-EaOGn6s?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63E7C7-C0BC-4F0E-A0C0-98BD1059F431}"/>
              </a:ext>
            </a:extLst>
          </p:cNvPr>
          <p:cNvSpPr>
            <a:spLocks noGrp="1"/>
          </p:cNvSpPr>
          <p:nvPr>
            <p:ph type="title"/>
          </p:nvPr>
        </p:nvSpPr>
        <p:spPr/>
        <p:txBody>
          <a:bodyPr/>
          <a:lstStyle/>
          <a:p>
            <a:br>
              <a:rPr lang="he-IL" u="sng" dirty="0"/>
            </a:br>
            <a:r>
              <a:rPr lang="he-IL" u="sng" dirty="0"/>
              <a:t>בחירת המסר ועיצובו </a:t>
            </a:r>
            <a:br>
              <a:rPr lang="en-US" dirty="0"/>
            </a:br>
            <a:endParaRPr lang="he-IL" dirty="0"/>
          </a:p>
        </p:txBody>
      </p:sp>
      <p:sp>
        <p:nvSpPr>
          <p:cNvPr id="3" name="מציין מיקום טקסט 2">
            <a:extLst>
              <a:ext uri="{FF2B5EF4-FFF2-40B4-BE49-F238E27FC236}">
                <a16:creationId xmlns:a16="http://schemas.microsoft.com/office/drawing/2014/main" id="{8156F31A-41AB-4CAC-B01A-9A05F87E5B10}"/>
              </a:ext>
            </a:extLst>
          </p:cNvPr>
          <p:cNvSpPr>
            <a:spLocks noGrp="1"/>
          </p:cNvSpPr>
          <p:nvPr>
            <p:ph type="body" sz="quarter" idx="3"/>
          </p:nvPr>
        </p:nvSpPr>
        <p:spPr/>
        <p:txBody>
          <a:bodyPr/>
          <a:lstStyle/>
          <a:p>
            <a:r>
              <a:rPr lang="he-IL" dirty="0"/>
              <a:t>היגיון, רגש או מוסר</a:t>
            </a:r>
          </a:p>
        </p:txBody>
      </p:sp>
      <p:sp>
        <p:nvSpPr>
          <p:cNvPr id="4" name="מציין מיקום תוכן 3">
            <a:extLst>
              <a:ext uri="{FF2B5EF4-FFF2-40B4-BE49-F238E27FC236}">
                <a16:creationId xmlns:a16="http://schemas.microsoft.com/office/drawing/2014/main" id="{581087FF-2B49-402D-AFB0-CD33D27FA341}"/>
              </a:ext>
            </a:extLst>
          </p:cNvPr>
          <p:cNvSpPr>
            <a:spLocks noGrp="1"/>
          </p:cNvSpPr>
          <p:nvPr>
            <p:ph sz="quarter" idx="4"/>
          </p:nvPr>
        </p:nvSpPr>
        <p:spPr>
          <a:xfrm>
            <a:off x="515273" y="1725682"/>
            <a:ext cx="8783472" cy="4919224"/>
          </a:xfrm>
        </p:spPr>
        <p:txBody>
          <a:bodyPr>
            <a:normAutofit/>
          </a:bodyPr>
          <a:lstStyle/>
          <a:p>
            <a:pPr lvl="0"/>
            <a:r>
              <a:rPr lang="he-IL" dirty="0"/>
              <a:t>מסר טוב הוא מסר לא רק על המוצר אלא גם על אותם אנשים המעוניינים במוצר לדוגמה סיגריות מרלבורו לגברים קשוחים. הפניה יכולה להיעשות בשלושה אופנים: </a:t>
            </a:r>
            <a:endParaRPr lang="en-US" dirty="0"/>
          </a:p>
          <a:p>
            <a:pPr lvl="0"/>
            <a:r>
              <a:rPr lang="he-IL" u="sng" dirty="0"/>
              <a:t>1. פניה להיגיון</a:t>
            </a:r>
            <a:r>
              <a:rPr lang="he-IL" dirty="0"/>
              <a:t> – מדגישה את איכות המוצר והתועלת שיפיק הצרכן, המסר עוסק בעובדות ובמידע חשוב</a:t>
            </a:r>
          </a:p>
          <a:p>
            <a:pPr lvl="0"/>
            <a:endParaRPr lang="he-IL" dirty="0"/>
          </a:p>
          <a:p>
            <a:pPr lvl="0"/>
            <a:r>
              <a:rPr lang="he-IL" dirty="0"/>
              <a:t>נבדוק בפרסומת הבאה על מה כדאי לשים את הדגש בפרסום מרפאת שיניים? מה הלקוח (קהל המטרה) מעוניין לדעת  ואיזה מסר מתאים לעצב עבורו? </a:t>
            </a:r>
          </a:p>
        </p:txBody>
      </p:sp>
      <p:pic>
        <p:nvPicPr>
          <p:cNvPr id="5" name="תמונה 4">
            <a:extLst>
              <a:ext uri="{FF2B5EF4-FFF2-40B4-BE49-F238E27FC236}">
                <a16:creationId xmlns:a16="http://schemas.microsoft.com/office/drawing/2014/main" id="{DF8765C4-3036-4D7A-BB71-D427BE41EA5C}"/>
              </a:ext>
            </a:extLst>
          </p:cNvPr>
          <p:cNvPicPr>
            <a:picLocks noChangeAspect="1"/>
          </p:cNvPicPr>
          <p:nvPr/>
        </p:nvPicPr>
        <p:blipFill>
          <a:blip r:embed="rId2"/>
          <a:stretch>
            <a:fillRect/>
          </a:stretch>
        </p:blipFill>
        <p:spPr>
          <a:xfrm>
            <a:off x="9163440" y="2533338"/>
            <a:ext cx="2513287" cy="1332484"/>
          </a:xfrm>
          <a:prstGeom prst="rect">
            <a:avLst/>
          </a:prstGeom>
        </p:spPr>
      </p:pic>
    </p:spTree>
    <p:extLst>
      <p:ext uri="{BB962C8B-B14F-4D97-AF65-F5344CB8AC3E}">
        <p14:creationId xmlns:p14="http://schemas.microsoft.com/office/powerpoint/2010/main" val="278088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18B63E-14A2-4DBE-9D3A-5A2962E36610}"/>
              </a:ext>
            </a:extLst>
          </p:cNvPr>
          <p:cNvSpPr>
            <a:spLocks noGrp="1"/>
          </p:cNvSpPr>
          <p:nvPr>
            <p:ph type="title"/>
          </p:nvPr>
        </p:nvSpPr>
        <p:spPr/>
        <p:txBody>
          <a:bodyPr/>
          <a:lstStyle/>
          <a:p>
            <a:r>
              <a:rPr lang="he-IL" dirty="0"/>
              <a:t>פניה אל ההיגיון או אל הרגש?</a:t>
            </a:r>
          </a:p>
        </p:txBody>
      </p:sp>
      <p:sp>
        <p:nvSpPr>
          <p:cNvPr id="3" name="מציין מיקום טקסט 2">
            <a:extLst>
              <a:ext uri="{FF2B5EF4-FFF2-40B4-BE49-F238E27FC236}">
                <a16:creationId xmlns:a16="http://schemas.microsoft.com/office/drawing/2014/main" id="{C26388D3-6068-4CAD-AA0D-B517497BA138}"/>
              </a:ext>
            </a:extLst>
          </p:cNvPr>
          <p:cNvSpPr>
            <a:spLocks noGrp="1"/>
          </p:cNvSpPr>
          <p:nvPr>
            <p:ph type="body" sz="quarter" idx="3"/>
          </p:nvPr>
        </p:nvSpPr>
        <p:spPr>
          <a:xfrm>
            <a:off x="2549769" y="933094"/>
            <a:ext cx="8306992" cy="540000"/>
          </a:xfrm>
        </p:spPr>
        <p:txBody>
          <a:bodyPr/>
          <a:lstStyle/>
          <a:p>
            <a:endParaRPr lang="he-IL" b="0" dirty="0"/>
          </a:p>
          <a:p>
            <a:r>
              <a:rPr lang="he-IL" b="0" dirty="0"/>
              <a:t>סרטון תדמית למרפאת שיניים של ד"ר קוזק</a:t>
            </a:r>
          </a:p>
          <a:p>
            <a:endParaRPr lang="he-IL" dirty="0"/>
          </a:p>
        </p:txBody>
      </p:sp>
      <p:pic>
        <p:nvPicPr>
          <p:cNvPr id="5" name="מדיה מקוונת 4" title="ￗﾡￗﾨￗﾘￗﾕￗﾟ ￗﾪￗﾓￗﾞￗﾙￗﾪ ￗﾜￗﾞￗﾨￗﾤￗﾐￗﾪ ￗﾩￗﾙￗﾠￗﾙￗﾙￗﾝ ￗﾩￗﾜ ￗﾓ&quot;ￗﾨ ￗﾧￗﾕￗﾖￗﾧ | ￗﾡￗﾨￗﾘￗﾕￗﾟ ￗﾪￗﾓￗﾞￗﾙￗﾪ ￗﾖￗﾔ ￗﾔￗﾕￗﾤￗﾧ ￗﾢ&quot;ￗﾙ ￗﾩￗﾙￗﾕￗﾕￗﾧￗﾠￗﾘ - 03-3761093">
            <a:hlinkClick r:id="" action="ppaction://media"/>
            <a:extLst>
              <a:ext uri="{FF2B5EF4-FFF2-40B4-BE49-F238E27FC236}">
                <a16:creationId xmlns:a16="http://schemas.microsoft.com/office/drawing/2014/main" id="{8F030772-3EB8-41C8-8AB8-71F751DAEA39}"/>
              </a:ext>
            </a:extLst>
          </p:cNvPr>
          <p:cNvPicPr>
            <a:picLocks noRot="1" noChangeAspect="1"/>
          </p:cNvPicPr>
          <p:nvPr>
            <a:videoFile r:link="rId1"/>
          </p:nvPr>
        </p:nvPicPr>
        <p:blipFill>
          <a:blip r:embed="rId3"/>
          <a:stretch>
            <a:fillRect/>
          </a:stretch>
        </p:blipFill>
        <p:spPr>
          <a:xfrm>
            <a:off x="76200" y="1473094"/>
            <a:ext cx="12028714" cy="5286935"/>
          </a:xfrm>
          <a:prstGeom prst="rect">
            <a:avLst/>
          </a:prstGeom>
        </p:spPr>
      </p:pic>
    </p:spTree>
    <p:extLst>
      <p:ext uri="{BB962C8B-B14F-4D97-AF65-F5344CB8AC3E}">
        <p14:creationId xmlns:p14="http://schemas.microsoft.com/office/powerpoint/2010/main" val="31962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A65A2B-1691-459F-8092-D1A395C79BEC}"/>
              </a:ext>
            </a:extLst>
          </p:cNvPr>
          <p:cNvSpPr>
            <a:spLocks noGrp="1"/>
          </p:cNvSpPr>
          <p:nvPr>
            <p:ph type="title"/>
          </p:nvPr>
        </p:nvSpPr>
        <p:spPr/>
        <p:txBody>
          <a:bodyPr/>
          <a:lstStyle/>
          <a:p>
            <a:r>
              <a:rPr lang="he-IL" u="sng" dirty="0"/>
              <a:t>בחירת המסר ועיצובו</a:t>
            </a:r>
            <a:endParaRPr lang="he-IL" dirty="0"/>
          </a:p>
        </p:txBody>
      </p:sp>
      <p:sp>
        <p:nvSpPr>
          <p:cNvPr id="3" name="מציין מיקום טקסט 2">
            <a:extLst>
              <a:ext uri="{FF2B5EF4-FFF2-40B4-BE49-F238E27FC236}">
                <a16:creationId xmlns:a16="http://schemas.microsoft.com/office/drawing/2014/main" id="{5165BC84-0961-4D6E-AA25-77FC680A4F70}"/>
              </a:ext>
            </a:extLst>
          </p:cNvPr>
          <p:cNvSpPr>
            <a:spLocks noGrp="1"/>
          </p:cNvSpPr>
          <p:nvPr>
            <p:ph type="body" sz="quarter" idx="3"/>
          </p:nvPr>
        </p:nvSpPr>
        <p:spPr/>
        <p:txBody>
          <a:bodyPr/>
          <a:lstStyle/>
          <a:p>
            <a:r>
              <a:rPr lang="he-IL" dirty="0"/>
              <a:t>רגש</a:t>
            </a:r>
          </a:p>
        </p:txBody>
      </p:sp>
      <p:sp>
        <p:nvSpPr>
          <p:cNvPr id="4" name="מציין מיקום תוכן 3">
            <a:extLst>
              <a:ext uri="{FF2B5EF4-FFF2-40B4-BE49-F238E27FC236}">
                <a16:creationId xmlns:a16="http://schemas.microsoft.com/office/drawing/2014/main" id="{309D6399-07B9-486A-9EE6-9E5A1474AEF0}"/>
              </a:ext>
            </a:extLst>
          </p:cNvPr>
          <p:cNvSpPr>
            <a:spLocks noGrp="1"/>
          </p:cNvSpPr>
          <p:nvPr>
            <p:ph sz="quarter" idx="4"/>
          </p:nvPr>
        </p:nvSpPr>
        <p:spPr/>
        <p:txBody>
          <a:bodyPr>
            <a:normAutofit/>
          </a:bodyPr>
          <a:lstStyle/>
          <a:p>
            <a:pPr lvl="0"/>
            <a:endParaRPr lang="he-IL" dirty="0"/>
          </a:p>
          <a:p>
            <a:pPr lvl="0"/>
            <a:r>
              <a:rPr lang="he-IL" dirty="0"/>
              <a:t>2. </a:t>
            </a:r>
            <a:r>
              <a:rPr lang="he-IL" u="sng" dirty="0"/>
              <a:t>פניה לרגש</a:t>
            </a:r>
            <a:r>
              <a:rPr lang="he-IL" dirty="0"/>
              <a:t>  - מדגיש רגשות חיוביים בקרב מי שיקנה את המוצר ושליליים למי שלא יקנה. מסר זה עוסק ברשמים, חוויות סמלים והומור "מי שלא יבוא יפסיד".</a:t>
            </a:r>
          </a:p>
          <a:p>
            <a:pPr lvl="0"/>
            <a:endParaRPr lang="he-IL" dirty="0"/>
          </a:p>
          <a:p>
            <a:pPr lvl="0"/>
            <a:r>
              <a:rPr lang="he-IL" dirty="0"/>
              <a:t>נתבונן בסרטון הבא, נסו לזהות את קהל היעד ?</a:t>
            </a:r>
          </a:p>
          <a:p>
            <a:pPr lvl="0"/>
            <a:r>
              <a:rPr lang="he-IL" dirty="0"/>
              <a:t>מהו המסר? וכיצד מנסים לעודד אותו לרכישה </a:t>
            </a:r>
          </a:p>
        </p:txBody>
      </p:sp>
      <p:pic>
        <p:nvPicPr>
          <p:cNvPr id="5" name="תמונה 4">
            <a:extLst>
              <a:ext uri="{FF2B5EF4-FFF2-40B4-BE49-F238E27FC236}">
                <a16:creationId xmlns:a16="http://schemas.microsoft.com/office/drawing/2014/main" id="{E55A6297-552E-4E27-970E-1839425D5DB0}"/>
              </a:ext>
            </a:extLst>
          </p:cNvPr>
          <p:cNvPicPr>
            <a:picLocks noChangeAspect="1"/>
          </p:cNvPicPr>
          <p:nvPr/>
        </p:nvPicPr>
        <p:blipFill>
          <a:blip r:embed="rId2"/>
          <a:stretch>
            <a:fillRect/>
          </a:stretch>
        </p:blipFill>
        <p:spPr>
          <a:xfrm>
            <a:off x="9144941" y="933094"/>
            <a:ext cx="2822693" cy="1390008"/>
          </a:xfrm>
          <a:prstGeom prst="rect">
            <a:avLst/>
          </a:prstGeom>
        </p:spPr>
      </p:pic>
      <p:pic>
        <p:nvPicPr>
          <p:cNvPr id="6" name="תמונה 5">
            <a:extLst>
              <a:ext uri="{FF2B5EF4-FFF2-40B4-BE49-F238E27FC236}">
                <a16:creationId xmlns:a16="http://schemas.microsoft.com/office/drawing/2014/main" id="{5622776E-B5CE-464F-951C-FADD6870700B}"/>
              </a:ext>
            </a:extLst>
          </p:cNvPr>
          <p:cNvPicPr>
            <a:picLocks noChangeAspect="1"/>
          </p:cNvPicPr>
          <p:nvPr/>
        </p:nvPicPr>
        <p:blipFill>
          <a:blip r:embed="rId3"/>
          <a:stretch>
            <a:fillRect/>
          </a:stretch>
        </p:blipFill>
        <p:spPr>
          <a:xfrm>
            <a:off x="9439865" y="2477062"/>
            <a:ext cx="2145978" cy="2139881"/>
          </a:xfrm>
          <a:prstGeom prst="rect">
            <a:avLst/>
          </a:prstGeom>
        </p:spPr>
      </p:pic>
    </p:spTree>
    <p:extLst>
      <p:ext uri="{BB962C8B-B14F-4D97-AF65-F5344CB8AC3E}">
        <p14:creationId xmlns:p14="http://schemas.microsoft.com/office/powerpoint/2010/main" val="104055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F74A44-20C1-4A38-8ABB-2F7217723CFC}"/>
              </a:ext>
            </a:extLst>
          </p:cNvPr>
          <p:cNvSpPr>
            <a:spLocks noGrp="1"/>
          </p:cNvSpPr>
          <p:nvPr>
            <p:ph type="title"/>
          </p:nvPr>
        </p:nvSpPr>
        <p:spPr>
          <a:xfrm>
            <a:off x="2849572" y="213094"/>
            <a:ext cx="9642231" cy="720000"/>
          </a:xfrm>
        </p:spPr>
        <p:txBody>
          <a:bodyPr/>
          <a:lstStyle/>
          <a:p>
            <a:br>
              <a:rPr lang="he-IL" dirty="0"/>
            </a:br>
            <a:r>
              <a:rPr lang="he-IL" dirty="0"/>
              <a:t>שיווק תיירות בישראל</a:t>
            </a:r>
            <a:br>
              <a:rPr lang="he-IL" dirty="0"/>
            </a:br>
            <a:endParaRPr lang="he-IL" dirty="0"/>
          </a:p>
        </p:txBody>
      </p:sp>
      <p:sp>
        <p:nvSpPr>
          <p:cNvPr id="3" name="מציין מיקום טקסט 2">
            <a:extLst>
              <a:ext uri="{FF2B5EF4-FFF2-40B4-BE49-F238E27FC236}">
                <a16:creationId xmlns:a16="http://schemas.microsoft.com/office/drawing/2014/main" id="{1860750F-9708-45F3-944E-BB38995BF08C}"/>
              </a:ext>
            </a:extLst>
          </p:cNvPr>
          <p:cNvSpPr>
            <a:spLocks noGrp="1"/>
          </p:cNvSpPr>
          <p:nvPr>
            <p:ph type="body" sz="quarter" idx="3"/>
          </p:nvPr>
        </p:nvSpPr>
        <p:spPr>
          <a:xfrm>
            <a:off x="2931903" y="964889"/>
            <a:ext cx="8306992" cy="540000"/>
          </a:xfrm>
        </p:spPr>
        <p:txBody>
          <a:bodyPr/>
          <a:lstStyle/>
          <a:p>
            <a:endParaRPr lang="he-IL" b="0" dirty="0"/>
          </a:p>
          <a:p>
            <a:r>
              <a:rPr lang="he-IL" b="0" dirty="0"/>
              <a:t>סרטון פרסום עבור חברת תיירות - </a:t>
            </a:r>
            <a:r>
              <a:rPr lang="he-IL" b="0" dirty="0" err="1"/>
              <a:t>אורניר</a:t>
            </a:r>
            <a:r>
              <a:rPr lang="he-IL" b="0" dirty="0"/>
              <a:t> הפקות</a:t>
            </a:r>
          </a:p>
          <a:p>
            <a:endParaRPr lang="he-IL" dirty="0"/>
          </a:p>
        </p:txBody>
      </p:sp>
      <p:pic>
        <p:nvPicPr>
          <p:cNvPr id="5" name="מדיה מקוונת 4" title="ￗﾡￗﾨￗﾘￗﾕￗﾟ ￗﾤￗﾨￗﾡￗﾕￗﾝ ￗﾢￗﾑￗﾕￗﾨ ￗﾗￗﾑￗﾨￗﾪ ￗﾪￗﾙￗﾙￗﾨￗﾕￗﾪ - ￗﾐￗﾕￗﾨￗﾠￗﾙￗﾨ ￗﾔￗﾤￗﾧￗﾕￗﾪ">
            <a:hlinkClick r:id="" action="ppaction://media"/>
            <a:extLst>
              <a:ext uri="{FF2B5EF4-FFF2-40B4-BE49-F238E27FC236}">
                <a16:creationId xmlns:a16="http://schemas.microsoft.com/office/drawing/2014/main" id="{58D6B65C-6CCC-4693-8611-E798F689B062}"/>
              </a:ext>
            </a:extLst>
          </p:cNvPr>
          <p:cNvPicPr>
            <a:picLocks noRot="1" noChangeAspect="1"/>
          </p:cNvPicPr>
          <p:nvPr>
            <a:videoFile r:link="rId1"/>
          </p:nvPr>
        </p:nvPicPr>
        <p:blipFill>
          <a:blip r:embed="rId3"/>
          <a:stretch>
            <a:fillRect/>
          </a:stretch>
        </p:blipFill>
        <p:spPr>
          <a:xfrm>
            <a:off x="108857" y="1536684"/>
            <a:ext cx="11985172" cy="5321316"/>
          </a:xfrm>
          <a:prstGeom prst="rect">
            <a:avLst/>
          </a:prstGeom>
        </p:spPr>
      </p:pic>
    </p:spTree>
    <p:extLst>
      <p:ext uri="{BB962C8B-B14F-4D97-AF65-F5344CB8AC3E}">
        <p14:creationId xmlns:p14="http://schemas.microsoft.com/office/powerpoint/2010/main" val="22144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4E9201-EA56-49CE-8449-6780815D73FB}"/>
              </a:ext>
            </a:extLst>
          </p:cNvPr>
          <p:cNvSpPr>
            <a:spLocks noGrp="1"/>
          </p:cNvSpPr>
          <p:nvPr>
            <p:ph type="title"/>
          </p:nvPr>
        </p:nvSpPr>
        <p:spPr/>
        <p:txBody>
          <a:bodyPr/>
          <a:lstStyle/>
          <a:p>
            <a:r>
              <a:rPr lang="he-IL" u="sng" dirty="0"/>
              <a:t>בחירת המסר ועיצובו</a:t>
            </a:r>
            <a:endParaRPr lang="he-IL" dirty="0"/>
          </a:p>
        </p:txBody>
      </p:sp>
      <p:sp>
        <p:nvSpPr>
          <p:cNvPr id="3" name="מציין מיקום טקסט 2">
            <a:extLst>
              <a:ext uri="{FF2B5EF4-FFF2-40B4-BE49-F238E27FC236}">
                <a16:creationId xmlns:a16="http://schemas.microsoft.com/office/drawing/2014/main" id="{DB835394-9348-4FC0-B2D9-0DFD00977A81}"/>
              </a:ext>
            </a:extLst>
          </p:cNvPr>
          <p:cNvSpPr>
            <a:spLocks noGrp="1"/>
          </p:cNvSpPr>
          <p:nvPr>
            <p:ph type="body" sz="quarter" idx="3"/>
          </p:nvPr>
        </p:nvSpPr>
        <p:spPr/>
        <p:txBody>
          <a:bodyPr/>
          <a:lstStyle/>
          <a:p>
            <a:r>
              <a:rPr lang="he-IL" dirty="0"/>
              <a:t>מוסר</a:t>
            </a:r>
          </a:p>
        </p:txBody>
      </p:sp>
      <p:sp>
        <p:nvSpPr>
          <p:cNvPr id="4" name="מציין מיקום תוכן 3">
            <a:extLst>
              <a:ext uri="{FF2B5EF4-FFF2-40B4-BE49-F238E27FC236}">
                <a16:creationId xmlns:a16="http://schemas.microsoft.com/office/drawing/2014/main" id="{E3055775-89DE-4248-90CA-ECEF88DDBADB}"/>
              </a:ext>
            </a:extLst>
          </p:cNvPr>
          <p:cNvSpPr>
            <a:spLocks noGrp="1"/>
          </p:cNvSpPr>
          <p:nvPr>
            <p:ph sz="quarter" idx="4"/>
          </p:nvPr>
        </p:nvSpPr>
        <p:spPr/>
        <p:txBody>
          <a:bodyPr/>
          <a:lstStyle/>
          <a:p>
            <a:pPr lvl="0"/>
            <a:endParaRPr lang="he-IL" dirty="0"/>
          </a:p>
          <a:p>
            <a:pPr lvl="0"/>
            <a:r>
              <a:rPr lang="he-IL" dirty="0"/>
              <a:t>3. </a:t>
            </a:r>
            <a:r>
              <a:rPr lang="he-IL" u="sng" dirty="0"/>
              <a:t>פניה למוסר</a:t>
            </a:r>
            <a:r>
              <a:rPr lang="he-IL" dirty="0"/>
              <a:t>- מכוונת אל ההגינות, אל החשיבות שברכישת מוצר שתורם לקהילה. לדוגמה "קניה מתוצרת הארץ".</a:t>
            </a:r>
            <a:endParaRPr lang="en-US" dirty="0"/>
          </a:p>
          <a:p>
            <a:pPr lvl="0"/>
            <a:r>
              <a:rPr lang="he-IL" dirty="0"/>
              <a:t>ישנם סוגים שונים של פרסומות, ישנם החושבים שטכניקת הפרסום צריכה להתרכז בנקודת שכנוע אחת ויחידה ולהחדירה על ידי חזרות לדוגמה "קוקה קולה טעם החיים" חזרה על אותו מסר עלולה גם להוביל לשעמום.</a:t>
            </a:r>
            <a:endParaRPr lang="en-US" dirty="0"/>
          </a:p>
          <a:p>
            <a:endParaRPr lang="he-IL" dirty="0"/>
          </a:p>
        </p:txBody>
      </p:sp>
    </p:spTree>
    <p:extLst>
      <p:ext uri="{BB962C8B-B14F-4D97-AF65-F5344CB8AC3E}">
        <p14:creationId xmlns:p14="http://schemas.microsoft.com/office/powerpoint/2010/main" val="269976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0B397C-4161-442D-86A4-AFBFEADEEFFA}"/>
              </a:ext>
            </a:extLst>
          </p:cNvPr>
          <p:cNvSpPr>
            <a:spLocks noGrp="1"/>
          </p:cNvSpPr>
          <p:nvPr>
            <p:ph type="title"/>
          </p:nvPr>
        </p:nvSpPr>
        <p:spPr/>
        <p:txBody>
          <a:bodyPr/>
          <a:lstStyle/>
          <a:p>
            <a:r>
              <a:rPr lang="he-IL" dirty="0"/>
              <a:t>אל מי פונים? איך? ולאיזו מטרה?</a:t>
            </a:r>
          </a:p>
        </p:txBody>
      </p:sp>
      <p:sp>
        <p:nvSpPr>
          <p:cNvPr id="3" name="מציין מיקום טקסט 2">
            <a:extLst>
              <a:ext uri="{FF2B5EF4-FFF2-40B4-BE49-F238E27FC236}">
                <a16:creationId xmlns:a16="http://schemas.microsoft.com/office/drawing/2014/main" id="{4696D35C-C13B-4987-9492-535DF968206E}"/>
              </a:ext>
            </a:extLst>
          </p:cNvPr>
          <p:cNvSpPr>
            <a:spLocks noGrp="1"/>
          </p:cNvSpPr>
          <p:nvPr>
            <p:ph type="body" sz="quarter" idx="3"/>
          </p:nvPr>
        </p:nvSpPr>
        <p:spPr>
          <a:xfrm>
            <a:off x="3073418" y="933094"/>
            <a:ext cx="8306992" cy="540000"/>
          </a:xfrm>
        </p:spPr>
        <p:txBody>
          <a:bodyPr/>
          <a:lstStyle/>
          <a:p>
            <a:endParaRPr lang="he-IL" b="0" dirty="0"/>
          </a:p>
          <a:p>
            <a:r>
              <a:rPr lang="he-IL" b="0" dirty="0"/>
              <a:t>מכירה פומבית "ירוקה" למען הצלת כדור הארץ</a:t>
            </a:r>
          </a:p>
          <a:p>
            <a:endParaRPr lang="he-IL" dirty="0"/>
          </a:p>
        </p:txBody>
      </p:sp>
      <p:pic>
        <p:nvPicPr>
          <p:cNvPr id="5" name="מדיה מקוונת 4" title="ￗﾞￗﾛￗﾙￗﾨￗﾔ ￗﾤￗﾕￗﾞￗﾑￗﾙￗﾪ &quot;ￗﾙￗﾨￗﾕￗﾧￗﾔ&quot; ￗﾜￗﾞￗﾢￗﾟ ￗﾔￗﾦￗﾜￗﾪ ￗﾛￗﾓￗﾕￗﾨ ￗﾔￗﾐￗﾨￗﾥ">
            <a:hlinkClick r:id="" action="ppaction://media"/>
            <a:extLst>
              <a:ext uri="{FF2B5EF4-FFF2-40B4-BE49-F238E27FC236}">
                <a16:creationId xmlns:a16="http://schemas.microsoft.com/office/drawing/2014/main" id="{DBADA2E0-B1FC-4769-8E7D-7CA5CED9EF7F}"/>
              </a:ext>
            </a:extLst>
          </p:cNvPr>
          <p:cNvPicPr>
            <a:picLocks noRot="1" noChangeAspect="1"/>
          </p:cNvPicPr>
          <p:nvPr>
            <a:videoFile r:link="rId1"/>
          </p:nvPr>
        </p:nvPicPr>
        <p:blipFill>
          <a:blip r:embed="rId3"/>
          <a:stretch>
            <a:fillRect/>
          </a:stretch>
        </p:blipFill>
        <p:spPr>
          <a:xfrm>
            <a:off x="130629" y="1653094"/>
            <a:ext cx="12054399" cy="5204906"/>
          </a:xfrm>
          <a:prstGeom prst="rect">
            <a:avLst/>
          </a:prstGeom>
        </p:spPr>
      </p:pic>
    </p:spTree>
    <p:extLst>
      <p:ext uri="{BB962C8B-B14F-4D97-AF65-F5344CB8AC3E}">
        <p14:creationId xmlns:p14="http://schemas.microsoft.com/office/powerpoint/2010/main" val="11470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p:txBody>
          <a:bodyPr/>
          <a:lstStyle/>
          <a:p>
            <a:r>
              <a:rPr lang="he-IL" u="sng" dirty="0"/>
              <a:t>בחירת המסר ועיצובו</a:t>
            </a:r>
            <a:endParaRPr lang="he-IL" sz="4400" b="1" dirty="0"/>
          </a:p>
        </p:txBody>
      </p:sp>
      <p:sp>
        <p:nvSpPr>
          <p:cNvPr id="4" name="מלבן 3">
            <a:extLst>
              <a:ext uri="{FF2B5EF4-FFF2-40B4-BE49-F238E27FC236}">
                <a16:creationId xmlns:a16="http://schemas.microsoft.com/office/drawing/2014/main" id="{CB13E104-E7B2-45EC-971B-D7C9757A2DF1}"/>
              </a:ext>
            </a:extLst>
          </p:cNvPr>
          <p:cNvSpPr/>
          <p:nvPr/>
        </p:nvSpPr>
        <p:spPr>
          <a:xfrm>
            <a:off x="1055077" y="964351"/>
            <a:ext cx="8243667" cy="4447884"/>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he-IL" sz="2400" u="sng" dirty="0">
                <a:latin typeface="Calibri" panose="020F0502020204030204" pitchFamily="34" charset="0"/>
                <a:ea typeface="Calibri" panose="020F0502020204030204" pitchFamily="34" charset="0"/>
                <a:cs typeface="+mj-cs"/>
              </a:rPr>
              <a:t>עיצוב המסר חשוב</a:t>
            </a:r>
            <a:r>
              <a:rPr lang="he-IL" sz="2400" dirty="0">
                <a:latin typeface="Calibri" panose="020F0502020204030204" pitchFamily="34" charset="0"/>
                <a:ea typeface="Calibri" panose="020F0502020204030204" pitchFamily="34" charset="0"/>
                <a:cs typeface="+mj-cs"/>
              </a:rPr>
              <a:t> – כותרת, מלל, איור וצבע. אם המסר מיועד לטלוויזיה חשובה שפת הגוף, הבעות פנים, יציבה ולבוש. </a:t>
            </a:r>
          </a:p>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יש הדוגלים ב</a:t>
            </a:r>
            <a:r>
              <a:rPr lang="he-IL" sz="2400" b="1" u="sng" dirty="0">
                <a:latin typeface="Calibri" panose="020F0502020204030204" pitchFamily="34" charset="0"/>
                <a:ea typeface="Calibri" panose="020F0502020204030204" pitchFamily="34" charset="0"/>
                <a:cs typeface="+mj-cs"/>
              </a:rPr>
              <a:t>"מסר משווה"</a:t>
            </a:r>
            <a:r>
              <a:rPr lang="he-IL" sz="2400" dirty="0">
                <a:latin typeface="Calibri" panose="020F0502020204030204" pitchFamily="34" charset="0"/>
                <a:ea typeface="Calibri" panose="020F0502020204030204" pitchFamily="34" charset="0"/>
                <a:cs typeface="+mj-cs"/>
              </a:rPr>
              <a:t> – מסר שעורך השוואה בין המותג של המפרסם למותג מתחרה, כד להבליט את היתרונות. לדוגמה פרסום של חברה להשכרת רכב </a:t>
            </a:r>
            <a:r>
              <a:rPr lang="en-US" sz="2400" dirty="0">
                <a:latin typeface="David" panose="020E0502060401010101" pitchFamily="34" charset="-79"/>
                <a:ea typeface="Calibri" panose="020F0502020204030204" pitchFamily="34" charset="0"/>
                <a:cs typeface="+mj-cs"/>
              </a:rPr>
              <a:t>AVIS</a:t>
            </a:r>
            <a:r>
              <a:rPr lang="he-IL" sz="2400" dirty="0">
                <a:latin typeface="Calibri" panose="020F0502020204030204" pitchFamily="34" charset="0"/>
                <a:ea typeface="Calibri" panose="020F0502020204030204" pitchFamily="34" charset="0"/>
                <a:cs typeface="+mj-cs"/>
              </a:rPr>
              <a:t> אנחנו מספר 2 לכן אנו </a:t>
            </a:r>
            <a:r>
              <a:rPr lang="he-IL" sz="2400" b="1" dirty="0">
                <a:latin typeface="Calibri" panose="020F0502020204030204" pitchFamily="34" charset="0"/>
                <a:ea typeface="Calibri" panose="020F0502020204030204" pitchFamily="34" charset="0"/>
                <a:cs typeface="+mj-cs"/>
              </a:rPr>
              <a:t>משתדלים יותר</a:t>
            </a:r>
            <a:r>
              <a:rPr lang="he-IL" sz="2400" dirty="0">
                <a:latin typeface="Calibri" panose="020F0502020204030204" pitchFamily="34" charset="0"/>
                <a:ea typeface="Calibri" panose="020F0502020204030204" pitchFamily="34" charset="0"/>
                <a:cs typeface="+mj-cs"/>
              </a:rPr>
              <a:t>" . אוויס מיצבה את עצמה כמספר 2 , הורידה מחירים וזכתה ליותר לקוחות "להשתדל יותר", הצליח למכור. אבל מי שיקלוט את המסר בצורה שלילית עלול לפנות לחברה מס' 1.</a:t>
            </a:r>
            <a:endParaRPr lang="en-US" sz="2400" dirty="0">
              <a:latin typeface="Calibri" panose="020F0502020204030204" pitchFamily="34" charset="0"/>
              <a:ea typeface="Calibri" panose="020F0502020204030204" pitchFamily="34" charset="0"/>
              <a:cs typeface="+mj-cs"/>
            </a:endParaRPr>
          </a:p>
        </p:txBody>
      </p:sp>
      <p:pic>
        <p:nvPicPr>
          <p:cNvPr id="5" name="תמונה 4">
            <a:extLst>
              <a:ext uri="{FF2B5EF4-FFF2-40B4-BE49-F238E27FC236}">
                <a16:creationId xmlns:a16="http://schemas.microsoft.com/office/drawing/2014/main" id="{C028DCC6-7EC0-4CA6-97D7-BEA2D39F6C01}"/>
              </a:ext>
            </a:extLst>
          </p:cNvPr>
          <p:cNvPicPr>
            <a:picLocks noChangeAspect="1"/>
          </p:cNvPicPr>
          <p:nvPr/>
        </p:nvPicPr>
        <p:blipFill>
          <a:blip r:embed="rId2"/>
          <a:stretch>
            <a:fillRect/>
          </a:stretch>
        </p:blipFill>
        <p:spPr>
          <a:xfrm>
            <a:off x="1304145" y="4946754"/>
            <a:ext cx="2863980" cy="1724988"/>
          </a:xfrm>
          <a:prstGeom prst="rect">
            <a:avLst/>
          </a:prstGeom>
        </p:spPr>
      </p:pic>
      <p:pic>
        <p:nvPicPr>
          <p:cNvPr id="6" name="תמונה 5">
            <a:extLst>
              <a:ext uri="{FF2B5EF4-FFF2-40B4-BE49-F238E27FC236}">
                <a16:creationId xmlns:a16="http://schemas.microsoft.com/office/drawing/2014/main" id="{51E24360-EB87-4B51-89D9-8EDC22D03C86}"/>
              </a:ext>
            </a:extLst>
          </p:cNvPr>
          <p:cNvPicPr>
            <a:picLocks noChangeAspect="1"/>
          </p:cNvPicPr>
          <p:nvPr/>
        </p:nvPicPr>
        <p:blipFill>
          <a:blip r:embed="rId3"/>
          <a:stretch>
            <a:fillRect/>
          </a:stretch>
        </p:blipFill>
        <p:spPr>
          <a:xfrm>
            <a:off x="9101549" y="2763811"/>
            <a:ext cx="2857500" cy="1600200"/>
          </a:xfrm>
          <a:prstGeom prst="rect">
            <a:avLst/>
          </a:prstGeom>
        </p:spPr>
      </p:pic>
    </p:spTree>
    <p:extLst>
      <p:ext uri="{BB962C8B-B14F-4D97-AF65-F5344CB8AC3E}">
        <p14:creationId xmlns:p14="http://schemas.microsoft.com/office/powerpoint/2010/main" val="85742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99130EC5-8BA3-4670-9A58-AD730A00391B}"/>
              </a:ext>
            </a:extLst>
          </p:cNvPr>
          <p:cNvSpPr>
            <a:spLocks noGrp="1"/>
          </p:cNvSpPr>
          <p:nvPr>
            <p:ph type="ctrTitle"/>
          </p:nvPr>
        </p:nvSpPr>
        <p:spPr>
          <a:xfrm>
            <a:off x="1253849" y="290200"/>
            <a:ext cx="10247689" cy="637353"/>
          </a:xfrm>
        </p:spPr>
        <p:txBody>
          <a:bodyPr/>
          <a:lstStyle/>
          <a:p>
            <a:r>
              <a:rPr lang="he-IL" dirty="0"/>
              <a:t>פרסומת ל- </a:t>
            </a:r>
            <a:r>
              <a:rPr lang="en-US" dirty="0"/>
              <a:t>YES</a:t>
            </a:r>
            <a:r>
              <a:rPr lang="he-IL" dirty="0"/>
              <a:t> – "יזרעאל סה פו"</a:t>
            </a:r>
          </a:p>
        </p:txBody>
      </p:sp>
      <p:pic>
        <p:nvPicPr>
          <p:cNvPr id="5" name="מדיה מקוונת 4" title="yes ￗﾑￗﾤￗﾨￗﾡￗﾕￗﾞￗﾪ ￗﾗￗﾓￗﾩￗﾔ ￗﾜ-yesEDGE! ￗﾙￗﾖￗﾨￗﾐￗﾜ ￗﾡￗﾔ ￗﾤￗﾕ!">
            <a:hlinkClick r:id="" action="ppaction://media"/>
            <a:extLst>
              <a:ext uri="{FF2B5EF4-FFF2-40B4-BE49-F238E27FC236}">
                <a16:creationId xmlns:a16="http://schemas.microsoft.com/office/drawing/2014/main" id="{201E0FDF-67E5-4FD3-95B6-6ADAF28E6BB1}"/>
              </a:ext>
            </a:extLst>
          </p:cNvPr>
          <p:cNvPicPr>
            <a:picLocks noRot="1" noChangeAspect="1"/>
          </p:cNvPicPr>
          <p:nvPr>
            <a:videoFile r:link="rId1"/>
          </p:nvPr>
        </p:nvPicPr>
        <p:blipFill>
          <a:blip r:embed="rId3"/>
          <a:stretch>
            <a:fillRect/>
          </a:stretch>
        </p:blipFill>
        <p:spPr>
          <a:xfrm>
            <a:off x="108857" y="1055914"/>
            <a:ext cx="12083143" cy="5704115"/>
          </a:xfrm>
          <a:prstGeom prst="rect">
            <a:avLst/>
          </a:prstGeom>
        </p:spPr>
      </p:pic>
    </p:spTree>
    <p:extLst>
      <p:ext uri="{BB962C8B-B14F-4D97-AF65-F5344CB8AC3E}">
        <p14:creationId xmlns:p14="http://schemas.microsoft.com/office/powerpoint/2010/main" val="22592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892719-EF9A-49B8-8E5B-64A7D56F7BC6}"/>
              </a:ext>
            </a:extLst>
          </p:cNvPr>
          <p:cNvSpPr>
            <a:spLocks noGrp="1"/>
          </p:cNvSpPr>
          <p:nvPr>
            <p:ph type="ctrTitle"/>
          </p:nvPr>
        </p:nvSpPr>
        <p:spPr/>
        <p:txBody>
          <a:bodyPr/>
          <a:lstStyle/>
          <a:p>
            <a:r>
              <a:rPr lang="he-IL" dirty="0"/>
              <a:t>אז מהם היתרונות של </a:t>
            </a:r>
            <a:r>
              <a:rPr lang="en-US" dirty="0"/>
              <a:t>Yes</a:t>
            </a:r>
            <a:r>
              <a:rPr lang="he-IL" dirty="0"/>
              <a:t> ?</a:t>
            </a:r>
          </a:p>
        </p:txBody>
      </p:sp>
      <p:sp>
        <p:nvSpPr>
          <p:cNvPr id="4" name="מלבן 3">
            <a:extLst>
              <a:ext uri="{FF2B5EF4-FFF2-40B4-BE49-F238E27FC236}">
                <a16:creationId xmlns:a16="http://schemas.microsoft.com/office/drawing/2014/main" id="{58FC4B44-AE2E-42FE-84AF-88B0C5468E6E}"/>
              </a:ext>
            </a:extLst>
          </p:cNvPr>
          <p:cNvSpPr/>
          <p:nvPr/>
        </p:nvSpPr>
        <p:spPr>
          <a:xfrm>
            <a:off x="-53895" y="823611"/>
            <a:ext cx="9518755" cy="5270506"/>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he-IL" sz="2400" u="sng" dirty="0">
                <a:latin typeface="Calibri" panose="020F0502020204030204" pitchFamily="34" charset="0"/>
                <a:ea typeface="Calibri" panose="020F0502020204030204" pitchFamily="34" charset="0"/>
                <a:cs typeface="+mj-cs"/>
              </a:rPr>
              <a:t>עיצוב המסר חשוב</a:t>
            </a:r>
            <a:r>
              <a:rPr lang="he-IL" sz="2400" dirty="0">
                <a:latin typeface="Calibri" panose="020F0502020204030204" pitchFamily="34" charset="0"/>
                <a:ea typeface="Calibri" panose="020F0502020204030204" pitchFamily="34" charset="0"/>
                <a:cs typeface="+mj-cs"/>
              </a:rPr>
              <a:t> – כותרת, מלל, איור וצבע. אם המסר מיועד לטלוויזיה חשובה שפת הגוף, הבעות פנים, יציבה ולבוש. </a:t>
            </a:r>
          </a:p>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תזכרו בסרטון שראינו:</a:t>
            </a:r>
          </a:p>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מי קהל היעד ? האם העולים מצרפת או כלל האוכלוסייה.</a:t>
            </a:r>
          </a:p>
          <a:p>
            <a:pPr lvl="0">
              <a:lnSpc>
                <a:spcPct val="115000"/>
              </a:lnSpc>
              <a:spcAft>
                <a:spcPts val="1000"/>
              </a:spcAft>
              <a:tabLst>
                <a:tab pos="457200" algn="l"/>
              </a:tabLst>
            </a:pPr>
            <a:r>
              <a:rPr lang="he-IL" sz="2400" dirty="0">
                <a:latin typeface="Calibri" panose="020F0502020204030204" pitchFamily="34" charset="0"/>
                <a:ea typeface="Calibri" panose="020F0502020204030204" pitchFamily="34" charset="0"/>
                <a:cs typeface="+mj-cs"/>
              </a:rPr>
              <a:t>    האם הצליחו לתפוס את שניהם? </a:t>
            </a:r>
          </a:p>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מי מעביר המסר? – ילדה מתוקה וכובשת</a:t>
            </a:r>
          </a:p>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מי שותף למסר?- ילדים, משפחה </a:t>
            </a:r>
          </a:p>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מהו המסר?  האם ישראל משוגעת או רק ערוץ </a:t>
            </a:r>
            <a:r>
              <a:rPr lang="en-US" sz="2400" dirty="0">
                <a:latin typeface="Calibri" panose="020F0502020204030204" pitchFamily="34" charset="0"/>
                <a:ea typeface="Calibri" panose="020F0502020204030204" pitchFamily="34" charset="0"/>
                <a:cs typeface="+mj-cs"/>
              </a:rPr>
              <a:t>YES</a:t>
            </a:r>
            <a:r>
              <a:rPr lang="he-IL" sz="2400" dirty="0">
                <a:latin typeface="Calibri" panose="020F0502020204030204" pitchFamily="34" charset="0"/>
                <a:ea typeface="Calibri" panose="020F0502020204030204" pitchFamily="34" charset="0"/>
                <a:cs typeface="+mj-cs"/>
              </a:rPr>
              <a:t> נותן לכם טלוויזיה שמתאימה לקצב שלכם. לנו הסדרות הטובות ביותר "שיעיפו" אתכם</a:t>
            </a:r>
          </a:p>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האם הפרסומת מושכת ?</a:t>
            </a:r>
          </a:p>
        </p:txBody>
      </p:sp>
    </p:spTree>
    <p:extLst>
      <p:ext uri="{BB962C8B-B14F-4D97-AF65-F5344CB8AC3E}">
        <p14:creationId xmlns:p14="http://schemas.microsoft.com/office/powerpoint/2010/main" val="362170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47B3FE1-EC45-4E6C-8597-14E50DB42466}"/>
              </a:ext>
            </a:extLst>
          </p:cNvPr>
          <p:cNvSpPr>
            <a:spLocks noGrp="1"/>
          </p:cNvSpPr>
          <p:nvPr>
            <p:ph type="ctrTitle"/>
          </p:nvPr>
        </p:nvSpPr>
        <p:spPr/>
        <p:txBody>
          <a:bodyPr/>
          <a:lstStyle/>
          <a:p>
            <a:r>
              <a:rPr lang="he-IL" dirty="0"/>
              <a:t>בחירת ערוץ פרסום ומשך הפרסום </a:t>
            </a:r>
          </a:p>
        </p:txBody>
      </p:sp>
      <p:sp>
        <p:nvSpPr>
          <p:cNvPr id="4" name="מלבן 3">
            <a:extLst>
              <a:ext uri="{FF2B5EF4-FFF2-40B4-BE49-F238E27FC236}">
                <a16:creationId xmlns:a16="http://schemas.microsoft.com/office/drawing/2014/main" id="{35203D89-DFF7-4246-BC40-D89597010D86}"/>
              </a:ext>
            </a:extLst>
          </p:cNvPr>
          <p:cNvSpPr/>
          <p:nvPr/>
        </p:nvSpPr>
        <p:spPr>
          <a:xfrm>
            <a:off x="82062" y="948577"/>
            <a:ext cx="11324492" cy="4111382"/>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he-IL" sz="2400" dirty="0">
                <a:latin typeface="Calibri" panose="020F0502020204030204" pitchFamily="34" charset="0"/>
                <a:ea typeface="Calibri" panose="020F0502020204030204" pitchFamily="34" charset="0"/>
                <a:cs typeface="+mj-cs"/>
              </a:rPr>
              <a:t>לאחר שהחלטנו על מסר צריך לבחור את ערוץ התקשורת. המשווק צריך לבחור בין טלוויזיה, אינטרנט, רדיו, עיתון וכדו'. התזמון חשוב מאוד. </a:t>
            </a:r>
            <a:endParaRPr lang="en-US" sz="2400" dirty="0">
              <a:latin typeface="Calibri" panose="020F0502020204030204" pitchFamily="34" charset="0"/>
              <a:ea typeface="Calibri" panose="020F0502020204030204" pitchFamily="34" charset="0"/>
              <a:cs typeface="+mj-cs"/>
            </a:endParaRPr>
          </a:p>
          <a:p>
            <a:pPr marL="342900" lvl="0" indent="-342900">
              <a:lnSpc>
                <a:spcPct val="115000"/>
              </a:lnSpc>
              <a:spcAft>
                <a:spcPts val="1000"/>
              </a:spcAft>
              <a:buFont typeface="Arial" panose="020B0604020202020204" pitchFamily="34" charset="0"/>
              <a:buChar char="•"/>
              <a:tabLst>
                <a:tab pos="457200" algn="l"/>
              </a:tabLst>
            </a:pPr>
            <a:r>
              <a:rPr lang="he-IL" sz="2400" b="1" dirty="0">
                <a:latin typeface="Calibri" panose="020F0502020204030204" pitchFamily="34" charset="0"/>
                <a:ea typeface="Calibri" panose="020F0502020204030204" pitchFamily="34" charset="0"/>
                <a:cs typeface="+mj-cs"/>
              </a:rPr>
              <a:t>אחת השאלות עומדות בפני המפרסם היא מה יהיה משך זמן הפרסום</a:t>
            </a:r>
            <a:r>
              <a:rPr lang="he-IL" sz="2400" dirty="0">
                <a:latin typeface="Calibri" panose="020F0502020204030204" pitchFamily="34" charset="0"/>
                <a:ea typeface="Calibri" panose="020F0502020204030204" pitchFamily="34" charset="0"/>
                <a:cs typeface="+mj-cs"/>
              </a:rPr>
              <a:t> :</a:t>
            </a:r>
            <a:endParaRPr lang="en-US" sz="2400" dirty="0">
              <a:latin typeface="Calibri" panose="020F0502020204030204" pitchFamily="34" charset="0"/>
              <a:ea typeface="Calibri" panose="020F0502020204030204" pitchFamily="34" charset="0"/>
              <a:cs typeface="+mj-cs"/>
            </a:endParaRPr>
          </a:p>
          <a:p>
            <a:pPr marL="342900" lvl="0" indent="-342900">
              <a:lnSpc>
                <a:spcPct val="115000"/>
              </a:lnSpc>
              <a:spcAft>
                <a:spcPts val="1000"/>
              </a:spcAft>
              <a:buFont typeface="Arial" panose="020B0604020202020204" pitchFamily="34" charset="0"/>
              <a:buChar char="•"/>
              <a:tabLst>
                <a:tab pos="457200" algn="l"/>
              </a:tabLst>
            </a:pPr>
            <a:r>
              <a:rPr lang="he-IL" sz="2400" u="sng" dirty="0">
                <a:latin typeface="Calibri" panose="020F0502020204030204" pitchFamily="34" charset="0"/>
                <a:ea typeface="Calibri" panose="020F0502020204030204" pitchFamily="34" charset="0"/>
                <a:cs typeface="+mj-cs"/>
              </a:rPr>
              <a:t>אנו מבחינים בשלושה דגמים של משך זמן בפרסום</a:t>
            </a:r>
            <a:r>
              <a:rPr lang="he-IL" sz="2400" dirty="0">
                <a:latin typeface="Calibri" panose="020F0502020204030204" pitchFamily="34" charset="0"/>
                <a:ea typeface="Calibri" panose="020F0502020204030204" pitchFamily="34" charset="0"/>
                <a:cs typeface="+mj-cs"/>
              </a:rPr>
              <a:t>:</a:t>
            </a:r>
            <a:endParaRPr lang="en-US" sz="2400" dirty="0">
              <a:latin typeface="Calibri" panose="020F0502020204030204" pitchFamily="34" charset="0"/>
              <a:ea typeface="Calibri" panose="020F0502020204030204" pitchFamily="34" charset="0"/>
              <a:cs typeface="+mj-cs"/>
            </a:endParaRPr>
          </a:p>
          <a:p>
            <a:pPr marL="342900" lvl="0" indent="-342900">
              <a:lnSpc>
                <a:spcPct val="115000"/>
              </a:lnSpc>
              <a:spcAft>
                <a:spcPts val="1000"/>
              </a:spcAft>
              <a:buFont typeface="Arial" panose="020B0604020202020204" pitchFamily="34" charset="0"/>
              <a:buChar char="•"/>
              <a:tabLst>
                <a:tab pos="457200" algn="l"/>
              </a:tabLst>
            </a:pPr>
            <a:r>
              <a:rPr lang="he-IL" sz="2400" b="1" u="sng" dirty="0">
                <a:latin typeface="Calibri" panose="020F0502020204030204" pitchFamily="34" charset="0"/>
                <a:ea typeface="Calibri" panose="020F0502020204030204" pitchFamily="34" charset="0"/>
                <a:cs typeface="+mj-cs"/>
              </a:rPr>
              <a:t>מבנה המשכי</a:t>
            </a:r>
            <a:r>
              <a:rPr lang="he-IL" sz="2400" dirty="0">
                <a:latin typeface="Calibri" panose="020F0502020204030204" pitchFamily="34" charset="0"/>
                <a:ea typeface="Calibri" panose="020F0502020204030204" pitchFamily="34" charset="0"/>
                <a:cs typeface="+mj-cs"/>
              </a:rPr>
              <a:t> –פרסום לאורך השנה כדי לבסס נאמנות למותג לדוגמה קוקה קולה. </a:t>
            </a:r>
            <a:endParaRPr lang="en-US" sz="2400" dirty="0">
              <a:latin typeface="Calibri" panose="020F0502020204030204" pitchFamily="34" charset="0"/>
              <a:ea typeface="Calibri" panose="020F0502020204030204" pitchFamily="34" charset="0"/>
              <a:cs typeface="+mj-cs"/>
            </a:endParaRPr>
          </a:p>
          <a:p>
            <a:pPr marL="342900" lvl="0" indent="-342900">
              <a:lnSpc>
                <a:spcPct val="115000"/>
              </a:lnSpc>
              <a:spcAft>
                <a:spcPts val="1000"/>
              </a:spcAft>
              <a:buFont typeface="Arial" panose="020B0604020202020204" pitchFamily="34" charset="0"/>
              <a:buChar char="•"/>
              <a:tabLst>
                <a:tab pos="457200" algn="l"/>
              </a:tabLst>
            </a:pPr>
            <a:r>
              <a:rPr lang="he-IL" sz="2400" b="1" u="sng" dirty="0">
                <a:latin typeface="Calibri" panose="020F0502020204030204" pitchFamily="34" charset="0"/>
                <a:ea typeface="Calibri" panose="020F0502020204030204" pitchFamily="34" charset="0"/>
                <a:cs typeface="+mj-cs"/>
              </a:rPr>
              <a:t>מבנה פעימה</a:t>
            </a:r>
            <a:r>
              <a:rPr lang="he-IL" sz="2400" dirty="0">
                <a:latin typeface="Calibri" panose="020F0502020204030204" pitchFamily="34" charset="0"/>
                <a:ea typeface="Calibri" panose="020F0502020204030204" pitchFamily="34" charset="0"/>
                <a:cs typeface="+mj-cs"/>
              </a:rPr>
              <a:t> – מתאים לפרסום מוצרים או שירותים עונתיים. לקראת העונה מגבירים את הקצב ומורידים בתקופות שפל. </a:t>
            </a:r>
            <a:endParaRPr lang="en-US" sz="2400" dirty="0">
              <a:latin typeface="Calibri" panose="020F0502020204030204" pitchFamily="34" charset="0"/>
              <a:ea typeface="Calibri" panose="020F0502020204030204" pitchFamily="34" charset="0"/>
              <a:cs typeface="+mj-cs"/>
            </a:endParaRPr>
          </a:p>
          <a:p>
            <a:pPr marL="342900" lvl="0" indent="-342900">
              <a:lnSpc>
                <a:spcPct val="115000"/>
              </a:lnSpc>
              <a:spcAft>
                <a:spcPts val="1000"/>
              </a:spcAft>
              <a:buFont typeface="Arial" panose="020B0604020202020204" pitchFamily="34" charset="0"/>
              <a:buChar char="•"/>
              <a:tabLst>
                <a:tab pos="457200" algn="l"/>
              </a:tabLst>
            </a:pPr>
            <a:r>
              <a:rPr lang="he-IL" sz="2400" b="1" u="sng" dirty="0">
                <a:latin typeface="Calibri" panose="020F0502020204030204" pitchFamily="34" charset="0"/>
                <a:ea typeface="Calibri" panose="020F0502020204030204" pitchFamily="34" charset="0"/>
                <a:cs typeface="+mj-cs"/>
              </a:rPr>
              <a:t>מבנה גיחה</a:t>
            </a:r>
            <a:r>
              <a:rPr lang="he-IL" sz="2400" dirty="0">
                <a:latin typeface="Calibri" panose="020F0502020204030204" pitchFamily="34" charset="0"/>
                <a:ea typeface="Calibri" panose="020F0502020204030204" pitchFamily="34" charset="0"/>
                <a:cs typeface="+mj-cs"/>
              </a:rPr>
              <a:t> – סוג פרסום המתמקד בנקודות שיא בלבד ובתקופות שפל נעלם לחלוטין. </a:t>
            </a:r>
            <a:endParaRPr lang="en-US" sz="2400" dirty="0">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3180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תקשורת בשיווק- חלק ב' </a:t>
            </a:r>
          </a:p>
        </p:txBody>
      </p:sp>
      <p:sp>
        <p:nvSpPr>
          <p:cNvPr id="7" name="כותרת משנה 6"/>
          <p:cNvSpPr>
            <a:spLocks noGrp="1"/>
          </p:cNvSpPr>
          <p:nvPr>
            <p:ph type="subTitle" idx="1"/>
          </p:nvPr>
        </p:nvSpPr>
        <p:spPr>
          <a:xfrm>
            <a:off x="1" y="2803497"/>
            <a:ext cx="12192001" cy="765200"/>
          </a:xfrm>
        </p:spPr>
        <p:txBody>
          <a:bodyPr/>
          <a:lstStyle/>
          <a:p>
            <a:r>
              <a:rPr lang="he-IL" sz="4000" dirty="0">
                <a:sym typeface="Varela Round"/>
              </a:rPr>
              <a:t>מגמת תיירות-ניהול השיווק- פרק ו</a:t>
            </a:r>
            <a:r>
              <a:rPr lang="he-IL" sz="4000">
                <a:sym typeface="Varela Round"/>
              </a:rPr>
              <a:t>'- כיתות </a:t>
            </a:r>
            <a:r>
              <a:rPr lang="he-IL" sz="4000" dirty="0">
                <a:sym typeface="Varela Round"/>
              </a:rPr>
              <a:t>י'-</a:t>
            </a:r>
            <a:r>
              <a:rPr lang="he-IL" sz="4000" dirty="0" err="1">
                <a:sym typeface="Varela Round"/>
              </a:rPr>
              <a:t>יב</a:t>
            </a:r>
            <a:r>
              <a:rPr lang="he-IL" sz="4000" dirty="0">
                <a:sym typeface="Varela Round"/>
              </a:rPr>
              <a:t>'</a:t>
            </a:r>
          </a:p>
        </p:txBody>
      </p:sp>
      <p:sp>
        <p:nvSpPr>
          <p:cNvPr id="4" name="מציין מיקום תוכן 3"/>
          <p:cNvSpPr>
            <a:spLocks noGrp="1"/>
          </p:cNvSpPr>
          <p:nvPr>
            <p:ph idx="10"/>
          </p:nvPr>
        </p:nvSpPr>
        <p:spPr>
          <a:xfrm>
            <a:off x="1" y="3655861"/>
            <a:ext cx="12192001" cy="720094"/>
          </a:xfrm>
        </p:spPr>
        <p:txBody>
          <a:bodyPr/>
          <a:lstStyle/>
          <a:p>
            <a:r>
              <a:rPr lang="he-IL" sz="3200" dirty="0">
                <a:sym typeface="Varela Round"/>
              </a:rPr>
              <a:t>שם המורה: מרגלית אילן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6A6BD5C-F77B-4C89-B408-6ACA1BC3DA66}"/>
              </a:ext>
            </a:extLst>
          </p:cNvPr>
          <p:cNvSpPr>
            <a:spLocks noGrp="1"/>
          </p:cNvSpPr>
          <p:nvPr>
            <p:ph type="ctrTitle"/>
          </p:nvPr>
        </p:nvSpPr>
        <p:spPr/>
        <p:txBody>
          <a:bodyPr/>
          <a:lstStyle/>
          <a:p>
            <a:r>
              <a:rPr lang="he-IL" dirty="0"/>
              <a:t>שאלות לדוגמה</a:t>
            </a:r>
          </a:p>
        </p:txBody>
      </p:sp>
      <p:sp>
        <p:nvSpPr>
          <p:cNvPr id="4" name="מלבן 3">
            <a:extLst>
              <a:ext uri="{FF2B5EF4-FFF2-40B4-BE49-F238E27FC236}">
                <a16:creationId xmlns:a16="http://schemas.microsoft.com/office/drawing/2014/main" id="{B82E7D57-2884-4EEA-89F4-801390A388A7}"/>
              </a:ext>
            </a:extLst>
          </p:cNvPr>
          <p:cNvSpPr/>
          <p:nvPr/>
        </p:nvSpPr>
        <p:spPr>
          <a:xfrm>
            <a:off x="161147" y="912081"/>
            <a:ext cx="9732361" cy="4704365"/>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he-IL" sz="2400" b="1" u="sng" dirty="0">
                <a:latin typeface="Calibri" panose="020F0502020204030204" pitchFamily="34" charset="0"/>
                <a:ea typeface="Calibri" panose="020F0502020204030204" pitchFamily="34" charset="0"/>
              </a:rPr>
              <a:t>שאלה:</a:t>
            </a:r>
            <a:r>
              <a:rPr lang="he-IL" sz="2400" dirty="0">
                <a:latin typeface="Calibri" panose="020F0502020204030204" pitchFamily="34" charset="0"/>
                <a:ea typeface="Calibri" panose="020F0502020204030204" pitchFamily="34" charset="0"/>
              </a:rPr>
              <a:t> באיזו שיטה נשתמש לפרסום גלישה באתר החרמון?</a:t>
            </a:r>
          </a:p>
          <a:p>
            <a:pPr marL="342900" lvl="0" indent="-342900">
              <a:lnSpc>
                <a:spcPct val="115000"/>
              </a:lnSpc>
              <a:spcAft>
                <a:spcPts val="1000"/>
              </a:spcAft>
              <a:buFont typeface="Arial" panose="020B0604020202020204" pitchFamily="34" charset="0"/>
              <a:buChar char="•"/>
              <a:tabLst>
                <a:tab pos="457200" algn="l"/>
              </a:tabLst>
            </a:pPr>
            <a:r>
              <a:rPr lang="he-IL" sz="2400" b="1" u="sng" dirty="0">
                <a:latin typeface="Calibri" panose="020F0502020204030204" pitchFamily="34" charset="0"/>
                <a:ea typeface="Calibri" panose="020F0502020204030204" pitchFamily="34" charset="0"/>
              </a:rPr>
              <a:t>תשובה:</a:t>
            </a:r>
            <a:r>
              <a:rPr lang="he-IL" sz="2400" dirty="0">
                <a:latin typeface="Calibri" panose="020F0502020204030204" pitchFamily="34" charset="0"/>
                <a:ea typeface="Calibri" panose="020F0502020204030204" pitchFamily="34" charset="0"/>
              </a:rPr>
              <a:t>  לאחר שהחלטנו על מסר נבחר בערוץ התקשורת כגון טלוויזיה, אינטרנט, רדיו או אחר ונשתמש </a:t>
            </a:r>
            <a:r>
              <a:rPr lang="he-IL" sz="2400" b="1" dirty="0">
                <a:latin typeface="Calibri" panose="020F0502020204030204" pitchFamily="34" charset="0"/>
                <a:ea typeface="Calibri" panose="020F0502020204030204" pitchFamily="34" charset="0"/>
              </a:rPr>
              <a:t>במבנה גיחה </a:t>
            </a:r>
            <a:r>
              <a:rPr lang="he-IL" sz="2400" dirty="0">
                <a:latin typeface="Calibri" panose="020F0502020204030204" pitchFamily="34" charset="0"/>
                <a:ea typeface="Calibri" panose="020F0502020204030204" pitchFamily="34" charset="0"/>
              </a:rPr>
              <a:t>– סוג פרסום המתמקד בנקודות שיא בלבד ובתקופות שפל נעלם לחלוטין. סקי בחרמון אפשרי בחורף בתקופה מסוימת של שלגים. </a:t>
            </a:r>
          </a:p>
          <a:p>
            <a:pPr marL="342900" lvl="0" indent="-342900">
              <a:lnSpc>
                <a:spcPct val="115000"/>
              </a:lnSpc>
              <a:spcAft>
                <a:spcPts val="1000"/>
              </a:spcAft>
              <a:buFont typeface="Arial" panose="020B0604020202020204" pitchFamily="34" charset="0"/>
              <a:buChar char="•"/>
              <a:tabLst>
                <a:tab pos="457200" algn="l"/>
              </a:tabLst>
            </a:pPr>
            <a:r>
              <a:rPr lang="he-IL" sz="2400" b="1" u="sng" dirty="0">
                <a:latin typeface="Calibri" panose="020F0502020204030204" pitchFamily="34" charset="0"/>
                <a:ea typeface="Calibri" panose="020F0502020204030204" pitchFamily="34" charset="0"/>
              </a:rPr>
              <a:t>שאלה:</a:t>
            </a:r>
            <a:r>
              <a:rPr lang="he-IL" sz="2400" dirty="0">
                <a:latin typeface="Calibri" panose="020F0502020204030204" pitchFamily="34" charset="0"/>
                <a:ea typeface="Calibri" panose="020F0502020204030204" pitchFamily="34" charset="0"/>
              </a:rPr>
              <a:t> באיזו שיטה נשתמש לפרסם מלונות באילת ?</a:t>
            </a:r>
          </a:p>
          <a:p>
            <a:pPr marL="342900" indent="-342900">
              <a:lnSpc>
                <a:spcPct val="115000"/>
              </a:lnSpc>
              <a:spcAft>
                <a:spcPts val="1000"/>
              </a:spcAft>
              <a:buFont typeface="Arial" panose="020B0604020202020204" pitchFamily="34" charset="0"/>
              <a:buChar char="•"/>
              <a:tabLst>
                <a:tab pos="457200" algn="l"/>
              </a:tabLst>
            </a:pPr>
            <a:r>
              <a:rPr lang="he-IL" sz="2400" b="1" u="sng" dirty="0">
                <a:latin typeface="Calibri" panose="020F0502020204030204" pitchFamily="34" charset="0"/>
                <a:ea typeface="Calibri" panose="020F0502020204030204" pitchFamily="34" charset="0"/>
              </a:rPr>
              <a:t>תשובה:</a:t>
            </a:r>
            <a:r>
              <a:rPr lang="he-IL" sz="2400" dirty="0">
                <a:latin typeface="Calibri" panose="020F0502020204030204" pitchFamily="34" charset="0"/>
                <a:ea typeface="Calibri" panose="020F0502020204030204" pitchFamily="34" charset="0"/>
              </a:rPr>
              <a:t>  לאחר שהחלטנו על מסר נבחר בערוץ התקשורת כגון טלוויזיה, אינטרנט, רדיו או אחר ונשתמש </a:t>
            </a:r>
            <a:r>
              <a:rPr lang="he-IL" sz="2400" b="1" dirty="0">
                <a:latin typeface="Calibri" panose="020F0502020204030204" pitchFamily="34" charset="0"/>
                <a:ea typeface="Calibri" panose="020F0502020204030204" pitchFamily="34" charset="0"/>
              </a:rPr>
              <a:t>במבנה פעימה</a:t>
            </a:r>
            <a:r>
              <a:rPr lang="he-IL" sz="2400" dirty="0">
                <a:latin typeface="Calibri" panose="020F0502020204030204" pitchFamily="34" charset="0"/>
                <a:ea typeface="Calibri" panose="020F0502020204030204" pitchFamily="34" charset="0"/>
              </a:rPr>
              <a:t>, מבנה זה מתאים לפרסום מוצרים או שירותים עונתיים. לקראת העונה מגבירים את הקצב ומורידים בתקופות שפל. </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900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ￗﾓ&quot;ￗﾨ ￗﾢￗﾨￗﾟ ￗﾛￗﾪￗﾨ ￗﾑￗﾨￗﾐￗﾙￗﾕￗﾟ ￗﾢￗﾜ ￗﾩￗﾙￗﾕￗﾕￗﾧ ￗﾪￗﾙￗﾙￗﾨￗﾕￗﾪ ￗﾜￗﾙￗﾩￗﾨￗﾐￗﾜ ￗﾕￗﾠￗﾙￗﾔￗﾕￗﾜ ￗﾞￗﾩￗﾑￗﾨￗﾙￗﾝ ￗﾑￗﾪￗﾙￗﾙￗﾨￗﾕￗﾪ">
            <a:hlinkClick r:id="" action="ppaction://media"/>
            <a:extLst>
              <a:ext uri="{FF2B5EF4-FFF2-40B4-BE49-F238E27FC236}">
                <a16:creationId xmlns:a16="http://schemas.microsoft.com/office/drawing/2014/main" id="{7114D9D3-CF04-4EBF-AAE8-2A6A827C4D63}"/>
              </a:ext>
            </a:extLst>
          </p:cNvPr>
          <p:cNvPicPr>
            <a:picLocks noGrp="1" noRot="1" noChangeAspect="1"/>
          </p:cNvPicPr>
          <p:nvPr>
            <p:ph type="media" sz="quarter" idx="10"/>
            <a:videoFile r:link="rId1"/>
          </p:nvPr>
        </p:nvPicPr>
        <p:blipFill>
          <a:blip r:embed="rId3"/>
          <a:stretch>
            <a:fillRect/>
          </a:stretch>
        </p:blipFill>
        <p:spPr>
          <a:xfrm>
            <a:off x="130629" y="1110343"/>
            <a:ext cx="11974285" cy="5698701"/>
          </a:xfrm>
          <a:prstGeom prst="rect">
            <a:avLst/>
          </a:prstGeom>
        </p:spPr>
      </p:pic>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1447801" y="13787"/>
            <a:ext cx="11494478" cy="1183905"/>
          </a:xfrm>
        </p:spPr>
        <p:txBody>
          <a:bodyPr/>
          <a:lstStyle/>
          <a:p>
            <a:r>
              <a:rPr lang="he-IL" altLang="he-IL" dirty="0">
                <a:solidFill>
                  <a:schemeClr val="tx1"/>
                </a:solidFill>
                <a:latin typeface="var(--ytd-video-primary-info-renderer-title-font-family, inherit)"/>
              </a:rPr>
              <a:t>ד"ר ערן כתר בראיון על שיווק תיירות לישראל וניהול משברים בתיירות</a:t>
            </a:r>
          </a:p>
          <a:p>
            <a:r>
              <a:rPr lang="he-IL" dirty="0">
                <a:solidFill>
                  <a:schemeClr val="tx1"/>
                </a:solidFill>
                <a:latin typeface="var(--ytd-video-primary-info-renderer-title-font-family, inherit)"/>
              </a:rPr>
              <a:t>(2016)</a:t>
            </a:r>
            <a:endParaRPr lang="he-IL" dirty="0"/>
          </a:p>
        </p:txBody>
      </p:sp>
    </p:spTree>
    <p:extLst>
      <p:ext uri="{BB962C8B-B14F-4D97-AF65-F5344CB8AC3E}">
        <p14:creationId xmlns:p14="http://schemas.microsoft.com/office/powerpoint/2010/main" val="22301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5823302-9658-41BA-8002-48682679F17D}"/>
              </a:ext>
            </a:extLst>
          </p:cNvPr>
          <p:cNvSpPr>
            <a:spLocks noGrp="1"/>
          </p:cNvSpPr>
          <p:nvPr>
            <p:ph type="ctrTitle"/>
          </p:nvPr>
        </p:nvSpPr>
        <p:spPr/>
        <p:txBody>
          <a:bodyPr/>
          <a:lstStyle/>
          <a:p>
            <a:r>
              <a:rPr lang="he-IL" dirty="0"/>
              <a:t>סיכום הסרטון</a:t>
            </a:r>
          </a:p>
        </p:txBody>
      </p:sp>
      <p:sp>
        <p:nvSpPr>
          <p:cNvPr id="4" name="מלבן 3">
            <a:extLst>
              <a:ext uri="{FF2B5EF4-FFF2-40B4-BE49-F238E27FC236}">
                <a16:creationId xmlns:a16="http://schemas.microsoft.com/office/drawing/2014/main" id="{7E594801-2969-4D14-BC27-291E1F01C177}"/>
              </a:ext>
            </a:extLst>
          </p:cNvPr>
          <p:cNvSpPr/>
          <p:nvPr/>
        </p:nvSpPr>
        <p:spPr>
          <a:xfrm>
            <a:off x="-60498" y="940502"/>
            <a:ext cx="9803568" cy="6090129"/>
          </a:xfrm>
          <a:prstGeom prst="rect">
            <a:avLst/>
          </a:prstGeom>
        </p:spPr>
        <p:txBody>
          <a:bodyPr wrap="square">
            <a:spAutoFit/>
          </a:bodyPr>
          <a:lstStyle/>
          <a:p>
            <a:pPr>
              <a:lnSpc>
                <a:spcPct val="115000"/>
              </a:lnSpc>
              <a:spcAft>
                <a:spcPts val="1000"/>
              </a:spcAft>
            </a:pPr>
            <a:r>
              <a:rPr lang="he-IL" sz="2400" b="1" dirty="0">
                <a:latin typeface="Calibri" panose="020F0502020204030204" pitchFamily="34" charset="0"/>
                <a:ea typeface="Calibri" panose="020F0502020204030204" pitchFamily="34" charset="0"/>
                <a:cs typeface="+mj-cs"/>
              </a:rPr>
              <a:t>מה משפיע על התיירות לישראל</a:t>
            </a:r>
          </a:p>
          <a:p>
            <a:pPr>
              <a:lnSpc>
                <a:spcPct val="115000"/>
              </a:lnSpc>
              <a:spcAft>
                <a:spcPts val="1000"/>
              </a:spcAft>
            </a:pPr>
            <a:r>
              <a:rPr lang="he-IL" sz="2400" dirty="0">
                <a:latin typeface="Calibri" panose="020F0502020204030204" pitchFamily="34" charset="0"/>
                <a:ea typeface="Calibri" panose="020F0502020204030204" pitchFamily="34" charset="0"/>
                <a:cs typeface="+mj-cs"/>
              </a:rPr>
              <a:t>אירועים חיצוניים לדוגמה מלחמות, טרור, דימוי "יעד מסוכן", תקציב שיווק מצומצם</a:t>
            </a:r>
          </a:p>
          <a:p>
            <a:pPr>
              <a:lnSpc>
                <a:spcPct val="115000"/>
              </a:lnSpc>
              <a:spcAft>
                <a:spcPts val="1000"/>
              </a:spcAft>
            </a:pPr>
            <a:r>
              <a:rPr lang="he-IL" sz="2400" dirty="0">
                <a:latin typeface="Calibri" panose="020F0502020204030204" pitchFamily="34" charset="0"/>
                <a:ea typeface="Calibri" panose="020F0502020204030204" pitchFamily="34" charset="0"/>
                <a:cs typeface="+mj-cs"/>
              </a:rPr>
              <a:t>אירועים פנימיים: איכות השרות, מחיר גבוה, תכנון שיווק יעיל יותר, </a:t>
            </a:r>
          </a:p>
          <a:p>
            <a:pPr>
              <a:lnSpc>
                <a:spcPct val="115000"/>
              </a:lnSpc>
              <a:spcAft>
                <a:spcPts val="1000"/>
              </a:spcAft>
            </a:pPr>
            <a:r>
              <a:rPr lang="he-IL" sz="2400" dirty="0">
                <a:latin typeface="Calibri" panose="020F0502020204030204" pitchFamily="34" charset="0"/>
                <a:ea typeface="Calibri" panose="020F0502020204030204" pitchFamily="34" charset="0"/>
                <a:cs typeface="+mj-cs"/>
              </a:rPr>
              <a:t>עיצוב מוצר מושך וכן הלאה.</a:t>
            </a:r>
          </a:p>
          <a:p>
            <a:pPr>
              <a:lnSpc>
                <a:spcPct val="115000"/>
              </a:lnSpc>
              <a:spcAft>
                <a:spcPts val="1000"/>
              </a:spcAft>
            </a:pPr>
            <a:r>
              <a:rPr lang="he-IL" sz="2400" dirty="0">
                <a:latin typeface="Calibri" panose="020F0502020204030204" pitchFamily="34" charset="0"/>
                <a:ea typeface="Calibri" panose="020F0502020204030204" pitchFamily="34" charset="0"/>
                <a:cs typeface="+mj-cs"/>
              </a:rPr>
              <a:t>בסרטון הוא דווקא מציע לנצל מצבים קשים לשיווק ולא להיכנע להם</a:t>
            </a:r>
          </a:p>
          <a:p>
            <a:pPr>
              <a:lnSpc>
                <a:spcPct val="115000"/>
              </a:lnSpc>
              <a:spcAft>
                <a:spcPts val="1000"/>
              </a:spcAft>
            </a:pPr>
            <a:r>
              <a:rPr lang="he-IL" sz="2400" dirty="0">
                <a:latin typeface="Calibri" panose="020F0502020204030204" pitchFamily="34" charset="0"/>
                <a:ea typeface="Calibri" panose="020F0502020204030204" pitchFamily="34" charset="0"/>
                <a:cs typeface="+mj-cs"/>
              </a:rPr>
              <a:t> (ראו דוגמת נפאל)</a:t>
            </a:r>
          </a:p>
          <a:p>
            <a:pPr>
              <a:lnSpc>
                <a:spcPct val="115000"/>
              </a:lnSpc>
              <a:spcAft>
                <a:spcPts val="1000"/>
              </a:spcAft>
            </a:pPr>
            <a:r>
              <a:rPr lang="he-IL" sz="2400" dirty="0">
                <a:latin typeface="Calibri" panose="020F0502020204030204" pitchFamily="34" charset="0"/>
                <a:ea typeface="Calibri" panose="020F0502020204030204" pitchFamily="34" charset="0"/>
                <a:cs typeface="+mj-cs"/>
              </a:rPr>
              <a:t>לסיכום - שיווק דורש עבודת חשיבה מוקדמת, זיהוי קהל יעד, בירור  התדמית של ישראל שאנו מבקשים להציג, בדיקת המוצר התיירותי ואריזתו בצורה מושכת. התמודדות מול מתחרים וכן הלאה  </a:t>
            </a:r>
          </a:p>
          <a:p>
            <a:pPr>
              <a:lnSpc>
                <a:spcPct val="115000"/>
              </a:lnSpc>
              <a:spcAft>
                <a:spcPts val="1000"/>
              </a:spcAft>
            </a:pPr>
            <a:endParaRPr lang="en-US" sz="2400" dirty="0">
              <a:latin typeface="Calibri" panose="020F0502020204030204" pitchFamily="34" charset="0"/>
              <a:ea typeface="Calibri" panose="020F0502020204030204" pitchFamily="34" charset="0"/>
              <a:cs typeface="+mj-cs"/>
            </a:endParaRPr>
          </a:p>
          <a:p>
            <a:pPr marL="342900" lvl="0" indent="-342900">
              <a:lnSpc>
                <a:spcPct val="115000"/>
              </a:lnSpc>
              <a:spcAft>
                <a:spcPts val="1000"/>
              </a:spcAft>
              <a:buFont typeface="Arial" panose="020B0604020202020204" pitchFamily="34" charset="0"/>
              <a:buChar char="•"/>
              <a:tabLst>
                <a:tab pos="457200" algn="l"/>
              </a:tabLs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7736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515273" y="1185389"/>
            <a:ext cx="8537543" cy="540070"/>
          </a:xfrm>
        </p:spPr>
        <p:txBody>
          <a:bodyPr/>
          <a:lstStyle/>
          <a:p>
            <a:r>
              <a:rPr lang="he-IL" dirty="0">
                <a:sym typeface="Varela Round"/>
              </a:rPr>
              <a:t>[פירוט נושאי הלימוד]</a:t>
            </a:r>
            <a:endParaRPr lang="he-IL" dirty="0"/>
          </a:p>
        </p:txBody>
      </p:sp>
      <p:sp>
        <p:nvSpPr>
          <p:cNvPr id="8" name="מציין מיקום תוכן 7"/>
          <p:cNvSpPr>
            <a:spLocks noGrp="1"/>
          </p:cNvSpPr>
          <p:nvPr>
            <p:ph sz="quarter" idx="4"/>
          </p:nvPr>
        </p:nvSpPr>
        <p:spPr>
          <a:xfrm>
            <a:off x="210475" y="1713737"/>
            <a:ext cx="8640449" cy="4630370"/>
          </a:xfrm>
        </p:spPr>
        <p:txBody>
          <a:bodyPr>
            <a:noAutofit/>
          </a:bodyPr>
          <a:lstStyle/>
          <a:p>
            <a:pPr>
              <a:lnSpc>
                <a:spcPct val="160000"/>
              </a:lnSpc>
            </a:pPr>
            <a:r>
              <a:rPr lang="he-IL" sz="2300" dirty="0">
                <a:solidFill>
                  <a:schemeClr val="tx1"/>
                </a:solidFill>
              </a:rPr>
              <a:t>שלבי התקשורת בשיווק: קהל היעד, תגובה רצויה ותגובת הלקוח </a:t>
            </a:r>
          </a:p>
          <a:p>
            <a:pPr>
              <a:lnSpc>
                <a:spcPct val="160000"/>
              </a:lnSpc>
            </a:pPr>
            <a:r>
              <a:rPr lang="he-IL" sz="2300" dirty="0">
                <a:solidFill>
                  <a:schemeClr val="tx1"/>
                </a:solidFill>
              </a:rPr>
              <a:t>בחירת המסר ועיצובו</a:t>
            </a:r>
          </a:p>
          <a:p>
            <a:pPr>
              <a:lnSpc>
                <a:spcPct val="160000"/>
              </a:lnSpc>
            </a:pPr>
            <a:r>
              <a:rPr lang="he-IL" sz="2300" dirty="0">
                <a:solidFill>
                  <a:schemeClr val="tx1"/>
                </a:solidFill>
              </a:rPr>
              <a:t>ערוצי תקשורת בהתאם למסר וקהל היעד</a:t>
            </a:r>
          </a:p>
          <a:p>
            <a:pPr>
              <a:lnSpc>
                <a:spcPct val="160000"/>
              </a:lnSpc>
            </a:pPr>
            <a:r>
              <a:rPr lang="he-IL" sz="2300" dirty="0">
                <a:solidFill>
                  <a:schemeClr val="tx1"/>
                </a:solidFill>
              </a:rPr>
              <a:t>חמישה ערוצי פעילות עיקריים: פרסום, יחסי ציבור, קידום מכירות, מכירה אישית ושיווק ישיר</a:t>
            </a:r>
          </a:p>
          <a:p>
            <a:pPr>
              <a:lnSpc>
                <a:spcPct val="160000"/>
              </a:lnSpc>
            </a:pPr>
            <a:r>
              <a:rPr lang="he-IL" sz="2300" dirty="0">
                <a:solidFill>
                  <a:schemeClr val="tx1"/>
                </a:solidFill>
              </a:rPr>
              <a:t>נלמד על תמהיל הפרסום ואופן יצירת הזדהות עם המוצר והחברה </a:t>
            </a:r>
          </a:p>
          <a:p>
            <a:pPr>
              <a:lnSpc>
                <a:spcPct val="160000"/>
              </a:lnSpc>
            </a:pPr>
            <a:r>
              <a:rPr lang="he-IL" sz="2300" dirty="0">
                <a:solidFill>
                  <a:schemeClr val="tx1"/>
                </a:solidFill>
              </a:rPr>
              <a:t>נפרט ונלמד על שיטות שונות לתקשורת שיווקית</a:t>
            </a:r>
          </a:p>
          <a:p>
            <a:pPr marL="96848" indent="0">
              <a:lnSpc>
                <a:spcPct val="160000"/>
              </a:lnSpc>
              <a:buNone/>
            </a:pPr>
            <a:endParaRPr lang="he-IL" sz="23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73787F-ECC7-4B87-A5E8-BB2DC99987B7}"/>
              </a:ext>
            </a:extLst>
          </p:cNvPr>
          <p:cNvSpPr>
            <a:spLocks noGrp="1"/>
          </p:cNvSpPr>
          <p:nvPr>
            <p:ph type="title"/>
          </p:nvPr>
        </p:nvSpPr>
        <p:spPr/>
        <p:txBody>
          <a:bodyPr/>
          <a:lstStyle/>
          <a:p>
            <a:r>
              <a:rPr lang="he-IL" dirty="0"/>
              <a:t>שלבי התקשורת בשיווק</a:t>
            </a:r>
          </a:p>
        </p:txBody>
      </p:sp>
      <p:sp>
        <p:nvSpPr>
          <p:cNvPr id="4" name="מציין מיקום תוכן 3">
            <a:extLst>
              <a:ext uri="{FF2B5EF4-FFF2-40B4-BE49-F238E27FC236}">
                <a16:creationId xmlns:a16="http://schemas.microsoft.com/office/drawing/2014/main" id="{8851F88A-F3C6-407C-B8B1-72722AEAD179}"/>
              </a:ext>
            </a:extLst>
          </p:cNvPr>
          <p:cNvSpPr>
            <a:spLocks noGrp="1"/>
          </p:cNvSpPr>
          <p:nvPr>
            <p:ph sz="quarter" idx="4"/>
          </p:nvPr>
        </p:nvSpPr>
        <p:spPr>
          <a:xfrm>
            <a:off x="515273" y="1547446"/>
            <a:ext cx="8853810" cy="4515729"/>
          </a:xfrm>
        </p:spPr>
        <p:txBody>
          <a:bodyPr>
            <a:normAutofit lnSpcReduction="10000"/>
          </a:bodyPr>
          <a:lstStyle/>
          <a:p>
            <a:pPr lvl="0"/>
            <a:r>
              <a:rPr lang="he-IL" b="1" u="sng" dirty="0"/>
              <a:t>א. זיהוי קהל המטרה</a:t>
            </a:r>
            <a:r>
              <a:rPr lang="he-IL" dirty="0"/>
              <a:t> – לחברה צריכות להיות מטרות ברורות כדי להצליח בתהליך התקשורת השיווקית. היא צריכה לדעת מי הוא קהל מטרה אליו תפנה את המסר. </a:t>
            </a:r>
          </a:p>
          <a:p>
            <a:pPr marL="96848" lvl="0" indent="0">
              <a:buNone/>
            </a:pPr>
            <a:endParaRPr lang="he-IL" dirty="0"/>
          </a:p>
          <a:p>
            <a:pPr lvl="0"/>
            <a:r>
              <a:rPr lang="he-IL" dirty="0"/>
              <a:t>השלב העיקרי בניתוח קהל המטרה עוסק בבדיקת תדמית החברה. השאלות שהחברה תשאל את עצמה הן לדוגמה: </a:t>
            </a:r>
          </a:p>
          <a:p>
            <a:pPr lvl="0"/>
            <a:r>
              <a:rPr lang="he-IL" dirty="0"/>
              <a:t>מה יודע השוק על החברה ומוצריה? </a:t>
            </a:r>
          </a:p>
          <a:p>
            <a:pPr lvl="0"/>
            <a:r>
              <a:rPr lang="he-IL" dirty="0"/>
              <a:t>מהי הדעה על מוצרי החברה? </a:t>
            </a:r>
          </a:p>
          <a:p>
            <a:pPr lvl="0"/>
            <a:r>
              <a:rPr lang="he-IL" dirty="0"/>
              <a:t>האם תועלת המוצרים ברורה? </a:t>
            </a:r>
          </a:p>
          <a:p>
            <a:pPr lvl="0"/>
            <a:r>
              <a:rPr lang="he-IL" dirty="0"/>
              <a:t>איזו תדמית יש לחברה בעיני הציבור? </a:t>
            </a:r>
          </a:p>
          <a:p>
            <a:pPr lvl="0"/>
            <a:r>
              <a:rPr lang="he-IL" dirty="0"/>
              <a:t>מהו הדימוי שהחברה יוצרת ביחס למתחרים? </a:t>
            </a:r>
          </a:p>
          <a:p>
            <a:endParaRPr lang="he-IL" dirty="0"/>
          </a:p>
        </p:txBody>
      </p:sp>
      <p:sp>
        <p:nvSpPr>
          <p:cNvPr id="5" name="מלבן 4">
            <a:extLst>
              <a:ext uri="{FF2B5EF4-FFF2-40B4-BE49-F238E27FC236}">
                <a16:creationId xmlns:a16="http://schemas.microsoft.com/office/drawing/2014/main" id="{5C7E7885-9D6D-454C-A13D-BE1D27811718}"/>
              </a:ext>
            </a:extLst>
          </p:cNvPr>
          <p:cNvSpPr/>
          <p:nvPr/>
        </p:nvSpPr>
        <p:spPr>
          <a:xfrm>
            <a:off x="3052689" y="933093"/>
            <a:ext cx="5838093" cy="523220"/>
          </a:xfrm>
          <a:prstGeom prst="rect">
            <a:avLst/>
          </a:prstGeom>
        </p:spPr>
        <p:txBody>
          <a:bodyPr wrap="square">
            <a:spAutoFit/>
          </a:bodyPr>
          <a:lstStyle/>
          <a:p>
            <a:r>
              <a:rPr lang="he-IL" sz="2800" b="1" dirty="0">
                <a:solidFill>
                  <a:srgbClr val="00B0F0"/>
                </a:solidFill>
              </a:rPr>
              <a:t>קהל המטרה </a:t>
            </a:r>
          </a:p>
        </p:txBody>
      </p:sp>
      <p:pic>
        <p:nvPicPr>
          <p:cNvPr id="3" name="תמונה 2">
            <a:extLst>
              <a:ext uri="{FF2B5EF4-FFF2-40B4-BE49-F238E27FC236}">
                <a16:creationId xmlns:a16="http://schemas.microsoft.com/office/drawing/2014/main" id="{413C1CD2-4986-4CC7-B635-B7F567741E9C}"/>
              </a:ext>
            </a:extLst>
          </p:cNvPr>
          <p:cNvPicPr>
            <a:picLocks noChangeAspect="1"/>
          </p:cNvPicPr>
          <p:nvPr/>
        </p:nvPicPr>
        <p:blipFill>
          <a:blip r:embed="rId2"/>
          <a:stretch>
            <a:fillRect/>
          </a:stretch>
        </p:blipFill>
        <p:spPr>
          <a:xfrm>
            <a:off x="9369084" y="1674054"/>
            <a:ext cx="2307644" cy="1754945"/>
          </a:xfrm>
          <a:prstGeom prst="rect">
            <a:avLst/>
          </a:prstGeom>
        </p:spPr>
      </p:pic>
    </p:spTree>
    <p:extLst>
      <p:ext uri="{BB962C8B-B14F-4D97-AF65-F5344CB8AC3E}">
        <p14:creationId xmlns:p14="http://schemas.microsoft.com/office/powerpoint/2010/main" val="52381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DF0E3E-ED78-4E85-BDE0-FCFE7EA06881}"/>
              </a:ext>
            </a:extLst>
          </p:cNvPr>
          <p:cNvSpPr>
            <a:spLocks noGrp="1"/>
          </p:cNvSpPr>
          <p:nvPr>
            <p:ph type="title"/>
          </p:nvPr>
        </p:nvSpPr>
        <p:spPr/>
        <p:txBody>
          <a:bodyPr/>
          <a:lstStyle/>
          <a:p>
            <a:r>
              <a:rPr lang="he-IL" dirty="0"/>
              <a:t>קהל המטרה</a:t>
            </a:r>
          </a:p>
        </p:txBody>
      </p:sp>
      <p:sp>
        <p:nvSpPr>
          <p:cNvPr id="3" name="מציין מיקום טקסט 2">
            <a:extLst>
              <a:ext uri="{FF2B5EF4-FFF2-40B4-BE49-F238E27FC236}">
                <a16:creationId xmlns:a16="http://schemas.microsoft.com/office/drawing/2014/main" id="{909B125D-562E-4208-BCE2-130BCF124C79}"/>
              </a:ext>
            </a:extLst>
          </p:cNvPr>
          <p:cNvSpPr>
            <a:spLocks noGrp="1"/>
          </p:cNvSpPr>
          <p:nvPr>
            <p:ph type="body" sz="quarter" idx="3"/>
          </p:nvPr>
        </p:nvSpPr>
        <p:spPr/>
        <p:txBody>
          <a:bodyPr/>
          <a:lstStyle/>
          <a:p>
            <a:r>
              <a:rPr lang="he-IL" dirty="0"/>
              <a:t>אל מי פונים ואיך מפרסמים?</a:t>
            </a:r>
          </a:p>
        </p:txBody>
      </p:sp>
      <p:sp>
        <p:nvSpPr>
          <p:cNvPr id="4" name="מציין מיקום תוכן 3">
            <a:extLst>
              <a:ext uri="{FF2B5EF4-FFF2-40B4-BE49-F238E27FC236}">
                <a16:creationId xmlns:a16="http://schemas.microsoft.com/office/drawing/2014/main" id="{32DEAB47-CC4D-4D63-8EDB-EB8D884451B2}"/>
              </a:ext>
            </a:extLst>
          </p:cNvPr>
          <p:cNvSpPr>
            <a:spLocks noGrp="1"/>
          </p:cNvSpPr>
          <p:nvPr>
            <p:ph sz="quarter" idx="4"/>
          </p:nvPr>
        </p:nvSpPr>
        <p:spPr/>
        <p:txBody>
          <a:bodyPr/>
          <a:lstStyle/>
          <a:p>
            <a:r>
              <a:rPr lang="he-IL" dirty="0"/>
              <a:t>לכל משרד המטרות וקהל היעד בו הוא מעוניין לדוגמה "מכירות של הרגע האחרון" יופיע בדרך כלל בעיתונות או באינטרנט. לעומת זאת חברה שבונה תדמית לאורך זמן תפרסם פרסום קבוע.</a:t>
            </a:r>
            <a:endParaRPr lang="en-US" dirty="0"/>
          </a:p>
          <a:p>
            <a:endParaRPr lang="he-IL" dirty="0"/>
          </a:p>
        </p:txBody>
      </p:sp>
      <p:pic>
        <p:nvPicPr>
          <p:cNvPr id="5" name="תמונה 4">
            <a:extLst>
              <a:ext uri="{FF2B5EF4-FFF2-40B4-BE49-F238E27FC236}">
                <a16:creationId xmlns:a16="http://schemas.microsoft.com/office/drawing/2014/main" id="{78B9530E-BD9E-4D7F-9C0A-19E190A30B40}"/>
              </a:ext>
            </a:extLst>
          </p:cNvPr>
          <p:cNvPicPr>
            <a:picLocks noChangeAspect="1"/>
          </p:cNvPicPr>
          <p:nvPr/>
        </p:nvPicPr>
        <p:blipFill>
          <a:blip r:embed="rId2"/>
          <a:stretch>
            <a:fillRect/>
          </a:stretch>
        </p:blipFill>
        <p:spPr>
          <a:xfrm>
            <a:off x="1618938" y="3644091"/>
            <a:ext cx="5188083" cy="2234107"/>
          </a:xfrm>
          <a:prstGeom prst="rect">
            <a:avLst/>
          </a:prstGeom>
        </p:spPr>
      </p:pic>
    </p:spTree>
    <p:extLst>
      <p:ext uri="{BB962C8B-B14F-4D97-AF65-F5344CB8AC3E}">
        <p14:creationId xmlns:p14="http://schemas.microsoft.com/office/powerpoint/2010/main" val="218916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1B605B-760A-4052-AC58-8A4C9F0328D6}"/>
              </a:ext>
            </a:extLst>
          </p:cNvPr>
          <p:cNvSpPr>
            <a:spLocks noGrp="1"/>
          </p:cNvSpPr>
          <p:nvPr>
            <p:ph type="title"/>
          </p:nvPr>
        </p:nvSpPr>
        <p:spPr/>
        <p:txBody>
          <a:bodyPr/>
          <a:lstStyle/>
          <a:p>
            <a:r>
              <a:rPr lang="he-IL" dirty="0"/>
              <a:t>שלבי התקשורת בשיווק</a:t>
            </a:r>
          </a:p>
        </p:txBody>
      </p:sp>
      <p:sp>
        <p:nvSpPr>
          <p:cNvPr id="3" name="מציין מיקום טקסט 2">
            <a:extLst>
              <a:ext uri="{FF2B5EF4-FFF2-40B4-BE49-F238E27FC236}">
                <a16:creationId xmlns:a16="http://schemas.microsoft.com/office/drawing/2014/main" id="{EF723B79-5710-4042-80ED-723C4949FA64}"/>
              </a:ext>
            </a:extLst>
          </p:cNvPr>
          <p:cNvSpPr>
            <a:spLocks noGrp="1"/>
          </p:cNvSpPr>
          <p:nvPr>
            <p:ph type="body" sz="quarter" idx="3"/>
          </p:nvPr>
        </p:nvSpPr>
        <p:spPr>
          <a:xfrm>
            <a:off x="515275" y="1041009"/>
            <a:ext cx="8306992" cy="464234"/>
          </a:xfrm>
        </p:spPr>
        <p:txBody>
          <a:bodyPr/>
          <a:lstStyle/>
          <a:p>
            <a:r>
              <a:rPr lang="he-IL" dirty="0">
                <a:solidFill>
                  <a:srgbClr val="00B0F0"/>
                </a:solidFill>
              </a:rPr>
              <a:t>תגובה רצויה</a:t>
            </a:r>
          </a:p>
        </p:txBody>
      </p:sp>
      <p:sp>
        <p:nvSpPr>
          <p:cNvPr id="4" name="מציין מיקום תוכן 3">
            <a:extLst>
              <a:ext uri="{FF2B5EF4-FFF2-40B4-BE49-F238E27FC236}">
                <a16:creationId xmlns:a16="http://schemas.microsoft.com/office/drawing/2014/main" id="{AF145FCB-13A6-4B70-92B2-3FAE57685B6D}"/>
              </a:ext>
            </a:extLst>
          </p:cNvPr>
          <p:cNvSpPr>
            <a:spLocks noGrp="1"/>
          </p:cNvSpPr>
          <p:nvPr>
            <p:ph sz="quarter" idx="4"/>
          </p:nvPr>
        </p:nvSpPr>
        <p:spPr>
          <a:xfrm>
            <a:off x="515272" y="1603717"/>
            <a:ext cx="8973501" cy="4895557"/>
          </a:xfrm>
        </p:spPr>
        <p:txBody>
          <a:bodyPr>
            <a:normAutofit fontScale="92500" lnSpcReduction="10000"/>
          </a:bodyPr>
          <a:lstStyle/>
          <a:p>
            <a:r>
              <a:rPr lang="he-IL" b="1" u="sng" dirty="0"/>
              <a:t>ב. הגדרת התגובה המבוקשת</a:t>
            </a:r>
            <a:r>
              <a:rPr lang="he-IL" dirty="0"/>
              <a:t> – מטרת התקשורת היא קבלת תגובה, כאשר התגובה הרצויה היא קניה או אם מדובר ברעיון שהרעיון יופנם. ההשפעה פועלת בשלושה שלבים: </a:t>
            </a:r>
          </a:p>
          <a:p>
            <a:r>
              <a:rPr lang="he-IL" dirty="0"/>
              <a:t>1. </a:t>
            </a:r>
            <a:r>
              <a:rPr lang="he-IL" b="1" u="sng" dirty="0"/>
              <a:t>שלב הכרתי</a:t>
            </a:r>
            <a:r>
              <a:rPr lang="he-IL" dirty="0"/>
              <a:t> – הלקוח נחשף למסר, חשוב כאן לפרט ולהסביר היטב. זהו שלב המודעות והידע </a:t>
            </a:r>
          </a:p>
          <a:p>
            <a:r>
              <a:rPr lang="he-IL" dirty="0"/>
              <a:t>2. </a:t>
            </a:r>
            <a:r>
              <a:rPr lang="he-IL" b="1" u="sng" dirty="0"/>
              <a:t>שלב רגשי</a:t>
            </a:r>
            <a:r>
              <a:rPr lang="he-IL" dirty="0"/>
              <a:t> – נכלול כאן אהדה, העדפה ונכונות : </a:t>
            </a:r>
          </a:p>
          <a:p>
            <a:r>
              <a:rPr lang="he-IL" dirty="0"/>
              <a:t>א. </a:t>
            </a:r>
            <a:r>
              <a:rPr lang="he-IL" b="1" u="sng" dirty="0"/>
              <a:t>אהדה</a:t>
            </a:r>
            <a:r>
              <a:rPr lang="he-IL" dirty="0"/>
              <a:t>- החברה תפעל ליצירת אהדה למוצר אצל הלקוח. </a:t>
            </a:r>
          </a:p>
          <a:p>
            <a:r>
              <a:rPr lang="he-IL" dirty="0"/>
              <a:t>ב. </a:t>
            </a:r>
            <a:r>
              <a:rPr lang="he-IL" b="1" u="sng" dirty="0"/>
              <a:t>העדפה</a:t>
            </a:r>
            <a:r>
              <a:rPr lang="he-IL" dirty="0"/>
              <a:t> – ציבור המטרה מכיר את המוצר אך מעדיף מוצר של מתחרה , כאן צריך לגרום לו להעדיף את המוצר שלך ע"י שכנוע בטיב המוצר שלך. </a:t>
            </a:r>
          </a:p>
          <a:p>
            <a:r>
              <a:rPr lang="he-IL" dirty="0"/>
              <a:t>ג. </a:t>
            </a:r>
            <a:r>
              <a:rPr lang="he-IL" b="1" u="sng" dirty="0"/>
              <a:t>נכונות</a:t>
            </a:r>
            <a:r>
              <a:rPr lang="he-IL" dirty="0"/>
              <a:t> – במקרה זה הציבור מעדיף את המוצר אך עדיין לא מוכן לרכוש אותו, מפעילים תקשורת שלמה של שכנוע לשינוי עמדתו. </a:t>
            </a:r>
          </a:p>
          <a:p>
            <a:r>
              <a:rPr lang="he-IL" dirty="0"/>
              <a:t>3. </a:t>
            </a:r>
            <a:r>
              <a:rPr lang="he-IL" b="1" u="sng" dirty="0"/>
              <a:t>שלב ההתנהגות </a:t>
            </a:r>
            <a:r>
              <a:rPr lang="he-IL" dirty="0"/>
              <a:t>– כאשר מובילים את הלקוח לקניה. </a:t>
            </a:r>
          </a:p>
        </p:txBody>
      </p:sp>
    </p:spTree>
    <p:extLst>
      <p:ext uri="{BB962C8B-B14F-4D97-AF65-F5344CB8AC3E}">
        <p14:creationId xmlns:p14="http://schemas.microsoft.com/office/powerpoint/2010/main" val="5230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801B0A-30D9-41A3-94D5-F104B8FC7E65}"/>
              </a:ext>
            </a:extLst>
          </p:cNvPr>
          <p:cNvSpPr>
            <a:spLocks noGrp="1"/>
          </p:cNvSpPr>
          <p:nvPr>
            <p:ph type="title"/>
          </p:nvPr>
        </p:nvSpPr>
        <p:spPr>
          <a:xfrm>
            <a:off x="2549769" y="168813"/>
            <a:ext cx="9295227" cy="810988"/>
          </a:xfrm>
        </p:spPr>
        <p:txBody>
          <a:bodyPr/>
          <a:lstStyle/>
          <a:p>
            <a:br>
              <a:rPr lang="he-IL" dirty="0"/>
            </a:br>
            <a:br>
              <a:rPr lang="he-IL" dirty="0"/>
            </a:br>
            <a:r>
              <a:rPr lang="he-IL" dirty="0"/>
              <a:t>מרכיבים בתהליך התקשורת</a:t>
            </a:r>
            <a:br>
              <a:rPr lang="en-US" dirty="0"/>
            </a:br>
            <a:endParaRPr lang="he-IL" dirty="0"/>
          </a:p>
        </p:txBody>
      </p:sp>
      <p:sp>
        <p:nvSpPr>
          <p:cNvPr id="3" name="מציין מיקום טקסט 2">
            <a:extLst>
              <a:ext uri="{FF2B5EF4-FFF2-40B4-BE49-F238E27FC236}">
                <a16:creationId xmlns:a16="http://schemas.microsoft.com/office/drawing/2014/main" id="{E366585B-29AC-474C-A804-644DC7D08C42}"/>
              </a:ext>
            </a:extLst>
          </p:cNvPr>
          <p:cNvSpPr>
            <a:spLocks noGrp="1"/>
          </p:cNvSpPr>
          <p:nvPr>
            <p:ph type="body" sz="quarter" idx="3"/>
          </p:nvPr>
        </p:nvSpPr>
        <p:spPr/>
        <p:txBody>
          <a:bodyPr/>
          <a:lstStyle/>
          <a:p>
            <a:r>
              <a:rPr lang="he-IL" dirty="0"/>
              <a:t>תגובות הקונה</a:t>
            </a:r>
          </a:p>
        </p:txBody>
      </p:sp>
      <p:sp>
        <p:nvSpPr>
          <p:cNvPr id="4" name="מציין מיקום תוכן 3">
            <a:extLst>
              <a:ext uri="{FF2B5EF4-FFF2-40B4-BE49-F238E27FC236}">
                <a16:creationId xmlns:a16="http://schemas.microsoft.com/office/drawing/2014/main" id="{73C48C97-F69F-4D90-B7F3-F7DAB0A500CE}"/>
              </a:ext>
            </a:extLst>
          </p:cNvPr>
          <p:cNvSpPr>
            <a:spLocks noGrp="1"/>
          </p:cNvSpPr>
          <p:nvPr>
            <p:ph sz="quarter" idx="4"/>
          </p:nvPr>
        </p:nvSpPr>
        <p:spPr>
          <a:xfrm>
            <a:off x="515273" y="1725682"/>
            <a:ext cx="8530253" cy="4152517"/>
          </a:xfrm>
        </p:spPr>
        <p:txBody>
          <a:bodyPr>
            <a:normAutofit/>
          </a:bodyPr>
          <a:lstStyle/>
          <a:p>
            <a:pPr lvl="0"/>
            <a:r>
              <a:rPr lang="he-IL" b="1" u="sng" dirty="0"/>
              <a:t>אנו מבחינים בשלוש תגובות מצד הקונה הפוטנציאלי</a:t>
            </a:r>
            <a:r>
              <a:rPr lang="he-IL" dirty="0"/>
              <a:t>:</a:t>
            </a:r>
            <a:endParaRPr lang="en-US" dirty="0"/>
          </a:p>
          <a:p>
            <a:pPr lvl="0"/>
            <a:r>
              <a:rPr lang="he-IL" b="1" u="sng" dirty="0"/>
              <a:t>תגובת למידה </a:t>
            </a:r>
            <a:r>
              <a:rPr lang="he-IL" u="sng" dirty="0"/>
              <a:t>–</a:t>
            </a:r>
            <a:r>
              <a:rPr lang="he-IL" dirty="0"/>
              <a:t>הקונה לומד את המוצר, מביא אותו למודעות והבנה ואז קונה.</a:t>
            </a:r>
            <a:endParaRPr lang="en-US" dirty="0"/>
          </a:p>
          <a:p>
            <a:pPr lvl="0"/>
            <a:r>
              <a:rPr lang="he-IL" b="1" u="sng" dirty="0"/>
              <a:t>תגובת הדיסוננס </a:t>
            </a:r>
            <a:r>
              <a:rPr lang="he-IL" u="sng" dirty="0"/>
              <a:t>– </a:t>
            </a:r>
            <a:r>
              <a:rPr lang="he-IL" dirty="0"/>
              <a:t>לאחר שהקונה בחר מוצר ורכש אותו המשווק יוריד את הדיסוננס (חוסר איזון מחשבתי שנובע מנתונים שונים על המוצר) הוא יחזק את המוצר וטיבו.</a:t>
            </a:r>
            <a:endParaRPr lang="en-US" dirty="0"/>
          </a:p>
          <a:p>
            <a:pPr lvl="0"/>
            <a:r>
              <a:rPr lang="he-IL" b="1" u="sng" dirty="0"/>
              <a:t>תגובת מעורבות נמוכה </a:t>
            </a:r>
            <a:r>
              <a:rPr lang="he-IL" u="sng" dirty="0"/>
              <a:t>– </a:t>
            </a:r>
            <a:r>
              <a:rPr lang="he-IL" dirty="0"/>
              <a:t>לקונה מעורבות נמוכה בתהליך הקניה, ההבדלים בין החלופות קטנים. במקרה זה המשווק יצור מודעות לפני הקניה ויספק חיזוקים אחריה.</a:t>
            </a:r>
            <a:endParaRPr lang="en-US" dirty="0"/>
          </a:p>
          <a:p>
            <a:endParaRPr lang="he-IL" dirty="0"/>
          </a:p>
        </p:txBody>
      </p:sp>
    </p:spTree>
    <p:extLst>
      <p:ext uri="{BB962C8B-B14F-4D97-AF65-F5344CB8AC3E}">
        <p14:creationId xmlns:p14="http://schemas.microsoft.com/office/powerpoint/2010/main" val="26532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E384DD-3EF6-4B85-96D5-D79355715E12}"/>
              </a:ext>
            </a:extLst>
          </p:cNvPr>
          <p:cNvSpPr>
            <a:spLocks noGrp="1"/>
          </p:cNvSpPr>
          <p:nvPr>
            <p:ph type="title"/>
          </p:nvPr>
        </p:nvSpPr>
        <p:spPr/>
        <p:txBody>
          <a:bodyPr/>
          <a:lstStyle/>
          <a:p>
            <a:r>
              <a:rPr lang="he-IL" dirty="0"/>
              <a:t>טיפול בדיסוננס</a:t>
            </a:r>
          </a:p>
        </p:txBody>
      </p:sp>
      <p:sp>
        <p:nvSpPr>
          <p:cNvPr id="3" name="מציין מיקום טקסט 2">
            <a:extLst>
              <a:ext uri="{FF2B5EF4-FFF2-40B4-BE49-F238E27FC236}">
                <a16:creationId xmlns:a16="http://schemas.microsoft.com/office/drawing/2014/main" id="{C1274CB5-C016-4283-94E6-068E228FB109}"/>
              </a:ext>
            </a:extLst>
          </p:cNvPr>
          <p:cNvSpPr>
            <a:spLocks noGrp="1"/>
          </p:cNvSpPr>
          <p:nvPr>
            <p:ph type="body" sz="quarter" idx="3"/>
          </p:nvPr>
        </p:nvSpPr>
        <p:spPr>
          <a:xfrm>
            <a:off x="1788903" y="881145"/>
            <a:ext cx="9333263" cy="540001"/>
          </a:xfrm>
        </p:spPr>
        <p:txBody>
          <a:bodyPr/>
          <a:lstStyle/>
          <a:p>
            <a:endParaRPr lang="he-IL" b="0" dirty="0"/>
          </a:p>
          <a:p>
            <a:r>
              <a:rPr lang="he-IL" b="0" dirty="0"/>
              <a:t>הסוד של איש מכירות טוב- לשאול, להקשיב, עפר </a:t>
            </a:r>
            <a:r>
              <a:rPr lang="he-IL" b="0" dirty="0" err="1"/>
              <a:t>פלאוט</a:t>
            </a:r>
            <a:endParaRPr lang="he-IL" b="0" dirty="0"/>
          </a:p>
          <a:p>
            <a:endParaRPr lang="he-IL" dirty="0"/>
          </a:p>
        </p:txBody>
      </p:sp>
      <p:pic>
        <p:nvPicPr>
          <p:cNvPr id="5" name="מדיה מקוונת 4" title="ￗﾔￗﾡￗﾕￗﾓ ￗﾩￗﾜ ￗﾐￗﾙￗﾩ ￗﾞￗﾛￗﾙￗﾨￗﾕￗﾪ ￗﾘￗﾕￗﾑ">
            <a:hlinkClick r:id="" action="ppaction://media"/>
            <a:extLst>
              <a:ext uri="{FF2B5EF4-FFF2-40B4-BE49-F238E27FC236}">
                <a16:creationId xmlns:a16="http://schemas.microsoft.com/office/drawing/2014/main" id="{0197C16B-2702-4A93-8D6C-3276D9F741ED}"/>
              </a:ext>
            </a:extLst>
          </p:cNvPr>
          <p:cNvPicPr>
            <a:picLocks noRot="1" noChangeAspect="1"/>
          </p:cNvPicPr>
          <p:nvPr>
            <a:videoFile r:link="rId1"/>
          </p:nvPr>
        </p:nvPicPr>
        <p:blipFill>
          <a:blip r:embed="rId3"/>
          <a:stretch>
            <a:fillRect/>
          </a:stretch>
        </p:blipFill>
        <p:spPr>
          <a:xfrm>
            <a:off x="76200" y="1421146"/>
            <a:ext cx="11974286" cy="5436854"/>
          </a:xfrm>
          <a:prstGeom prst="rect">
            <a:avLst/>
          </a:prstGeom>
        </p:spPr>
      </p:pic>
    </p:spTree>
    <p:extLst>
      <p:ext uri="{BB962C8B-B14F-4D97-AF65-F5344CB8AC3E}">
        <p14:creationId xmlns:p14="http://schemas.microsoft.com/office/powerpoint/2010/main" val="28031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DD0FE5-232E-4665-814F-6036A0F3B614}"/>
              </a:ext>
            </a:extLst>
          </p:cNvPr>
          <p:cNvSpPr>
            <a:spLocks noGrp="1"/>
          </p:cNvSpPr>
          <p:nvPr>
            <p:ph type="title"/>
          </p:nvPr>
        </p:nvSpPr>
        <p:spPr/>
        <p:txBody>
          <a:bodyPr/>
          <a:lstStyle/>
          <a:p>
            <a:r>
              <a:rPr lang="he-IL" dirty="0"/>
              <a:t>המשווק צריך לשקול מועד, מסר ותגובה </a:t>
            </a:r>
          </a:p>
        </p:txBody>
      </p:sp>
      <p:sp>
        <p:nvSpPr>
          <p:cNvPr id="3" name="מציין מיקום טקסט 2">
            <a:extLst>
              <a:ext uri="{FF2B5EF4-FFF2-40B4-BE49-F238E27FC236}">
                <a16:creationId xmlns:a16="http://schemas.microsoft.com/office/drawing/2014/main" id="{4014965E-352B-4B4B-8D04-BB2A63266AEF}"/>
              </a:ext>
            </a:extLst>
          </p:cNvPr>
          <p:cNvSpPr>
            <a:spLocks noGrp="1"/>
          </p:cNvSpPr>
          <p:nvPr>
            <p:ph type="body" sz="quarter" idx="3"/>
          </p:nvPr>
        </p:nvSpPr>
        <p:spPr/>
        <p:txBody>
          <a:bodyPr/>
          <a:lstStyle/>
          <a:p>
            <a:r>
              <a:rPr lang="he-IL" dirty="0"/>
              <a:t>תגובות לקניה</a:t>
            </a:r>
          </a:p>
        </p:txBody>
      </p:sp>
      <p:sp>
        <p:nvSpPr>
          <p:cNvPr id="4" name="מציין מיקום תוכן 3">
            <a:extLst>
              <a:ext uri="{FF2B5EF4-FFF2-40B4-BE49-F238E27FC236}">
                <a16:creationId xmlns:a16="http://schemas.microsoft.com/office/drawing/2014/main" id="{D5F8E33C-E858-4616-B3F5-A878E161CADF}"/>
              </a:ext>
            </a:extLst>
          </p:cNvPr>
          <p:cNvSpPr>
            <a:spLocks noGrp="1"/>
          </p:cNvSpPr>
          <p:nvPr>
            <p:ph sz="quarter" idx="4"/>
          </p:nvPr>
        </p:nvSpPr>
        <p:spPr>
          <a:xfrm>
            <a:off x="515272" y="1725682"/>
            <a:ext cx="9642231" cy="4534441"/>
          </a:xfrm>
        </p:spPr>
        <p:txBody>
          <a:bodyPr>
            <a:normAutofit/>
          </a:bodyPr>
          <a:lstStyle/>
          <a:p>
            <a:pPr lvl="0"/>
            <a:r>
              <a:rPr lang="he-IL" b="1" dirty="0"/>
              <a:t>המשווק צריך לחשוב על תגובות הקניה מפני שעל פי התגובות אפשריות הוא מנסח את המסר השיווקי</a:t>
            </a:r>
            <a:r>
              <a:rPr lang="he-IL" dirty="0"/>
              <a:t>. המשווק לומד את הקהל לפני השיווק מכמה סיבות:</a:t>
            </a:r>
            <a:endParaRPr lang="en-US" dirty="0"/>
          </a:p>
          <a:p>
            <a:pPr lvl="0"/>
            <a:r>
              <a:rPr lang="he-IL" u="sng" dirty="0"/>
              <a:t>לבני האדם יש קשב בררני</a:t>
            </a:r>
            <a:r>
              <a:rPr lang="he-IL" dirty="0"/>
              <a:t> – אם ביום פרסום המוצר יש בעיתונים חדשות מרעישות סביר להניח שהקונה הפוטנציאלי לא ישים לב לפרסום.</a:t>
            </a:r>
            <a:endParaRPr lang="en-US" dirty="0"/>
          </a:p>
          <a:p>
            <a:pPr lvl="0"/>
            <a:r>
              <a:rPr lang="he-IL" u="sng" dirty="0"/>
              <a:t>לאדם יש זכירה בררנית </a:t>
            </a:r>
            <a:r>
              <a:rPr lang="he-IL" dirty="0"/>
              <a:t>– כמות גדולה מדי של מידע באותו יום תפגע בזיכרון.</a:t>
            </a:r>
            <a:endParaRPr lang="en-US" dirty="0"/>
          </a:p>
          <a:p>
            <a:pPr lvl="0"/>
            <a:r>
              <a:rPr lang="he-IL" u="sng" dirty="0"/>
              <a:t>בני אדם מסננים את המידע  ושומעים מה שהם רוצים </a:t>
            </a:r>
            <a:r>
              <a:rPr lang="he-IL" dirty="0"/>
              <a:t>– נניח מצב בו ללקוחות לא היה מצב רוח טוב או היה משחק כדור סל/ כדור רגל חשוב, סביר להניח שלא יקשיבו למסר.</a:t>
            </a:r>
            <a:endParaRPr lang="en-US" dirty="0"/>
          </a:p>
          <a:p>
            <a:endParaRPr lang="he-IL" dirty="0"/>
          </a:p>
        </p:txBody>
      </p:sp>
    </p:spTree>
    <p:extLst>
      <p:ext uri="{BB962C8B-B14F-4D97-AF65-F5344CB8AC3E}">
        <p14:creationId xmlns:p14="http://schemas.microsoft.com/office/powerpoint/2010/main" val="2616742515"/>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1359</Words>
  <Application>Microsoft Office PowerPoint</Application>
  <PresentationFormat>Widescreen</PresentationFormat>
  <Paragraphs>113</Paragraphs>
  <Slides>23</Slides>
  <Notes>2</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David</vt:lpstr>
      <vt:lpstr>var(--ytd-video-primary-info-renderer-title-font-family, inherit)</vt:lpstr>
      <vt:lpstr>Varela Round</vt:lpstr>
      <vt:lpstr>ערכת נושא Office</vt:lpstr>
      <vt:lpstr>מערכת שידורים לאומית</vt:lpstr>
      <vt:lpstr>תקשורת בשיווק- חלק ב' </vt:lpstr>
      <vt:lpstr>מה נלמד היום </vt:lpstr>
      <vt:lpstr>שלבי התקשורת בשיווק</vt:lpstr>
      <vt:lpstr>קהל המטרה</vt:lpstr>
      <vt:lpstr>שלבי התקשורת בשיווק</vt:lpstr>
      <vt:lpstr>  מרכיבים בתהליך התקשורת </vt:lpstr>
      <vt:lpstr>טיפול בדיסוננס</vt:lpstr>
      <vt:lpstr>המשווק צריך לשקול מועד, מסר ותגובה </vt:lpstr>
      <vt:lpstr> בחירת המסר ועיצובו  </vt:lpstr>
      <vt:lpstr>פניה אל ההיגיון או אל הרגש?</vt:lpstr>
      <vt:lpstr>בחירת המסר ועיצובו</vt:lpstr>
      <vt:lpstr> שיווק תיירות בישראל </vt:lpstr>
      <vt:lpstr>בחירת המסר ועיצובו</vt:lpstr>
      <vt:lpstr>אל מי פונים? איך? ולאיזו מטרה?</vt:lpstr>
      <vt:lpstr>בחירת המסר ועיצובו</vt:lpstr>
      <vt:lpstr>פרסומת ל- YES – "יזרעאל סה פו"</vt:lpstr>
      <vt:lpstr>אז מהם היתרונות של Yes ?</vt:lpstr>
      <vt:lpstr>בחירת ערוץ פרסום ומשך הפרסום </vt:lpstr>
      <vt:lpstr>שאלות לדוגמה</vt:lpstr>
      <vt:lpstr>PowerPoint Presentation</vt:lpstr>
      <vt:lpstr>סיכום הסרטון</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KNMAAYA</dc:creator>
  <cp:lastModifiedBy>Sivan Shimshila</cp:lastModifiedBy>
  <cp:revision>22</cp:revision>
  <dcterms:created xsi:type="dcterms:W3CDTF">2020-04-10T07:58:46Z</dcterms:created>
  <dcterms:modified xsi:type="dcterms:W3CDTF">2020-04-25T21:43:44Z</dcterms:modified>
</cp:coreProperties>
</file>