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Default Extension="mp4" ContentType="video/mp4"/>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257" r:id="rId2"/>
    <p:sldId id="262" r:id="rId3"/>
    <p:sldId id="388" r:id="rId4"/>
    <p:sldId id="295" r:id="rId5"/>
    <p:sldId id="263" r:id="rId6"/>
    <p:sldId id="288" r:id="rId7"/>
    <p:sldId id="301" r:id="rId8"/>
    <p:sldId id="387" r:id="rId9"/>
    <p:sldId id="319" r:id="rId10"/>
    <p:sldId id="321" r:id="rId11"/>
    <p:sldId id="316" r:id="rId12"/>
    <p:sldId id="323" r:id="rId13"/>
    <p:sldId id="324" r:id="rId14"/>
    <p:sldId id="335" r:id="rId15"/>
    <p:sldId id="326" r:id="rId16"/>
    <p:sldId id="314" r:id="rId17"/>
    <p:sldId id="303" r:id="rId18"/>
    <p:sldId id="297" r:id="rId19"/>
    <p:sldId id="300" r:id="rId20"/>
    <p:sldId id="337" r:id="rId21"/>
    <p:sldId id="338" r:id="rId22"/>
    <p:sldId id="383" r:id="rId23"/>
    <p:sldId id="384" r:id="rId24"/>
    <p:sldId id="341" r:id="rId25"/>
    <p:sldId id="332" r:id="rId26"/>
    <p:sldId id="380" r:id="rId27"/>
    <p:sldId id="378" r:id="rId28"/>
    <p:sldId id="340" r:id="rId29"/>
    <p:sldId id="296" r:id="rId30"/>
    <p:sldId id="299" r:id="rId31"/>
    <p:sldId id="342" r:id="rId32"/>
    <p:sldId id="343" r:id="rId33"/>
    <p:sldId id="344" r:id="rId34"/>
    <p:sldId id="345" r:id="rId35"/>
    <p:sldId id="347" r:id="rId36"/>
    <p:sldId id="346" r:id="rId37"/>
    <p:sldId id="350" r:id="rId38"/>
    <p:sldId id="349" r:id="rId39"/>
    <p:sldId id="336" r:id="rId40"/>
    <p:sldId id="379" r:id="rId41"/>
    <p:sldId id="351" r:id="rId42"/>
    <p:sldId id="354" r:id="rId43"/>
    <p:sldId id="355" r:id="rId44"/>
    <p:sldId id="381" r:id="rId45"/>
    <p:sldId id="382" r:id="rId46"/>
    <p:sldId id="389" r:id="rId47"/>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F9FB"/>
    <a:srgbClr val="D8EA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93" autoAdjust="0"/>
    <p:restoredTop sz="94660"/>
  </p:normalViewPr>
  <p:slideViewPr>
    <p:cSldViewPr snapToGrid="0" snapToObjects="1">
      <p:cViewPr varScale="1">
        <p:scale>
          <a:sx n="60" d="100"/>
          <a:sy n="60" d="100"/>
        </p:scale>
        <p:origin x="-444"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5" Type="http://schemas.openxmlformats.org/officeDocument/2006/relationships/image" Target="../media/image17.emf"/><Relationship Id="rId4"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י"ג/ניסן/תש"פ</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xmlns=""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לצאת</a:t>
            </a:r>
            <a:r>
              <a:rPr lang="he-IL" baseline="0" dirty="0"/>
              <a:t> להפסקה</a:t>
            </a:r>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25</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20637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77667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xmlns=""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xmlns=""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י"ג/ניסן/תש"פ</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kidprintables.com/coloring/sports/runner.gif&amp;imgrefurl=http://www.kidprintables.com/coloring/sports/runner.shtml&amp;h=643&amp;w=591&amp;sz=14&amp;hl=en&amp;start=1&amp;tbnid=jzzR9wcqfHwknM:&amp;tbnh=137&amp;tbnw=126&amp;prev=/images?q=runner+&amp;gbv=2&amp;svnum=10&amp;hl=e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il/imgres?imgurl=http://www.rdbmagazine.com/images/article/1179778007742_14.jpg&amp;imgrefurl=http://www.rdbmagazine.com/print/Residential-Design-and-Build/New-Product-/1$520&amp;h=293&amp;w=300&amp;sz=18&amp;hl=iw&amp;start=71&amp;tbnid=KCj7bC6vDcPxKM:&amp;tbnh=113&amp;tbnw=116&amp;pre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lo.cet.ac.il/player/?document=2d6f3c6e-7c09-4dc2-873e-139baeade016&amp;language=he&amp;sitekey=ebaghigh"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media/media1.mp4"/><Relationship Id="rId5" Type="http://schemas.openxmlformats.org/officeDocument/2006/relationships/image" Target="../media/image2.png"/><Relationship Id="rId4" Type="http://schemas.microsoft.com/office/2007/relationships/media" Target="../media/media1.mp4"/></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o.il/imgres?imgurl=http://voiceofcanada.files.wordpress.com/2007/02/water_tap_glass_cartoon.jpeg&amp;imgrefurl=http://voiceofcanada.wordpress.com/2007/02/&amp;h=275&amp;w=350&amp;sz=38&amp;hl=iw&amp;start=1&amp;tbnid=ak2zjfpRE6QxNM:&amp;tbnh=94&amp;tbnw=120&amp;prev=" TargetMode="Externa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gif"/></Relationships>
</file>

<file path=ppt/slides/_rels/slide3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google.co.il/imgres?imgurl=http://images.jupiterimages.com/common/detail/85/95/23239585.jpg&amp;imgrefurl=http://www.jupiterimages.com/itemDetail.aspx?itemID=23239585&amp;h=250&amp;w=186&amp;sz=32&amp;hl=iw&amp;start=6&amp;tbnid=CWayr0Stn75hyM:&amp;tbnh=111&amp;tbnw=83&amp;prev="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ideo" Target="file:///C:\Users\Iris\Google%20Drive\&#1510;&#1493;%208%20&#1495;&#1497;&#1504;&#1493;&#1499;&#1497;\&#1505;&#1512;&#1496;&#1493;&#1503;%20&#1494;&#1497;&#1511;&#1493;&#1511;.mp4" TargetMode="Externa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xmlns="" val="1709990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he-IL" dirty="0"/>
              <a:t>אנרגיה קינטית כוללת</a:t>
            </a:r>
            <a:endParaRPr lang="he-IL" dirty="0"/>
          </a:p>
        </p:txBody>
      </p:sp>
      <p:sp>
        <p:nvSpPr>
          <p:cNvPr id="11" name="Text Box 6"/>
          <p:cNvSpPr txBox="1">
            <a:spLocks noChangeArrowheads="1"/>
          </p:cNvSpPr>
          <p:nvPr/>
        </p:nvSpPr>
        <p:spPr bwMode="auto">
          <a:xfrm>
            <a:off x="5543550" y="4348888"/>
            <a:ext cx="6119883" cy="461665"/>
          </a:xfrm>
          <a:prstGeom prst="rect">
            <a:avLst/>
          </a:prstGeom>
          <a:noFill/>
          <a:ln w="9525">
            <a:noFill/>
            <a:miter lim="800000"/>
            <a:headEnd/>
            <a:tailEnd/>
          </a:ln>
        </p:spPr>
        <p:txBody>
          <a:bodyPr wrap="square">
            <a:spAutoFit/>
          </a:bodyPr>
          <a:lstStyle/>
          <a:p>
            <a:pPr>
              <a:spcBef>
                <a:spcPct val="50000"/>
              </a:spcBef>
            </a:pPr>
            <a:r>
              <a:rPr lang="he-IL" altLang="he-IL" sz="2400" dirty="0">
                <a:solidFill>
                  <a:srgbClr val="002060"/>
                </a:solidFill>
                <a:latin typeface="Varela Round" pitchFamily="2" charset="-79"/>
                <a:cs typeface="Varela Round" pitchFamily="2" charset="-79"/>
              </a:rPr>
              <a:t>ב. כמות החלקיקים בחומר (מסת/נפח החומר)</a:t>
            </a:r>
          </a:p>
        </p:txBody>
      </p:sp>
      <p:sp>
        <p:nvSpPr>
          <p:cNvPr id="12" name="Text Box 7"/>
          <p:cNvSpPr txBox="1">
            <a:spLocks noChangeArrowheads="1"/>
          </p:cNvSpPr>
          <p:nvPr/>
        </p:nvSpPr>
        <p:spPr bwMode="auto">
          <a:xfrm>
            <a:off x="5819152" y="2477225"/>
            <a:ext cx="5856054" cy="461665"/>
          </a:xfrm>
          <a:prstGeom prst="rect">
            <a:avLst/>
          </a:prstGeom>
          <a:noFill/>
          <a:ln w="9525">
            <a:noFill/>
            <a:miter lim="800000"/>
            <a:headEnd/>
            <a:tailEnd/>
          </a:ln>
        </p:spPr>
        <p:txBody>
          <a:bodyPr>
            <a:spAutoFit/>
          </a:bodyPr>
          <a:lstStyle/>
          <a:p>
            <a:pPr>
              <a:spcBef>
                <a:spcPct val="50000"/>
              </a:spcBef>
            </a:pPr>
            <a:r>
              <a:rPr lang="he-IL" altLang="he-IL" sz="2400" dirty="0">
                <a:solidFill>
                  <a:srgbClr val="002060"/>
                </a:solidFill>
                <a:latin typeface="Varela Round" pitchFamily="2" charset="-79"/>
                <a:cs typeface="Varela Round" pitchFamily="2" charset="-79"/>
              </a:rPr>
              <a:t>א. מהירות קינטית של החלקיקים בחומר</a:t>
            </a:r>
            <a:endParaRPr lang="en-US" altLang="he-IL" sz="2400" dirty="0">
              <a:solidFill>
                <a:srgbClr val="002060"/>
              </a:solidFill>
              <a:latin typeface="Varela Round" pitchFamily="2" charset="-79"/>
              <a:cs typeface="Varela Round" pitchFamily="2" charset="-79"/>
            </a:endParaRPr>
          </a:p>
        </p:txBody>
      </p:sp>
      <p:sp>
        <p:nvSpPr>
          <p:cNvPr id="13" name="Text Box 8"/>
          <p:cNvSpPr txBox="1">
            <a:spLocks noChangeArrowheads="1"/>
          </p:cNvSpPr>
          <p:nvPr/>
        </p:nvSpPr>
        <p:spPr bwMode="auto">
          <a:xfrm>
            <a:off x="3887811" y="964338"/>
            <a:ext cx="7583029" cy="584775"/>
          </a:xfrm>
          <a:prstGeom prst="rect">
            <a:avLst/>
          </a:prstGeom>
          <a:noFill/>
          <a:ln w="9525">
            <a:noFill/>
            <a:miter lim="800000"/>
            <a:headEnd/>
            <a:tailEnd/>
          </a:ln>
        </p:spPr>
        <p:txBody>
          <a:bodyPr>
            <a:spAutoFit/>
          </a:bodyPr>
          <a:lstStyle/>
          <a:p>
            <a:pPr>
              <a:spcBef>
                <a:spcPct val="50000"/>
              </a:spcBef>
            </a:pPr>
            <a:r>
              <a:rPr lang="he-IL" altLang="en-US" sz="3200" b="1" dirty="0">
                <a:solidFill>
                  <a:srgbClr val="0070C0"/>
                </a:solidFill>
                <a:latin typeface="Varela Round" pitchFamily="2" charset="-79"/>
                <a:cs typeface="Varela Round" pitchFamily="2" charset="-79"/>
                <a:sym typeface="Varela Round"/>
              </a:rPr>
              <a:t>אנרגיה קינטית כוללת מושפעת מ:                  </a:t>
            </a:r>
            <a:endParaRPr lang="en-US" altLang="en-US" sz="3200" b="1" dirty="0">
              <a:solidFill>
                <a:srgbClr val="0070C0"/>
              </a:solidFill>
              <a:latin typeface="Varela Round" pitchFamily="2" charset="-79"/>
              <a:cs typeface="Varela Round" pitchFamily="2" charset="-79"/>
              <a:sym typeface="Varela Round"/>
            </a:endParaRPr>
          </a:p>
        </p:txBody>
      </p:sp>
      <p:pic>
        <p:nvPicPr>
          <p:cNvPr id="17" name="Picture 9" descr="runner">
            <a:hlinkClick r:id="rId3"/>
          </p:cNvPr>
          <p:cNvPicPr>
            <a:picLocks noChangeAspect="1" noChangeArrowheads="1"/>
          </p:cNvPicPr>
          <p:nvPr/>
        </p:nvPicPr>
        <p:blipFill>
          <a:blip r:embed="rId4" cstate="print"/>
          <a:srcRect/>
          <a:stretch>
            <a:fillRect/>
          </a:stretch>
        </p:blipFill>
        <p:spPr bwMode="auto">
          <a:xfrm>
            <a:off x="2341563" y="1657282"/>
            <a:ext cx="1416050" cy="1539875"/>
          </a:xfrm>
          <a:prstGeom prst="rect">
            <a:avLst/>
          </a:prstGeom>
          <a:noFill/>
          <a:ln w="9525">
            <a:noFill/>
            <a:miter lim="800000"/>
            <a:headEnd/>
            <a:tailEnd/>
          </a:ln>
        </p:spPr>
      </p:pic>
      <p:sp>
        <p:nvSpPr>
          <p:cNvPr id="18" name="Text Box 12"/>
          <p:cNvSpPr txBox="1">
            <a:spLocks noChangeArrowheads="1"/>
          </p:cNvSpPr>
          <p:nvPr/>
        </p:nvSpPr>
        <p:spPr bwMode="auto">
          <a:xfrm>
            <a:off x="2341563" y="3197157"/>
            <a:ext cx="1584325" cy="366712"/>
          </a:xfrm>
          <a:prstGeom prst="rect">
            <a:avLst/>
          </a:prstGeom>
          <a:noFill/>
          <a:ln w="9525">
            <a:noFill/>
            <a:miter lim="800000"/>
            <a:headEnd/>
            <a:tailEnd/>
          </a:ln>
        </p:spPr>
        <p:txBody>
          <a:bodyPr>
            <a:spAutoFit/>
          </a:bodyPr>
          <a:lstStyle/>
          <a:p>
            <a:pPr>
              <a:spcBef>
                <a:spcPct val="50000"/>
              </a:spcBef>
            </a:pPr>
            <a:r>
              <a:rPr lang="he-IL" b="1" dirty="0">
                <a:latin typeface="Varela Round" pitchFamily="2" charset="-79"/>
                <a:cs typeface="Varela Round" pitchFamily="2" charset="-79"/>
              </a:rPr>
              <a:t>מהירות נמוכה</a:t>
            </a:r>
            <a:endParaRPr lang="en-US" b="1" dirty="0">
              <a:latin typeface="Varela Round" pitchFamily="2" charset="-79"/>
              <a:cs typeface="Varela Round" pitchFamily="2" charset="-79"/>
            </a:endParaRPr>
          </a:p>
        </p:txBody>
      </p:sp>
      <p:sp>
        <p:nvSpPr>
          <p:cNvPr id="19" name="Text Box 13"/>
          <p:cNvSpPr txBox="1">
            <a:spLocks noChangeArrowheads="1"/>
          </p:cNvSpPr>
          <p:nvPr/>
        </p:nvSpPr>
        <p:spPr bwMode="auto">
          <a:xfrm>
            <a:off x="4327925" y="3226367"/>
            <a:ext cx="1584325" cy="366712"/>
          </a:xfrm>
          <a:prstGeom prst="rect">
            <a:avLst/>
          </a:prstGeom>
          <a:noFill/>
          <a:ln w="9525">
            <a:noFill/>
            <a:miter lim="800000"/>
            <a:headEnd/>
            <a:tailEnd/>
          </a:ln>
        </p:spPr>
        <p:txBody>
          <a:bodyPr>
            <a:spAutoFit/>
          </a:bodyPr>
          <a:lstStyle/>
          <a:p>
            <a:pPr>
              <a:spcBef>
                <a:spcPct val="50000"/>
              </a:spcBef>
            </a:pPr>
            <a:r>
              <a:rPr lang="he-IL" b="1" dirty="0">
                <a:latin typeface="Varela Round" pitchFamily="2" charset="-79"/>
                <a:cs typeface="Varela Round" pitchFamily="2" charset="-79"/>
              </a:rPr>
              <a:t>מהירות גבוהה</a:t>
            </a:r>
            <a:endParaRPr lang="en-US" b="1" dirty="0">
              <a:latin typeface="Varela Round" pitchFamily="2" charset="-79"/>
              <a:cs typeface="Varela Round" pitchFamily="2" charset="-79"/>
            </a:endParaRPr>
          </a:p>
        </p:txBody>
      </p:sp>
      <p:sp>
        <p:nvSpPr>
          <p:cNvPr id="20" name="Text Box 14"/>
          <p:cNvSpPr txBox="1">
            <a:spLocks noChangeArrowheads="1"/>
          </p:cNvSpPr>
          <p:nvPr/>
        </p:nvSpPr>
        <p:spPr bwMode="auto">
          <a:xfrm>
            <a:off x="3184525" y="5103774"/>
            <a:ext cx="1584325" cy="366712"/>
          </a:xfrm>
          <a:prstGeom prst="rect">
            <a:avLst/>
          </a:prstGeom>
          <a:noFill/>
          <a:ln w="9525">
            <a:noFill/>
            <a:miter lim="800000"/>
            <a:headEnd/>
            <a:tailEnd/>
          </a:ln>
        </p:spPr>
        <p:txBody>
          <a:bodyPr>
            <a:spAutoFit/>
          </a:bodyPr>
          <a:lstStyle/>
          <a:p>
            <a:pPr>
              <a:spcBef>
                <a:spcPct val="50000"/>
              </a:spcBef>
            </a:pPr>
            <a:r>
              <a:rPr lang="he-IL" b="1" dirty="0">
                <a:latin typeface="Varela Round" pitchFamily="2" charset="-79"/>
                <a:cs typeface="Varela Round" pitchFamily="2" charset="-79"/>
              </a:rPr>
              <a:t>כמות גדולה</a:t>
            </a:r>
            <a:endParaRPr lang="en-US" b="1" dirty="0">
              <a:latin typeface="Varela Round" pitchFamily="2" charset="-79"/>
              <a:cs typeface="Varela Round" pitchFamily="2" charset="-79"/>
            </a:endParaRPr>
          </a:p>
        </p:txBody>
      </p:sp>
      <p:pic>
        <p:nvPicPr>
          <p:cNvPr id="58374" name="Picture 6" descr="ג'מייקה במשחקים האולימפיים – ויקיפדיה"/>
          <p:cNvPicPr>
            <a:picLocks noChangeAspect="1" noChangeArrowheads="1"/>
          </p:cNvPicPr>
          <p:nvPr/>
        </p:nvPicPr>
        <p:blipFill>
          <a:blip r:embed="rId5" cstate="print"/>
          <a:srcRect/>
          <a:stretch>
            <a:fillRect/>
          </a:stretch>
        </p:blipFill>
        <p:spPr bwMode="auto">
          <a:xfrm>
            <a:off x="4176376" y="1925410"/>
            <a:ext cx="1915280" cy="1271747"/>
          </a:xfrm>
          <a:prstGeom prst="rect">
            <a:avLst/>
          </a:prstGeom>
          <a:noFill/>
        </p:spPr>
      </p:pic>
      <p:pic>
        <p:nvPicPr>
          <p:cNvPr id="58376" name="Picture 8" descr="רצים חצי מרתון בתל אביב? 10 טיפים שאתם חייבים לקרוא - ריצה ..."/>
          <p:cNvPicPr>
            <a:picLocks noChangeAspect="1" noChangeArrowheads="1"/>
          </p:cNvPicPr>
          <p:nvPr/>
        </p:nvPicPr>
        <p:blipFill>
          <a:blip r:embed="rId6" cstate="print"/>
          <a:srcRect/>
          <a:stretch>
            <a:fillRect/>
          </a:stretch>
        </p:blipFill>
        <p:spPr bwMode="auto">
          <a:xfrm>
            <a:off x="3366719" y="3822166"/>
            <a:ext cx="1922412" cy="1281608"/>
          </a:xfrm>
          <a:prstGeom prst="rect">
            <a:avLst/>
          </a:prstGeom>
          <a:noFill/>
        </p:spPr>
      </p:pic>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8376"/>
                                        </p:tgtEl>
                                        <p:attrNameLst>
                                          <p:attrName>style.visibility</p:attrName>
                                        </p:attrNameLst>
                                      </p:cBhvr>
                                      <p:to>
                                        <p:strVal val="visible"/>
                                      </p:to>
                                    </p:set>
                                  </p:childTnLst>
                                </p:cTn>
                              </p:par>
                              <p:par>
                                <p:cTn id="49" presetID="39" presetClass="entr" presetSubtype="0" accel="10000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7"/>
          <p:cNvSpPr>
            <a:spLocks noGrp="1"/>
          </p:cNvSpPr>
          <p:nvPr>
            <p:ph type="sldNum" sz="quarter" idx="4294967295"/>
          </p:nvPr>
        </p:nvSpPr>
        <p:spPr bwMode="auto">
          <a:xfrm>
            <a:off x="624336" y="5876925"/>
            <a:ext cx="2844430" cy="285750"/>
          </a:xfrm>
          <a:prstGeom prst="rect">
            <a:avLst/>
          </a:prstGeom>
          <a:noFill/>
          <a:ln>
            <a:miter lim="800000"/>
            <a:headEnd/>
            <a:tailEnd/>
          </a:ln>
        </p:spPr>
        <p:txBody>
          <a:bodyPr/>
          <a:lstStyle/>
          <a:p>
            <a:fld id="{0D192720-C163-457C-818E-A4A7A61EA6CA}" type="slidenum">
              <a:rPr lang="he-IL" altLang="he-IL"/>
              <a:pPr/>
              <a:t>11</a:t>
            </a:fld>
            <a:endParaRPr lang="he-IL" altLang="he-IL"/>
          </a:p>
        </p:txBody>
      </p:sp>
      <p:sp>
        <p:nvSpPr>
          <p:cNvPr id="21508" name="Rectangle 3"/>
          <p:cNvSpPr txBox="1">
            <a:spLocks noChangeArrowheads="1"/>
          </p:cNvSpPr>
          <p:nvPr/>
        </p:nvSpPr>
        <p:spPr bwMode="auto">
          <a:xfrm>
            <a:off x="529099" y="620714"/>
            <a:ext cx="10941742" cy="71437"/>
          </a:xfrm>
          <a:prstGeom prst="rect">
            <a:avLst/>
          </a:prstGeom>
          <a:noFill/>
          <a:ln w="9525">
            <a:noFill/>
            <a:miter lim="800000"/>
            <a:headEnd/>
            <a:tailEnd/>
          </a:ln>
        </p:spPr>
        <p:txBody>
          <a:bodyPr/>
          <a:lstStyle/>
          <a:p>
            <a:pPr algn="r" rtl="1">
              <a:lnSpc>
                <a:spcPct val="110000"/>
              </a:lnSpc>
              <a:spcBef>
                <a:spcPct val="20000"/>
              </a:spcBef>
            </a:pPr>
            <a:endParaRPr lang="he-IL" altLang="he-IL">
              <a:solidFill>
                <a:srgbClr val="000000"/>
              </a:solidFill>
            </a:endParaRPr>
          </a:p>
        </p:txBody>
      </p:sp>
      <p:sp>
        <p:nvSpPr>
          <p:cNvPr id="21" name="כותרת 7"/>
          <p:cNvSpPr>
            <a:spLocks noGrp="1"/>
          </p:cNvSpPr>
          <p:nvPr>
            <p:ph type="title"/>
          </p:nvPr>
        </p:nvSpPr>
        <p:spPr>
          <a:xfrm>
            <a:off x="515206" y="213094"/>
            <a:ext cx="11160000" cy="720000"/>
          </a:xfrm>
        </p:spPr>
        <p:txBody>
          <a:bodyPr/>
          <a:lstStyle/>
          <a:p>
            <a:r>
              <a:rPr lang="he-IL" altLang="he-IL" dirty="0"/>
              <a:t>אנרגיה קינטית ברמה המיקרוסקופית</a:t>
            </a:r>
            <a:endParaRPr lang="he-IL" dirty="0"/>
          </a:p>
        </p:txBody>
      </p:sp>
      <p:sp>
        <p:nvSpPr>
          <p:cNvPr id="30" name="Text Box 7"/>
          <p:cNvSpPr txBox="1">
            <a:spLocks noChangeArrowheads="1"/>
          </p:cNvSpPr>
          <p:nvPr/>
        </p:nvSpPr>
        <p:spPr bwMode="auto">
          <a:xfrm>
            <a:off x="1103698" y="1114286"/>
            <a:ext cx="9983016" cy="1594283"/>
          </a:xfrm>
          <a:prstGeom prst="rect">
            <a:avLst/>
          </a:prstGeom>
          <a:solidFill>
            <a:schemeClr val="bg1">
              <a:lumMod val="95000"/>
            </a:schemeClr>
          </a:solidFill>
          <a:ln w="22225">
            <a:solidFill>
              <a:schemeClr val="bg1">
                <a:lumMod val="85000"/>
              </a:schemeClr>
            </a:solidFill>
          </a:ln>
          <a:effectLst/>
        </p:spPr>
        <p:txBody>
          <a:bodyPr rtlCol="1" anchor="ctr">
            <a:normAutofit fontScale="92500"/>
          </a:bodyPr>
          <a:lstStyle/>
          <a:p>
            <a:pPr marL="342900" indent="-342900">
              <a:lnSpc>
                <a:spcPct val="80000"/>
              </a:lnSpc>
              <a:spcBef>
                <a:spcPct val="20000"/>
              </a:spcBef>
              <a:spcAft>
                <a:spcPts val="600"/>
              </a:spcAft>
              <a:buClr>
                <a:schemeClr val="folHlink"/>
              </a:buClr>
              <a:buSzPct val="110000"/>
              <a:buFont typeface="Wingdings 2" pitchFamily="18" charset="2"/>
              <a:buChar char="í"/>
              <a:defRPr/>
            </a:pPr>
            <a:r>
              <a:rPr lang="he-IL" altLang="en-US" sz="2400" dirty="0">
                <a:solidFill>
                  <a:srgbClr val="002060"/>
                </a:solidFill>
                <a:latin typeface="Varela Round" pitchFamily="2" charset="-79"/>
                <a:cs typeface="Varela Round" pitchFamily="2" charset="-79"/>
              </a:rPr>
              <a:t>במצב הגזי המולקולות נעות כל הזמן. </a:t>
            </a:r>
          </a:p>
          <a:p>
            <a:pPr marL="342900" indent="-342900">
              <a:lnSpc>
                <a:spcPct val="80000"/>
              </a:lnSpc>
              <a:spcBef>
                <a:spcPct val="20000"/>
              </a:spcBef>
              <a:spcAft>
                <a:spcPts val="600"/>
              </a:spcAft>
              <a:buClr>
                <a:schemeClr val="folHlink"/>
              </a:buClr>
              <a:buSzPct val="110000"/>
              <a:buFont typeface="Wingdings 2" pitchFamily="18" charset="2"/>
              <a:buChar char="í"/>
              <a:defRPr/>
            </a:pPr>
            <a:r>
              <a:rPr lang="he-IL" altLang="en-US" sz="2400" dirty="0">
                <a:solidFill>
                  <a:srgbClr val="002060"/>
                </a:solidFill>
                <a:latin typeface="Varela Round" pitchFamily="2" charset="-79"/>
                <a:cs typeface="Varela Round" pitchFamily="2" charset="-79"/>
              </a:rPr>
              <a:t>המולקולות נעות באופן אקראי ובעת התנגשותן זו בזו מועברת אנרגיה ביניהן. </a:t>
            </a:r>
          </a:p>
          <a:p>
            <a:pPr marL="342900" indent="-342900">
              <a:lnSpc>
                <a:spcPct val="80000"/>
              </a:lnSpc>
              <a:spcBef>
                <a:spcPct val="20000"/>
              </a:spcBef>
              <a:spcAft>
                <a:spcPts val="600"/>
              </a:spcAft>
              <a:buClr>
                <a:schemeClr val="folHlink"/>
              </a:buClr>
              <a:buSzPct val="110000"/>
              <a:buFont typeface="Wingdings 2" pitchFamily="18" charset="2"/>
              <a:buChar char="í"/>
              <a:defRPr/>
            </a:pPr>
            <a:r>
              <a:rPr lang="he-IL" altLang="en-US" sz="2400" dirty="0">
                <a:solidFill>
                  <a:srgbClr val="002060"/>
                </a:solidFill>
                <a:latin typeface="Varela Round" pitchFamily="2" charset="-79"/>
                <a:cs typeface="Varela Round" pitchFamily="2" charset="-79"/>
              </a:rPr>
              <a:t>מאחר ולא כל החלקיקים נעים במהירות זהה, אנחנו מתייחסים לאנרגיה הקינטית הממוצעת של החלקיקים.</a:t>
            </a:r>
            <a:endParaRPr lang="en-US" altLang="en-US" sz="2400" dirty="0">
              <a:solidFill>
                <a:srgbClr val="002060"/>
              </a:solidFill>
              <a:latin typeface="Varela Round" pitchFamily="2" charset="-79"/>
              <a:cs typeface="Varela Round" pitchFamily="2" charset="-79"/>
            </a:endParaRPr>
          </a:p>
        </p:txBody>
      </p:sp>
      <p:pic>
        <p:nvPicPr>
          <p:cNvPr id="31" name="Picture 9" descr="anim-gas"/>
          <p:cNvPicPr>
            <a:picLocks noChangeAspect="1" noChangeArrowheads="1" noCrop="1"/>
          </p:cNvPicPr>
          <p:nvPr/>
        </p:nvPicPr>
        <p:blipFill>
          <a:blip r:embed="rId2" cstate="print"/>
          <a:srcRect/>
          <a:stretch>
            <a:fillRect/>
          </a:stretch>
        </p:blipFill>
        <p:spPr bwMode="auto">
          <a:xfrm>
            <a:off x="1269218" y="2889761"/>
            <a:ext cx="2880409" cy="2160588"/>
          </a:xfrm>
          <a:prstGeom prst="rect">
            <a:avLst/>
          </a:prstGeom>
          <a:ln>
            <a:noFill/>
          </a:ln>
          <a:effectLst>
            <a:outerShdw blurRad="63500" sx="102000" sy="102000" algn="ctr" rotWithShape="0">
              <a:prstClr val="black">
                <a:alpha val="40000"/>
              </a:prstClr>
            </a:outerShdw>
          </a:effectLst>
        </p:spPr>
      </p:pic>
      <p:pic>
        <p:nvPicPr>
          <p:cNvPr id="32" name="Picture 11" descr="anim-liquid02"/>
          <p:cNvPicPr>
            <a:picLocks noChangeAspect="1" noChangeArrowheads="1" noCrop="1"/>
          </p:cNvPicPr>
          <p:nvPr/>
        </p:nvPicPr>
        <p:blipFill>
          <a:blip r:embed="rId3" cstate="print"/>
          <a:srcRect/>
          <a:stretch>
            <a:fillRect/>
          </a:stretch>
        </p:blipFill>
        <p:spPr bwMode="auto">
          <a:xfrm>
            <a:off x="4734668" y="2889761"/>
            <a:ext cx="2880409" cy="2160588"/>
          </a:xfrm>
          <a:prstGeom prst="rect">
            <a:avLst/>
          </a:prstGeom>
          <a:ln>
            <a:noFill/>
          </a:ln>
          <a:effectLst>
            <a:outerShdw blurRad="63500" sx="102000" sy="102000" algn="ctr" rotWithShape="0">
              <a:prstClr val="black">
                <a:alpha val="40000"/>
              </a:prstClr>
            </a:outerShdw>
          </a:effectLst>
        </p:spPr>
      </p:pic>
      <p:pic>
        <p:nvPicPr>
          <p:cNvPr id="33" name="Picture 13" descr="anim-solid"/>
          <p:cNvPicPr>
            <a:picLocks noChangeAspect="1" noChangeArrowheads="1" noCrop="1"/>
          </p:cNvPicPr>
          <p:nvPr/>
        </p:nvPicPr>
        <p:blipFill>
          <a:blip r:embed="rId4" cstate="print"/>
          <a:srcRect/>
          <a:stretch>
            <a:fillRect/>
          </a:stretch>
        </p:blipFill>
        <p:spPr bwMode="auto">
          <a:xfrm>
            <a:off x="8086113" y="2908233"/>
            <a:ext cx="2838081" cy="2128838"/>
          </a:xfrm>
          <a:prstGeom prst="rect">
            <a:avLst/>
          </a:prstGeom>
          <a:ln>
            <a:no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oup 85"/>
          <p:cNvGraphicFramePr>
            <a:graphicFrameLocks/>
          </p:cNvGraphicFramePr>
          <p:nvPr>
            <p:extLst>
              <p:ext uri="{D42A27DB-BD31-4B8C-83A1-F6EECF244321}">
                <p14:modId xmlns:p14="http://schemas.microsoft.com/office/powerpoint/2010/main" xmlns="" val="742591591"/>
              </p:ext>
            </p:extLst>
          </p:nvPr>
        </p:nvGraphicFramePr>
        <p:xfrm>
          <a:off x="1562099" y="1693108"/>
          <a:ext cx="9416460" cy="3877374"/>
        </p:xfrm>
        <a:graphic>
          <a:graphicData uri="http://schemas.openxmlformats.org/drawingml/2006/table">
            <a:tbl>
              <a:tblPr rtl="1"/>
              <a:tblGrid>
                <a:gridCol w="1872580">
                  <a:extLst>
                    <a:ext uri="{9D8B030D-6E8A-4147-A177-3AD203B41FA5}">
                      <a16:colId xmlns:a16="http://schemas.microsoft.com/office/drawing/2014/main" xmlns="" val="20000"/>
                    </a:ext>
                  </a:extLst>
                </a:gridCol>
                <a:gridCol w="1924224">
                  <a:extLst>
                    <a:ext uri="{9D8B030D-6E8A-4147-A177-3AD203B41FA5}">
                      <a16:colId xmlns:a16="http://schemas.microsoft.com/office/drawing/2014/main" xmlns="" val="20001"/>
                    </a:ext>
                  </a:extLst>
                </a:gridCol>
                <a:gridCol w="1874495">
                  <a:extLst>
                    <a:ext uri="{9D8B030D-6E8A-4147-A177-3AD203B41FA5}">
                      <a16:colId xmlns:a16="http://schemas.microsoft.com/office/drawing/2014/main" xmlns="" val="20002"/>
                    </a:ext>
                  </a:extLst>
                </a:gridCol>
                <a:gridCol w="1872581">
                  <a:extLst>
                    <a:ext uri="{9D8B030D-6E8A-4147-A177-3AD203B41FA5}">
                      <a16:colId xmlns:a16="http://schemas.microsoft.com/office/drawing/2014/main" xmlns="" val="20003"/>
                    </a:ext>
                  </a:extLst>
                </a:gridCol>
                <a:gridCol w="1872580">
                  <a:extLst>
                    <a:ext uri="{9D8B030D-6E8A-4147-A177-3AD203B41FA5}">
                      <a16:colId xmlns:a16="http://schemas.microsoft.com/office/drawing/2014/main" xmlns="" val="20004"/>
                    </a:ext>
                  </a:extLst>
                </a:gridCol>
              </a:tblGrid>
              <a:tr h="8651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3200" b="0" i="0" u="none" strike="noStrike" cap="none" normalizeH="0" baseline="0" dirty="0">
                          <a:ln>
                            <a:noFill/>
                          </a:ln>
                          <a:solidFill>
                            <a:schemeClr val="hlink"/>
                          </a:solidFill>
                          <a:effectLst/>
                          <a:latin typeface="Arial" charset="0"/>
                          <a:cs typeface="Varela Round"/>
                        </a:rPr>
                        <a:t>תנודה</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cs typeface="Varela Round"/>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3200" b="0" i="0" u="none" strike="noStrike" cap="none" normalizeH="0" baseline="0" dirty="0">
                          <a:ln>
                            <a:noFill/>
                          </a:ln>
                          <a:solidFill>
                            <a:schemeClr val="hlink"/>
                          </a:solidFill>
                          <a:effectLst/>
                          <a:latin typeface="Arial" charset="0"/>
                          <a:cs typeface="Varela Round"/>
                        </a:rPr>
                        <a:t>תנודה</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3200" b="0" i="0" u="none" strike="noStrike" cap="none" normalizeH="0" baseline="0" dirty="0">
                          <a:ln>
                            <a:noFill/>
                          </a:ln>
                          <a:solidFill>
                            <a:schemeClr val="hlink"/>
                          </a:solidFill>
                          <a:effectLst/>
                          <a:latin typeface="Arial" charset="0"/>
                          <a:cs typeface="Varela Round"/>
                        </a:rPr>
                        <a:t>תנודה</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3200" b="0" i="0" u="none" strike="noStrike" cap="none" normalizeH="0" baseline="0" dirty="0">
                          <a:ln>
                            <a:noFill/>
                          </a:ln>
                          <a:solidFill>
                            <a:srgbClr val="FF0000"/>
                          </a:solidFill>
                          <a:effectLst/>
                          <a:latin typeface="Arial" charset="0"/>
                          <a:cs typeface="Varela Round"/>
                        </a:rPr>
                        <a:t>סיבוב</a:t>
                      </a:r>
                      <a:endParaRPr kumimoji="0" lang="en-US" sz="3200" b="0" i="0" u="none" strike="noStrike" cap="none" normalizeH="0" baseline="0" dirty="0">
                        <a:ln>
                          <a:noFill/>
                        </a:ln>
                        <a:solidFill>
                          <a:srgbClr val="FF0000"/>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3200" b="0" i="0" u="none" strike="noStrike" cap="none" normalizeH="0" baseline="0" dirty="0">
                          <a:ln>
                            <a:noFill/>
                          </a:ln>
                          <a:solidFill>
                            <a:srgbClr val="00B050"/>
                          </a:solidFill>
                          <a:effectLst/>
                          <a:latin typeface="Arial" charset="0"/>
                          <a:cs typeface="Varela Round"/>
                        </a:rPr>
                        <a:t>מעתק</a:t>
                      </a:r>
                      <a:endParaRPr kumimoji="0" lang="en-US" sz="3200" b="0" i="0" u="none" strike="noStrike" cap="none" normalizeH="0" baseline="0" dirty="0">
                        <a:ln>
                          <a:noFill/>
                        </a:ln>
                        <a:solidFill>
                          <a:srgbClr val="00B050"/>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525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60500">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altLang="he-IL" sz="2800" kern="1200" dirty="0">
                          <a:solidFill>
                            <a:srgbClr val="002060"/>
                          </a:solidFill>
                          <a:latin typeface="Varela Round" pitchFamily="2" charset="-79"/>
                          <a:ea typeface="+mn-ea"/>
                          <a:cs typeface="Varela Round" pitchFamily="2" charset="-79"/>
                        </a:rPr>
                        <a:t>בסריג מוצק, נוזל וגז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altLang="he-IL" sz="2800" kern="1200" dirty="0">
                          <a:solidFill>
                            <a:srgbClr val="002060"/>
                          </a:solidFill>
                          <a:latin typeface="Varela Round" pitchFamily="2" charset="-79"/>
                          <a:ea typeface="+mn-ea"/>
                          <a:cs typeface="Varela Round" pitchFamily="2" charset="-79"/>
                        </a:rPr>
                        <a:t>בנוזל ובגז</a:t>
                      </a:r>
                      <a:endParaRPr lang="en-US" altLang="he-IL" sz="2800" kern="1200" dirty="0">
                        <a:solidFill>
                          <a:srgbClr val="002060"/>
                        </a:solidFill>
                        <a:latin typeface="Varela Round" pitchFamily="2" charset="-79"/>
                        <a:ea typeface="+mn-ea"/>
                        <a:cs typeface="Varela Roun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altLang="he-IL" sz="2800" kern="1200" dirty="0">
                          <a:solidFill>
                            <a:srgbClr val="002060"/>
                          </a:solidFill>
                          <a:latin typeface="Varela Round" pitchFamily="2" charset="-79"/>
                          <a:ea typeface="+mn-ea"/>
                          <a:cs typeface="Varela Round" pitchFamily="2" charset="-79"/>
                        </a:rPr>
                        <a:t>בגז, ובנוזל במידה מוגבלת</a:t>
                      </a:r>
                      <a:endParaRPr lang="en-US" altLang="he-IL" sz="2800" kern="1200" dirty="0">
                        <a:solidFill>
                          <a:srgbClr val="002060"/>
                        </a:solidFill>
                        <a:latin typeface="Varela Round" pitchFamily="2" charset="-79"/>
                        <a:ea typeface="+mn-ea"/>
                        <a:cs typeface="Varela Roun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1507" name="Slide Number Placeholder 7"/>
          <p:cNvSpPr>
            <a:spLocks noGrp="1"/>
          </p:cNvSpPr>
          <p:nvPr>
            <p:ph type="sldNum" sz="quarter" idx="4294967295"/>
          </p:nvPr>
        </p:nvSpPr>
        <p:spPr bwMode="auto">
          <a:xfrm>
            <a:off x="540676" y="5908302"/>
            <a:ext cx="2844430" cy="285750"/>
          </a:xfrm>
          <a:prstGeom prst="rect">
            <a:avLst/>
          </a:prstGeom>
          <a:noFill/>
          <a:ln>
            <a:miter lim="800000"/>
            <a:headEnd/>
            <a:tailEnd/>
          </a:ln>
        </p:spPr>
        <p:txBody>
          <a:bodyPr/>
          <a:lstStyle/>
          <a:p>
            <a:fld id="{0D192720-C163-457C-818E-A4A7A61EA6CA}" type="slidenum">
              <a:rPr lang="he-IL" altLang="he-IL"/>
              <a:pPr/>
              <a:t>12</a:t>
            </a:fld>
            <a:endParaRPr lang="he-IL" altLang="he-IL" dirty="0"/>
          </a:p>
        </p:txBody>
      </p:sp>
      <p:sp>
        <p:nvSpPr>
          <p:cNvPr id="21508" name="Rectangle 3"/>
          <p:cNvSpPr txBox="1">
            <a:spLocks noChangeArrowheads="1"/>
          </p:cNvSpPr>
          <p:nvPr/>
        </p:nvSpPr>
        <p:spPr bwMode="auto">
          <a:xfrm>
            <a:off x="529099" y="620714"/>
            <a:ext cx="10941742" cy="71437"/>
          </a:xfrm>
          <a:prstGeom prst="rect">
            <a:avLst/>
          </a:prstGeom>
          <a:noFill/>
          <a:ln w="9525">
            <a:noFill/>
            <a:miter lim="800000"/>
            <a:headEnd/>
            <a:tailEnd/>
          </a:ln>
        </p:spPr>
        <p:txBody>
          <a:bodyPr/>
          <a:lstStyle/>
          <a:p>
            <a:pPr algn="r" rtl="1">
              <a:lnSpc>
                <a:spcPct val="110000"/>
              </a:lnSpc>
              <a:spcBef>
                <a:spcPct val="20000"/>
              </a:spcBef>
            </a:pPr>
            <a:endParaRPr lang="he-IL" altLang="he-IL">
              <a:solidFill>
                <a:srgbClr val="000000"/>
              </a:solidFill>
            </a:endParaRPr>
          </a:p>
        </p:txBody>
      </p:sp>
      <p:sp>
        <p:nvSpPr>
          <p:cNvPr id="21" name="כותרת 7"/>
          <p:cNvSpPr>
            <a:spLocks noGrp="1"/>
          </p:cNvSpPr>
          <p:nvPr>
            <p:ph type="title"/>
          </p:nvPr>
        </p:nvSpPr>
        <p:spPr>
          <a:xfrm>
            <a:off x="515206" y="213094"/>
            <a:ext cx="11160000" cy="720000"/>
          </a:xfrm>
        </p:spPr>
        <p:txBody>
          <a:bodyPr/>
          <a:lstStyle/>
          <a:p>
            <a:r>
              <a:rPr lang="he-IL" altLang="he-IL" dirty="0"/>
              <a:t>אנרגיה קינטית של חלקיקים</a:t>
            </a:r>
            <a:endParaRPr lang="he-IL" dirty="0"/>
          </a:p>
        </p:txBody>
      </p:sp>
      <p:sp>
        <p:nvSpPr>
          <p:cNvPr id="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20000"/>
              </a:spcBef>
              <a:buClr>
                <a:schemeClr val="hlink"/>
              </a:buClr>
              <a:buFontTx/>
              <a:buChar char="•"/>
            </a:pPr>
            <a:endParaRPr lang="he-IL" sz="3200">
              <a:latin typeface="Arial Black" pitchFamily="34" charset="0"/>
            </a:endParaRPr>
          </a:p>
        </p:txBody>
      </p:sp>
      <p:graphicFrame>
        <p:nvGraphicFramePr>
          <p:cNvPr id="24" name="Object 55"/>
          <p:cNvGraphicFramePr>
            <a:graphicFrameLocks noChangeAspect="1"/>
          </p:cNvGraphicFramePr>
          <p:nvPr/>
        </p:nvGraphicFramePr>
        <p:xfrm>
          <a:off x="9460987" y="3099738"/>
          <a:ext cx="1191281" cy="720005"/>
        </p:xfrm>
        <a:graphic>
          <a:graphicData uri="http://schemas.openxmlformats.org/presentationml/2006/ole">
            <p:oleObj spid="_x0000_s55401" name="Visio" r:id="rId3" imgW="865017" imgH="525249" progId="">
              <p:embed/>
            </p:oleObj>
          </a:graphicData>
        </a:graphic>
      </p:graphicFrame>
      <p:graphicFrame>
        <p:nvGraphicFramePr>
          <p:cNvPr id="25" name="Object 57"/>
          <p:cNvGraphicFramePr>
            <a:graphicFrameLocks noChangeAspect="1"/>
          </p:cNvGraphicFramePr>
          <p:nvPr/>
        </p:nvGraphicFramePr>
        <p:xfrm>
          <a:off x="7554014" y="3047349"/>
          <a:ext cx="1187165" cy="791443"/>
        </p:xfrm>
        <a:graphic>
          <a:graphicData uri="http://schemas.openxmlformats.org/presentationml/2006/ole">
            <p:oleObj spid="_x0000_s55402" name="Visio" r:id="rId4" imgW="798088" imgH="532836" progId="">
              <p:embed/>
            </p:oleObj>
          </a:graphicData>
        </a:graphic>
      </p:graphicFrame>
      <p:graphicFrame>
        <p:nvGraphicFramePr>
          <p:cNvPr id="26" name="Object 59"/>
          <p:cNvGraphicFramePr>
            <a:graphicFrameLocks noChangeAspect="1"/>
          </p:cNvGraphicFramePr>
          <p:nvPr/>
        </p:nvGraphicFramePr>
        <p:xfrm>
          <a:off x="5381052" y="3085450"/>
          <a:ext cx="1800199" cy="968288"/>
        </p:xfrm>
        <a:graphic>
          <a:graphicData uri="http://schemas.openxmlformats.org/presentationml/2006/ole">
            <p:oleObj spid="_x0000_s55403" name="Visio" r:id="rId5" imgW="1258634" imgH="671915" progId="">
              <p:embed/>
            </p:oleObj>
          </a:graphicData>
        </a:graphic>
      </p:graphicFrame>
      <p:graphicFrame>
        <p:nvGraphicFramePr>
          <p:cNvPr id="27" name="Object 61"/>
          <p:cNvGraphicFramePr>
            <a:graphicFrameLocks noChangeAspect="1"/>
          </p:cNvGraphicFramePr>
          <p:nvPr/>
        </p:nvGraphicFramePr>
        <p:xfrm>
          <a:off x="3734089" y="3114024"/>
          <a:ext cx="1209306" cy="1065340"/>
        </p:xfrm>
        <a:graphic>
          <a:graphicData uri="http://schemas.openxmlformats.org/presentationml/2006/ole">
            <p:oleObj spid="_x0000_s55404" name="Visio" r:id="rId6" imgW="802791" imgH="701175" progId="">
              <p:embed/>
            </p:oleObj>
          </a:graphicData>
        </a:graphic>
      </p:graphicFrame>
      <p:graphicFrame>
        <p:nvGraphicFramePr>
          <p:cNvPr id="28" name="Object 63"/>
          <p:cNvGraphicFramePr>
            <a:graphicFrameLocks noChangeAspect="1"/>
          </p:cNvGraphicFramePr>
          <p:nvPr/>
        </p:nvGraphicFramePr>
        <p:xfrm>
          <a:off x="1730960" y="2899148"/>
          <a:ext cx="1512168" cy="1155641"/>
        </p:xfrm>
        <a:graphic>
          <a:graphicData uri="http://schemas.openxmlformats.org/presentationml/2006/ole">
            <p:oleObj spid="_x0000_s55405" name="Visio" r:id="rId7" imgW="2506053" imgH="1910983" progId="">
              <p:embed/>
            </p:oleObj>
          </a:graphicData>
        </a:graphic>
      </p:graphicFrame>
      <p:sp>
        <p:nvSpPr>
          <p:cNvPr id="29" name="Rectangle 3"/>
          <p:cNvSpPr txBox="1">
            <a:spLocks noChangeArrowheads="1"/>
          </p:cNvSpPr>
          <p:nvPr/>
        </p:nvSpPr>
        <p:spPr bwMode="auto">
          <a:xfrm>
            <a:off x="902665" y="1136073"/>
            <a:ext cx="10080370" cy="720725"/>
          </a:xfrm>
          <a:prstGeom prst="rect">
            <a:avLst/>
          </a:prstGeom>
          <a:noFill/>
          <a:ln w="9525">
            <a:noFill/>
            <a:miter lim="800000"/>
            <a:headEnd/>
            <a:tailEnd/>
          </a:ln>
        </p:spPr>
        <p:txBody>
          <a:bodyPr/>
          <a:lstStyle/>
          <a:p>
            <a:pPr marL="342900" indent="-342900" algn="r" rtl="1">
              <a:spcBef>
                <a:spcPct val="20000"/>
              </a:spcBef>
              <a:buFont typeface="Wingdings" pitchFamily="2" charset="2"/>
              <a:buNone/>
            </a:pPr>
            <a:r>
              <a:rPr lang="he-IL" altLang="he-IL" sz="3200" b="1" dirty="0">
                <a:solidFill>
                  <a:srgbClr val="0070C0"/>
                </a:solidFill>
                <a:latin typeface="Varela Round" pitchFamily="2" charset="-79"/>
                <a:cs typeface="Varela Round" pitchFamily="2" charset="-79"/>
              </a:rPr>
              <a:t>למולקולות אופני תנועה שונים, לדוגמה, במולקולות מים:</a:t>
            </a:r>
            <a:endParaRPr lang="en-US" altLang="he-IL" sz="3200" b="1" dirty="0">
              <a:solidFill>
                <a:srgbClr val="0070C0"/>
              </a:solidFill>
              <a:latin typeface="Varela Round" pitchFamily="2" charset="-79"/>
              <a:cs typeface="Varela Round"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4)">
                                      <p:cBhvr>
                                        <p:cTn id="7" dur="500"/>
                                        <p:tgtEl>
                                          <p:spTgt spid="30"/>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7"/>
          <p:cNvSpPr>
            <a:spLocks noGrp="1"/>
          </p:cNvSpPr>
          <p:nvPr>
            <p:ph type="sldNum" sz="quarter" idx="4294967295"/>
          </p:nvPr>
        </p:nvSpPr>
        <p:spPr bwMode="auto">
          <a:xfrm>
            <a:off x="485796" y="5913869"/>
            <a:ext cx="2844430" cy="285750"/>
          </a:xfrm>
          <a:prstGeom prst="rect">
            <a:avLst/>
          </a:prstGeom>
          <a:noFill/>
          <a:ln>
            <a:miter lim="800000"/>
            <a:headEnd/>
            <a:tailEnd/>
          </a:ln>
        </p:spPr>
        <p:txBody>
          <a:bodyPr/>
          <a:lstStyle/>
          <a:p>
            <a:fld id="{0D192720-C163-457C-818E-A4A7A61EA6CA}" type="slidenum">
              <a:rPr lang="he-IL" altLang="he-IL"/>
              <a:pPr/>
              <a:t>13</a:t>
            </a:fld>
            <a:endParaRPr lang="he-IL" altLang="he-IL" dirty="0"/>
          </a:p>
        </p:txBody>
      </p:sp>
      <p:sp>
        <p:nvSpPr>
          <p:cNvPr id="21508" name="Rectangle 3"/>
          <p:cNvSpPr txBox="1">
            <a:spLocks noChangeArrowheads="1"/>
          </p:cNvSpPr>
          <p:nvPr/>
        </p:nvSpPr>
        <p:spPr bwMode="auto">
          <a:xfrm>
            <a:off x="529099" y="620714"/>
            <a:ext cx="10941742" cy="71437"/>
          </a:xfrm>
          <a:prstGeom prst="rect">
            <a:avLst/>
          </a:prstGeom>
          <a:noFill/>
          <a:ln w="9525">
            <a:noFill/>
            <a:miter lim="800000"/>
            <a:headEnd/>
            <a:tailEnd/>
          </a:ln>
        </p:spPr>
        <p:txBody>
          <a:bodyPr/>
          <a:lstStyle/>
          <a:p>
            <a:pPr algn="r" rtl="1">
              <a:lnSpc>
                <a:spcPct val="110000"/>
              </a:lnSpc>
              <a:spcBef>
                <a:spcPct val="20000"/>
              </a:spcBef>
            </a:pPr>
            <a:endParaRPr lang="he-IL" altLang="he-IL">
              <a:solidFill>
                <a:srgbClr val="000000"/>
              </a:solidFill>
            </a:endParaRPr>
          </a:p>
        </p:txBody>
      </p:sp>
      <p:sp>
        <p:nvSpPr>
          <p:cNvPr id="21" name="כותרת 7"/>
          <p:cNvSpPr>
            <a:spLocks noGrp="1"/>
          </p:cNvSpPr>
          <p:nvPr>
            <p:ph type="title"/>
          </p:nvPr>
        </p:nvSpPr>
        <p:spPr>
          <a:xfrm>
            <a:off x="515206" y="213094"/>
            <a:ext cx="11160000" cy="720000"/>
          </a:xfrm>
        </p:spPr>
        <p:txBody>
          <a:bodyPr/>
          <a:lstStyle/>
          <a:p>
            <a:r>
              <a:rPr lang="he-IL" altLang="he-IL" dirty="0"/>
              <a:t>אנרגיה קינטית ממוצעת</a:t>
            </a:r>
            <a:endParaRPr lang="he-IL" dirty="0"/>
          </a:p>
        </p:txBody>
      </p:sp>
      <p:sp>
        <p:nvSpPr>
          <p:cNvPr id="24" name="TextBox 23"/>
          <p:cNvSpPr txBox="1"/>
          <p:nvPr/>
        </p:nvSpPr>
        <p:spPr>
          <a:xfrm>
            <a:off x="1651000" y="999769"/>
            <a:ext cx="9257618" cy="3626206"/>
          </a:xfrm>
          <a:prstGeom prst="rect">
            <a:avLst/>
          </a:prstGeom>
          <a:solidFill>
            <a:schemeClr val="bg1">
              <a:lumMod val="95000"/>
            </a:schemeClr>
          </a:solidFill>
          <a:ln w="22225">
            <a:solidFill>
              <a:schemeClr val="bg1">
                <a:lumMod val="85000"/>
              </a:schemeClr>
            </a:solidFill>
          </a:ln>
          <a:effectLst/>
        </p:spPr>
        <p:txBody>
          <a:bodyPr rtlCol="1" anchor="ctr">
            <a:noAutofit/>
          </a:bodyPr>
          <a:lstStyle/>
          <a:p>
            <a:pPr marL="342900" indent="-342900">
              <a:lnSpc>
                <a:spcPct val="90000"/>
              </a:lnSpc>
              <a:spcBef>
                <a:spcPct val="20000"/>
              </a:spcBef>
              <a:spcAft>
                <a:spcPts val="600"/>
              </a:spcAft>
              <a:buClr>
                <a:schemeClr val="folHlink"/>
              </a:buClr>
              <a:buSzPct val="110000"/>
              <a:buFont typeface="Wingdings 2" pitchFamily="18" charset="2"/>
              <a:buChar char="í"/>
              <a:defRPr/>
            </a:pPr>
            <a:r>
              <a:rPr lang="he-IL" altLang="he-IL" sz="2400" dirty="0">
                <a:solidFill>
                  <a:srgbClr val="002060"/>
                </a:solidFill>
                <a:latin typeface="Varela Round" pitchFamily="2" charset="-79"/>
                <a:cs typeface="Varela Round" pitchFamily="2" charset="-79"/>
              </a:rPr>
              <a:t>לחלקיקים במדגם של חומר יש מהירויות שונות, ולכן גם אנרגיה קינטית שונה. לכן מתייחסים ל</a:t>
            </a:r>
            <a:r>
              <a:rPr lang="he-IL" altLang="he-IL" sz="2400" u="sng" dirty="0">
                <a:solidFill>
                  <a:srgbClr val="002060"/>
                </a:solidFill>
                <a:latin typeface="Varela Round" pitchFamily="2" charset="-79"/>
                <a:cs typeface="Varela Round" pitchFamily="2" charset="-79"/>
              </a:rPr>
              <a:t>אנרגיה הקינטית הממוצעת</a:t>
            </a:r>
            <a:r>
              <a:rPr lang="he-IL" altLang="he-IL" sz="2400" dirty="0">
                <a:solidFill>
                  <a:srgbClr val="002060"/>
                </a:solidFill>
                <a:latin typeface="Varela Round" pitchFamily="2" charset="-79"/>
                <a:cs typeface="Varela Round" pitchFamily="2" charset="-79"/>
              </a:rPr>
              <a:t> של המדגם. </a:t>
            </a:r>
          </a:p>
          <a:p>
            <a:pPr algn="r" rtl="1">
              <a:lnSpc>
                <a:spcPct val="110000"/>
              </a:lnSpc>
              <a:spcBef>
                <a:spcPct val="20000"/>
              </a:spcBef>
              <a:defRPr/>
            </a:pPr>
            <a:endParaRPr lang="he-IL" altLang="he-IL" sz="2400" dirty="0">
              <a:solidFill>
                <a:srgbClr val="002060"/>
              </a:solidFill>
              <a:latin typeface="Varela Round" pitchFamily="2" charset="-79"/>
              <a:cs typeface="Varela Round" pitchFamily="2" charset="-79"/>
            </a:endParaRPr>
          </a:p>
          <a:p>
            <a:pPr marL="342900" indent="-342900">
              <a:lnSpc>
                <a:spcPct val="90000"/>
              </a:lnSpc>
              <a:spcBef>
                <a:spcPct val="20000"/>
              </a:spcBef>
              <a:spcAft>
                <a:spcPts val="600"/>
              </a:spcAft>
              <a:buClr>
                <a:schemeClr val="folHlink"/>
              </a:buClr>
              <a:buSzPct val="110000"/>
              <a:buFont typeface="Wingdings 2" pitchFamily="18" charset="2"/>
              <a:buChar char="í"/>
              <a:defRPr/>
            </a:pPr>
            <a:r>
              <a:rPr lang="he-IL" altLang="he-IL" sz="2400" u="sng" dirty="0">
                <a:solidFill>
                  <a:srgbClr val="002060"/>
                </a:solidFill>
                <a:latin typeface="Varela Round" pitchFamily="2" charset="-79"/>
                <a:cs typeface="Varela Round" pitchFamily="2" charset="-79"/>
              </a:rPr>
              <a:t>אנרגיה קינטית ממוצעת</a:t>
            </a:r>
            <a:r>
              <a:rPr lang="he-IL" altLang="he-IL" sz="2400" dirty="0">
                <a:solidFill>
                  <a:srgbClr val="002060"/>
                </a:solidFill>
                <a:latin typeface="Varela Round" pitchFamily="2" charset="-79"/>
                <a:cs typeface="Varela Round" pitchFamily="2" charset="-79"/>
              </a:rPr>
              <a:t> - הממוצע של האנרגיה הקינטית של החלקיקים במדגם.</a:t>
            </a:r>
          </a:p>
          <a:p>
            <a:pPr marL="342900" indent="-342900">
              <a:lnSpc>
                <a:spcPct val="90000"/>
              </a:lnSpc>
              <a:spcBef>
                <a:spcPct val="20000"/>
              </a:spcBef>
              <a:spcAft>
                <a:spcPts val="600"/>
              </a:spcAft>
              <a:buClr>
                <a:schemeClr val="folHlink"/>
              </a:buClr>
              <a:buSzPct val="110000"/>
              <a:buFont typeface="Wingdings 2" pitchFamily="18" charset="2"/>
              <a:buChar char="í"/>
              <a:defRPr/>
            </a:pPr>
            <a:endParaRPr lang="he-IL" altLang="he-IL" sz="2400" dirty="0">
              <a:solidFill>
                <a:srgbClr val="002060"/>
              </a:solidFill>
              <a:latin typeface="Varela Round" pitchFamily="2" charset="-79"/>
              <a:cs typeface="Varela Round" pitchFamily="2" charset="-79"/>
            </a:endParaRPr>
          </a:p>
          <a:p>
            <a:pPr marL="342900" indent="-342900">
              <a:lnSpc>
                <a:spcPct val="90000"/>
              </a:lnSpc>
              <a:spcBef>
                <a:spcPct val="20000"/>
              </a:spcBef>
              <a:spcAft>
                <a:spcPts val="600"/>
              </a:spcAft>
              <a:buClr>
                <a:schemeClr val="folHlink"/>
              </a:buClr>
              <a:buSzPct val="110000"/>
              <a:buFont typeface="Wingdings 2" pitchFamily="18" charset="2"/>
              <a:buChar char="í"/>
              <a:defRPr/>
            </a:pPr>
            <a:r>
              <a:rPr lang="he-IL" altLang="he-IL" sz="2400" u="sng" dirty="0">
                <a:solidFill>
                  <a:srgbClr val="002060"/>
                </a:solidFill>
                <a:latin typeface="Varela Round" pitchFamily="2" charset="-79"/>
                <a:cs typeface="Varela Round" pitchFamily="2" charset="-79"/>
              </a:rPr>
              <a:t>הטמפרטורה</a:t>
            </a:r>
            <a:r>
              <a:rPr lang="he-IL" altLang="he-IL" sz="2400" dirty="0">
                <a:solidFill>
                  <a:srgbClr val="002060"/>
                </a:solidFill>
                <a:latin typeface="Varela Round" pitchFamily="2" charset="-79"/>
                <a:cs typeface="Varela Round" pitchFamily="2" charset="-79"/>
              </a:rPr>
              <a:t> היא מדד מַקרוסקופי לאנרגיה הקינטית הממוצעת של מדגם חלקיקים.</a:t>
            </a:r>
            <a:endParaRPr lang="en-US" altLang="he-IL" sz="2400" dirty="0">
              <a:solidFill>
                <a:srgbClr val="002060"/>
              </a:solidFill>
              <a:latin typeface="Varela Round" pitchFamily="2" charset="-79"/>
              <a:cs typeface="Varela Round" pitchFamily="2" charset="-79"/>
            </a:endParaRPr>
          </a:p>
        </p:txBody>
      </p:sp>
      <p:pic>
        <p:nvPicPr>
          <p:cNvPr id="23" name="Picture 7" descr="funny cartoon of two olympic runners with batons, the one in front is looking over his shoulder, blowing a raspberry to the one behind"/>
          <p:cNvPicPr>
            <a:picLocks noChangeAspect="1" noChangeArrowheads="1"/>
          </p:cNvPicPr>
          <p:nvPr/>
        </p:nvPicPr>
        <p:blipFill>
          <a:blip r:embed="rId2" cstate="print"/>
          <a:srcRect/>
          <a:stretch>
            <a:fillRect/>
          </a:stretch>
        </p:blipFill>
        <p:spPr bwMode="auto">
          <a:xfrm>
            <a:off x="354962" y="3811855"/>
            <a:ext cx="2072216" cy="1952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תוצאת תמונה עבור מד טמפרטורה"/>
          <p:cNvPicPr>
            <a:picLocks noChangeAspect="1" noChangeArrowheads="1"/>
          </p:cNvPicPr>
          <p:nvPr/>
        </p:nvPicPr>
        <p:blipFill>
          <a:blip r:embed="rId2" cstate="print"/>
          <a:srcRect/>
          <a:stretch>
            <a:fillRect/>
          </a:stretch>
        </p:blipFill>
        <p:spPr bwMode="auto">
          <a:xfrm rot="535333">
            <a:off x="395268" y="3142436"/>
            <a:ext cx="5758700" cy="2314575"/>
          </a:xfrm>
          <a:prstGeom prst="rect">
            <a:avLst/>
          </a:prstGeom>
          <a:noFill/>
          <a:ln w="9525">
            <a:noFill/>
            <a:miter lim="800000"/>
            <a:headEnd/>
            <a:tailEnd/>
          </a:ln>
        </p:spPr>
      </p:pic>
      <p:sp>
        <p:nvSpPr>
          <p:cNvPr id="24580" name="Rectangle 3"/>
          <p:cNvSpPr>
            <a:spLocks noGrp="1" noChangeArrowheads="1"/>
          </p:cNvSpPr>
          <p:nvPr>
            <p:ph idx="1"/>
          </p:nvPr>
        </p:nvSpPr>
        <p:spPr bwMode="auto">
          <a:xfrm>
            <a:off x="947057" y="948405"/>
            <a:ext cx="10811612" cy="37719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he-IL" altLang="he-IL" dirty="0">
                <a:solidFill>
                  <a:schemeClr val="tx2"/>
                </a:solidFill>
              </a:rPr>
              <a:t>האנרגיה הקינטית </a:t>
            </a:r>
            <a:r>
              <a:rPr lang="he-IL" altLang="he-IL" sz="3600" b="1" dirty="0">
                <a:solidFill>
                  <a:schemeClr val="tx2"/>
                </a:solidFill>
              </a:rPr>
              <a:t>הממוצעת</a:t>
            </a:r>
            <a:r>
              <a:rPr lang="he-IL" altLang="he-IL" sz="3600" dirty="0">
                <a:solidFill>
                  <a:schemeClr val="tx2"/>
                </a:solidFill>
              </a:rPr>
              <a:t> </a:t>
            </a:r>
            <a:r>
              <a:rPr lang="he-IL" altLang="he-IL" dirty="0">
                <a:solidFill>
                  <a:schemeClr val="tx2"/>
                </a:solidFill>
              </a:rPr>
              <a:t>באה לידי ביטוי בצורת </a:t>
            </a:r>
            <a:r>
              <a:rPr lang="he-IL" altLang="he-IL" b="1" dirty="0">
                <a:solidFill>
                  <a:srgbClr val="FF0000"/>
                </a:solidFill>
              </a:rPr>
              <a:t>טמפרטורה</a:t>
            </a:r>
            <a:r>
              <a:rPr lang="he-IL" altLang="he-IL" dirty="0">
                <a:solidFill>
                  <a:schemeClr val="tx2"/>
                </a:solidFill>
              </a:rPr>
              <a:t> של מדגם החלקיקים.</a:t>
            </a:r>
          </a:p>
          <a:p>
            <a:pPr eaLnBrk="1" hangingPunct="1"/>
            <a:r>
              <a:rPr lang="he-IL" altLang="he-IL" dirty="0">
                <a:solidFill>
                  <a:schemeClr val="tx2"/>
                </a:solidFill>
              </a:rPr>
              <a:t>ככל שהאנרגיה הקינטית הממוצעת של החלקיקים גדולה יותר, מספר ההתנגשויות במד הטמפרטורה יהיה גדול יותר והטמפרטורה שיראה מד הטמפרטורה תהיה גבוהה יותר.</a:t>
            </a:r>
          </a:p>
          <a:p>
            <a:pPr marL="342900" lvl="8" indent="-342900">
              <a:lnSpc>
                <a:spcPct val="150000"/>
              </a:lnSpc>
              <a:spcBef>
                <a:spcPts val="0"/>
              </a:spcBef>
              <a:spcAft>
                <a:spcPts val="600"/>
              </a:spcAft>
            </a:pPr>
            <a:r>
              <a:rPr lang="he-IL" altLang="he-IL" sz="2400" dirty="0">
                <a:solidFill>
                  <a:schemeClr val="tx2"/>
                </a:solidFill>
                <a:latin typeface="Varela Round" pitchFamily="2" charset="-79"/>
                <a:cs typeface="Varela Round" pitchFamily="2" charset="-79"/>
              </a:rPr>
              <a:t>טמפרטורה היא גודל שאינו תלוי בכמות החומר.</a:t>
            </a:r>
          </a:p>
          <a:p>
            <a:pPr eaLnBrk="1" hangingPunct="1"/>
            <a:endParaRPr lang="he-IL" altLang="he-IL" dirty="0">
              <a:solidFill>
                <a:schemeClr val="tx2"/>
              </a:solidFill>
            </a:endParaRPr>
          </a:p>
        </p:txBody>
      </p:sp>
      <p:sp>
        <p:nvSpPr>
          <p:cNvPr id="24582" name="מציין מיקום של מספר שקופית 1"/>
          <p:cNvSpPr>
            <a:spLocks noGrp="1"/>
          </p:cNvSpPr>
          <p:nvPr>
            <p:ph type="sldNum" sz="quarter" idx="4294967295"/>
          </p:nvPr>
        </p:nvSpPr>
        <p:spPr bwMode="auto">
          <a:xfrm>
            <a:off x="624336" y="5876925"/>
            <a:ext cx="2844430" cy="285750"/>
          </a:xfrm>
          <a:prstGeom prst="rect">
            <a:avLst/>
          </a:prstGeom>
          <a:noFill/>
          <a:ln>
            <a:miter lim="800000"/>
            <a:headEnd/>
            <a:tailEnd/>
          </a:ln>
        </p:spPr>
        <p:txBody>
          <a:bodyPr/>
          <a:lstStyle/>
          <a:p>
            <a:fld id="{231024BA-7117-4AE5-A9E8-25E20D2249DC}" type="slidenum">
              <a:rPr lang="he-IL" altLang="he-IL"/>
              <a:pPr/>
              <a:t>14</a:t>
            </a:fld>
            <a:endParaRPr lang="uz-Latn-UZ" altLang="he-IL"/>
          </a:p>
        </p:txBody>
      </p:sp>
      <p:sp>
        <p:nvSpPr>
          <p:cNvPr id="8" name="כותרת 7"/>
          <p:cNvSpPr>
            <a:spLocks noGrp="1"/>
          </p:cNvSpPr>
          <p:nvPr>
            <p:ph type="title"/>
          </p:nvPr>
        </p:nvSpPr>
        <p:spPr/>
        <p:txBody>
          <a:bodyPr/>
          <a:lstStyle/>
          <a:p>
            <a:r>
              <a:rPr lang="he-IL" dirty="0"/>
              <a:t>אנרגיה קינטית וטמפרטורה</a:t>
            </a:r>
          </a:p>
        </p:txBody>
      </p:sp>
      <p:pic>
        <p:nvPicPr>
          <p:cNvPr id="145412" name="Picture 4" descr="מד טמפרטורה - אביזרים לאפיה ובישול"/>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22632">
            <a:off x="2326032" y="4087247"/>
            <a:ext cx="2143125" cy="2143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845" y="642939"/>
            <a:ext cx="10882483" cy="115050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lnSpc>
                <a:spcPct val="150000"/>
              </a:lnSpc>
              <a:spcBef>
                <a:spcPts val="0"/>
              </a:spcBef>
              <a:spcAft>
                <a:spcPts val="0"/>
              </a:spcAft>
              <a:defRPr/>
            </a:pPr>
            <a:r>
              <a:rPr lang="he-IL" sz="2400" dirty="0">
                <a:solidFill>
                  <a:srgbClr val="1D4C72"/>
                </a:solidFill>
                <a:latin typeface="Arial"/>
                <a:cs typeface="Varela Round"/>
              </a:rPr>
              <a:t>האם ל- 2 מול מים, </a:t>
            </a:r>
            <a:r>
              <a:rPr lang="en-US" sz="2400" dirty="0">
                <a:solidFill>
                  <a:srgbClr val="1D4C72"/>
                </a:solidFill>
                <a:latin typeface="Arial"/>
                <a:cs typeface="Varela Round"/>
              </a:rPr>
              <a:t>H</a:t>
            </a:r>
            <a:r>
              <a:rPr lang="en-US" sz="2400" baseline="-25000" dirty="0">
                <a:solidFill>
                  <a:srgbClr val="1D4C72"/>
                </a:solidFill>
                <a:latin typeface="Arial"/>
                <a:cs typeface="Varela Round"/>
              </a:rPr>
              <a:t>2</a:t>
            </a:r>
            <a:r>
              <a:rPr lang="en-US" sz="2400" dirty="0">
                <a:solidFill>
                  <a:srgbClr val="1D4C72"/>
                </a:solidFill>
                <a:latin typeface="Arial"/>
                <a:cs typeface="Varela Round"/>
              </a:rPr>
              <a:t>O</a:t>
            </a:r>
            <a:r>
              <a:rPr lang="he-IL" sz="2400" dirty="0">
                <a:solidFill>
                  <a:srgbClr val="1D4C72"/>
                </a:solidFill>
                <a:latin typeface="Arial"/>
                <a:cs typeface="Varela Round"/>
              </a:rPr>
              <a:t>, בטמפרטורת החדר, תהיה אותה אנרגיה קינטית ממוצעת כמו ל- 2 מול אצטון, </a:t>
            </a:r>
            <a:r>
              <a:rPr lang="en-US" sz="2400" dirty="0">
                <a:solidFill>
                  <a:srgbClr val="1D4C72"/>
                </a:solidFill>
                <a:latin typeface="Arial"/>
                <a:cs typeface="Varela Round"/>
              </a:rPr>
              <a:t>(CH</a:t>
            </a:r>
            <a:r>
              <a:rPr lang="en-US" sz="2400" baseline="-25000" dirty="0">
                <a:solidFill>
                  <a:srgbClr val="1D4C72"/>
                </a:solidFill>
                <a:latin typeface="Arial"/>
                <a:cs typeface="Varela Round"/>
              </a:rPr>
              <a:t>3</a:t>
            </a:r>
            <a:r>
              <a:rPr lang="en-US" sz="2400" dirty="0">
                <a:solidFill>
                  <a:srgbClr val="1D4C72"/>
                </a:solidFill>
                <a:latin typeface="Arial"/>
                <a:cs typeface="Varela Round"/>
              </a:rPr>
              <a:t>)CO</a:t>
            </a:r>
            <a:r>
              <a:rPr lang="he-IL" sz="2400" dirty="0">
                <a:solidFill>
                  <a:srgbClr val="1D4C72"/>
                </a:solidFill>
                <a:latin typeface="Arial"/>
                <a:cs typeface="Varela Round"/>
              </a:rPr>
              <a:t>, באותה טמפרטורה? נמקו. </a:t>
            </a:r>
          </a:p>
        </p:txBody>
      </p:sp>
      <p:sp>
        <p:nvSpPr>
          <p:cNvPr id="13" name="Rectangle 12"/>
          <p:cNvSpPr/>
          <p:nvPr/>
        </p:nvSpPr>
        <p:spPr>
          <a:xfrm>
            <a:off x="624337" y="2276317"/>
            <a:ext cx="10899414" cy="283139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lnSpc>
                <a:spcPct val="150000"/>
              </a:lnSpc>
              <a:spcBef>
                <a:spcPts val="0"/>
              </a:spcBef>
              <a:spcAft>
                <a:spcPts val="0"/>
              </a:spcAft>
              <a:defRPr/>
            </a:pPr>
            <a:r>
              <a:rPr lang="he-IL" sz="2400" b="1" dirty="0">
                <a:solidFill>
                  <a:prstClr val="black"/>
                </a:solidFill>
                <a:cs typeface="Varela Round"/>
              </a:rPr>
              <a:t>תשובה:</a:t>
            </a:r>
          </a:p>
          <a:p>
            <a:pPr algn="r" rtl="1" eaLnBrk="1" fontAlgn="auto" hangingPunct="1">
              <a:lnSpc>
                <a:spcPct val="150000"/>
              </a:lnSpc>
              <a:spcBef>
                <a:spcPts val="0"/>
              </a:spcBef>
              <a:spcAft>
                <a:spcPts val="0"/>
              </a:spcAft>
              <a:defRPr/>
            </a:pPr>
            <a:r>
              <a:rPr lang="he-IL" sz="2400" b="1" dirty="0">
                <a:solidFill>
                  <a:srgbClr val="FF6600"/>
                </a:solidFill>
                <a:cs typeface="Varela Round"/>
              </a:rPr>
              <a:t>כן.</a:t>
            </a:r>
            <a:r>
              <a:rPr lang="he-IL" sz="2400" dirty="0">
                <a:solidFill>
                  <a:prstClr val="black"/>
                </a:solidFill>
                <a:cs typeface="Varela Round"/>
              </a:rPr>
              <a:t> המדגמים מכילים חלקיקים </a:t>
            </a:r>
            <a:r>
              <a:rPr lang="he-IL" sz="2400" u="sng" dirty="0">
                <a:solidFill>
                  <a:prstClr val="black"/>
                </a:solidFill>
                <a:cs typeface="Varela Round"/>
              </a:rPr>
              <a:t>באותה </a:t>
            </a:r>
            <a:r>
              <a:rPr lang="he-IL" sz="2400" u="sng" dirty="0">
                <a:solidFill>
                  <a:schemeClr val="tx1"/>
                </a:solidFill>
                <a:cs typeface="Varela Round"/>
              </a:rPr>
              <a:t>ה</a:t>
            </a:r>
            <a:r>
              <a:rPr lang="he-IL" sz="2400" u="sng" dirty="0">
                <a:solidFill>
                  <a:prstClr val="black"/>
                </a:solidFill>
                <a:cs typeface="Varela Round"/>
              </a:rPr>
              <a:t>טמפרטורה.</a:t>
            </a:r>
            <a:r>
              <a:rPr lang="he-IL" sz="2400" dirty="0">
                <a:solidFill>
                  <a:prstClr val="black"/>
                </a:solidFill>
                <a:cs typeface="Varela Round"/>
              </a:rPr>
              <a:t> מאחר שהטמפרטורה היא מדד לאנרגיה הקינטית הממוצעת, </a:t>
            </a:r>
            <a:r>
              <a:rPr lang="he-IL" sz="2400" dirty="0">
                <a:solidFill>
                  <a:schemeClr val="tx1"/>
                </a:solidFill>
                <a:cs typeface="Varela Round"/>
              </a:rPr>
              <a:t>אפשר</a:t>
            </a:r>
            <a:r>
              <a:rPr lang="he-IL" sz="2400" dirty="0">
                <a:solidFill>
                  <a:prstClr val="black"/>
                </a:solidFill>
                <a:cs typeface="Varela Round"/>
              </a:rPr>
              <a:t> לקבוע שהאנרגיה הקינטית </a:t>
            </a:r>
            <a:r>
              <a:rPr lang="he-IL" sz="2400" u="sng" dirty="0">
                <a:solidFill>
                  <a:prstClr val="black"/>
                </a:solidFill>
                <a:cs typeface="Varela Round"/>
              </a:rPr>
              <a:t>הממוצעת</a:t>
            </a:r>
            <a:r>
              <a:rPr lang="he-IL" sz="2400" dirty="0">
                <a:solidFill>
                  <a:prstClr val="black"/>
                </a:solidFill>
                <a:cs typeface="Varela Round"/>
              </a:rPr>
              <a:t> שווה.</a:t>
            </a:r>
          </a:p>
          <a:p>
            <a:pPr algn="r" rtl="1" eaLnBrk="1" fontAlgn="auto" hangingPunct="1">
              <a:lnSpc>
                <a:spcPct val="150000"/>
              </a:lnSpc>
              <a:spcBef>
                <a:spcPts val="0"/>
              </a:spcBef>
              <a:spcAft>
                <a:spcPts val="0"/>
              </a:spcAft>
              <a:defRPr/>
            </a:pPr>
            <a:r>
              <a:rPr lang="he-IL" sz="2400" b="1" dirty="0">
                <a:solidFill>
                  <a:prstClr val="black"/>
                </a:solidFill>
                <a:cs typeface="Varela Round"/>
              </a:rPr>
              <a:t>שימו לב! </a:t>
            </a:r>
            <a:r>
              <a:rPr lang="he-IL" sz="2400" dirty="0">
                <a:solidFill>
                  <a:prstClr val="black"/>
                </a:solidFill>
                <a:cs typeface="Varela Round"/>
              </a:rPr>
              <a:t>במקרה הנתון </a:t>
            </a:r>
            <a:r>
              <a:rPr lang="he-IL" sz="2400" dirty="0">
                <a:solidFill>
                  <a:schemeClr val="tx1"/>
                </a:solidFill>
                <a:cs typeface="Varela Round"/>
              </a:rPr>
              <a:t>אי אפשר </a:t>
            </a:r>
            <a:r>
              <a:rPr lang="he-IL" sz="2400" dirty="0">
                <a:solidFill>
                  <a:prstClr val="black"/>
                </a:solidFill>
                <a:cs typeface="Varela Round"/>
              </a:rPr>
              <a:t>לקבוע אם האנרגיה הקינטית </a:t>
            </a:r>
            <a:r>
              <a:rPr lang="he-IL" sz="2400" u="sng" dirty="0">
                <a:solidFill>
                  <a:prstClr val="black"/>
                </a:solidFill>
                <a:cs typeface="Varela Round"/>
              </a:rPr>
              <a:t>הכוללת</a:t>
            </a:r>
            <a:r>
              <a:rPr lang="he-IL" sz="2400" dirty="0">
                <a:solidFill>
                  <a:prstClr val="black"/>
                </a:solidFill>
                <a:cs typeface="Varela Round"/>
              </a:rPr>
              <a:t> של המדגמים שווה, קטנה או גדולה, כי החומרים מורכבים ממולקולות שונות.</a:t>
            </a:r>
            <a:endParaRPr lang="he-IL" sz="2400" u="sng" dirty="0">
              <a:solidFill>
                <a:prstClr val="black">
                  <a:lumMod val="65000"/>
                  <a:lumOff val="35000"/>
                </a:prstClr>
              </a:solidFill>
              <a:cs typeface="Varela Round"/>
            </a:endParaRPr>
          </a:p>
        </p:txBody>
      </p:sp>
      <p:sp>
        <p:nvSpPr>
          <p:cNvPr id="25604" name="כותרת 8"/>
          <p:cNvSpPr>
            <a:spLocks noGrp="1"/>
          </p:cNvSpPr>
          <p:nvPr>
            <p:ph type="title"/>
          </p:nvPr>
        </p:nvSpPr>
        <p:spPr bwMode="auto">
          <a:xfrm>
            <a:off x="499468" y="162069"/>
            <a:ext cx="10971372" cy="433387"/>
          </a:xfrm>
          <a:noFill/>
          <a:ln>
            <a:miter lim="800000"/>
            <a:headEnd/>
            <a:tailEnd/>
          </a:ln>
        </p:spPr>
        <p:txBody>
          <a:bodyPr vert="horz" wrap="square" lIns="91440" tIns="45720" rIns="91440" bIns="45720" numCol="1" anchor="t" anchorCtr="0" compatLnSpc="1">
            <a:prstTxWarp prst="textNoShape">
              <a:avLst/>
            </a:prstTxWarp>
          </a:bodyPr>
          <a:lstStyle/>
          <a:p>
            <a:pPr algn="r"/>
            <a:r>
              <a:rPr lang="he-IL" altLang="he-IL" sz="2800" b="1" dirty="0">
                <a:solidFill>
                  <a:srgbClr val="FF6600"/>
                </a:solidFill>
              </a:rPr>
              <a:t>שאלה 1</a:t>
            </a:r>
          </a:p>
        </p:txBody>
      </p:sp>
      <p:sp>
        <p:nvSpPr>
          <p:cNvPr id="25605" name="Slide Number Placeholder 6"/>
          <p:cNvSpPr>
            <a:spLocks noGrp="1"/>
          </p:cNvSpPr>
          <p:nvPr>
            <p:ph type="sldNum" sz="quarter" idx="4294967295"/>
          </p:nvPr>
        </p:nvSpPr>
        <p:spPr bwMode="auto">
          <a:xfrm>
            <a:off x="11278249" y="6092825"/>
            <a:ext cx="480420" cy="285750"/>
          </a:xfrm>
          <a:prstGeom prst="rect">
            <a:avLst/>
          </a:prstGeom>
          <a:noFill/>
          <a:ln>
            <a:miter lim="800000"/>
            <a:headEnd/>
            <a:tailEnd/>
          </a:ln>
        </p:spPr>
        <p:txBody>
          <a:bodyPr/>
          <a:lstStyle/>
          <a:p>
            <a:fld id="{441DB1B4-6E67-4BA8-84BE-8C8A831A9D85}" type="slidenum">
              <a:rPr lang="he-IL" altLang="he-IL">
                <a:solidFill>
                  <a:schemeClr val="tx1"/>
                </a:solidFill>
              </a:rPr>
              <a:pPr/>
              <a:t>15</a:t>
            </a:fld>
            <a:endParaRPr lang="he-IL" altLang="he-IL">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13">
                                            <p:bg/>
                                          </p:spTgt>
                                        </p:tgtEl>
                                        <p:attrNameLst>
                                          <p:attrName>style.visibility</p:attrName>
                                        </p:attrNameLst>
                                      </p:cBhvr>
                                      <p:to>
                                        <p:strVal val="visible"/>
                                      </p:to>
                                    </p:set>
                                    <p:anim calcmode="lin" valueType="num">
                                      <p:cBhvr additive="base">
                                        <p:cTn id="11" dur="5000" fill="hold"/>
                                        <p:tgtEl>
                                          <p:spTgt spid="13">
                                            <p:bg/>
                                          </p:spTgt>
                                        </p:tgtEl>
                                        <p:attrNameLst>
                                          <p:attrName>ppt_x</p:attrName>
                                        </p:attrNameLst>
                                      </p:cBhvr>
                                      <p:tavLst>
                                        <p:tav tm="0">
                                          <p:val>
                                            <p:strVal val="#ppt_x"/>
                                          </p:val>
                                        </p:tav>
                                        <p:tav tm="100000">
                                          <p:val>
                                            <p:strVal val="#ppt_x"/>
                                          </p:val>
                                        </p:tav>
                                      </p:tavLst>
                                    </p:anim>
                                    <p:anim calcmode="lin" valueType="num">
                                      <p:cBhvr additive="base">
                                        <p:cTn id="12" dur="5000" fill="hold"/>
                                        <p:tgtEl>
                                          <p:spTgt spid="13">
                                            <p:bg/>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3">
                                            <p:txEl>
                                              <p:pRg st="0" end="0"/>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3">
                                            <p:txEl>
                                              <p:pRg st="1" end="1"/>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additive="base">
                                        <p:cTn id="23" dur="5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he-IL" dirty="0"/>
              <a:t>אנרגיה פוטנציאלית</a:t>
            </a:r>
            <a:endParaRPr lang="he-IL" dirty="0"/>
          </a:p>
        </p:txBody>
      </p:sp>
      <p:sp>
        <p:nvSpPr>
          <p:cNvPr id="5" name="Rectangle 3"/>
          <p:cNvSpPr>
            <a:spLocks noGrp="1" noChangeArrowheads="1"/>
          </p:cNvSpPr>
          <p:nvPr>
            <p:ph sz="quarter" idx="4"/>
          </p:nvPr>
        </p:nvSpPr>
        <p:spPr bwMode="auto">
          <a:xfrm>
            <a:off x="1266031" y="949423"/>
            <a:ext cx="9658350" cy="4600575"/>
          </a:xfrm>
          <a:prstGeom prst="rect">
            <a:avLst/>
          </a:prstGeom>
          <a:solidFill>
            <a:schemeClr val="bg1">
              <a:lumMod val="95000"/>
            </a:schemeClr>
          </a:solidFill>
          <a:ln>
            <a:solidFill>
              <a:schemeClr val="bg1">
                <a:lumMod val="85000"/>
              </a:schemeClr>
            </a:solidFill>
            <a:miter lim="800000"/>
            <a:headEnd/>
            <a:tailEnd/>
          </a:ln>
        </p:spPr>
        <p:txBody>
          <a:bodyPr>
            <a:normAutofit fontScale="85000" lnSpcReduction="10000"/>
          </a:bodyPr>
          <a:lstStyle/>
          <a:p>
            <a:pPr eaLnBrk="1" hangingPunct="1">
              <a:lnSpc>
                <a:spcPct val="160000"/>
              </a:lnSpc>
              <a:buClr>
                <a:schemeClr val="folHlink"/>
              </a:buClr>
              <a:buSzPct val="110000"/>
              <a:buFont typeface="Wingdings 2" pitchFamily="18" charset="2"/>
              <a:buChar char="í"/>
            </a:pPr>
            <a:r>
              <a:rPr lang="he-IL" altLang="he-IL" sz="2400" dirty="0"/>
              <a:t>אנרגיה התלויה בכוחות הפועלים על הגוף (או החלקיק).</a:t>
            </a:r>
          </a:p>
          <a:p>
            <a:pPr eaLnBrk="1" hangingPunct="1">
              <a:lnSpc>
                <a:spcPct val="160000"/>
              </a:lnSpc>
              <a:buClr>
                <a:schemeClr val="folHlink"/>
              </a:buClr>
              <a:buSzPct val="110000"/>
              <a:buFont typeface="Wingdings 2" pitchFamily="18" charset="2"/>
              <a:buChar char="í"/>
            </a:pPr>
            <a:r>
              <a:rPr lang="he-IL" altLang="he-IL" sz="2400" dirty="0"/>
              <a:t>האנרגיה הפוטנציאלית של מדגם חלקיקים נובעת מכוחות המשיכה והדחייה בין החלקיקים המרכיבים אותו. </a:t>
            </a:r>
          </a:p>
          <a:p>
            <a:pPr eaLnBrk="1" hangingPunct="1">
              <a:lnSpc>
                <a:spcPct val="160000"/>
              </a:lnSpc>
              <a:buClr>
                <a:schemeClr val="folHlink"/>
              </a:buClr>
              <a:buSzPct val="110000"/>
              <a:buNone/>
            </a:pPr>
            <a:r>
              <a:rPr lang="he-IL" altLang="he-IL" dirty="0"/>
              <a:t>	</a:t>
            </a:r>
            <a:r>
              <a:rPr lang="he-IL" altLang="he-IL" sz="2400" dirty="0"/>
              <a:t>אלו הן אינטראקציות בין מולקולות, אינטראקציות בין אטומים, ואינטראקציות בין האלקטרונים לגרעין האטום</a:t>
            </a:r>
          </a:p>
          <a:p>
            <a:pPr>
              <a:lnSpc>
                <a:spcPct val="160000"/>
              </a:lnSpc>
              <a:buClr>
                <a:schemeClr val="folHlink"/>
              </a:buClr>
              <a:buSzPct val="110000"/>
              <a:buFont typeface="Wingdings 2" pitchFamily="18" charset="2"/>
              <a:buChar char="í"/>
            </a:pPr>
            <a:r>
              <a:rPr lang="he-IL" altLang="he-IL" sz="2400" dirty="0"/>
              <a:t>ככל שבמדגם יש מספר רב יותר של חלקיקים, גם מספר האינטראקציות המתקיימות גדול יותר, והאנרגיה הדרושה להפרדה מוחלטת של החלקיקים גדולה יותר.</a:t>
            </a:r>
            <a:r>
              <a:rPr lang="he-IL" altLang="he-IL" dirty="0"/>
              <a:t> </a:t>
            </a:r>
          </a:p>
          <a:p>
            <a:pPr>
              <a:lnSpc>
                <a:spcPct val="160000"/>
              </a:lnSpc>
              <a:buClr>
                <a:schemeClr val="folHlink"/>
              </a:buClr>
              <a:buSzPct val="110000"/>
              <a:buFont typeface="Wingdings 2" pitchFamily="18" charset="2"/>
              <a:buChar char="í"/>
            </a:pPr>
            <a:r>
              <a:rPr lang="he-IL" altLang="he-IL" dirty="0"/>
              <a:t>אנרגיה פוטנציאלית היא גודל הנמדד יחסית למצב בו אין כוחות שפועלים בין החלקיקים. במצב בו לא פועלים כוחות, האנרגיה הפוטנציאלית מוגדרת אפס.</a:t>
            </a:r>
          </a:p>
          <a:p>
            <a:pPr eaLnBrk="1" hangingPunct="1">
              <a:lnSpc>
                <a:spcPct val="160000"/>
              </a:lnSpc>
              <a:buClr>
                <a:schemeClr val="folHlink"/>
              </a:buClr>
              <a:buSzPct val="110000"/>
              <a:buFont typeface="Wingdings 2" pitchFamily="18" charset="2"/>
              <a:buChar char="í"/>
            </a:pPr>
            <a:endParaRPr lang="en-US" altLang="he-IL" sz="2400" dirty="0"/>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845" y="642939"/>
            <a:ext cx="10882483" cy="11541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lnSpc>
                <a:spcPct val="150000"/>
              </a:lnSpc>
              <a:spcBef>
                <a:spcPts val="0"/>
              </a:spcBef>
              <a:spcAft>
                <a:spcPts val="0"/>
              </a:spcAft>
              <a:defRPr/>
            </a:pPr>
            <a:r>
              <a:rPr lang="he-IL" sz="2400" dirty="0">
                <a:solidFill>
                  <a:srgbClr val="1D4C72"/>
                </a:solidFill>
                <a:latin typeface="Arial"/>
                <a:cs typeface="Varela Round"/>
              </a:rPr>
              <a:t>האם הקביעה הבאה נכונה? נמקו.</a:t>
            </a:r>
          </a:p>
          <a:p>
            <a:pPr algn="r" rtl="1" eaLnBrk="1" fontAlgn="auto" hangingPunct="1">
              <a:lnSpc>
                <a:spcPct val="150000"/>
              </a:lnSpc>
              <a:spcBef>
                <a:spcPts val="0"/>
              </a:spcBef>
              <a:spcAft>
                <a:spcPts val="0"/>
              </a:spcAft>
              <a:defRPr/>
            </a:pPr>
            <a:r>
              <a:rPr lang="he-IL" sz="2400" dirty="0">
                <a:solidFill>
                  <a:srgbClr val="1D4C72"/>
                </a:solidFill>
                <a:latin typeface="Arial"/>
                <a:cs typeface="Varela Round"/>
              </a:rPr>
              <a:t>ל- 100 גרם אצטון ול- 100 גרם מים יש אותה כמות אנרגיה פוטנציאלית. </a:t>
            </a:r>
          </a:p>
        </p:txBody>
      </p:sp>
      <p:sp>
        <p:nvSpPr>
          <p:cNvPr id="13" name="Rectangle 12"/>
          <p:cNvSpPr/>
          <p:nvPr/>
        </p:nvSpPr>
        <p:spPr>
          <a:xfrm>
            <a:off x="526983" y="2354262"/>
            <a:ext cx="10899414" cy="26114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lnSpc>
                <a:spcPct val="150000"/>
              </a:lnSpc>
              <a:spcBef>
                <a:spcPts val="0"/>
              </a:spcBef>
              <a:spcAft>
                <a:spcPts val="0"/>
              </a:spcAft>
              <a:defRPr/>
            </a:pPr>
            <a:r>
              <a:rPr lang="he-IL" sz="2400" b="1" dirty="0">
                <a:solidFill>
                  <a:prstClr val="black"/>
                </a:solidFill>
                <a:cs typeface="Varela Round"/>
              </a:rPr>
              <a:t>תשובה:</a:t>
            </a:r>
          </a:p>
          <a:p>
            <a:pPr algn="r" rtl="1" eaLnBrk="1" fontAlgn="auto" hangingPunct="1">
              <a:lnSpc>
                <a:spcPct val="150000"/>
              </a:lnSpc>
              <a:spcBef>
                <a:spcPts val="0"/>
              </a:spcBef>
              <a:spcAft>
                <a:spcPts val="0"/>
              </a:spcAft>
              <a:defRPr/>
            </a:pPr>
            <a:r>
              <a:rPr lang="he-IL" sz="2400" b="1" dirty="0">
                <a:solidFill>
                  <a:srgbClr val="FF6600"/>
                </a:solidFill>
                <a:cs typeface="Varela Round"/>
              </a:rPr>
              <a:t>לא ניתן לקבוע</a:t>
            </a:r>
            <a:r>
              <a:rPr lang="he-IL" sz="2400" dirty="0">
                <a:solidFill>
                  <a:prstClr val="black"/>
                </a:solidFill>
                <a:cs typeface="Varela Round"/>
              </a:rPr>
              <a:t>. </a:t>
            </a:r>
            <a:r>
              <a:rPr lang="he-IL" sz="2400" dirty="0">
                <a:solidFill>
                  <a:schemeClr val="tx1"/>
                </a:solidFill>
                <a:cs typeface="Varela Round"/>
              </a:rPr>
              <a:t>אף</a:t>
            </a:r>
            <a:r>
              <a:rPr lang="he-IL" sz="2400" dirty="0">
                <a:solidFill>
                  <a:prstClr val="black"/>
                </a:solidFill>
                <a:cs typeface="Varela Round"/>
              </a:rPr>
              <a:t> שמסת החומרים זהה, הם מכילים סוגים שונים של מולקולות.</a:t>
            </a:r>
          </a:p>
          <a:p>
            <a:pPr algn="r" rtl="1" eaLnBrk="1" fontAlgn="auto" hangingPunct="1">
              <a:lnSpc>
                <a:spcPct val="150000"/>
              </a:lnSpc>
              <a:spcBef>
                <a:spcPts val="0"/>
              </a:spcBef>
              <a:spcAft>
                <a:spcPts val="0"/>
              </a:spcAft>
              <a:defRPr/>
            </a:pPr>
            <a:r>
              <a:rPr lang="he-IL" sz="2400" dirty="0">
                <a:solidFill>
                  <a:prstClr val="black"/>
                </a:solidFill>
                <a:cs typeface="Varela Round"/>
              </a:rPr>
              <a:t>הכוחות הפועלים בין ובתוך המולקולות בחומר שונים, ולכן האנרגיה הפוטנציאלית שלהם שונה.</a:t>
            </a:r>
          </a:p>
          <a:p>
            <a:pPr algn="r" rtl="1" eaLnBrk="1" fontAlgn="auto" hangingPunct="1">
              <a:lnSpc>
                <a:spcPct val="150000"/>
              </a:lnSpc>
              <a:spcBef>
                <a:spcPts val="0"/>
              </a:spcBef>
              <a:spcAft>
                <a:spcPts val="0"/>
              </a:spcAft>
              <a:defRPr/>
            </a:pPr>
            <a:endParaRPr lang="he-IL" sz="2400" dirty="0">
              <a:solidFill>
                <a:prstClr val="black">
                  <a:lumMod val="65000"/>
                  <a:lumOff val="35000"/>
                </a:prstClr>
              </a:solidFill>
              <a:cs typeface="Varela Round"/>
            </a:endParaRPr>
          </a:p>
        </p:txBody>
      </p:sp>
      <p:sp>
        <p:nvSpPr>
          <p:cNvPr id="19460" name="כותרת 8"/>
          <p:cNvSpPr>
            <a:spLocks noGrp="1"/>
          </p:cNvSpPr>
          <p:nvPr>
            <p:ph type="title"/>
          </p:nvPr>
        </p:nvSpPr>
        <p:spPr bwMode="auto">
          <a:xfrm>
            <a:off x="499468" y="235957"/>
            <a:ext cx="10971372" cy="433387"/>
          </a:xfrm>
          <a:noFill/>
          <a:ln>
            <a:miter lim="800000"/>
            <a:headEnd/>
            <a:tailEnd/>
          </a:ln>
        </p:spPr>
        <p:txBody>
          <a:bodyPr vert="horz" wrap="square" lIns="91440" tIns="45720" rIns="91440" bIns="45720" numCol="1" anchor="t" anchorCtr="0" compatLnSpc="1">
            <a:prstTxWarp prst="textNoShape">
              <a:avLst/>
            </a:prstTxWarp>
          </a:bodyPr>
          <a:lstStyle/>
          <a:p>
            <a:pPr algn="r"/>
            <a:r>
              <a:rPr lang="he-IL" altLang="he-IL" sz="2800" b="1" dirty="0">
                <a:solidFill>
                  <a:srgbClr val="FF6600"/>
                </a:solidFill>
              </a:rPr>
              <a:t>שאלה 2</a:t>
            </a:r>
          </a:p>
        </p:txBody>
      </p:sp>
      <p:sp>
        <p:nvSpPr>
          <p:cNvPr id="19461" name="Slide Number Placeholder 6"/>
          <p:cNvSpPr>
            <a:spLocks noGrp="1"/>
          </p:cNvSpPr>
          <p:nvPr>
            <p:ph type="sldNum" sz="quarter" idx="4294967295"/>
          </p:nvPr>
        </p:nvSpPr>
        <p:spPr bwMode="auto">
          <a:xfrm>
            <a:off x="11183011" y="6165850"/>
            <a:ext cx="575658" cy="285750"/>
          </a:xfrm>
          <a:prstGeom prst="rect">
            <a:avLst/>
          </a:prstGeom>
          <a:noFill/>
          <a:ln>
            <a:miter lim="800000"/>
            <a:headEnd/>
            <a:tailEnd/>
          </a:ln>
        </p:spPr>
        <p:txBody>
          <a:bodyPr/>
          <a:lstStyle/>
          <a:p>
            <a:fld id="{7CF7C2BA-C28B-4239-A179-84783490974E}" type="slidenum">
              <a:rPr lang="he-IL" altLang="he-IL">
                <a:solidFill>
                  <a:schemeClr val="tx1"/>
                </a:solidFill>
              </a:rPr>
              <a:pPr/>
              <a:t>17</a:t>
            </a:fld>
            <a:endParaRPr lang="he-IL" altLang="he-IL">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3000" fill="hold"/>
                                        <p:tgtEl>
                                          <p:spTgt spid="13"/>
                                        </p:tgtEl>
                                        <p:attrNameLst>
                                          <p:attrName>ppt_x</p:attrName>
                                        </p:attrNameLst>
                                      </p:cBhvr>
                                      <p:tavLst>
                                        <p:tav tm="0">
                                          <p:val>
                                            <p:strVal val="#ppt_x"/>
                                          </p:val>
                                        </p:tav>
                                        <p:tav tm="100000">
                                          <p:val>
                                            <p:strVal val="#ppt_x"/>
                                          </p:val>
                                        </p:tav>
                                      </p:tavLst>
                                    </p:anim>
                                    <p:anim calcmode="lin" valueType="num">
                                      <p:cBhvr additive="base">
                                        <p:cTn id="12"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491605" y="2525238"/>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38940" y="2169000"/>
            <a:ext cx="10871177" cy="1260000"/>
          </a:xfrm>
        </p:spPr>
        <p:txBody>
          <a:bodyPr/>
          <a:lstStyle/>
          <a:p>
            <a:r>
              <a:rPr lang="he-IL" dirty="0"/>
              <a:t>אנרגיה פנימית</a:t>
            </a:r>
          </a:p>
        </p:txBody>
      </p:sp>
      <p:pic>
        <p:nvPicPr>
          <p:cNvPr id="6" name="Picture 7" descr="1179778007742_14">
            <a:hlinkClick r:id="rId3"/>
          </p:cNvPr>
          <p:cNvPicPr>
            <a:picLocks noChangeAspect="1" noChangeArrowheads="1"/>
          </p:cNvPicPr>
          <p:nvPr/>
        </p:nvPicPr>
        <p:blipFill>
          <a:blip r:embed="rId4" cstate="print"/>
          <a:srcRect/>
          <a:stretch>
            <a:fillRect/>
          </a:stretch>
        </p:blipFill>
        <p:spPr bwMode="auto">
          <a:xfrm>
            <a:off x="4572001" y="4449638"/>
            <a:ext cx="2305049" cy="2245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en-US" dirty="0"/>
              <a:t>מהי האנרגיה הכוללת של החומר ? </a:t>
            </a:r>
            <a:endParaRPr lang="he-IL" dirty="0"/>
          </a:p>
        </p:txBody>
      </p:sp>
      <p:sp>
        <p:nvSpPr>
          <p:cNvPr id="11" name="מציין מיקום תוכן 10"/>
          <p:cNvSpPr>
            <a:spLocks noGrp="1"/>
          </p:cNvSpPr>
          <p:nvPr>
            <p:ph sz="quarter" idx="4"/>
          </p:nvPr>
        </p:nvSpPr>
        <p:spPr>
          <a:xfrm>
            <a:off x="1549516" y="1332489"/>
            <a:ext cx="9000000" cy="4152517"/>
          </a:xfrm>
        </p:spPr>
        <p:txBody>
          <a:bodyPr>
            <a:noAutofit/>
          </a:bodyPr>
          <a:lstStyle/>
          <a:p>
            <a:pPr algn="ctr">
              <a:spcBef>
                <a:spcPct val="50000"/>
              </a:spcBef>
              <a:buNone/>
            </a:pPr>
            <a:r>
              <a:rPr lang="he-IL" altLang="en-US" sz="4400" dirty="0">
                <a:solidFill>
                  <a:srgbClr val="FF0000"/>
                </a:solidFill>
                <a:cs typeface="Varela Round"/>
              </a:rPr>
              <a:t>סך כל האנרגיה בחומר =</a:t>
            </a:r>
          </a:p>
          <a:p>
            <a:pPr algn="ctr">
              <a:spcBef>
                <a:spcPct val="50000"/>
              </a:spcBef>
              <a:buNone/>
            </a:pPr>
            <a:endParaRPr lang="he-IL" altLang="en-US" sz="1400" dirty="0">
              <a:cs typeface="Varela Round"/>
            </a:endParaRPr>
          </a:p>
          <a:p>
            <a:pPr algn="ctr">
              <a:buNone/>
            </a:pPr>
            <a:r>
              <a:rPr lang="he-IL" altLang="en-US" sz="3200" dirty="0">
                <a:cs typeface="Varela Round"/>
              </a:rPr>
              <a:t>האנרגיה הפוטנציאלית </a:t>
            </a:r>
          </a:p>
          <a:p>
            <a:pPr algn="ctr">
              <a:buNone/>
            </a:pPr>
            <a:r>
              <a:rPr lang="he-IL" altLang="en-US" sz="3200" dirty="0">
                <a:cs typeface="Varela Round"/>
              </a:rPr>
              <a:t>+ </a:t>
            </a:r>
          </a:p>
          <a:p>
            <a:pPr algn="ctr">
              <a:buNone/>
            </a:pPr>
            <a:r>
              <a:rPr lang="he-IL" altLang="en-US" sz="3200" dirty="0">
                <a:cs typeface="Varela Round"/>
              </a:rPr>
              <a:t>האנרגיה הקינטית הכוללת</a:t>
            </a:r>
          </a:p>
          <a:p>
            <a:pPr algn="ctr">
              <a:buNone/>
            </a:pPr>
            <a:endParaRPr lang="he-IL" altLang="en-US" sz="3200" dirty="0">
              <a:cs typeface="Varela Round"/>
            </a:endParaRPr>
          </a:p>
          <a:p>
            <a:pPr algn="ctr">
              <a:buNone/>
            </a:pPr>
            <a:r>
              <a:rPr lang="en-US" altLang="en-US" sz="4800" dirty="0">
                <a:solidFill>
                  <a:srgbClr val="000000"/>
                </a:solidFill>
                <a:cs typeface="Varela Round"/>
              </a:rPr>
              <a:t>E = </a:t>
            </a:r>
            <a:r>
              <a:rPr lang="en-US" altLang="en-US" sz="4800" dirty="0" err="1">
                <a:solidFill>
                  <a:srgbClr val="000000"/>
                </a:solidFill>
                <a:cs typeface="Varela Round"/>
              </a:rPr>
              <a:t>Ek</a:t>
            </a:r>
            <a:r>
              <a:rPr lang="en-US" altLang="en-US" sz="4800" dirty="0">
                <a:solidFill>
                  <a:srgbClr val="000000"/>
                </a:solidFill>
                <a:cs typeface="Varela Round"/>
              </a:rPr>
              <a:t> + </a:t>
            </a:r>
            <a:r>
              <a:rPr lang="en-US" altLang="en-US" sz="4800" dirty="0" err="1">
                <a:solidFill>
                  <a:srgbClr val="000000"/>
                </a:solidFill>
                <a:cs typeface="Varela Round"/>
              </a:rPr>
              <a:t>Ep</a:t>
            </a:r>
            <a:endParaRPr lang="he-IL" sz="3200" dirty="0">
              <a:cs typeface="Varela Round"/>
            </a:endParaRPr>
          </a:p>
        </p:txBody>
      </p:sp>
      <p:pic>
        <p:nvPicPr>
          <p:cNvPr id="125954" name="Picture 2" descr="Spark+sticks Stock Photos, Images &amp; Photography | Shutterstock"/>
          <p:cNvPicPr>
            <a:picLocks noChangeAspect="1" noChangeArrowheads="1"/>
          </p:cNvPicPr>
          <p:nvPr/>
        </p:nvPicPr>
        <p:blipFill>
          <a:blip r:embed="rId3" cstate="print"/>
          <a:srcRect/>
          <a:stretch>
            <a:fillRect/>
          </a:stretch>
        </p:blipFill>
        <p:spPr bwMode="auto">
          <a:xfrm>
            <a:off x="275365" y="3815543"/>
            <a:ext cx="2797620" cy="2008547"/>
          </a:xfrm>
          <a:prstGeom prst="rect">
            <a:avLst/>
          </a:prstGeom>
          <a:noFill/>
        </p:spPr>
      </p:pic>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אנרגיה – מושגי יסוד</a:t>
            </a:r>
          </a:p>
        </p:txBody>
      </p:sp>
      <p:sp>
        <p:nvSpPr>
          <p:cNvPr id="7" name="כותרת משנה 6"/>
          <p:cNvSpPr>
            <a:spLocks noGrp="1"/>
          </p:cNvSpPr>
          <p:nvPr>
            <p:ph type="subTitle" idx="1"/>
          </p:nvPr>
        </p:nvSpPr>
        <p:spPr/>
        <p:txBody>
          <a:bodyPr/>
          <a:lstStyle/>
          <a:p>
            <a:r>
              <a:rPr lang="he-IL" dirty="0">
                <a:sym typeface="Varela Round"/>
              </a:rPr>
              <a:t>כימיה לבגרות</a:t>
            </a:r>
          </a:p>
        </p:txBody>
      </p:sp>
      <p:sp>
        <p:nvSpPr>
          <p:cNvPr id="4" name="מציין מיקום תוכן 3"/>
          <p:cNvSpPr>
            <a:spLocks noGrp="1"/>
          </p:cNvSpPr>
          <p:nvPr>
            <p:ph idx="10"/>
          </p:nvPr>
        </p:nvSpPr>
        <p:spPr/>
        <p:txBody>
          <a:bodyPr/>
          <a:lstStyle/>
          <a:p>
            <a:r>
              <a:rPr lang="he-IL" dirty="0">
                <a:sym typeface="Varela Round"/>
              </a:rPr>
              <a:t>שם המורה: איריס שנער</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en-US" dirty="0"/>
              <a:t>אנרגיה פנימית: תלות בכמות </a:t>
            </a:r>
            <a:endParaRPr lang="en-US" altLang="en-US" dirty="0"/>
          </a:p>
        </p:txBody>
      </p:sp>
      <p:grpSp>
        <p:nvGrpSpPr>
          <p:cNvPr id="7" name="קבוצה 26"/>
          <p:cNvGrpSpPr>
            <a:grpSpLocks/>
          </p:cNvGrpSpPr>
          <p:nvPr/>
        </p:nvGrpSpPr>
        <p:grpSpPr bwMode="auto">
          <a:xfrm>
            <a:off x="1483866" y="1100709"/>
            <a:ext cx="9415549" cy="4659313"/>
            <a:chOff x="1616073" y="1752104"/>
            <a:chExt cx="7062082" cy="4659714"/>
          </a:xfrm>
        </p:grpSpPr>
        <p:cxnSp>
          <p:nvCxnSpPr>
            <p:cNvPr id="9" name="AutoShape 7"/>
            <p:cNvCxnSpPr>
              <a:cxnSpLocks noChangeShapeType="1"/>
            </p:cNvCxnSpPr>
            <p:nvPr/>
          </p:nvCxnSpPr>
          <p:spPr bwMode="auto">
            <a:xfrm>
              <a:off x="5666935" y="2237626"/>
              <a:ext cx="959876" cy="634302"/>
            </a:xfrm>
            <a:prstGeom prst="straightConnector1">
              <a:avLst/>
            </a:prstGeom>
            <a:noFill/>
            <a:ln w="38100">
              <a:solidFill>
                <a:srgbClr val="000000"/>
              </a:solidFill>
              <a:round/>
              <a:headEnd/>
              <a:tailEnd type="triangle" w="med" len="med"/>
            </a:ln>
          </p:spPr>
        </p:cxnSp>
        <p:sp>
          <p:nvSpPr>
            <p:cNvPr id="10" name="TextBox 13"/>
            <p:cNvSpPr txBox="1">
              <a:spLocks noChangeArrowheads="1"/>
            </p:cNvSpPr>
            <p:nvPr/>
          </p:nvSpPr>
          <p:spPr bwMode="auto">
            <a:xfrm>
              <a:off x="4006536" y="1752104"/>
              <a:ext cx="1649829" cy="892629"/>
            </a:xfrm>
            <a:prstGeom prst="rect">
              <a:avLst/>
            </a:prstGeom>
            <a:noFill/>
            <a:ln w="9525">
              <a:noFill/>
              <a:miter lim="800000"/>
              <a:headEnd/>
              <a:tailEnd/>
            </a:ln>
          </p:spPr>
          <p:txBody>
            <a:bodyPr wrap="none">
              <a:spAutoFit/>
            </a:bodyPr>
            <a:lstStyle/>
            <a:p>
              <a:pPr algn="ctr" rtl="1" eaLnBrk="1" hangingPunct="1"/>
              <a:r>
                <a:rPr lang="he-IL" altLang="en-US" sz="3200" u="sng" dirty="0">
                  <a:solidFill>
                    <a:srgbClr val="FF0000"/>
                  </a:solidFill>
                  <a:cs typeface="Varela Round"/>
                </a:rPr>
                <a:t>אנרגיה פנימית</a:t>
              </a:r>
              <a:endParaRPr lang="en-US" altLang="en-US" sz="3200" u="sng" dirty="0">
                <a:solidFill>
                  <a:srgbClr val="FF0000"/>
                </a:solidFill>
                <a:cs typeface="Varela Round"/>
              </a:endParaRPr>
            </a:p>
            <a:p>
              <a:pPr algn="ctr" rtl="1" eaLnBrk="1" hangingPunct="1"/>
              <a:r>
                <a:rPr lang="en-US" altLang="en-US" sz="2000" dirty="0">
                  <a:cs typeface="Varela Round"/>
                </a:rPr>
                <a:t>E = </a:t>
              </a:r>
              <a:r>
                <a:rPr lang="en-US" altLang="en-US" sz="2000" dirty="0" err="1">
                  <a:cs typeface="Varela Round"/>
                </a:rPr>
                <a:t>Ep</a:t>
              </a:r>
              <a:r>
                <a:rPr lang="en-US" altLang="en-US" sz="2000" dirty="0">
                  <a:cs typeface="Varela Round"/>
                </a:rPr>
                <a:t> + </a:t>
              </a:r>
              <a:r>
                <a:rPr lang="en-US" altLang="en-US" sz="2000" dirty="0" err="1">
                  <a:cs typeface="Varela Round"/>
                </a:rPr>
                <a:t>Ek</a:t>
              </a:r>
              <a:endParaRPr lang="en-US" altLang="en-US" sz="2000" dirty="0">
                <a:cs typeface="Varela Round"/>
              </a:endParaRPr>
            </a:p>
          </p:txBody>
        </p:sp>
        <p:sp>
          <p:nvSpPr>
            <p:cNvPr id="12" name="TextBox 14"/>
            <p:cNvSpPr txBox="1">
              <a:spLocks noChangeArrowheads="1"/>
            </p:cNvSpPr>
            <p:nvPr/>
          </p:nvSpPr>
          <p:spPr bwMode="auto">
            <a:xfrm>
              <a:off x="1813468" y="2841691"/>
              <a:ext cx="1655840" cy="769507"/>
            </a:xfrm>
            <a:prstGeom prst="rect">
              <a:avLst/>
            </a:prstGeom>
            <a:noFill/>
            <a:ln w="9525">
              <a:noFill/>
              <a:miter lim="800000"/>
              <a:headEnd/>
              <a:tailEnd/>
            </a:ln>
          </p:spPr>
          <p:txBody>
            <a:bodyPr wrap="none">
              <a:spAutoFit/>
            </a:bodyPr>
            <a:lstStyle/>
            <a:p>
              <a:pPr algn="ctr" rtl="1" eaLnBrk="1" hangingPunct="1"/>
              <a:r>
                <a:rPr lang="he-IL" altLang="en-US" sz="2400" u="sng">
                  <a:solidFill>
                    <a:srgbClr val="3333FF"/>
                  </a:solidFill>
                  <a:cs typeface="Varela Round"/>
                </a:rPr>
                <a:t>אנרגיה פוטנציאלית</a:t>
              </a:r>
              <a:endParaRPr lang="en-US" altLang="en-US" sz="2400" u="sng">
                <a:solidFill>
                  <a:srgbClr val="3333FF"/>
                </a:solidFill>
                <a:cs typeface="Varela Round"/>
              </a:endParaRPr>
            </a:p>
            <a:p>
              <a:pPr algn="ctr" rtl="1" eaLnBrk="1" hangingPunct="1"/>
              <a:r>
                <a:rPr lang="en-US" altLang="en-US" sz="2000">
                  <a:cs typeface="Varela Round"/>
                </a:rPr>
                <a:t>Ep</a:t>
              </a:r>
            </a:p>
          </p:txBody>
        </p:sp>
        <p:sp>
          <p:nvSpPr>
            <p:cNvPr id="13" name="TextBox 15"/>
            <p:cNvSpPr txBox="1">
              <a:spLocks noChangeArrowheads="1"/>
            </p:cNvSpPr>
            <p:nvPr/>
          </p:nvSpPr>
          <p:spPr bwMode="auto">
            <a:xfrm>
              <a:off x="5928267" y="2812508"/>
              <a:ext cx="1265085" cy="769507"/>
            </a:xfrm>
            <a:prstGeom prst="rect">
              <a:avLst/>
            </a:prstGeom>
            <a:noFill/>
            <a:ln w="9525">
              <a:noFill/>
              <a:miter lim="800000"/>
              <a:headEnd/>
              <a:tailEnd/>
            </a:ln>
          </p:spPr>
          <p:txBody>
            <a:bodyPr wrap="none">
              <a:spAutoFit/>
            </a:bodyPr>
            <a:lstStyle/>
            <a:p>
              <a:pPr algn="ctr" rtl="1" eaLnBrk="1" hangingPunct="1"/>
              <a:r>
                <a:rPr lang="he-IL" altLang="en-US" sz="2400" u="sng">
                  <a:solidFill>
                    <a:srgbClr val="3333FF"/>
                  </a:solidFill>
                  <a:cs typeface="Varela Round"/>
                </a:rPr>
                <a:t>אנרגיה קינטית</a:t>
              </a:r>
            </a:p>
            <a:p>
              <a:pPr algn="ctr" rtl="1" eaLnBrk="1" hangingPunct="1"/>
              <a:r>
                <a:rPr lang="en-US" altLang="en-US" sz="2000">
                  <a:cs typeface="Varela Round"/>
                </a:rPr>
                <a:t>Ek</a:t>
              </a:r>
            </a:p>
          </p:txBody>
        </p:sp>
        <p:sp>
          <p:nvSpPr>
            <p:cNvPr id="14" name="TextBox 17"/>
            <p:cNvSpPr txBox="1">
              <a:spLocks noChangeArrowheads="1"/>
            </p:cNvSpPr>
            <p:nvPr/>
          </p:nvSpPr>
          <p:spPr bwMode="auto">
            <a:xfrm>
              <a:off x="7058395" y="3815059"/>
              <a:ext cx="629056" cy="707947"/>
            </a:xfrm>
            <a:prstGeom prst="rect">
              <a:avLst/>
            </a:prstGeom>
            <a:noFill/>
            <a:ln w="9525">
              <a:noFill/>
              <a:miter lim="800000"/>
              <a:headEnd/>
              <a:tailEnd/>
            </a:ln>
          </p:spPr>
          <p:txBody>
            <a:bodyPr wrap="none">
              <a:spAutoFit/>
            </a:bodyPr>
            <a:lstStyle/>
            <a:p>
              <a:pPr algn="ctr" rtl="1" eaLnBrk="1" hangingPunct="1"/>
              <a:r>
                <a:rPr lang="he-IL" altLang="en-US" sz="2000" u="sng">
                  <a:cs typeface="Varela Round"/>
                </a:rPr>
                <a:t>כוללת</a:t>
              </a:r>
            </a:p>
            <a:p>
              <a:pPr algn="ctr" rtl="1" eaLnBrk="1" hangingPunct="1"/>
              <a:r>
                <a:rPr lang="he-IL" altLang="en-US" sz="2000">
                  <a:cs typeface="Varela Round"/>
                </a:rPr>
                <a:t>(מיקרו)</a:t>
              </a:r>
              <a:endParaRPr lang="en-US" altLang="en-US" sz="2000">
                <a:cs typeface="Varela Round"/>
              </a:endParaRPr>
            </a:p>
          </p:txBody>
        </p:sp>
        <p:sp>
          <p:nvSpPr>
            <p:cNvPr id="15" name="TextBox 18"/>
            <p:cNvSpPr txBox="1">
              <a:spLocks noChangeArrowheads="1"/>
            </p:cNvSpPr>
            <p:nvPr/>
          </p:nvSpPr>
          <p:spPr bwMode="auto">
            <a:xfrm>
              <a:off x="5030605" y="3800234"/>
              <a:ext cx="820226" cy="400144"/>
            </a:xfrm>
            <a:prstGeom prst="rect">
              <a:avLst/>
            </a:prstGeom>
            <a:noFill/>
            <a:ln w="9525">
              <a:noFill/>
              <a:miter lim="800000"/>
              <a:headEnd/>
              <a:tailEnd/>
            </a:ln>
          </p:spPr>
          <p:txBody>
            <a:bodyPr wrap="none">
              <a:spAutoFit/>
            </a:bodyPr>
            <a:lstStyle/>
            <a:p>
              <a:pPr algn="ctr" rtl="1" eaLnBrk="1" hangingPunct="1"/>
              <a:r>
                <a:rPr lang="he-IL" altLang="en-US" sz="2000" u="sng" dirty="0">
                  <a:cs typeface="Varela Round"/>
                </a:rPr>
                <a:t>ממוצעת</a:t>
              </a:r>
            </a:p>
          </p:txBody>
        </p:sp>
        <p:sp>
          <p:nvSpPr>
            <p:cNvPr id="16" name="TextBox 16"/>
            <p:cNvSpPr txBox="1">
              <a:spLocks noChangeArrowheads="1"/>
            </p:cNvSpPr>
            <p:nvPr/>
          </p:nvSpPr>
          <p:spPr bwMode="auto">
            <a:xfrm>
              <a:off x="4265584" y="4407617"/>
              <a:ext cx="1646222" cy="1015750"/>
            </a:xfrm>
            <a:prstGeom prst="rect">
              <a:avLst/>
            </a:prstGeom>
            <a:noFill/>
            <a:ln w="9525">
              <a:noFill/>
              <a:miter lim="800000"/>
              <a:headEnd/>
              <a:tailEnd/>
            </a:ln>
          </p:spPr>
          <p:txBody>
            <a:bodyPr wrap="none">
              <a:spAutoFit/>
            </a:bodyPr>
            <a:lstStyle/>
            <a:p>
              <a:pPr algn="r" rtl="1" eaLnBrk="1" hangingPunct="1"/>
              <a:r>
                <a:rPr lang="he-IL" altLang="en-US" sz="2000" dirty="0">
                  <a:solidFill>
                    <a:srgbClr val="FF0000"/>
                  </a:solidFill>
                  <a:cs typeface="Varela Round"/>
                </a:rPr>
                <a:t>טמפרטורה</a:t>
              </a:r>
            </a:p>
            <a:p>
              <a:r>
                <a:rPr lang="he-IL" altLang="en-US" sz="2000" dirty="0">
                  <a:cs typeface="Varela Round"/>
                </a:rPr>
                <a:t>(מאקרו = תצפיות)</a:t>
              </a:r>
              <a:endParaRPr lang="en-US" altLang="en-US" sz="2000" dirty="0">
                <a:cs typeface="Varela Round"/>
              </a:endParaRPr>
            </a:p>
            <a:p>
              <a:pPr algn="r" rtl="1" eaLnBrk="1" hangingPunct="1"/>
              <a:endParaRPr lang="en-US" altLang="en-US" sz="2000" dirty="0">
                <a:solidFill>
                  <a:srgbClr val="FF0000"/>
                </a:solidFill>
                <a:cs typeface="Varela Round"/>
              </a:endParaRPr>
            </a:p>
          </p:txBody>
        </p:sp>
        <p:sp>
          <p:nvSpPr>
            <p:cNvPr id="17" name="TextBox 19"/>
            <p:cNvSpPr txBox="1">
              <a:spLocks noChangeArrowheads="1"/>
            </p:cNvSpPr>
            <p:nvPr/>
          </p:nvSpPr>
          <p:spPr bwMode="auto">
            <a:xfrm>
              <a:off x="6447229" y="5396155"/>
              <a:ext cx="1810288" cy="1015663"/>
            </a:xfrm>
            <a:prstGeom prst="rect">
              <a:avLst/>
            </a:prstGeom>
            <a:noFill/>
            <a:ln w="9525">
              <a:noFill/>
              <a:miter lim="800000"/>
              <a:headEnd/>
              <a:tailEnd/>
            </a:ln>
          </p:spPr>
          <p:txBody>
            <a:bodyPr wrap="square">
              <a:spAutoFit/>
            </a:bodyPr>
            <a:lstStyle/>
            <a:p>
              <a:pPr algn="ctr" rtl="1" eaLnBrk="1" hangingPunct="1"/>
              <a:r>
                <a:rPr lang="he-IL" altLang="en-US" sz="2000" dirty="0">
                  <a:cs typeface="Varela Round"/>
                </a:rPr>
                <a:t>תלויה </a:t>
              </a:r>
            </a:p>
            <a:p>
              <a:pPr algn="ctr" rtl="1" eaLnBrk="1" hangingPunct="1"/>
              <a:r>
                <a:rPr lang="he-IL" altLang="en-US" sz="2000" dirty="0">
                  <a:cs typeface="Varela Round"/>
                </a:rPr>
                <a:t>במספר חלקיקים, </a:t>
              </a:r>
            </a:p>
            <a:p>
              <a:pPr algn="ctr" rtl="1" eaLnBrk="1" hangingPunct="1"/>
              <a:r>
                <a:rPr lang="he-IL" altLang="en-US" sz="2000" dirty="0">
                  <a:cs typeface="Varela Round"/>
                </a:rPr>
                <a:t>מספר מולים, מסה</a:t>
              </a:r>
              <a:endParaRPr lang="en-US" altLang="en-US" sz="2000" dirty="0">
                <a:cs typeface="Varela Round"/>
              </a:endParaRPr>
            </a:p>
          </p:txBody>
        </p:sp>
        <p:sp>
          <p:nvSpPr>
            <p:cNvPr id="18" name="מלבן 21"/>
            <p:cNvSpPr>
              <a:spLocks noChangeArrowheads="1"/>
            </p:cNvSpPr>
            <p:nvPr/>
          </p:nvSpPr>
          <p:spPr bwMode="auto">
            <a:xfrm>
              <a:off x="4503801" y="5334600"/>
              <a:ext cx="1753311" cy="1077218"/>
            </a:xfrm>
            <a:prstGeom prst="rect">
              <a:avLst/>
            </a:prstGeom>
            <a:noFill/>
            <a:ln w="9525">
              <a:noFill/>
              <a:miter lim="800000"/>
              <a:headEnd/>
              <a:tailEnd/>
            </a:ln>
          </p:spPr>
          <p:txBody>
            <a:bodyPr>
              <a:spAutoFit/>
            </a:bodyPr>
            <a:lstStyle/>
            <a:p>
              <a:pPr algn="ctr" rtl="1" eaLnBrk="1" hangingPunct="1"/>
              <a:r>
                <a:rPr lang="he-IL" altLang="en-US" sz="2400" u="sng" dirty="0">
                  <a:solidFill>
                    <a:srgbClr val="FF0000"/>
                  </a:solidFill>
                  <a:cs typeface="Varela Round"/>
                </a:rPr>
                <a:t>לא</a:t>
              </a:r>
              <a:r>
                <a:rPr lang="he-IL" altLang="en-US" sz="2000" dirty="0">
                  <a:cs typeface="Varela Round"/>
                </a:rPr>
                <a:t> תלויה </a:t>
              </a:r>
            </a:p>
            <a:p>
              <a:pPr algn="ctr" rtl="1" eaLnBrk="1" hangingPunct="1"/>
              <a:r>
                <a:rPr lang="he-IL" altLang="en-US" sz="2000" dirty="0">
                  <a:cs typeface="Varela Round"/>
                </a:rPr>
                <a:t>במספר חלקיקים, </a:t>
              </a:r>
            </a:p>
            <a:p>
              <a:pPr algn="ctr" rtl="1" eaLnBrk="1" hangingPunct="1"/>
              <a:r>
                <a:rPr lang="he-IL" altLang="en-US" sz="2000" dirty="0">
                  <a:cs typeface="Varela Round"/>
                </a:rPr>
                <a:t>מספר מולים, מסה</a:t>
              </a:r>
              <a:endParaRPr lang="en-US" altLang="en-US" sz="2000" dirty="0">
                <a:cs typeface="Varela Round"/>
              </a:endParaRPr>
            </a:p>
          </p:txBody>
        </p:sp>
        <p:sp>
          <p:nvSpPr>
            <p:cNvPr id="19" name="TextBox 22"/>
            <p:cNvSpPr txBox="1">
              <a:spLocks noChangeArrowheads="1"/>
            </p:cNvSpPr>
            <p:nvPr/>
          </p:nvSpPr>
          <p:spPr bwMode="auto">
            <a:xfrm>
              <a:off x="1616073" y="4293096"/>
              <a:ext cx="2035043" cy="1631356"/>
            </a:xfrm>
            <a:prstGeom prst="rect">
              <a:avLst/>
            </a:prstGeom>
            <a:noFill/>
            <a:ln w="9525">
              <a:noFill/>
              <a:miter lim="800000"/>
              <a:headEnd/>
              <a:tailEnd/>
            </a:ln>
          </p:spPr>
          <p:txBody>
            <a:bodyPr wrap="square">
              <a:spAutoFit/>
            </a:bodyPr>
            <a:lstStyle/>
            <a:p>
              <a:pPr algn="ctr" rtl="1" eaLnBrk="1" hangingPunct="1"/>
              <a:r>
                <a:rPr lang="he-IL" altLang="en-US" sz="2000" dirty="0">
                  <a:cs typeface="Varela Round"/>
                </a:rPr>
                <a:t>תלויה באינטראקציות בין החלקיקים: </a:t>
              </a:r>
            </a:p>
            <a:p>
              <a:pPr algn="ctr" rtl="1" eaLnBrk="1" hangingPunct="1"/>
              <a:r>
                <a:rPr lang="he-IL" altLang="en-US" sz="2000" dirty="0">
                  <a:cs typeface="Varela Round"/>
                </a:rPr>
                <a:t>קשרים כימיים, </a:t>
              </a:r>
            </a:p>
            <a:p>
              <a:pPr algn="ctr" rtl="1" eaLnBrk="1" hangingPunct="1"/>
              <a:r>
                <a:rPr lang="he-IL" altLang="en-US" sz="2000" dirty="0">
                  <a:cs typeface="Varela Round"/>
                </a:rPr>
                <a:t>סוג החלקיקים</a:t>
              </a:r>
            </a:p>
            <a:p>
              <a:pPr algn="ctr" rtl="1" eaLnBrk="1" hangingPunct="1"/>
              <a:r>
                <a:rPr lang="he-IL" altLang="en-US" sz="2000" dirty="0">
                  <a:cs typeface="Varela Round"/>
                </a:rPr>
                <a:t> וכמותם</a:t>
              </a:r>
              <a:endParaRPr lang="en-US" altLang="en-US" sz="2000" dirty="0">
                <a:cs typeface="Varela Round"/>
              </a:endParaRPr>
            </a:p>
          </p:txBody>
        </p:sp>
        <p:sp>
          <p:nvSpPr>
            <p:cNvPr id="20" name="TextBox 23"/>
            <p:cNvSpPr txBox="1">
              <a:spLocks noChangeArrowheads="1"/>
            </p:cNvSpPr>
            <p:nvPr/>
          </p:nvSpPr>
          <p:spPr bwMode="auto">
            <a:xfrm>
              <a:off x="8198187" y="2412398"/>
              <a:ext cx="479968" cy="400144"/>
            </a:xfrm>
            <a:prstGeom prst="rect">
              <a:avLst/>
            </a:prstGeom>
            <a:noFill/>
            <a:ln w="9525">
              <a:noFill/>
              <a:miter lim="800000"/>
              <a:headEnd/>
              <a:tailEnd/>
            </a:ln>
          </p:spPr>
          <p:txBody>
            <a:bodyPr wrap="none">
              <a:spAutoFit/>
            </a:bodyPr>
            <a:lstStyle/>
            <a:p>
              <a:pPr algn="r" rtl="1" eaLnBrk="1" hangingPunct="1"/>
              <a:r>
                <a:rPr lang="he-IL" altLang="en-US" sz="2000" dirty="0">
                  <a:cs typeface="Varela Round"/>
                </a:rPr>
                <a:t>מוצק</a:t>
              </a:r>
              <a:endParaRPr lang="en-US" altLang="en-US" sz="2000" dirty="0">
                <a:cs typeface="Varela Round"/>
              </a:endParaRPr>
            </a:p>
          </p:txBody>
        </p:sp>
        <p:sp>
          <p:nvSpPr>
            <p:cNvPr id="21" name="TextBox 24"/>
            <p:cNvSpPr txBox="1">
              <a:spLocks noChangeArrowheads="1"/>
            </p:cNvSpPr>
            <p:nvPr/>
          </p:nvSpPr>
          <p:spPr bwMode="auto">
            <a:xfrm>
              <a:off x="8257517" y="2871928"/>
              <a:ext cx="366949" cy="400144"/>
            </a:xfrm>
            <a:prstGeom prst="rect">
              <a:avLst/>
            </a:prstGeom>
            <a:noFill/>
            <a:ln w="9525">
              <a:noFill/>
              <a:miter lim="800000"/>
              <a:headEnd/>
              <a:tailEnd/>
            </a:ln>
          </p:spPr>
          <p:txBody>
            <a:bodyPr wrap="none">
              <a:spAutoFit/>
            </a:bodyPr>
            <a:lstStyle/>
            <a:p>
              <a:pPr algn="r" rtl="1" eaLnBrk="1" hangingPunct="1"/>
              <a:r>
                <a:rPr lang="he-IL" altLang="en-US" sz="2000">
                  <a:cs typeface="Varela Round"/>
                </a:rPr>
                <a:t>נוזל</a:t>
              </a:r>
              <a:endParaRPr lang="en-US" altLang="en-US" sz="2000">
                <a:cs typeface="Varela Round"/>
              </a:endParaRPr>
            </a:p>
          </p:txBody>
        </p:sp>
        <p:sp>
          <p:nvSpPr>
            <p:cNvPr id="22" name="TextBox 25"/>
            <p:cNvSpPr txBox="1">
              <a:spLocks noChangeArrowheads="1"/>
            </p:cNvSpPr>
            <p:nvPr/>
          </p:nvSpPr>
          <p:spPr bwMode="auto">
            <a:xfrm>
              <a:off x="8085537" y="3381894"/>
              <a:ext cx="474873" cy="400110"/>
            </a:xfrm>
            <a:prstGeom prst="rect">
              <a:avLst/>
            </a:prstGeom>
            <a:noFill/>
            <a:ln w="9525">
              <a:noFill/>
              <a:miter lim="800000"/>
              <a:headEnd/>
              <a:tailEnd/>
            </a:ln>
          </p:spPr>
          <p:txBody>
            <a:bodyPr>
              <a:spAutoFit/>
            </a:bodyPr>
            <a:lstStyle/>
            <a:p>
              <a:pPr algn="r" rtl="1" eaLnBrk="1" hangingPunct="1"/>
              <a:r>
                <a:rPr lang="he-IL" altLang="en-US" sz="2000">
                  <a:cs typeface="Varela Round"/>
                </a:rPr>
                <a:t>גז</a:t>
              </a:r>
              <a:endParaRPr lang="en-US" altLang="en-US" sz="2000">
                <a:cs typeface="Varela Round"/>
              </a:endParaRPr>
            </a:p>
          </p:txBody>
        </p:sp>
        <p:cxnSp>
          <p:nvCxnSpPr>
            <p:cNvPr id="23" name="AutoShape 7"/>
            <p:cNvCxnSpPr>
              <a:cxnSpLocks noChangeShapeType="1"/>
            </p:cNvCxnSpPr>
            <p:nvPr/>
          </p:nvCxnSpPr>
          <p:spPr bwMode="auto">
            <a:xfrm>
              <a:off x="5443614" y="5046245"/>
              <a:ext cx="14567" cy="432694"/>
            </a:xfrm>
            <a:prstGeom prst="straightConnector1">
              <a:avLst/>
            </a:prstGeom>
            <a:noFill/>
            <a:ln w="38100">
              <a:solidFill>
                <a:srgbClr val="000000"/>
              </a:solidFill>
              <a:round/>
              <a:headEnd/>
              <a:tailEnd type="triangle" w="med" len="med"/>
            </a:ln>
          </p:spPr>
        </p:cxnSp>
        <p:cxnSp>
          <p:nvCxnSpPr>
            <p:cNvPr id="24" name="AutoShape 7"/>
            <p:cNvCxnSpPr>
              <a:cxnSpLocks noChangeShapeType="1"/>
            </p:cNvCxnSpPr>
            <p:nvPr/>
          </p:nvCxnSpPr>
          <p:spPr bwMode="auto">
            <a:xfrm flipH="1">
              <a:off x="5666934" y="3185543"/>
              <a:ext cx="508153" cy="629516"/>
            </a:xfrm>
            <a:prstGeom prst="straightConnector1">
              <a:avLst/>
            </a:prstGeom>
            <a:noFill/>
            <a:ln w="38100">
              <a:solidFill>
                <a:srgbClr val="000000"/>
              </a:solidFill>
              <a:round/>
              <a:headEnd/>
              <a:tailEnd type="triangle" w="med" len="med"/>
            </a:ln>
          </p:spPr>
        </p:cxnSp>
        <p:cxnSp>
          <p:nvCxnSpPr>
            <p:cNvPr id="25" name="AutoShape 7"/>
            <p:cNvCxnSpPr>
              <a:cxnSpLocks noChangeShapeType="1"/>
            </p:cNvCxnSpPr>
            <p:nvPr/>
          </p:nvCxnSpPr>
          <p:spPr bwMode="auto">
            <a:xfrm>
              <a:off x="6915107" y="3185544"/>
              <a:ext cx="321189" cy="629516"/>
            </a:xfrm>
            <a:prstGeom prst="straightConnector1">
              <a:avLst/>
            </a:prstGeom>
            <a:noFill/>
            <a:ln w="38100">
              <a:solidFill>
                <a:srgbClr val="000000"/>
              </a:solidFill>
              <a:round/>
              <a:headEnd/>
              <a:tailEnd type="triangle" w="med" len="med"/>
            </a:ln>
          </p:spPr>
        </p:cxnSp>
        <p:cxnSp>
          <p:nvCxnSpPr>
            <p:cNvPr id="26" name="AutoShape 7"/>
            <p:cNvCxnSpPr>
              <a:cxnSpLocks noChangeShapeType="1"/>
            </p:cNvCxnSpPr>
            <p:nvPr/>
          </p:nvCxnSpPr>
          <p:spPr bwMode="auto">
            <a:xfrm flipH="1">
              <a:off x="2771799" y="2233409"/>
              <a:ext cx="1105253" cy="638519"/>
            </a:xfrm>
            <a:prstGeom prst="straightConnector1">
              <a:avLst/>
            </a:prstGeom>
            <a:noFill/>
            <a:ln w="38100">
              <a:solidFill>
                <a:srgbClr val="000000"/>
              </a:solidFill>
              <a:round/>
              <a:headEnd/>
              <a:tailEnd type="triangle" w="med" len="med"/>
            </a:ln>
          </p:spPr>
        </p:cxnSp>
        <p:cxnSp>
          <p:nvCxnSpPr>
            <p:cNvPr id="27" name="AutoShape 7"/>
            <p:cNvCxnSpPr>
              <a:cxnSpLocks noChangeShapeType="1"/>
            </p:cNvCxnSpPr>
            <p:nvPr/>
          </p:nvCxnSpPr>
          <p:spPr bwMode="auto">
            <a:xfrm flipH="1">
              <a:off x="5432807" y="4183090"/>
              <a:ext cx="7475" cy="288032"/>
            </a:xfrm>
            <a:prstGeom prst="straightConnector1">
              <a:avLst/>
            </a:prstGeom>
            <a:noFill/>
            <a:ln w="38100">
              <a:solidFill>
                <a:srgbClr val="000000"/>
              </a:solidFill>
              <a:round/>
              <a:headEnd/>
              <a:tailEnd type="triangle" w="med" len="med"/>
            </a:ln>
          </p:spPr>
        </p:cxnSp>
        <p:cxnSp>
          <p:nvCxnSpPr>
            <p:cNvPr id="28" name="AutoShape 7"/>
            <p:cNvCxnSpPr>
              <a:cxnSpLocks noChangeShapeType="1"/>
            </p:cNvCxnSpPr>
            <p:nvPr/>
          </p:nvCxnSpPr>
          <p:spPr bwMode="auto">
            <a:xfrm>
              <a:off x="7518765" y="3071983"/>
              <a:ext cx="656655" cy="428320"/>
            </a:xfrm>
            <a:prstGeom prst="straightConnector1">
              <a:avLst/>
            </a:prstGeom>
            <a:noFill/>
            <a:ln w="38100">
              <a:solidFill>
                <a:srgbClr val="000000"/>
              </a:solidFill>
              <a:round/>
              <a:headEnd/>
              <a:tailEnd type="triangle" w="med" len="med"/>
            </a:ln>
          </p:spPr>
        </p:cxnSp>
        <p:cxnSp>
          <p:nvCxnSpPr>
            <p:cNvPr id="29" name="AutoShape 7"/>
            <p:cNvCxnSpPr>
              <a:cxnSpLocks noChangeShapeType="1"/>
            </p:cNvCxnSpPr>
            <p:nvPr/>
          </p:nvCxnSpPr>
          <p:spPr bwMode="auto">
            <a:xfrm>
              <a:off x="2640303" y="3581949"/>
              <a:ext cx="13243" cy="711147"/>
            </a:xfrm>
            <a:prstGeom prst="straightConnector1">
              <a:avLst/>
            </a:prstGeom>
            <a:noFill/>
            <a:ln w="38100">
              <a:solidFill>
                <a:srgbClr val="000000"/>
              </a:solidFill>
              <a:round/>
              <a:headEnd/>
              <a:tailEnd type="triangle" w="med" len="med"/>
            </a:ln>
          </p:spPr>
        </p:cxnSp>
        <p:cxnSp>
          <p:nvCxnSpPr>
            <p:cNvPr id="30" name="AutoShape 7"/>
            <p:cNvCxnSpPr>
              <a:cxnSpLocks noChangeShapeType="1"/>
            </p:cNvCxnSpPr>
            <p:nvPr/>
          </p:nvCxnSpPr>
          <p:spPr bwMode="auto">
            <a:xfrm>
              <a:off x="7244961" y="4508119"/>
              <a:ext cx="28388" cy="888035"/>
            </a:xfrm>
            <a:prstGeom prst="straightConnector1">
              <a:avLst/>
            </a:prstGeom>
            <a:noFill/>
            <a:ln w="38100">
              <a:solidFill>
                <a:srgbClr val="000000"/>
              </a:solidFill>
              <a:round/>
              <a:headEnd/>
              <a:tailEnd type="triangle" w="med" len="med"/>
            </a:ln>
          </p:spPr>
        </p:cxnSp>
        <p:cxnSp>
          <p:nvCxnSpPr>
            <p:cNvPr id="31" name="AutoShape 7"/>
            <p:cNvCxnSpPr>
              <a:cxnSpLocks noChangeShapeType="1"/>
            </p:cNvCxnSpPr>
            <p:nvPr/>
          </p:nvCxnSpPr>
          <p:spPr bwMode="auto">
            <a:xfrm flipV="1">
              <a:off x="7518701" y="2644655"/>
              <a:ext cx="516876" cy="367321"/>
            </a:xfrm>
            <a:prstGeom prst="straightConnector1">
              <a:avLst/>
            </a:prstGeom>
            <a:noFill/>
            <a:ln w="38100">
              <a:solidFill>
                <a:srgbClr val="000000"/>
              </a:solidFill>
              <a:round/>
              <a:headEnd/>
              <a:tailEnd type="triangle" w="med" len="med"/>
            </a:ln>
          </p:spPr>
        </p:cxnSp>
        <p:cxnSp>
          <p:nvCxnSpPr>
            <p:cNvPr id="32" name="AutoShape 7"/>
            <p:cNvCxnSpPr>
              <a:cxnSpLocks noChangeShapeType="1"/>
            </p:cNvCxnSpPr>
            <p:nvPr/>
          </p:nvCxnSpPr>
          <p:spPr bwMode="auto">
            <a:xfrm>
              <a:off x="7518701" y="3026263"/>
              <a:ext cx="566836" cy="45719"/>
            </a:xfrm>
            <a:prstGeom prst="straightConnector1">
              <a:avLst/>
            </a:prstGeom>
            <a:noFill/>
            <a:ln w="38100">
              <a:solidFill>
                <a:srgbClr val="000000"/>
              </a:solidFill>
              <a:round/>
              <a:headEnd/>
              <a:tailEnd type="triangle" w="med" len="med"/>
            </a:ln>
          </p:spPr>
        </p:cxnSp>
      </p:gr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he-IL" dirty="0"/>
              <a:t>אנרגיה של מערכת היא "פונקציה של מצב"</a:t>
            </a:r>
            <a:endParaRPr lang="he-IL" altLang="en-US" dirty="0"/>
          </a:p>
        </p:txBody>
      </p:sp>
      <p:sp>
        <p:nvSpPr>
          <p:cNvPr id="5" name="Rectangle 5"/>
          <p:cNvSpPr>
            <a:spLocks noGrp="1" noChangeArrowheads="1"/>
          </p:cNvSpPr>
          <p:nvPr>
            <p:ph sz="quarter" idx="4"/>
          </p:nvPr>
        </p:nvSpPr>
        <p:spPr bwMode="auto">
          <a:xfrm>
            <a:off x="981941" y="1208768"/>
            <a:ext cx="10226530" cy="4152900"/>
          </a:xfrm>
          <a:prstGeom prst="rect">
            <a:avLst/>
          </a:prstGeom>
          <a:noFill/>
          <a:ln w="9525" algn="ctr">
            <a:noFill/>
            <a:miter lim="800000"/>
            <a:headEnd/>
            <a:tailEnd/>
          </a:ln>
        </p:spPr>
        <p:txBody>
          <a:bodyPr>
            <a:normAutofit/>
          </a:bodyPr>
          <a:lstStyle/>
          <a:p>
            <a:pPr marL="342900" indent="-342900" algn="r" rtl="1" eaLnBrk="1" hangingPunct="1">
              <a:spcBef>
                <a:spcPct val="20000"/>
              </a:spcBef>
              <a:buClr>
                <a:schemeClr val="folHlink"/>
              </a:buClr>
              <a:buSzPct val="110000"/>
              <a:buFont typeface="Wingdings 2" pitchFamily="18" charset="2"/>
              <a:buChar char="í"/>
            </a:pPr>
            <a:r>
              <a:rPr lang="he-IL" altLang="he-IL" dirty="0"/>
              <a:t>סך כל האנרגיה בחומר - האנרגיה הפוטנציאלית והאנרגיה הקינטית – </a:t>
            </a:r>
            <a:r>
              <a:rPr lang="en-US" altLang="he-IL" dirty="0"/>
              <a:t/>
            </a:r>
            <a:br>
              <a:rPr lang="en-US" altLang="he-IL" dirty="0"/>
            </a:br>
            <a:r>
              <a:rPr lang="he-IL" altLang="he-IL" dirty="0"/>
              <a:t>נקראת </a:t>
            </a:r>
            <a:r>
              <a:rPr lang="he-IL" altLang="he-IL" b="1" dirty="0">
                <a:solidFill>
                  <a:srgbClr val="333399"/>
                </a:solidFill>
              </a:rPr>
              <a:t>האנרגיה הפנימית</a:t>
            </a:r>
            <a:r>
              <a:rPr lang="he-IL" altLang="he-IL" b="1" dirty="0"/>
              <a:t> </a:t>
            </a:r>
            <a:r>
              <a:rPr lang="he-IL" altLang="he-IL" dirty="0"/>
              <a:t>של החומר.</a:t>
            </a:r>
            <a:endParaRPr lang="en-US" altLang="he-IL" dirty="0"/>
          </a:p>
          <a:p>
            <a:pPr marL="342900" indent="-342900" algn="r" rtl="1" eaLnBrk="1" hangingPunct="1">
              <a:spcBef>
                <a:spcPct val="20000"/>
              </a:spcBef>
              <a:spcAft>
                <a:spcPts val="0"/>
              </a:spcAft>
              <a:buClr>
                <a:schemeClr val="folHlink"/>
              </a:buClr>
              <a:buSzPct val="110000"/>
              <a:buFont typeface="Wingdings 2" pitchFamily="18" charset="2"/>
              <a:buChar char="í"/>
            </a:pPr>
            <a:r>
              <a:rPr lang="he-IL" altLang="he-IL" dirty="0"/>
              <a:t>האנרגיה של מערכת היא גודל המאפיין </a:t>
            </a:r>
            <a:r>
              <a:rPr lang="he-IL" altLang="he-IL" b="1" dirty="0">
                <a:solidFill>
                  <a:srgbClr val="333399"/>
                </a:solidFill>
              </a:rPr>
              <a:t>מצב</a:t>
            </a:r>
            <a:r>
              <a:rPr lang="he-IL" altLang="he-IL" dirty="0"/>
              <a:t> נתון ואין זה משנה כיצד הגיעה המערכת למצב זה.  </a:t>
            </a:r>
          </a:p>
          <a:p>
            <a:pPr marL="342900" indent="-342900" algn="r" rtl="1" eaLnBrk="1" hangingPunct="1">
              <a:spcBef>
                <a:spcPct val="20000"/>
              </a:spcBef>
              <a:spcAft>
                <a:spcPts val="0"/>
              </a:spcAft>
              <a:buClr>
                <a:schemeClr val="folHlink"/>
              </a:buClr>
              <a:buSzPct val="110000"/>
              <a:buNone/>
            </a:pPr>
            <a:r>
              <a:rPr lang="he-IL" altLang="he-IL" dirty="0"/>
              <a:t>	לדוגמה, כמות נתונה של מים בטמפרטורה מסוימת מאופיינת על ידי אנרגיה מסוימת ואין זה משנה באיזו דרך הגיעו המים לאותה טמפרטורה.</a:t>
            </a:r>
          </a:p>
          <a:p>
            <a:pPr marL="342900" indent="-342900" algn="r" rtl="1" eaLnBrk="1" hangingPunct="1">
              <a:spcBef>
                <a:spcPct val="20000"/>
              </a:spcBef>
              <a:buClr>
                <a:schemeClr val="folHlink"/>
              </a:buClr>
              <a:buSzPct val="110000"/>
              <a:buFont typeface="Wingdings 2" pitchFamily="18" charset="2"/>
              <a:buChar char="í"/>
            </a:pPr>
            <a:r>
              <a:rPr lang="he-IL" altLang="he-IL" dirty="0"/>
              <a:t>האנרגיה הפנימית של החומר תלויה בכמות החומר.</a:t>
            </a:r>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xmlns="" val="4210175624"/>
              </p:ext>
            </p:extLst>
          </p:nvPr>
        </p:nvGraphicFramePr>
        <p:xfrm>
          <a:off x="445190" y="1743693"/>
          <a:ext cx="10861584" cy="3474720"/>
        </p:xfrm>
        <a:graphic>
          <a:graphicData uri="http://schemas.openxmlformats.org/drawingml/2006/table">
            <a:tbl>
              <a:tblPr rtl="1" firstRow="1" bandRow="1">
                <a:tableStyleId>{5C22544A-7EE6-4342-B048-85BDC9FD1C3A}</a:tableStyleId>
              </a:tblPr>
              <a:tblGrid>
                <a:gridCol w="2214976">
                  <a:extLst>
                    <a:ext uri="{9D8B030D-6E8A-4147-A177-3AD203B41FA5}">
                      <a16:colId xmlns:a16="http://schemas.microsoft.com/office/drawing/2014/main" xmlns="" val="20000"/>
                    </a:ext>
                  </a:extLst>
                </a:gridCol>
                <a:gridCol w="8646608">
                  <a:extLst>
                    <a:ext uri="{9D8B030D-6E8A-4147-A177-3AD203B41FA5}">
                      <a16:colId xmlns:a16="http://schemas.microsoft.com/office/drawing/2014/main" xmlns="" val="20001"/>
                    </a:ext>
                  </a:extLst>
                </a:gridCol>
              </a:tblGrid>
              <a:tr h="352414">
                <a:tc>
                  <a:txBody>
                    <a:bodyPr/>
                    <a:lstStyle/>
                    <a:p>
                      <a:pPr rtl="1"/>
                      <a:endParaRPr lang="he-IL" dirty="0"/>
                    </a:p>
                  </a:txBody>
                  <a:tcPr marL="121904" marR="121904"/>
                </a:tc>
                <a:tc>
                  <a:txBody>
                    <a:bodyPr/>
                    <a:lstStyle/>
                    <a:p>
                      <a:pPr rtl="1"/>
                      <a:r>
                        <a:rPr lang="he-IL" dirty="0">
                          <a:latin typeface="Varela Round" panose="00000500000000000000" pitchFamily="2" charset="-79"/>
                          <a:cs typeface="Varela Round" panose="00000500000000000000" pitchFamily="2" charset="-79"/>
                        </a:rPr>
                        <a:t>הפריטים המושווים :</a:t>
                      </a:r>
                      <a:r>
                        <a:rPr lang="en-US" dirty="0">
                          <a:latin typeface="Varela Round" panose="00000500000000000000" pitchFamily="2" charset="-79"/>
                          <a:cs typeface="Varela Round" panose="00000500000000000000" pitchFamily="2" charset="-79"/>
                        </a:rPr>
                        <a:t> </a:t>
                      </a:r>
                      <a:r>
                        <a:rPr lang="en-US" baseline="0" dirty="0">
                          <a:latin typeface="Varela Round" panose="00000500000000000000" pitchFamily="2" charset="-79"/>
                          <a:cs typeface="Varela Round" panose="00000500000000000000" pitchFamily="2" charset="-79"/>
                        </a:rPr>
                        <a:t> </a:t>
                      </a:r>
                      <a:r>
                        <a:rPr lang="he-IL" baseline="0" dirty="0">
                          <a:latin typeface="Varela Round" panose="00000500000000000000" pitchFamily="2" charset="-79"/>
                          <a:cs typeface="Varela Round" panose="00000500000000000000" pitchFamily="2" charset="-79"/>
                        </a:rPr>
                        <a:t>כלי א', כלי ב'</a:t>
                      </a:r>
                      <a:endParaRPr lang="he-IL" dirty="0">
                        <a:latin typeface="Varela Round" panose="00000500000000000000" pitchFamily="2" charset="-79"/>
                        <a:cs typeface="Varela Round" panose="00000500000000000000" pitchFamily="2" charset="-79"/>
                      </a:endParaRPr>
                    </a:p>
                  </a:txBody>
                  <a:tcPr marL="121904" marR="121904"/>
                </a:tc>
                <a:extLst>
                  <a:ext uri="{0D108BD9-81ED-4DB2-BD59-A6C34878D82A}">
                    <a16:rowId xmlns:a16="http://schemas.microsoft.com/office/drawing/2014/main" xmlns="" val="10000"/>
                  </a:ext>
                </a:extLst>
              </a:tr>
              <a:tr h="616725">
                <a:tc>
                  <a:txBody>
                    <a:bodyPr/>
                    <a:lstStyle/>
                    <a:p>
                      <a:pPr rtl="1"/>
                      <a:r>
                        <a:rPr lang="he-IL" dirty="0"/>
                        <a:t>       </a:t>
                      </a:r>
                      <a:endParaRPr lang="en-US" dirty="0"/>
                    </a:p>
                    <a:p>
                      <a:pPr rtl="1"/>
                      <a:endParaRPr lang="he-IL" dirty="0"/>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1"/>
                  </a:ext>
                </a:extLst>
              </a:tr>
              <a:tr h="616725">
                <a:tc>
                  <a:txBody>
                    <a:bodyPr/>
                    <a:lstStyle/>
                    <a:p>
                      <a:pPr rtl="1"/>
                      <a:r>
                        <a:rPr lang="he-IL" baseline="0" dirty="0">
                          <a:solidFill>
                            <a:schemeClr val="dk1"/>
                          </a:solidFill>
                        </a:rPr>
                        <a:t>           </a:t>
                      </a:r>
                    </a:p>
                    <a:p>
                      <a:pPr rtl="1"/>
                      <a:r>
                        <a:rPr lang="he-IL" baseline="0" dirty="0">
                          <a:solidFill>
                            <a:schemeClr val="dk1"/>
                          </a:solidFill>
                          <a:latin typeface="Varela Round" panose="00000500000000000000" pitchFamily="2" charset="-79"/>
                          <a:cs typeface="Varela Round" panose="00000500000000000000" pitchFamily="2" charset="-79"/>
                        </a:rPr>
                        <a:t>             </a:t>
                      </a:r>
                      <a:r>
                        <a:rPr lang="he-IL" dirty="0">
                          <a:solidFill>
                            <a:srgbClr val="0070C0"/>
                          </a:solidFill>
                          <a:latin typeface="Varela Round" panose="00000500000000000000" pitchFamily="2" charset="-79"/>
                          <a:cs typeface="Varela Round" panose="00000500000000000000" pitchFamily="2" charset="-79"/>
                        </a:rPr>
                        <a:t>כוללת</a:t>
                      </a:r>
                    </a:p>
                    <a:p>
                      <a:pPr rtl="1"/>
                      <a:r>
                        <a:rPr lang="he-IL" baseline="0" dirty="0">
                          <a:solidFill>
                            <a:srgbClr val="9007BB"/>
                          </a:solidFill>
                        </a:rPr>
                        <a:t> </a:t>
                      </a:r>
                      <a:endParaRPr lang="he-IL" dirty="0">
                        <a:solidFill>
                          <a:srgbClr val="9007BB"/>
                        </a:solidFill>
                      </a:endParaRPr>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2"/>
                  </a:ext>
                </a:extLst>
              </a:tr>
              <a:tr h="616725">
                <a:tc>
                  <a:txBody>
                    <a:bodyPr/>
                    <a:lstStyle/>
                    <a:p>
                      <a:pPr rtl="1"/>
                      <a:endParaRPr lang="he-IL" dirty="0"/>
                    </a:p>
                    <a:p>
                      <a:pPr rtl="1"/>
                      <a:endParaRPr lang="he-IL" dirty="0"/>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3"/>
                  </a:ext>
                </a:extLst>
              </a:tr>
              <a:tr h="594320">
                <a:tc>
                  <a:txBody>
                    <a:bodyPr/>
                    <a:lstStyle/>
                    <a:p>
                      <a:pPr rtl="1"/>
                      <a:endParaRPr lang="he-IL" dirty="0"/>
                    </a:p>
                    <a:p>
                      <a:pPr rtl="1"/>
                      <a:endParaRPr lang="he-IL" dirty="0"/>
                    </a:p>
                    <a:p>
                      <a:pPr rtl="1"/>
                      <a:endParaRPr lang="he-IL" dirty="0"/>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4"/>
                  </a:ext>
                </a:extLst>
              </a:tr>
            </a:tbl>
          </a:graphicData>
        </a:graphic>
      </p:graphicFrame>
      <mc:AlternateContent xmlns:mc="http://schemas.openxmlformats.org/markup-compatibility/2006">
        <mc:Choice xmlns:a14="http://schemas.microsoft.com/office/drawing/2010/main" xmlns="" Requires="a14">
          <p:sp>
            <p:nvSpPr>
              <p:cNvPr id="5" name="מלבן 4"/>
              <p:cNvSpPr/>
              <p:nvPr/>
            </p:nvSpPr>
            <p:spPr>
              <a:xfrm>
                <a:off x="10324358" y="2903105"/>
                <a:ext cx="6884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70C0"/>
                              </a:solidFill>
                              <a:latin typeface="Cambria Math" panose="02040503050406030204" pitchFamily="18" charset="0"/>
                            </a:rPr>
                          </m:ctrlPr>
                        </m:sSubPr>
                        <m:e>
                          <m:r>
                            <a:rPr lang="en-US" sz="2800" b="1" i="1">
                              <a:solidFill>
                                <a:srgbClr val="0070C0"/>
                              </a:solidFill>
                              <a:latin typeface="Cambria Math"/>
                            </a:rPr>
                            <m:t>𝑬</m:t>
                          </m:r>
                        </m:e>
                        <m:sub>
                          <m:r>
                            <a:rPr lang="en-US" sz="2800" b="1" i="1">
                              <a:solidFill>
                                <a:srgbClr val="0070C0"/>
                              </a:solidFill>
                              <a:latin typeface="Cambria Math"/>
                            </a:rPr>
                            <m:t>𝒌</m:t>
                          </m:r>
                        </m:sub>
                      </m:sSub>
                    </m:oMath>
                  </m:oMathPara>
                </a14:m>
                <a:endParaRPr lang="he-IL" sz="2800" dirty="0">
                  <a:latin typeface="Varela Round" panose="00000500000000000000" pitchFamily="2" charset="-79"/>
                  <a:cs typeface="Varela Round" panose="00000500000000000000" pitchFamily="2" charset="-79"/>
                </a:endParaRPr>
              </a:p>
            </p:txBody>
          </p:sp>
        </mc:Choice>
        <mc:Fallback>
          <p:sp>
            <p:nvSpPr>
              <p:cNvPr id="5" name="מלבן 4"/>
              <p:cNvSpPr>
                <a:spLocks noRot="1" noChangeAspect="1" noMove="1" noResize="1" noEditPoints="1" noAdjustHandles="1" noChangeArrowheads="1" noChangeShapeType="1" noTextEdit="1"/>
              </p:cNvSpPr>
              <p:nvPr/>
            </p:nvSpPr>
            <p:spPr>
              <a:xfrm>
                <a:off x="10324358" y="2903105"/>
                <a:ext cx="688458" cy="523220"/>
              </a:xfrm>
              <a:prstGeom prst="rect">
                <a:avLst/>
              </a:prstGeom>
              <a:blipFill>
                <a:blip r:embed="rId2" cstate="print"/>
                <a:stretch>
                  <a:fillRect t="-10465" r="-23894"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מלבן 6"/>
              <p:cNvSpPr/>
              <p:nvPr/>
            </p:nvSpPr>
            <p:spPr>
              <a:xfrm>
                <a:off x="10324358" y="2177787"/>
                <a:ext cx="466458" cy="521297"/>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acc>
                        <m:accPr>
                          <m:chr m:val="̅"/>
                          <m:ctrlPr>
                            <a:rPr lang="en-US" sz="2800" b="1" i="1" smtClean="0">
                              <a:solidFill>
                                <a:srgbClr val="9007BB"/>
                              </a:solidFill>
                              <a:latin typeface="Cambria Math" panose="02040503050406030204" pitchFamily="18" charset="0"/>
                            </a:rPr>
                          </m:ctrlPr>
                        </m:accPr>
                        <m:e>
                          <m:sSub>
                            <m:sSubPr>
                              <m:ctrlPr>
                                <a:rPr lang="en-US" sz="2800" b="1" i="1" smtClean="0">
                                  <a:solidFill>
                                    <a:srgbClr val="9007BB"/>
                                  </a:solidFill>
                                  <a:latin typeface="Cambria Math" panose="02040503050406030204" pitchFamily="18" charset="0"/>
                                </a:rPr>
                              </m:ctrlPr>
                            </m:sSubPr>
                            <m:e>
                              <m:r>
                                <a:rPr lang="en-US" sz="2800" b="1" i="1" smtClean="0">
                                  <a:solidFill>
                                    <a:srgbClr val="0070C0"/>
                                  </a:solidFill>
                                  <a:latin typeface="Cambria Math"/>
                                </a:rPr>
                                <m:t>𝑬</m:t>
                              </m:r>
                            </m:e>
                            <m:sub>
                              <m:r>
                                <a:rPr lang="en-US" sz="2800" b="1" i="1" smtClean="0">
                                  <a:solidFill>
                                    <a:srgbClr val="0070C0"/>
                                  </a:solidFill>
                                  <a:latin typeface="Cambria Math"/>
                                </a:rPr>
                                <m:t>𝒌</m:t>
                              </m:r>
                            </m:sub>
                          </m:sSub>
                        </m:e>
                      </m:acc>
                    </m:oMath>
                  </m:oMathPara>
                </a14:m>
                <a:endParaRPr lang="he-IL" sz="2800" b="1" baseline="-25000" dirty="0">
                  <a:solidFill>
                    <a:srgbClr val="0000FF"/>
                  </a:solidFill>
                </a:endParaRPr>
              </a:p>
            </p:txBody>
          </p:sp>
        </mc:Choice>
        <mc:Fallback>
          <p:sp>
            <p:nvSpPr>
              <p:cNvPr id="7" name="מלבן 6"/>
              <p:cNvSpPr>
                <a:spLocks noRot="1" noChangeAspect="1" noMove="1" noResize="1" noEditPoints="1" noAdjustHandles="1" noChangeArrowheads="1" noChangeShapeType="1" noTextEdit="1"/>
              </p:cNvSpPr>
              <p:nvPr/>
            </p:nvSpPr>
            <p:spPr>
              <a:xfrm>
                <a:off x="10324358" y="2177787"/>
                <a:ext cx="466458" cy="521297"/>
              </a:xfrm>
              <a:prstGeom prst="rect">
                <a:avLst/>
              </a:prstGeom>
              <a:blipFill>
                <a:blip r:embed="rId3" cstate="print"/>
                <a:stretch>
                  <a:fillRect r="-78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מלבן 5"/>
              <p:cNvSpPr/>
              <p:nvPr/>
            </p:nvSpPr>
            <p:spPr>
              <a:xfrm>
                <a:off x="10122837" y="3725292"/>
                <a:ext cx="92709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70C0"/>
                              </a:solidFill>
                              <a:latin typeface="Cambria Math" panose="02040503050406030204" pitchFamily="18" charset="0"/>
                            </a:rPr>
                          </m:ctrlPr>
                        </m:sSubPr>
                        <m:e>
                          <m:r>
                            <a:rPr lang="en-US" sz="2800" b="1" i="1">
                              <a:solidFill>
                                <a:srgbClr val="0070C0"/>
                              </a:solidFill>
                              <a:latin typeface="Cambria Math"/>
                            </a:rPr>
                            <m:t>𝑬</m:t>
                          </m:r>
                        </m:e>
                        <m:sub>
                          <m:r>
                            <a:rPr lang="en-US" sz="2800" b="1" i="1" smtClean="0">
                              <a:solidFill>
                                <a:srgbClr val="0070C0"/>
                              </a:solidFill>
                              <a:latin typeface="Cambria Math"/>
                            </a:rPr>
                            <m:t>𝑷</m:t>
                          </m:r>
                        </m:sub>
                      </m:sSub>
                    </m:oMath>
                  </m:oMathPara>
                </a14:m>
                <a:endParaRPr lang="he-IL" sz="2800" dirty="0">
                  <a:latin typeface="Varela Round" panose="00000500000000000000" pitchFamily="2" charset="-79"/>
                  <a:cs typeface="Varela Round" panose="00000500000000000000" pitchFamily="2" charset="-79"/>
                </a:endParaRPr>
              </a:p>
            </p:txBody>
          </p:sp>
        </mc:Choice>
        <mc:Fallback>
          <p:sp>
            <p:nvSpPr>
              <p:cNvPr id="6" name="מלבן 5"/>
              <p:cNvSpPr>
                <a:spLocks noRot="1" noChangeAspect="1" noMove="1" noResize="1" noEditPoints="1" noAdjustHandles="1" noChangeArrowheads="1" noChangeShapeType="1" noTextEdit="1"/>
              </p:cNvSpPr>
              <p:nvPr/>
            </p:nvSpPr>
            <p:spPr>
              <a:xfrm>
                <a:off x="10122837" y="3725292"/>
                <a:ext cx="927098" cy="523220"/>
              </a:xfrm>
              <a:prstGeom prst="rect">
                <a:avLst/>
              </a:prstGeom>
              <a:blipFill>
                <a:blip r:embed="rId4" cstate="print"/>
                <a:stretch>
                  <a:fillRect t="-10465" r="-5921" b="-32558"/>
                </a:stretch>
              </a:blipFill>
            </p:spPr>
            <p:txBody>
              <a:bodyPr/>
              <a:lstStyle/>
              <a:p>
                <a:r>
                  <a:rPr lang="en-US">
                    <a:noFill/>
                  </a:rPr>
                  <a:t> </a:t>
                </a:r>
              </a:p>
            </p:txBody>
          </p:sp>
        </mc:Fallback>
      </mc:AlternateContent>
      <p:sp>
        <p:nvSpPr>
          <p:cNvPr id="9" name="מלבן 8"/>
          <p:cNvSpPr/>
          <p:nvPr/>
        </p:nvSpPr>
        <p:spPr>
          <a:xfrm>
            <a:off x="10122837" y="4367905"/>
            <a:ext cx="901208" cy="646331"/>
          </a:xfrm>
          <a:prstGeom prst="rect">
            <a:avLst/>
          </a:prstGeom>
        </p:spPr>
        <p:txBody>
          <a:bodyPr wrap="none">
            <a:spAutoFit/>
          </a:bodyPr>
          <a:lstStyle/>
          <a:p>
            <a:r>
              <a:rPr lang="he-IL" b="1" kern="0" dirty="0">
                <a:solidFill>
                  <a:srgbClr val="0070C0"/>
                </a:solidFill>
                <a:latin typeface="Varela Round" panose="00000500000000000000" pitchFamily="2" charset="-79"/>
                <a:cs typeface="Varela Round" panose="00000500000000000000" pitchFamily="2" charset="-79"/>
              </a:rPr>
              <a:t>אנרגיה</a:t>
            </a:r>
          </a:p>
          <a:p>
            <a:r>
              <a:rPr lang="he-IL" b="1" kern="0" dirty="0">
                <a:solidFill>
                  <a:srgbClr val="0070C0"/>
                </a:solidFill>
                <a:latin typeface="Varela Round" panose="00000500000000000000" pitchFamily="2" charset="-79"/>
                <a:cs typeface="Varela Round" panose="00000500000000000000" pitchFamily="2" charset="-79"/>
              </a:rPr>
              <a:t>פנימית </a:t>
            </a:r>
            <a:endParaRPr lang="he-IL" dirty="0">
              <a:solidFill>
                <a:srgbClr val="0070C0"/>
              </a:solidFill>
              <a:latin typeface="Varela Round" panose="00000500000000000000" pitchFamily="2" charset="-79"/>
              <a:cs typeface="Varela Round" panose="00000500000000000000" pitchFamily="2" charset="-79"/>
            </a:endParaRPr>
          </a:p>
        </p:txBody>
      </p:sp>
      <p:sp>
        <p:nvSpPr>
          <p:cNvPr id="10" name="TextBox 9"/>
          <p:cNvSpPr txBox="1"/>
          <p:nvPr/>
        </p:nvSpPr>
        <p:spPr>
          <a:xfrm>
            <a:off x="445191" y="2145129"/>
            <a:ext cx="8543837" cy="646331"/>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למדגם בכלי א' טמפרטורה גבוהה יותר ולכן האנרגיה הקינטית הממוצעת שלו גדולה יותר (האנרגיה הקינטית הממוצעת תלויה רק בטמפרטורה).</a:t>
            </a:r>
          </a:p>
        </p:txBody>
      </p:sp>
      <p:sp>
        <p:nvSpPr>
          <p:cNvPr id="12" name="TextBox 11"/>
          <p:cNvSpPr txBox="1"/>
          <p:nvPr/>
        </p:nvSpPr>
        <p:spPr>
          <a:xfrm>
            <a:off x="495991" y="2885094"/>
            <a:ext cx="8543837" cy="646331"/>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למדגם בכלי א' טמפרטורה גבוהה יותר ולכן האנרגיה הקינטית הכוללת שלו גדולה יותר. </a:t>
            </a:r>
            <a:r>
              <a:rPr lang="he-IL" b="1" dirty="0">
                <a:latin typeface="Varela Round" panose="00000500000000000000" pitchFamily="2" charset="-79"/>
                <a:cs typeface="Varela Round" panose="00000500000000000000" pitchFamily="2" charset="-79"/>
              </a:rPr>
              <a:t>או: </a:t>
            </a:r>
            <a:r>
              <a:rPr lang="he-IL" dirty="0">
                <a:latin typeface="Varela Round" panose="00000500000000000000" pitchFamily="2" charset="-79"/>
                <a:cs typeface="Varela Round" panose="00000500000000000000" pitchFamily="2" charset="-79"/>
              </a:rPr>
              <a:t>למדגם בכלי א' יש אנרגיה קינטית כוללת גבוהה יותר.</a:t>
            </a:r>
          </a:p>
        </p:txBody>
      </p:sp>
      <p:sp>
        <p:nvSpPr>
          <p:cNvPr id="13" name="TextBox 12"/>
          <p:cNvSpPr txBox="1"/>
          <p:nvPr/>
        </p:nvSpPr>
        <p:spPr>
          <a:xfrm>
            <a:off x="495294" y="3663737"/>
            <a:ext cx="8543837" cy="646331"/>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למדגמים בשני הכלים אנרגיה פוטנציאלית זהה כי מדובר באותו חומר, באותו מצב צבירה, ואותו מספר מולים.</a:t>
            </a:r>
          </a:p>
        </p:txBody>
      </p:sp>
      <p:sp>
        <p:nvSpPr>
          <p:cNvPr id="14" name="TextBox 13"/>
          <p:cNvSpPr txBox="1"/>
          <p:nvPr/>
        </p:nvSpPr>
        <p:spPr>
          <a:xfrm>
            <a:off x="445190" y="4321388"/>
            <a:ext cx="8543837" cy="923330"/>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למדגם בכלי א' כי ידוע שהאנרגיה הפנימית היא סכום של האנרגיה הקינטית והפוטנציאלית, וידוע שהאנרגיה הקינטית של המדגם בכלי א' גדולה יותר והאנרגיה הפוטנציאלית של המדגמים בשני הכלים זהה.</a:t>
            </a:r>
          </a:p>
        </p:txBody>
      </p:sp>
      <p:sp>
        <p:nvSpPr>
          <p:cNvPr id="3" name="מציין מיקום של מספר שקופית 2"/>
          <p:cNvSpPr>
            <a:spLocks noGrp="1"/>
          </p:cNvSpPr>
          <p:nvPr>
            <p:ph type="sldNum" sz="quarter" idx="4294967295"/>
          </p:nvPr>
        </p:nvSpPr>
        <p:spPr>
          <a:xfrm>
            <a:off x="609521" y="6356351"/>
            <a:ext cx="2844430" cy="365125"/>
          </a:xfrm>
          <a:prstGeom prst="rect">
            <a:avLst/>
          </a:prstGeom>
        </p:spPr>
        <p:txBody>
          <a:bodyPr/>
          <a:lstStyle/>
          <a:p>
            <a:fld id="{A72C9A73-A63E-4363-8815-B9CFCEE0D1FE}" type="slidenum">
              <a:rPr lang="he-IL" smtClean="0"/>
              <a:pPr/>
              <a:t>22</a:t>
            </a:fld>
            <a:endParaRPr lang="he-IL" dirty="0"/>
          </a:p>
        </p:txBody>
      </p:sp>
      <p:sp>
        <p:nvSpPr>
          <p:cNvPr id="15" name="Rectangle 53"/>
          <p:cNvSpPr>
            <a:spLocks noChangeArrowheads="1"/>
          </p:cNvSpPr>
          <p:nvPr/>
        </p:nvSpPr>
        <p:spPr bwMode="auto">
          <a:xfrm>
            <a:off x="2062838" y="465126"/>
            <a:ext cx="10400342" cy="1552575"/>
          </a:xfrm>
          <a:prstGeom prst="rect">
            <a:avLst/>
          </a:prstGeom>
          <a:noFill/>
          <a:ln w="9525">
            <a:noFill/>
            <a:miter lim="800000"/>
            <a:headEnd/>
            <a:tailEnd/>
          </a:ln>
        </p:spPr>
        <p:txBody>
          <a:bodyPr lIns="90000" tIns="46800" rIns="90000" bIns="46800" anchor="ctr" anchorCtr="1"/>
          <a:lstStyle/>
          <a:p>
            <a:pPr algn="r" rtl="1" eaLnBrk="1" hangingPunct="1">
              <a:spcBef>
                <a:spcPct val="20000"/>
              </a:spcBef>
            </a:pPr>
            <a:r>
              <a:rPr lang="he-IL" altLang="he-IL" sz="2400" dirty="0">
                <a:cs typeface="Varela Round"/>
              </a:rPr>
              <a:t>בכלי א' 100 גרם מים ב-</a:t>
            </a:r>
            <a:r>
              <a:rPr lang="en-US" altLang="he-IL" sz="2400" dirty="0">
                <a:cs typeface="Varela Round"/>
              </a:rPr>
              <a:t>90°C</a:t>
            </a:r>
            <a:r>
              <a:rPr lang="he-IL" altLang="he-IL" sz="2400" dirty="0">
                <a:cs typeface="Varela Round"/>
              </a:rPr>
              <a:t> ובכלי ב' 100 גרם מים ב-</a:t>
            </a:r>
            <a:r>
              <a:rPr lang="en-US" altLang="he-IL" sz="2400" dirty="0">
                <a:cs typeface="Varela Round"/>
              </a:rPr>
              <a:t> 50°C </a:t>
            </a:r>
            <a:r>
              <a:rPr lang="he-IL" altLang="he-IL" sz="2400" dirty="0">
                <a:cs typeface="Varela Round"/>
              </a:rPr>
              <a:t>. </a:t>
            </a:r>
          </a:p>
          <a:p>
            <a:pPr algn="r" rtl="1" eaLnBrk="1" hangingPunct="1">
              <a:spcBef>
                <a:spcPct val="20000"/>
              </a:spcBef>
            </a:pPr>
            <a:r>
              <a:rPr lang="he-IL" altLang="he-IL" sz="2400" dirty="0">
                <a:cs typeface="Varela Round"/>
              </a:rPr>
              <a:t>לאיזה מדגם אנרגיה פנימית גבוהה יותר?</a:t>
            </a:r>
            <a:endParaRPr lang="en-GB" altLang="he-IL" sz="2400" dirty="0">
              <a:cs typeface="Varela Round"/>
            </a:endParaRPr>
          </a:p>
        </p:txBody>
      </p:sp>
      <p:sp>
        <p:nvSpPr>
          <p:cNvPr id="16" name="Rectangle 63"/>
          <p:cNvSpPr>
            <a:spLocks noChangeArrowheads="1"/>
          </p:cNvSpPr>
          <p:nvPr/>
        </p:nvSpPr>
        <p:spPr bwMode="auto">
          <a:xfrm>
            <a:off x="7881325" y="-2599"/>
            <a:ext cx="5223253" cy="884237"/>
          </a:xfrm>
          <a:prstGeom prst="rect">
            <a:avLst/>
          </a:prstGeom>
          <a:noFill/>
          <a:ln w="9525">
            <a:noFill/>
            <a:miter lim="800000"/>
            <a:headEnd/>
            <a:tailEnd/>
          </a:ln>
        </p:spPr>
        <p:txBody>
          <a:bodyPr lIns="90000" tIns="46800" rIns="90000" bIns="46800" anchor="ctr" anchorCtr="1"/>
          <a:lstStyle/>
          <a:p>
            <a:pPr algn="r" rtl="1" eaLnBrk="1" hangingPunct="1">
              <a:spcBef>
                <a:spcPct val="20000"/>
              </a:spcBef>
            </a:pPr>
            <a:r>
              <a:rPr lang="he-IL" altLang="he-IL" sz="4400" dirty="0">
                <a:solidFill>
                  <a:srgbClr val="002060"/>
                </a:solidFill>
                <a:cs typeface="Varela Round"/>
              </a:rPr>
              <a:t>שאלה</a:t>
            </a:r>
            <a:endParaRPr lang="en-US" altLang="he-IL" sz="4400" dirty="0">
              <a:solidFill>
                <a:srgbClr val="002060"/>
              </a:solidFill>
              <a:cs typeface="Varela Round"/>
            </a:endParaRPr>
          </a:p>
        </p:txBody>
      </p:sp>
    </p:spTree>
    <p:extLst>
      <p:ext uri="{BB962C8B-B14F-4D97-AF65-F5344CB8AC3E}">
        <p14:creationId xmlns:p14="http://schemas.microsoft.com/office/powerpoint/2010/main" xmlns="" val="351836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xmlns="" val="3838689327"/>
              </p:ext>
            </p:extLst>
          </p:nvPr>
        </p:nvGraphicFramePr>
        <p:xfrm>
          <a:off x="170542" y="1623785"/>
          <a:ext cx="11168890" cy="3673929"/>
        </p:xfrm>
        <a:graphic>
          <a:graphicData uri="http://schemas.openxmlformats.org/drawingml/2006/table">
            <a:tbl>
              <a:tblPr rtl="1" firstRow="1" bandRow="1">
                <a:tableStyleId>{5C22544A-7EE6-4342-B048-85BDC9FD1C3A}</a:tableStyleId>
              </a:tblPr>
              <a:tblGrid>
                <a:gridCol w="1897890">
                  <a:extLst>
                    <a:ext uri="{9D8B030D-6E8A-4147-A177-3AD203B41FA5}">
                      <a16:colId xmlns:a16="http://schemas.microsoft.com/office/drawing/2014/main" xmlns="" val="20000"/>
                    </a:ext>
                  </a:extLst>
                </a:gridCol>
                <a:gridCol w="9271000">
                  <a:extLst>
                    <a:ext uri="{9D8B030D-6E8A-4147-A177-3AD203B41FA5}">
                      <a16:colId xmlns:a16="http://schemas.microsoft.com/office/drawing/2014/main" xmlns="" val="20001"/>
                    </a:ext>
                  </a:extLst>
                </a:gridCol>
              </a:tblGrid>
              <a:tr h="352414">
                <a:tc>
                  <a:txBody>
                    <a:bodyPr/>
                    <a:lstStyle/>
                    <a:p>
                      <a:pPr rtl="1"/>
                      <a:endParaRPr lang="he-IL" dirty="0"/>
                    </a:p>
                  </a:txBody>
                  <a:tcPr marL="121904" marR="121904"/>
                </a:tc>
                <a:tc>
                  <a:txBody>
                    <a:bodyPr/>
                    <a:lstStyle/>
                    <a:p>
                      <a:pPr rtl="1"/>
                      <a:r>
                        <a:rPr lang="he-IL" dirty="0">
                          <a:latin typeface="Varela Round" panose="00000500000000000000" pitchFamily="2" charset="-79"/>
                          <a:cs typeface="Varela Round" panose="00000500000000000000" pitchFamily="2" charset="-79"/>
                        </a:rPr>
                        <a:t>הפריטים המושווים :</a:t>
                      </a:r>
                      <a:r>
                        <a:rPr lang="en-US" dirty="0">
                          <a:latin typeface="Varela Round" panose="00000500000000000000" pitchFamily="2" charset="-79"/>
                          <a:cs typeface="Varela Round" panose="00000500000000000000" pitchFamily="2" charset="-79"/>
                        </a:rPr>
                        <a:t> </a:t>
                      </a:r>
                      <a:r>
                        <a:rPr lang="en-US" baseline="0" dirty="0">
                          <a:latin typeface="Varela Round" panose="00000500000000000000" pitchFamily="2" charset="-79"/>
                          <a:cs typeface="Varela Round" panose="00000500000000000000" pitchFamily="2" charset="-79"/>
                        </a:rPr>
                        <a:t> </a:t>
                      </a:r>
                      <a:r>
                        <a:rPr lang="he-IL" baseline="0" dirty="0">
                          <a:latin typeface="Varela Round" panose="00000500000000000000" pitchFamily="2" charset="-79"/>
                          <a:cs typeface="Varela Round" panose="00000500000000000000" pitchFamily="2" charset="-79"/>
                        </a:rPr>
                        <a:t>כלי ג', כלי ד'</a:t>
                      </a:r>
                      <a:endParaRPr lang="he-IL" dirty="0">
                        <a:latin typeface="Varela Round" panose="00000500000000000000" pitchFamily="2" charset="-79"/>
                        <a:cs typeface="Varela Round" panose="00000500000000000000" pitchFamily="2" charset="-79"/>
                      </a:endParaRPr>
                    </a:p>
                  </a:txBody>
                  <a:tcPr marL="121904" marR="121904"/>
                </a:tc>
                <a:extLst>
                  <a:ext uri="{0D108BD9-81ED-4DB2-BD59-A6C34878D82A}">
                    <a16:rowId xmlns:a16="http://schemas.microsoft.com/office/drawing/2014/main" xmlns="" val="10000"/>
                  </a:ext>
                </a:extLst>
              </a:tr>
              <a:tr h="616725">
                <a:tc>
                  <a:txBody>
                    <a:bodyPr/>
                    <a:lstStyle/>
                    <a:p>
                      <a:pPr rtl="1"/>
                      <a:r>
                        <a:rPr lang="he-IL" dirty="0"/>
                        <a:t>       </a:t>
                      </a:r>
                      <a:endParaRPr lang="en-US" dirty="0"/>
                    </a:p>
                    <a:p>
                      <a:pPr rtl="1"/>
                      <a:endParaRPr lang="he-IL" dirty="0"/>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1"/>
                  </a:ext>
                </a:extLst>
              </a:tr>
              <a:tr h="616725">
                <a:tc>
                  <a:txBody>
                    <a:bodyPr/>
                    <a:lstStyle/>
                    <a:p>
                      <a:pPr rtl="1"/>
                      <a:r>
                        <a:rPr lang="he-IL" baseline="0" dirty="0">
                          <a:solidFill>
                            <a:schemeClr val="dk1"/>
                          </a:solidFill>
                        </a:rPr>
                        <a:t>           </a:t>
                      </a:r>
                    </a:p>
                    <a:p>
                      <a:pPr rtl="1"/>
                      <a:r>
                        <a:rPr lang="he-IL" baseline="0" dirty="0">
                          <a:solidFill>
                            <a:schemeClr val="dk1"/>
                          </a:solidFill>
                          <a:latin typeface="Varela Round" panose="00000500000000000000" pitchFamily="2" charset="-79"/>
                          <a:cs typeface="Varela Round" panose="00000500000000000000" pitchFamily="2" charset="-79"/>
                        </a:rPr>
                        <a:t>             </a:t>
                      </a:r>
                      <a:r>
                        <a:rPr lang="he-IL" dirty="0">
                          <a:solidFill>
                            <a:srgbClr val="0070C0"/>
                          </a:solidFill>
                          <a:latin typeface="Varela Round" panose="00000500000000000000" pitchFamily="2" charset="-79"/>
                          <a:cs typeface="Varela Round" panose="00000500000000000000" pitchFamily="2" charset="-79"/>
                        </a:rPr>
                        <a:t>כוללת</a:t>
                      </a:r>
                    </a:p>
                    <a:p>
                      <a:pPr rtl="1"/>
                      <a:r>
                        <a:rPr lang="he-IL" baseline="0" dirty="0">
                          <a:solidFill>
                            <a:srgbClr val="9007BB"/>
                          </a:solidFill>
                        </a:rPr>
                        <a:t> </a:t>
                      </a:r>
                      <a:endParaRPr lang="he-IL" dirty="0">
                        <a:solidFill>
                          <a:srgbClr val="9007BB"/>
                        </a:solidFill>
                      </a:endParaRPr>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2"/>
                  </a:ext>
                </a:extLst>
              </a:tr>
              <a:tr h="839289">
                <a:tc>
                  <a:txBody>
                    <a:bodyPr/>
                    <a:lstStyle/>
                    <a:p>
                      <a:pPr rtl="1"/>
                      <a:endParaRPr lang="he-IL" dirty="0"/>
                    </a:p>
                    <a:p>
                      <a:pPr rtl="1"/>
                      <a:endParaRPr lang="he-IL" dirty="0"/>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3"/>
                  </a:ext>
                </a:extLst>
              </a:tr>
              <a:tr h="594320">
                <a:tc>
                  <a:txBody>
                    <a:bodyPr/>
                    <a:lstStyle/>
                    <a:p>
                      <a:pPr rtl="1"/>
                      <a:endParaRPr lang="he-IL" dirty="0"/>
                    </a:p>
                    <a:p>
                      <a:pPr rtl="1"/>
                      <a:endParaRPr lang="he-IL" dirty="0"/>
                    </a:p>
                    <a:p>
                      <a:pPr rtl="1"/>
                      <a:endParaRPr lang="he-IL" dirty="0"/>
                    </a:p>
                  </a:txBody>
                  <a:tcPr marL="121904" marR="121904"/>
                </a:tc>
                <a:tc>
                  <a:txBody>
                    <a:bodyPr/>
                    <a:lstStyle/>
                    <a:p>
                      <a:pPr rtl="1"/>
                      <a:endParaRPr lang="he-IL" dirty="0"/>
                    </a:p>
                  </a:txBody>
                  <a:tcPr marL="121904" marR="121904"/>
                </a:tc>
                <a:extLst>
                  <a:ext uri="{0D108BD9-81ED-4DB2-BD59-A6C34878D82A}">
                    <a16:rowId xmlns:a16="http://schemas.microsoft.com/office/drawing/2014/main" xmlns="" val="10004"/>
                  </a:ext>
                </a:extLst>
              </a:tr>
            </a:tbl>
          </a:graphicData>
        </a:graphic>
      </p:graphicFrame>
      <mc:AlternateContent xmlns:mc="http://schemas.openxmlformats.org/markup-compatibility/2006">
        <mc:Choice xmlns:a14="http://schemas.microsoft.com/office/drawing/2010/main" xmlns="" Requires="a14">
          <p:sp>
            <p:nvSpPr>
              <p:cNvPr id="5" name="מלבן 4"/>
              <p:cNvSpPr/>
              <p:nvPr/>
            </p:nvSpPr>
            <p:spPr>
              <a:xfrm>
                <a:off x="10357015" y="2773938"/>
                <a:ext cx="6884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70C0"/>
                              </a:solidFill>
                              <a:latin typeface="Cambria Math" panose="02040503050406030204" pitchFamily="18" charset="0"/>
                            </a:rPr>
                          </m:ctrlPr>
                        </m:sSubPr>
                        <m:e>
                          <m:r>
                            <a:rPr lang="en-US" sz="2800" b="1" i="1">
                              <a:solidFill>
                                <a:srgbClr val="0070C0"/>
                              </a:solidFill>
                              <a:latin typeface="Cambria Math"/>
                            </a:rPr>
                            <m:t>𝑬</m:t>
                          </m:r>
                        </m:e>
                        <m:sub>
                          <m:r>
                            <a:rPr lang="en-US" sz="2800" b="1" i="1">
                              <a:solidFill>
                                <a:srgbClr val="0070C0"/>
                              </a:solidFill>
                              <a:latin typeface="Cambria Math"/>
                            </a:rPr>
                            <m:t>𝒌</m:t>
                          </m:r>
                        </m:sub>
                      </m:sSub>
                    </m:oMath>
                  </m:oMathPara>
                </a14:m>
                <a:endParaRPr lang="he-IL" sz="2800" dirty="0">
                  <a:latin typeface="Varela Round" panose="00000500000000000000" pitchFamily="2" charset="-79"/>
                  <a:cs typeface="Varela Round" panose="00000500000000000000" pitchFamily="2" charset="-79"/>
                </a:endParaRPr>
              </a:p>
            </p:txBody>
          </p:sp>
        </mc:Choice>
        <mc:Fallback>
          <p:sp>
            <p:nvSpPr>
              <p:cNvPr id="5" name="מלבן 4"/>
              <p:cNvSpPr>
                <a:spLocks noRot="1" noChangeAspect="1" noMove="1" noResize="1" noEditPoints="1" noAdjustHandles="1" noChangeArrowheads="1" noChangeShapeType="1" noTextEdit="1"/>
              </p:cNvSpPr>
              <p:nvPr/>
            </p:nvSpPr>
            <p:spPr>
              <a:xfrm>
                <a:off x="10357015" y="2773938"/>
                <a:ext cx="688458" cy="523220"/>
              </a:xfrm>
              <a:prstGeom prst="rect">
                <a:avLst/>
              </a:prstGeom>
              <a:blipFill>
                <a:blip r:embed="rId2" cstate="print"/>
                <a:stretch>
                  <a:fillRect t="-10465" r="-23894"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מלבן 6"/>
              <p:cNvSpPr/>
              <p:nvPr/>
            </p:nvSpPr>
            <p:spPr>
              <a:xfrm>
                <a:off x="10357015" y="2023198"/>
                <a:ext cx="466458" cy="521297"/>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acc>
                        <m:accPr>
                          <m:chr m:val="̅"/>
                          <m:ctrlPr>
                            <a:rPr lang="en-US" sz="2800" b="1" i="1" smtClean="0">
                              <a:solidFill>
                                <a:srgbClr val="9007BB"/>
                              </a:solidFill>
                              <a:latin typeface="Cambria Math" panose="02040503050406030204" pitchFamily="18" charset="0"/>
                            </a:rPr>
                          </m:ctrlPr>
                        </m:accPr>
                        <m:e>
                          <m:sSub>
                            <m:sSubPr>
                              <m:ctrlPr>
                                <a:rPr lang="en-US" sz="2800" b="1" i="1" smtClean="0">
                                  <a:solidFill>
                                    <a:srgbClr val="9007BB"/>
                                  </a:solidFill>
                                  <a:latin typeface="Cambria Math" panose="02040503050406030204" pitchFamily="18" charset="0"/>
                                </a:rPr>
                              </m:ctrlPr>
                            </m:sSubPr>
                            <m:e>
                              <m:r>
                                <a:rPr lang="en-US" sz="2800" b="1" i="1" smtClean="0">
                                  <a:solidFill>
                                    <a:srgbClr val="0070C0"/>
                                  </a:solidFill>
                                  <a:latin typeface="Cambria Math"/>
                                </a:rPr>
                                <m:t>𝑬</m:t>
                              </m:r>
                            </m:e>
                            <m:sub>
                              <m:r>
                                <a:rPr lang="en-US" sz="2800" b="1" i="1" smtClean="0">
                                  <a:solidFill>
                                    <a:srgbClr val="0070C0"/>
                                  </a:solidFill>
                                  <a:latin typeface="Cambria Math"/>
                                </a:rPr>
                                <m:t>𝒌</m:t>
                              </m:r>
                            </m:sub>
                          </m:sSub>
                        </m:e>
                      </m:acc>
                    </m:oMath>
                  </m:oMathPara>
                </a14:m>
                <a:endParaRPr lang="he-IL" sz="2800" b="1" baseline="-25000" dirty="0">
                  <a:solidFill>
                    <a:srgbClr val="0000FF"/>
                  </a:solidFill>
                </a:endParaRPr>
              </a:p>
            </p:txBody>
          </p:sp>
        </mc:Choice>
        <mc:Fallback>
          <p:sp>
            <p:nvSpPr>
              <p:cNvPr id="7" name="מלבן 6"/>
              <p:cNvSpPr>
                <a:spLocks noRot="1" noChangeAspect="1" noMove="1" noResize="1" noEditPoints="1" noAdjustHandles="1" noChangeArrowheads="1" noChangeShapeType="1" noTextEdit="1"/>
              </p:cNvSpPr>
              <p:nvPr/>
            </p:nvSpPr>
            <p:spPr>
              <a:xfrm>
                <a:off x="10357015" y="2023198"/>
                <a:ext cx="466458" cy="521297"/>
              </a:xfrm>
              <a:prstGeom prst="rect">
                <a:avLst/>
              </a:prstGeom>
              <a:blipFill>
                <a:blip r:embed="rId3" cstate="print"/>
                <a:stretch>
                  <a:fillRect r="-64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מלבן 5"/>
              <p:cNvSpPr/>
              <p:nvPr/>
            </p:nvSpPr>
            <p:spPr>
              <a:xfrm>
                <a:off x="10155494" y="3768835"/>
                <a:ext cx="92709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70C0"/>
                              </a:solidFill>
                              <a:latin typeface="Cambria Math" panose="02040503050406030204" pitchFamily="18" charset="0"/>
                            </a:rPr>
                          </m:ctrlPr>
                        </m:sSubPr>
                        <m:e>
                          <m:r>
                            <a:rPr lang="en-US" sz="2800" b="1" i="1">
                              <a:solidFill>
                                <a:srgbClr val="0070C0"/>
                              </a:solidFill>
                              <a:latin typeface="Cambria Math"/>
                            </a:rPr>
                            <m:t>𝑬</m:t>
                          </m:r>
                        </m:e>
                        <m:sub>
                          <m:r>
                            <a:rPr lang="en-US" sz="2800" b="1" i="1" smtClean="0">
                              <a:solidFill>
                                <a:srgbClr val="0070C0"/>
                              </a:solidFill>
                              <a:latin typeface="Cambria Math"/>
                            </a:rPr>
                            <m:t>𝑷</m:t>
                          </m:r>
                        </m:sub>
                      </m:sSub>
                    </m:oMath>
                  </m:oMathPara>
                </a14:m>
                <a:endParaRPr lang="he-IL" sz="2800" dirty="0">
                  <a:latin typeface="Varela Round" panose="00000500000000000000" pitchFamily="2" charset="-79"/>
                  <a:cs typeface="Varela Round" panose="00000500000000000000" pitchFamily="2" charset="-79"/>
                </a:endParaRPr>
              </a:p>
            </p:txBody>
          </p:sp>
        </mc:Choice>
        <mc:Fallback>
          <p:sp>
            <p:nvSpPr>
              <p:cNvPr id="6" name="מלבן 5"/>
              <p:cNvSpPr>
                <a:spLocks noRot="1" noChangeAspect="1" noMove="1" noResize="1" noEditPoints="1" noAdjustHandles="1" noChangeArrowheads="1" noChangeShapeType="1" noTextEdit="1"/>
              </p:cNvSpPr>
              <p:nvPr/>
            </p:nvSpPr>
            <p:spPr>
              <a:xfrm>
                <a:off x="10155494" y="3768835"/>
                <a:ext cx="927098" cy="523220"/>
              </a:xfrm>
              <a:prstGeom prst="rect">
                <a:avLst/>
              </a:prstGeom>
              <a:blipFill>
                <a:blip r:embed="rId4" cstate="print"/>
                <a:stretch>
                  <a:fillRect t="-10465" r="-5921" b="-32558"/>
                </a:stretch>
              </a:blipFill>
            </p:spPr>
            <p:txBody>
              <a:bodyPr/>
              <a:lstStyle/>
              <a:p>
                <a:r>
                  <a:rPr lang="en-US">
                    <a:noFill/>
                  </a:rPr>
                  <a:t> </a:t>
                </a:r>
              </a:p>
            </p:txBody>
          </p:sp>
        </mc:Fallback>
      </mc:AlternateContent>
      <p:sp>
        <p:nvSpPr>
          <p:cNvPr id="9" name="מלבן 8"/>
          <p:cNvSpPr/>
          <p:nvPr/>
        </p:nvSpPr>
        <p:spPr>
          <a:xfrm>
            <a:off x="10181384" y="4472219"/>
            <a:ext cx="901208" cy="646331"/>
          </a:xfrm>
          <a:prstGeom prst="rect">
            <a:avLst/>
          </a:prstGeom>
        </p:spPr>
        <p:txBody>
          <a:bodyPr wrap="none">
            <a:spAutoFit/>
          </a:bodyPr>
          <a:lstStyle/>
          <a:p>
            <a:r>
              <a:rPr lang="he-IL" b="1" kern="0" dirty="0">
                <a:solidFill>
                  <a:srgbClr val="0070C0"/>
                </a:solidFill>
                <a:latin typeface="Varela Round" panose="00000500000000000000" pitchFamily="2" charset="-79"/>
                <a:cs typeface="Varela Round" panose="00000500000000000000" pitchFamily="2" charset="-79"/>
              </a:rPr>
              <a:t>אנרגיה</a:t>
            </a:r>
          </a:p>
          <a:p>
            <a:r>
              <a:rPr lang="he-IL" b="1" kern="0" dirty="0">
                <a:solidFill>
                  <a:srgbClr val="0070C0"/>
                </a:solidFill>
                <a:latin typeface="Varela Round" panose="00000500000000000000" pitchFamily="2" charset="-79"/>
                <a:cs typeface="Varela Round" panose="00000500000000000000" pitchFamily="2" charset="-79"/>
              </a:rPr>
              <a:t>פנימית </a:t>
            </a:r>
            <a:endParaRPr lang="he-IL" dirty="0">
              <a:solidFill>
                <a:srgbClr val="0070C0"/>
              </a:solidFill>
              <a:latin typeface="Varela Round" panose="00000500000000000000" pitchFamily="2" charset="-79"/>
              <a:cs typeface="Varela Round" panose="00000500000000000000" pitchFamily="2" charset="-79"/>
            </a:endParaRPr>
          </a:p>
        </p:txBody>
      </p:sp>
      <p:sp>
        <p:nvSpPr>
          <p:cNvPr id="10" name="TextBox 9"/>
          <p:cNvSpPr txBox="1"/>
          <p:nvPr/>
        </p:nvSpPr>
        <p:spPr>
          <a:xfrm>
            <a:off x="477848" y="2023198"/>
            <a:ext cx="8747794" cy="646331"/>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למדגמים בשני הכלים אנרגיה קינטית ממוצעת זהה כי מדובר באותו חומר, באותו מצב צבירה, ואותו מספר מולים.</a:t>
            </a:r>
          </a:p>
        </p:txBody>
      </p:sp>
      <p:sp>
        <p:nvSpPr>
          <p:cNvPr id="12" name="TextBox 11"/>
          <p:cNvSpPr txBox="1"/>
          <p:nvPr/>
        </p:nvSpPr>
        <p:spPr>
          <a:xfrm>
            <a:off x="528648" y="2761617"/>
            <a:ext cx="8696994" cy="646331"/>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למדגמים שני הכלים אנרגיה קינטית כוללת זהה כי בשניהם יש אותו סוג חומר, באותה טמפרטורה, ומספר מולים.</a:t>
            </a:r>
          </a:p>
        </p:txBody>
      </p:sp>
      <p:sp>
        <p:nvSpPr>
          <p:cNvPr id="13" name="TextBox 12"/>
          <p:cNvSpPr txBox="1"/>
          <p:nvPr/>
        </p:nvSpPr>
        <p:spPr>
          <a:xfrm>
            <a:off x="272063" y="3568780"/>
            <a:ext cx="8953579" cy="646331"/>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למדגם בכלי ג' האנרגיה הפוטנציאלית גדולה יותר משום שלחומר במצב נוזל יש אנרגיה גבוהה יותר מאש לאותו חומר במצב. בשני הכלים יש אותו סוג חומר עם אותו מספר מולים. </a:t>
            </a:r>
          </a:p>
        </p:txBody>
      </p:sp>
      <p:sp>
        <p:nvSpPr>
          <p:cNvPr id="14" name="TextBox 13"/>
          <p:cNvSpPr txBox="1"/>
          <p:nvPr/>
        </p:nvSpPr>
        <p:spPr>
          <a:xfrm>
            <a:off x="503248" y="4428676"/>
            <a:ext cx="8696994" cy="923330"/>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למדגם בכלי ג' כי ידוע שהאנרגיה הפנימית היא סכום של האנרגיה הקינטית והפוטנציאלית, וידוע שהאנרגיה הפוטנציאלית של המדגם בכלי ג' גדולה יותר והאנרגיה הקינטית של המדגמים בשני הכלים זהה.</a:t>
            </a:r>
          </a:p>
        </p:txBody>
      </p:sp>
      <p:sp>
        <p:nvSpPr>
          <p:cNvPr id="15" name="Rectangle 53"/>
          <p:cNvSpPr>
            <a:spLocks noChangeArrowheads="1"/>
          </p:cNvSpPr>
          <p:nvPr/>
        </p:nvSpPr>
        <p:spPr bwMode="auto">
          <a:xfrm>
            <a:off x="2201833" y="351305"/>
            <a:ext cx="10400342" cy="1552575"/>
          </a:xfrm>
          <a:prstGeom prst="rect">
            <a:avLst/>
          </a:prstGeom>
          <a:noFill/>
          <a:ln w="9525">
            <a:noFill/>
            <a:miter lim="800000"/>
            <a:headEnd/>
            <a:tailEnd/>
          </a:ln>
        </p:spPr>
        <p:txBody>
          <a:bodyPr lIns="90000" tIns="46800" rIns="90000" bIns="46800" anchor="ctr" anchorCtr="1"/>
          <a:lstStyle/>
          <a:p>
            <a:pPr algn="r" rtl="1" eaLnBrk="1" hangingPunct="1">
              <a:spcBef>
                <a:spcPct val="20000"/>
              </a:spcBef>
            </a:pPr>
            <a:r>
              <a:rPr lang="he-IL" altLang="he-IL" sz="2400" dirty="0">
                <a:cs typeface="Varela Round"/>
              </a:rPr>
              <a:t>בכלי ג' 100 גרם מים ב-</a:t>
            </a:r>
            <a:r>
              <a:rPr lang="en-US" altLang="he-IL" sz="2400" dirty="0">
                <a:cs typeface="Varela Round"/>
              </a:rPr>
              <a:t>0°C</a:t>
            </a:r>
            <a:r>
              <a:rPr lang="he-IL" altLang="he-IL" sz="2400" dirty="0">
                <a:cs typeface="Varela Round"/>
              </a:rPr>
              <a:t> ובכלי ד' 100 גרם קרח ב-</a:t>
            </a:r>
            <a:r>
              <a:rPr lang="en-US" altLang="he-IL" sz="2400" dirty="0">
                <a:cs typeface="Varela Round"/>
              </a:rPr>
              <a:t> 0°C </a:t>
            </a:r>
            <a:r>
              <a:rPr lang="he-IL" altLang="he-IL" sz="2400" dirty="0">
                <a:cs typeface="Varela Round"/>
              </a:rPr>
              <a:t>. </a:t>
            </a:r>
          </a:p>
          <a:p>
            <a:pPr algn="r" rtl="1" eaLnBrk="1" hangingPunct="1">
              <a:spcBef>
                <a:spcPct val="20000"/>
              </a:spcBef>
            </a:pPr>
            <a:r>
              <a:rPr lang="he-IL" altLang="he-IL" sz="2400" dirty="0">
                <a:cs typeface="Varela Round"/>
              </a:rPr>
              <a:t>לאיזה מדגם אנרגיה פנימית גבוהה יותר?</a:t>
            </a:r>
            <a:endParaRPr lang="en-GB" altLang="he-IL" sz="2400" dirty="0">
              <a:cs typeface="Varela Round"/>
            </a:endParaRPr>
          </a:p>
        </p:txBody>
      </p:sp>
      <p:sp>
        <p:nvSpPr>
          <p:cNvPr id="16" name="Rectangle 63"/>
          <p:cNvSpPr>
            <a:spLocks noChangeArrowheads="1"/>
          </p:cNvSpPr>
          <p:nvPr/>
        </p:nvSpPr>
        <p:spPr bwMode="auto">
          <a:xfrm>
            <a:off x="7753375" y="-51988"/>
            <a:ext cx="5223253" cy="884237"/>
          </a:xfrm>
          <a:prstGeom prst="rect">
            <a:avLst/>
          </a:prstGeom>
          <a:noFill/>
          <a:ln w="9525">
            <a:noFill/>
            <a:miter lim="800000"/>
            <a:headEnd/>
            <a:tailEnd/>
          </a:ln>
        </p:spPr>
        <p:txBody>
          <a:bodyPr lIns="90000" tIns="46800" rIns="90000" bIns="46800" anchor="ctr" anchorCtr="1"/>
          <a:lstStyle/>
          <a:p>
            <a:pPr>
              <a:spcBef>
                <a:spcPct val="20000"/>
              </a:spcBef>
            </a:pPr>
            <a:r>
              <a:rPr lang="he-IL" altLang="he-IL" sz="4400">
                <a:solidFill>
                  <a:srgbClr val="002060"/>
                </a:solidFill>
                <a:cs typeface="Varela Round"/>
              </a:rPr>
              <a:t>שאלה</a:t>
            </a:r>
            <a:endParaRPr lang="en-US" altLang="he-IL" sz="4400">
              <a:solidFill>
                <a:srgbClr val="002060"/>
              </a:solidFill>
              <a:cs typeface="Varela Round"/>
            </a:endParaRPr>
          </a:p>
        </p:txBody>
      </p:sp>
    </p:spTree>
    <p:extLst>
      <p:ext uri="{BB962C8B-B14F-4D97-AF65-F5344CB8AC3E}">
        <p14:creationId xmlns:p14="http://schemas.microsoft.com/office/powerpoint/2010/main" xmlns="" val="5090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he-IL" dirty="0"/>
              <a:t>למי אנרגיה פנימית יותר גדולה? </a:t>
            </a:r>
            <a:endParaRPr lang="he-IL" dirty="0"/>
          </a:p>
        </p:txBody>
      </p:sp>
      <p:sp>
        <p:nvSpPr>
          <p:cNvPr id="25" name="Rectangle 2"/>
          <p:cNvSpPr>
            <a:spLocks noChangeArrowheads="1"/>
          </p:cNvSpPr>
          <p:nvPr/>
        </p:nvSpPr>
        <p:spPr bwMode="auto">
          <a:xfrm>
            <a:off x="6088445" y="4194737"/>
            <a:ext cx="5223253" cy="1552575"/>
          </a:xfrm>
          <a:prstGeom prst="rect">
            <a:avLst/>
          </a:prstGeom>
          <a:noFill/>
          <a:ln w="9525">
            <a:noFill/>
            <a:miter lim="800000"/>
            <a:headEnd/>
            <a:tailEnd/>
          </a:ln>
        </p:spPr>
        <p:txBody>
          <a:bodyPr lIns="90000" tIns="46800" rIns="90000" bIns="46800" anchor="ctr" anchorCtr="1"/>
          <a:lstStyle/>
          <a:p>
            <a:pPr algn="r" rtl="1" eaLnBrk="1" hangingPunct="1">
              <a:spcBef>
                <a:spcPct val="20000"/>
              </a:spcBef>
            </a:pPr>
            <a:r>
              <a:rPr lang="he-IL" altLang="he-IL" sz="2800" dirty="0">
                <a:cs typeface="Varela Round"/>
              </a:rPr>
              <a:t>נתונים 100 גרם מים ב-</a:t>
            </a:r>
            <a:r>
              <a:rPr lang="en-US" altLang="he-IL" sz="2800" dirty="0">
                <a:latin typeface="Varela Round" pitchFamily="2" charset="-79"/>
                <a:cs typeface="Varela Round" pitchFamily="2" charset="-79"/>
              </a:rPr>
              <a:t>10°C</a:t>
            </a:r>
            <a:endParaRPr lang="he-IL" altLang="he-IL" sz="2800" dirty="0">
              <a:latin typeface="Varela Round" pitchFamily="2" charset="-79"/>
              <a:cs typeface="Varela Round" pitchFamily="2" charset="-79"/>
            </a:endParaRPr>
          </a:p>
          <a:p>
            <a:pPr algn="r" rtl="1" eaLnBrk="1" hangingPunct="1">
              <a:spcBef>
                <a:spcPct val="20000"/>
              </a:spcBef>
            </a:pPr>
            <a:r>
              <a:rPr lang="he-IL" altLang="he-IL" sz="2800" dirty="0">
                <a:cs typeface="Varela Round"/>
              </a:rPr>
              <a:t>ו-10 גרם מים ב-</a:t>
            </a:r>
            <a:r>
              <a:rPr lang="en-US" altLang="he-IL" sz="2800" dirty="0">
                <a:cs typeface="Varela Round"/>
              </a:rPr>
              <a:t> </a:t>
            </a:r>
            <a:r>
              <a:rPr lang="en-US" altLang="he-IL" sz="2800" dirty="0">
                <a:latin typeface="Varela Round" pitchFamily="2" charset="-79"/>
                <a:cs typeface="Varela Round" pitchFamily="2" charset="-79"/>
              </a:rPr>
              <a:t>90°C</a:t>
            </a:r>
            <a:r>
              <a:rPr lang="en-US" altLang="he-IL" sz="2800" dirty="0">
                <a:cs typeface="Varela Round"/>
              </a:rPr>
              <a:t> </a:t>
            </a:r>
            <a:r>
              <a:rPr lang="he-IL" altLang="he-IL" sz="2800" dirty="0">
                <a:cs typeface="Varela Round"/>
              </a:rPr>
              <a:t>. לאיזה מדגם אנרגיה פנימית גבוהה יותר?</a:t>
            </a:r>
            <a:endParaRPr lang="en-GB" altLang="he-IL" sz="2800" dirty="0">
              <a:cs typeface="Varela Round"/>
            </a:endParaRPr>
          </a:p>
        </p:txBody>
      </p:sp>
      <p:sp>
        <p:nvSpPr>
          <p:cNvPr id="26" name="Rectangle 3"/>
          <p:cNvSpPr>
            <a:spLocks noChangeArrowheads="1"/>
          </p:cNvSpPr>
          <p:nvPr/>
        </p:nvSpPr>
        <p:spPr bwMode="auto">
          <a:xfrm>
            <a:off x="863074" y="4232837"/>
            <a:ext cx="5225370" cy="1552575"/>
          </a:xfrm>
          <a:prstGeom prst="rect">
            <a:avLst/>
          </a:prstGeom>
          <a:noFill/>
          <a:ln w="9525">
            <a:noFill/>
            <a:miter lim="800000"/>
            <a:headEnd/>
            <a:tailEnd/>
          </a:ln>
        </p:spPr>
        <p:txBody>
          <a:bodyPr lIns="90000" tIns="46800" rIns="90000" bIns="46800" anchor="ctr" anchorCtr="1"/>
          <a:lstStyle/>
          <a:p>
            <a:pPr algn="r" rtl="1" eaLnBrk="1" hangingPunct="1">
              <a:spcBef>
                <a:spcPct val="20000"/>
              </a:spcBef>
            </a:pPr>
            <a:r>
              <a:rPr lang="he-IL" altLang="he-IL" sz="2800">
                <a:cs typeface="Varela Round"/>
              </a:rPr>
              <a:t>לא ניתן לקבוע</a:t>
            </a:r>
            <a:endParaRPr lang="en-GB" altLang="he-IL" sz="2800">
              <a:cs typeface="Varela Round"/>
            </a:endParaRPr>
          </a:p>
        </p:txBody>
      </p:sp>
      <p:grpSp>
        <p:nvGrpSpPr>
          <p:cNvPr id="27" name="Group 4"/>
          <p:cNvGrpSpPr>
            <a:grpSpLocks/>
          </p:cNvGrpSpPr>
          <p:nvPr/>
        </p:nvGrpSpPr>
        <p:grpSpPr bwMode="auto">
          <a:xfrm>
            <a:off x="6088445" y="1065774"/>
            <a:ext cx="5223253" cy="3319462"/>
            <a:chOff x="3149" y="913"/>
            <a:chExt cx="2468" cy="2091"/>
          </a:xfrm>
        </p:grpSpPr>
        <p:sp>
          <p:nvSpPr>
            <p:cNvPr id="28" name="Rectangle 5"/>
            <p:cNvSpPr>
              <a:spLocks noChangeArrowheads="1"/>
            </p:cNvSpPr>
            <p:nvPr/>
          </p:nvSpPr>
          <p:spPr bwMode="auto">
            <a:xfrm>
              <a:off x="3149" y="1566"/>
              <a:ext cx="2468" cy="1438"/>
            </a:xfrm>
            <a:prstGeom prst="rect">
              <a:avLst/>
            </a:prstGeom>
            <a:noFill/>
            <a:ln w="9525">
              <a:noFill/>
              <a:miter lim="800000"/>
              <a:headEnd/>
              <a:tailEnd/>
            </a:ln>
          </p:spPr>
          <p:txBody>
            <a:bodyPr lIns="90000" tIns="46800" rIns="90000" bIns="46800" anchor="ctr" anchorCtr="1"/>
            <a:lstStyle/>
            <a:p>
              <a:pPr algn="r" rtl="1" eaLnBrk="1" hangingPunct="1">
                <a:spcBef>
                  <a:spcPct val="20000"/>
                </a:spcBef>
              </a:pPr>
              <a:r>
                <a:rPr lang="he-IL" altLang="he-IL" sz="2800" dirty="0">
                  <a:cs typeface="Varela Round"/>
                </a:rPr>
                <a:t>נתונים 100 גרם מים </a:t>
              </a:r>
              <a:r>
                <a:rPr lang="en-US" altLang="he-IL" sz="2800" dirty="0">
                  <a:cs typeface="Varela Round"/>
                </a:rPr>
                <a:t/>
              </a:r>
              <a:br>
                <a:rPr lang="en-US" altLang="he-IL" sz="2800" dirty="0">
                  <a:cs typeface="Varela Round"/>
                </a:rPr>
              </a:br>
              <a:r>
                <a:rPr lang="he-IL" altLang="he-IL" sz="2800" dirty="0">
                  <a:cs typeface="Varela Round"/>
                </a:rPr>
                <a:t>ו-100 גרם אתנול באותה טמפרטורה. לאיזה מדגם אנרגיה פנימית גבוהה יותר?</a:t>
              </a:r>
            </a:p>
            <a:p>
              <a:pPr algn="r" rtl="1" eaLnBrk="1" hangingPunct="1">
                <a:spcBef>
                  <a:spcPct val="20000"/>
                </a:spcBef>
                <a:buFontTx/>
                <a:buChar char="•"/>
              </a:pPr>
              <a:endParaRPr lang="en-US" altLang="he-IL" sz="2800" dirty="0">
                <a:cs typeface="Varela Round"/>
              </a:endParaRPr>
            </a:p>
          </p:txBody>
        </p:sp>
        <p:sp>
          <p:nvSpPr>
            <p:cNvPr id="29" name="Rectangle 6"/>
            <p:cNvSpPr>
              <a:spLocks noChangeArrowheads="1"/>
            </p:cNvSpPr>
            <p:nvPr/>
          </p:nvSpPr>
          <p:spPr bwMode="auto">
            <a:xfrm>
              <a:off x="3149" y="913"/>
              <a:ext cx="2468" cy="557"/>
            </a:xfrm>
            <a:prstGeom prst="rect">
              <a:avLst/>
            </a:prstGeom>
            <a:solidFill>
              <a:srgbClr val="333399"/>
            </a:solidFill>
            <a:ln w="9525">
              <a:noFill/>
              <a:miter lim="800000"/>
              <a:headEnd/>
              <a:tailEnd/>
            </a:ln>
          </p:spPr>
          <p:txBody>
            <a:bodyPr lIns="90000" tIns="46800" rIns="90000" bIns="46800" anchor="ctr" anchorCtr="1"/>
            <a:lstStyle/>
            <a:p>
              <a:pPr algn="r" rtl="1" eaLnBrk="1" hangingPunct="1">
                <a:spcBef>
                  <a:spcPct val="20000"/>
                </a:spcBef>
              </a:pPr>
              <a:r>
                <a:rPr lang="he-IL" altLang="he-IL" sz="2800">
                  <a:solidFill>
                    <a:schemeClr val="bg1"/>
                  </a:solidFill>
                  <a:cs typeface="Varela Round"/>
                </a:rPr>
                <a:t>שאלה</a:t>
              </a:r>
              <a:endParaRPr lang="en-US" altLang="he-IL" sz="2800">
                <a:solidFill>
                  <a:schemeClr val="bg1"/>
                </a:solidFill>
                <a:cs typeface="Varela Round"/>
              </a:endParaRPr>
            </a:p>
          </p:txBody>
        </p:sp>
      </p:grpSp>
      <p:grpSp>
        <p:nvGrpSpPr>
          <p:cNvPr id="30" name="Group 7"/>
          <p:cNvGrpSpPr>
            <a:grpSpLocks/>
          </p:cNvGrpSpPr>
          <p:nvPr/>
        </p:nvGrpSpPr>
        <p:grpSpPr bwMode="auto">
          <a:xfrm>
            <a:off x="863074" y="1065774"/>
            <a:ext cx="5225370" cy="3167062"/>
            <a:chOff x="680" y="913"/>
            <a:chExt cx="2469" cy="1995"/>
          </a:xfrm>
        </p:grpSpPr>
        <p:sp>
          <p:nvSpPr>
            <p:cNvPr id="31" name="Rectangle 8"/>
            <p:cNvSpPr>
              <a:spLocks noChangeArrowheads="1"/>
            </p:cNvSpPr>
            <p:nvPr/>
          </p:nvSpPr>
          <p:spPr bwMode="auto">
            <a:xfrm>
              <a:off x="680" y="1470"/>
              <a:ext cx="2469" cy="1438"/>
            </a:xfrm>
            <a:prstGeom prst="rect">
              <a:avLst/>
            </a:prstGeom>
            <a:noFill/>
            <a:ln w="9525">
              <a:noFill/>
              <a:miter lim="800000"/>
              <a:headEnd/>
              <a:tailEnd/>
            </a:ln>
          </p:spPr>
          <p:txBody>
            <a:bodyPr lIns="90000" tIns="46800" rIns="90000" bIns="46800" anchor="ctr" anchorCtr="1"/>
            <a:lstStyle/>
            <a:p>
              <a:pPr algn="r" rtl="1" eaLnBrk="1" hangingPunct="1">
                <a:spcBef>
                  <a:spcPct val="20000"/>
                </a:spcBef>
              </a:pPr>
              <a:r>
                <a:rPr lang="he-IL" altLang="he-IL" sz="2800">
                  <a:cs typeface="Varela Round"/>
                </a:rPr>
                <a:t>לא ניתן לקבוע</a:t>
              </a:r>
              <a:endParaRPr lang="en-US" altLang="he-IL" sz="2400">
                <a:cs typeface="Varela Round"/>
              </a:endParaRPr>
            </a:p>
          </p:txBody>
        </p:sp>
        <p:sp>
          <p:nvSpPr>
            <p:cNvPr id="32" name="Rectangle 9"/>
            <p:cNvSpPr>
              <a:spLocks noChangeArrowheads="1"/>
            </p:cNvSpPr>
            <p:nvPr/>
          </p:nvSpPr>
          <p:spPr bwMode="auto">
            <a:xfrm>
              <a:off x="680" y="913"/>
              <a:ext cx="2469" cy="557"/>
            </a:xfrm>
            <a:prstGeom prst="rect">
              <a:avLst/>
            </a:prstGeom>
            <a:solidFill>
              <a:srgbClr val="333399"/>
            </a:solidFill>
            <a:ln w="9525">
              <a:noFill/>
              <a:miter lim="800000"/>
              <a:headEnd/>
              <a:tailEnd/>
            </a:ln>
          </p:spPr>
          <p:txBody>
            <a:bodyPr lIns="90000" tIns="46800" rIns="90000" bIns="46800" anchor="ctr" anchorCtr="1"/>
            <a:lstStyle/>
            <a:p>
              <a:pPr algn="r" rtl="1" eaLnBrk="1" hangingPunct="1">
                <a:spcBef>
                  <a:spcPct val="20000"/>
                </a:spcBef>
              </a:pPr>
              <a:r>
                <a:rPr lang="he-IL" altLang="he-IL" sz="2800">
                  <a:solidFill>
                    <a:schemeClr val="bg1"/>
                  </a:solidFill>
                  <a:cs typeface="Varela Round"/>
                </a:rPr>
                <a:t>תשובה</a:t>
              </a:r>
              <a:endParaRPr lang="en-US" altLang="he-IL" sz="2800">
                <a:solidFill>
                  <a:schemeClr val="bg1"/>
                </a:solidFill>
                <a:cs typeface="Varela Round"/>
              </a:endParaRPr>
            </a:p>
          </p:txBody>
        </p:sp>
      </p:grpSp>
      <p:sp>
        <p:nvSpPr>
          <p:cNvPr id="33" name="Line 10"/>
          <p:cNvSpPr>
            <a:spLocks noChangeShapeType="1"/>
          </p:cNvSpPr>
          <p:nvPr/>
        </p:nvSpPr>
        <p:spPr bwMode="auto">
          <a:xfrm>
            <a:off x="863074" y="1065774"/>
            <a:ext cx="10448624" cy="0"/>
          </a:xfrm>
          <a:prstGeom prst="line">
            <a:avLst/>
          </a:prstGeom>
          <a:noFill/>
          <a:ln w="28575" cap="sq">
            <a:solidFill>
              <a:schemeClr val="tx1"/>
            </a:solidFill>
            <a:round/>
            <a:headEnd/>
            <a:tailEnd/>
          </a:ln>
        </p:spPr>
        <p:txBody>
          <a:bodyPr lIns="90000" tIns="46800" rIns="90000" bIns="46800" anchor="ctr" anchorCtr="1"/>
          <a:lstStyle/>
          <a:p>
            <a:endParaRPr lang="he-IL" sz="2000">
              <a:cs typeface="Varela Round"/>
            </a:endParaRPr>
          </a:p>
        </p:txBody>
      </p:sp>
      <p:sp>
        <p:nvSpPr>
          <p:cNvPr id="34" name="Line 11"/>
          <p:cNvSpPr>
            <a:spLocks noChangeShapeType="1"/>
          </p:cNvSpPr>
          <p:nvPr/>
        </p:nvSpPr>
        <p:spPr bwMode="auto">
          <a:xfrm>
            <a:off x="863074" y="1950011"/>
            <a:ext cx="10448624" cy="0"/>
          </a:xfrm>
          <a:prstGeom prst="line">
            <a:avLst/>
          </a:prstGeom>
          <a:noFill/>
          <a:ln w="12700">
            <a:solidFill>
              <a:schemeClr val="tx1"/>
            </a:solidFill>
            <a:round/>
            <a:headEnd/>
            <a:tailEnd/>
          </a:ln>
        </p:spPr>
        <p:txBody>
          <a:bodyPr lIns="90000" tIns="46800" rIns="90000" bIns="46800" anchor="ctr" anchorCtr="1"/>
          <a:lstStyle/>
          <a:p>
            <a:endParaRPr lang="he-IL" sz="2000">
              <a:cs typeface="Varela Round"/>
            </a:endParaRPr>
          </a:p>
        </p:txBody>
      </p:sp>
      <p:sp>
        <p:nvSpPr>
          <p:cNvPr id="35" name="Line 12"/>
          <p:cNvSpPr>
            <a:spLocks noChangeShapeType="1"/>
          </p:cNvSpPr>
          <p:nvPr/>
        </p:nvSpPr>
        <p:spPr bwMode="auto">
          <a:xfrm>
            <a:off x="863074" y="5785411"/>
            <a:ext cx="10448624" cy="0"/>
          </a:xfrm>
          <a:prstGeom prst="line">
            <a:avLst/>
          </a:prstGeom>
          <a:noFill/>
          <a:ln w="28575" cap="sq">
            <a:solidFill>
              <a:schemeClr val="tx1"/>
            </a:solidFill>
            <a:round/>
            <a:headEnd/>
            <a:tailEnd/>
          </a:ln>
        </p:spPr>
        <p:txBody>
          <a:bodyPr lIns="90000" tIns="46800" rIns="90000" bIns="46800" anchor="ctr" anchorCtr="1"/>
          <a:lstStyle/>
          <a:p>
            <a:endParaRPr lang="he-IL" sz="2000">
              <a:cs typeface="Varela Round"/>
            </a:endParaRPr>
          </a:p>
        </p:txBody>
      </p:sp>
      <p:sp>
        <p:nvSpPr>
          <p:cNvPr id="36" name="Line 13"/>
          <p:cNvSpPr>
            <a:spLocks noChangeShapeType="1"/>
          </p:cNvSpPr>
          <p:nvPr/>
        </p:nvSpPr>
        <p:spPr bwMode="auto">
          <a:xfrm>
            <a:off x="863074" y="1065775"/>
            <a:ext cx="0" cy="4719637"/>
          </a:xfrm>
          <a:prstGeom prst="line">
            <a:avLst/>
          </a:prstGeom>
          <a:noFill/>
          <a:ln w="28575" cap="sq">
            <a:solidFill>
              <a:schemeClr val="tx1"/>
            </a:solidFill>
            <a:round/>
            <a:headEnd/>
            <a:tailEnd/>
          </a:ln>
        </p:spPr>
        <p:txBody>
          <a:bodyPr lIns="90000" tIns="46800" rIns="90000" bIns="46800" anchor="ctr" anchorCtr="1"/>
          <a:lstStyle/>
          <a:p>
            <a:endParaRPr lang="he-IL" sz="2000">
              <a:cs typeface="Varela Round"/>
            </a:endParaRPr>
          </a:p>
        </p:txBody>
      </p:sp>
      <p:sp>
        <p:nvSpPr>
          <p:cNvPr id="37" name="Line 14"/>
          <p:cNvSpPr>
            <a:spLocks noChangeShapeType="1"/>
          </p:cNvSpPr>
          <p:nvPr/>
        </p:nvSpPr>
        <p:spPr bwMode="auto">
          <a:xfrm>
            <a:off x="6088444" y="1065775"/>
            <a:ext cx="0" cy="4719637"/>
          </a:xfrm>
          <a:prstGeom prst="line">
            <a:avLst/>
          </a:prstGeom>
          <a:noFill/>
          <a:ln w="12700">
            <a:solidFill>
              <a:schemeClr val="tx1"/>
            </a:solidFill>
            <a:round/>
            <a:headEnd/>
            <a:tailEnd/>
          </a:ln>
        </p:spPr>
        <p:txBody>
          <a:bodyPr lIns="90000" tIns="46800" rIns="90000" bIns="46800" anchor="ctr" anchorCtr="1"/>
          <a:lstStyle/>
          <a:p>
            <a:endParaRPr lang="he-IL" sz="2000">
              <a:cs typeface="Varela Round"/>
            </a:endParaRPr>
          </a:p>
        </p:txBody>
      </p:sp>
      <p:sp>
        <p:nvSpPr>
          <p:cNvPr id="38" name="Line 15"/>
          <p:cNvSpPr>
            <a:spLocks noChangeShapeType="1"/>
          </p:cNvSpPr>
          <p:nvPr/>
        </p:nvSpPr>
        <p:spPr bwMode="auto">
          <a:xfrm>
            <a:off x="11311698" y="1065775"/>
            <a:ext cx="0" cy="4719637"/>
          </a:xfrm>
          <a:prstGeom prst="line">
            <a:avLst/>
          </a:prstGeom>
          <a:noFill/>
          <a:ln w="28575" cap="sq">
            <a:solidFill>
              <a:schemeClr val="tx1"/>
            </a:solidFill>
            <a:round/>
            <a:headEnd/>
            <a:tailEnd/>
          </a:ln>
        </p:spPr>
        <p:txBody>
          <a:bodyPr lIns="90000" tIns="46800" rIns="90000" bIns="46800" anchor="ctr" anchorCtr="1"/>
          <a:lstStyle/>
          <a:p>
            <a:endParaRPr lang="he-IL" sz="2000">
              <a:cs typeface="Varela Round"/>
            </a:endParaRPr>
          </a:p>
        </p:txBody>
      </p:sp>
      <p:sp>
        <p:nvSpPr>
          <p:cNvPr id="39" name="Line 16"/>
          <p:cNvSpPr>
            <a:spLocks noChangeShapeType="1"/>
          </p:cNvSpPr>
          <p:nvPr/>
        </p:nvSpPr>
        <p:spPr bwMode="auto">
          <a:xfrm>
            <a:off x="863074" y="4105836"/>
            <a:ext cx="10448624" cy="0"/>
          </a:xfrm>
          <a:prstGeom prst="line">
            <a:avLst/>
          </a:prstGeom>
          <a:noFill/>
          <a:ln w="12700">
            <a:solidFill>
              <a:schemeClr val="tx1"/>
            </a:solidFill>
            <a:round/>
            <a:headEnd/>
            <a:tailEnd/>
          </a:ln>
        </p:spPr>
        <p:txBody>
          <a:bodyPr/>
          <a:lstStyle/>
          <a:p>
            <a:endParaRPr lang="he-IL" sz="2000">
              <a:cs typeface="Varela Round"/>
            </a:endParaRPr>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7"/>
          <p:cNvSpPr>
            <a:spLocks noGrp="1"/>
          </p:cNvSpPr>
          <p:nvPr>
            <p:ph type="sldNum" sz="quarter" idx="4294967295"/>
          </p:nvPr>
        </p:nvSpPr>
        <p:spPr bwMode="auto">
          <a:xfrm>
            <a:off x="10799945" y="6308725"/>
            <a:ext cx="766134" cy="285750"/>
          </a:xfrm>
          <a:prstGeom prst="rect">
            <a:avLst/>
          </a:prstGeom>
          <a:noFill/>
          <a:ln>
            <a:miter lim="800000"/>
            <a:headEnd/>
            <a:tailEnd/>
          </a:ln>
        </p:spPr>
        <p:txBody>
          <a:bodyPr/>
          <a:lstStyle/>
          <a:p>
            <a:fld id="{7AAA43BF-8542-4465-8A7A-8EFE4608A8D0}" type="slidenum">
              <a:rPr lang="he-IL" altLang="he-IL">
                <a:solidFill>
                  <a:schemeClr val="tx1"/>
                </a:solidFill>
              </a:rPr>
              <a:pPr/>
              <a:t>25</a:t>
            </a:fld>
            <a:endParaRPr lang="he-IL" altLang="he-IL">
              <a:solidFill>
                <a:schemeClr val="tx1"/>
              </a:solidFill>
            </a:endParaRPr>
          </a:p>
        </p:txBody>
      </p:sp>
      <p:sp>
        <p:nvSpPr>
          <p:cNvPr id="11" name="TextBox 10"/>
          <p:cNvSpPr txBox="1"/>
          <p:nvPr/>
        </p:nvSpPr>
        <p:spPr>
          <a:xfrm>
            <a:off x="526983" y="968368"/>
            <a:ext cx="10882483" cy="170200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lnSpc>
                <a:spcPct val="150000"/>
              </a:lnSpc>
              <a:spcBef>
                <a:spcPts val="0"/>
              </a:spcBef>
              <a:spcAft>
                <a:spcPts val="0"/>
              </a:spcAft>
              <a:defRPr/>
            </a:pPr>
            <a:r>
              <a:rPr lang="he-IL" sz="2400" dirty="0">
                <a:solidFill>
                  <a:srgbClr val="1D4C72"/>
                </a:solidFill>
                <a:latin typeface="Arial"/>
                <a:cs typeface="Varela Round"/>
              </a:rPr>
              <a:t>לאיזה מדגם תהיה אנרגיה פנימית גבוהה יותר? </a:t>
            </a:r>
            <a:r>
              <a:rPr lang="he-IL" sz="2400" u="sng" dirty="0">
                <a:solidFill>
                  <a:srgbClr val="1D4C72"/>
                </a:solidFill>
                <a:latin typeface="Arial"/>
                <a:cs typeface="Varela Round"/>
              </a:rPr>
              <a:t>נמקו בכל מקרה</a:t>
            </a:r>
            <a:r>
              <a:rPr lang="he-IL" sz="2400" dirty="0">
                <a:solidFill>
                  <a:srgbClr val="1D4C72"/>
                </a:solidFill>
                <a:latin typeface="Arial"/>
                <a:cs typeface="Varela Round"/>
              </a:rPr>
              <a:t>. </a:t>
            </a:r>
            <a:r>
              <a:rPr lang="en-US" sz="2400" dirty="0">
                <a:solidFill>
                  <a:srgbClr val="1D4C72"/>
                </a:solidFill>
                <a:latin typeface="Arial"/>
                <a:cs typeface="Varela Round"/>
              </a:rPr>
              <a:t/>
            </a:r>
            <a:br>
              <a:rPr lang="en-US" sz="2400" dirty="0">
                <a:solidFill>
                  <a:srgbClr val="1D4C72"/>
                </a:solidFill>
                <a:latin typeface="Arial"/>
                <a:cs typeface="Varela Round"/>
              </a:rPr>
            </a:br>
            <a:r>
              <a:rPr lang="he-IL" sz="2400" dirty="0">
                <a:solidFill>
                  <a:srgbClr val="1D4C72"/>
                </a:solidFill>
                <a:latin typeface="Arial"/>
                <a:cs typeface="Varela Round"/>
              </a:rPr>
              <a:t>א. למול </a:t>
            </a:r>
            <a:r>
              <a:rPr lang="en-US" sz="2400" dirty="0">
                <a:solidFill>
                  <a:srgbClr val="1D4C72"/>
                </a:solidFill>
                <a:cs typeface="Varela Round"/>
              </a:rPr>
              <a:t>O</a:t>
            </a:r>
            <a:r>
              <a:rPr lang="en-US" sz="2400" baseline="-25000" dirty="0">
                <a:solidFill>
                  <a:srgbClr val="1D4C72"/>
                </a:solidFill>
                <a:cs typeface="Varela Round"/>
              </a:rPr>
              <a:t>2(g)</a:t>
            </a:r>
            <a:r>
              <a:rPr lang="he-IL" sz="2400" dirty="0">
                <a:solidFill>
                  <a:srgbClr val="1D4C72"/>
                </a:solidFill>
                <a:latin typeface="Arial"/>
                <a:cs typeface="Varela Round"/>
              </a:rPr>
              <a:t> או למול </a:t>
            </a:r>
            <a:r>
              <a:rPr lang="en-US" sz="2400" dirty="0">
                <a:solidFill>
                  <a:srgbClr val="1D4C72"/>
                </a:solidFill>
                <a:cs typeface="Varela Round"/>
              </a:rPr>
              <a:t>O</a:t>
            </a:r>
            <a:r>
              <a:rPr lang="en-US" sz="2400" baseline="-25000" dirty="0">
                <a:solidFill>
                  <a:srgbClr val="1D4C72"/>
                </a:solidFill>
                <a:cs typeface="Varela Round"/>
              </a:rPr>
              <a:t>2(l)</a:t>
            </a:r>
            <a:r>
              <a:rPr lang="he-IL" sz="2400" dirty="0">
                <a:solidFill>
                  <a:srgbClr val="1D4C72"/>
                </a:solidFill>
                <a:latin typeface="Arial"/>
                <a:cs typeface="Varela Round"/>
              </a:rPr>
              <a:t>, שניהם בטמפרטורת הרתיחה.</a:t>
            </a:r>
          </a:p>
          <a:p>
            <a:pPr algn="r" rtl="1" eaLnBrk="1" fontAlgn="auto" hangingPunct="1">
              <a:lnSpc>
                <a:spcPct val="150000"/>
              </a:lnSpc>
              <a:spcBef>
                <a:spcPts val="0"/>
              </a:spcBef>
              <a:spcAft>
                <a:spcPts val="0"/>
              </a:spcAft>
              <a:defRPr/>
            </a:pPr>
            <a:r>
              <a:rPr lang="he-IL" sz="2400" dirty="0">
                <a:solidFill>
                  <a:srgbClr val="1D4C72"/>
                </a:solidFill>
                <a:latin typeface="Arial"/>
                <a:cs typeface="Varela Round"/>
              </a:rPr>
              <a:t>ב. למול </a:t>
            </a:r>
            <a:r>
              <a:rPr lang="en-US" sz="2400" dirty="0">
                <a:solidFill>
                  <a:srgbClr val="1D4C72"/>
                </a:solidFill>
                <a:cs typeface="Varela Round"/>
              </a:rPr>
              <a:t>O</a:t>
            </a:r>
            <a:r>
              <a:rPr lang="en-US" sz="2400" baseline="-25000" dirty="0">
                <a:solidFill>
                  <a:srgbClr val="1D4C72"/>
                </a:solidFill>
                <a:cs typeface="Varela Round"/>
              </a:rPr>
              <a:t>2(g)</a:t>
            </a:r>
            <a:r>
              <a:rPr lang="he-IL" sz="2400" dirty="0">
                <a:solidFill>
                  <a:srgbClr val="1D4C72"/>
                </a:solidFill>
                <a:latin typeface="Arial"/>
                <a:cs typeface="Varela Round"/>
              </a:rPr>
              <a:t>  ב- 25 מעלות צלזיוס או למול </a:t>
            </a:r>
            <a:r>
              <a:rPr lang="en-US" sz="2400" dirty="0">
                <a:solidFill>
                  <a:srgbClr val="1D4C72"/>
                </a:solidFill>
                <a:cs typeface="Varela Round"/>
              </a:rPr>
              <a:t>O</a:t>
            </a:r>
            <a:r>
              <a:rPr lang="en-US" sz="2400" baseline="-25000" dirty="0">
                <a:solidFill>
                  <a:srgbClr val="1D4C72"/>
                </a:solidFill>
                <a:cs typeface="Varela Round"/>
              </a:rPr>
              <a:t>2(g)</a:t>
            </a:r>
            <a:r>
              <a:rPr lang="he-IL" sz="2400" dirty="0">
                <a:solidFill>
                  <a:srgbClr val="1D4C72"/>
                </a:solidFill>
                <a:latin typeface="Arial"/>
                <a:cs typeface="Varela Round"/>
              </a:rPr>
              <a:t>  ב- 100 מעלות צלזיוס.</a:t>
            </a:r>
            <a:endParaRPr lang="he-IL" sz="2400" baseline="-25000" dirty="0">
              <a:solidFill>
                <a:srgbClr val="1D4C72"/>
              </a:solidFill>
              <a:latin typeface="Arial"/>
              <a:cs typeface="Varela Round"/>
            </a:endParaRPr>
          </a:p>
        </p:txBody>
      </p:sp>
      <p:sp>
        <p:nvSpPr>
          <p:cNvPr id="5" name="כותרת 4"/>
          <p:cNvSpPr>
            <a:spLocks noGrp="1"/>
          </p:cNvSpPr>
          <p:nvPr>
            <p:ph type="title"/>
          </p:nvPr>
        </p:nvSpPr>
        <p:spPr/>
        <p:txBody>
          <a:bodyPr/>
          <a:lstStyle/>
          <a:p>
            <a:r>
              <a:rPr lang="he-IL" dirty="0"/>
              <a:t>שאלה לתרגול</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7"/>
          <p:cNvSpPr>
            <a:spLocks noGrp="1"/>
          </p:cNvSpPr>
          <p:nvPr>
            <p:ph type="sldNum" sz="quarter" idx="4294967295"/>
          </p:nvPr>
        </p:nvSpPr>
        <p:spPr bwMode="auto">
          <a:xfrm>
            <a:off x="10799945" y="6308725"/>
            <a:ext cx="766134" cy="285750"/>
          </a:xfrm>
          <a:prstGeom prst="rect">
            <a:avLst/>
          </a:prstGeom>
          <a:noFill/>
          <a:ln>
            <a:miter lim="800000"/>
            <a:headEnd/>
            <a:tailEnd/>
          </a:ln>
        </p:spPr>
        <p:txBody>
          <a:bodyPr/>
          <a:lstStyle/>
          <a:p>
            <a:fld id="{7AAA43BF-8542-4465-8A7A-8EFE4608A8D0}" type="slidenum">
              <a:rPr lang="he-IL" altLang="he-IL">
                <a:solidFill>
                  <a:schemeClr val="tx1"/>
                </a:solidFill>
              </a:rPr>
              <a:pPr/>
              <a:t>26</a:t>
            </a:fld>
            <a:endParaRPr lang="he-IL" altLang="he-IL">
              <a:solidFill>
                <a:schemeClr val="tx1"/>
              </a:solidFill>
            </a:endParaRPr>
          </a:p>
        </p:txBody>
      </p:sp>
      <p:sp>
        <p:nvSpPr>
          <p:cNvPr id="10" name="Rectangle 12"/>
          <p:cNvSpPr/>
          <p:nvPr/>
        </p:nvSpPr>
        <p:spPr>
          <a:xfrm>
            <a:off x="526983" y="2103191"/>
            <a:ext cx="10994653" cy="374457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defRPr/>
            </a:pPr>
            <a:r>
              <a:rPr lang="he-IL" sz="2400" b="1" noProof="1">
                <a:solidFill>
                  <a:schemeClr val="tx1"/>
                </a:solidFill>
                <a:cs typeface="Varela Round"/>
              </a:rPr>
              <a:t>תשובה:</a:t>
            </a:r>
          </a:p>
          <a:p>
            <a:pPr algn="r" rtl="1" eaLnBrk="1" fontAlgn="auto" hangingPunct="1">
              <a:spcBef>
                <a:spcPts val="0"/>
              </a:spcBef>
              <a:spcAft>
                <a:spcPts val="0"/>
              </a:spcAft>
              <a:defRPr/>
            </a:pPr>
            <a:r>
              <a:rPr lang="he-IL" sz="2400" noProof="1">
                <a:solidFill>
                  <a:schemeClr val="tx1"/>
                </a:solidFill>
                <a:cs typeface="Varela Round"/>
              </a:rPr>
              <a:t>א. למול </a:t>
            </a:r>
            <a:r>
              <a:rPr lang="en-US" sz="2400" dirty="0">
                <a:solidFill>
                  <a:schemeClr val="tx1"/>
                </a:solidFill>
                <a:cs typeface="Varela Round"/>
              </a:rPr>
              <a:t>O</a:t>
            </a:r>
            <a:r>
              <a:rPr lang="en-US" sz="2400" baseline="-25000" dirty="0">
                <a:solidFill>
                  <a:schemeClr val="tx1"/>
                </a:solidFill>
                <a:cs typeface="Varela Round"/>
              </a:rPr>
              <a:t>2(g) </a:t>
            </a:r>
            <a:r>
              <a:rPr lang="he-IL" sz="2800" baseline="-25000" dirty="0">
                <a:solidFill>
                  <a:schemeClr val="tx1"/>
                </a:solidFill>
                <a:cs typeface="Varela Round"/>
              </a:rPr>
              <a:t> </a:t>
            </a:r>
            <a:r>
              <a:rPr lang="he-IL" sz="2400" noProof="1">
                <a:solidFill>
                  <a:schemeClr val="tx1"/>
                </a:solidFill>
                <a:cs typeface="Varela Round"/>
              </a:rPr>
              <a:t>אנרגיה פנימית גבוהה יותר. במעבר מנוזל לגז מושקעת אנרגיה בחומר, ולכן האנרגיה הפנימית עולה. האנרגיה הפוטנציאלית גדלה כי נותקו קשרים בין-מולקולריים. האנרגיה הקינטית הממוצעת אינה משתנה (הטמפרטורה לא השתנתה).</a:t>
            </a:r>
          </a:p>
          <a:p>
            <a:pPr algn="r" rtl="1" eaLnBrk="1" fontAlgn="auto" hangingPunct="1">
              <a:spcBef>
                <a:spcPts val="0"/>
              </a:spcBef>
              <a:spcAft>
                <a:spcPts val="0"/>
              </a:spcAft>
              <a:defRPr/>
            </a:pPr>
            <a:endParaRPr lang="he-IL" sz="2400" noProof="1">
              <a:solidFill>
                <a:schemeClr val="tx1"/>
              </a:solidFill>
              <a:cs typeface="Varela Round"/>
            </a:endParaRPr>
          </a:p>
          <a:p>
            <a:pPr algn="r" rtl="1" eaLnBrk="1" fontAlgn="auto" hangingPunct="1">
              <a:spcBef>
                <a:spcPts val="0"/>
              </a:spcBef>
              <a:spcAft>
                <a:spcPts val="0"/>
              </a:spcAft>
              <a:defRPr/>
            </a:pPr>
            <a:r>
              <a:rPr lang="he-IL" sz="2400" noProof="1">
                <a:solidFill>
                  <a:schemeClr val="tx1"/>
                </a:solidFill>
                <a:cs typeface="Varela Round"/>
              </a:rPr>
              <a:t>ב. למול </a:t>
            </a:r>
            <a:r>
              <a:rPr lang="en-US" sz="2400" dirty="0">
                <a:solidFill>
                  <a:schemeClr val="tx1"/>
                </a:solidFill>
                <a:cs typeface="Varela Round"/>
              </a:rPr>
              <a:t>O</a:t>
            </a:r>
            <a:r>
              <a:rPr lang="en-US" sz="2400" baseline="-25000" dirty="0">
                <a:solidFill>
                  <a:schemeClr val="tx1"/>
                </a:solidFill>
                <a:cs typeface="Varela Round"/>
              </a:rPr>
              <a:t>2(g)</a:t>
            </a:r>
            <a:r>
              <a:rPr lang="he-IL" sz="2400" baseline="-25000" dirty="0">
                <a:solidFill>
                  <a:schemeClr val="tx1"/>
                </a:solidFill>
                <a:cs typeface="Varela Round"/>
              </a:rPr>
              <a:t> </a:t>
            </a:r>
            <a:r>
              <a:rPr lang="he-IL" sz="2400" noProof="1">
                <a:solidFill>
                  <a:schemeClr val="tx1"/>
                </a:solidFill>
                <a:cs typeface="Varela Round"/>
              </a:rPr>
              <a:t>ב- 100 מעלות צלזיוס. בטמפרטורה גבוהה יותר, החלקיקים בעלי אנרגיה קינטית ממוצעת גבוהה יותר. החלקיקים נעים מהר יותר, לכן גם האנרגיה הקינטית הכוללת של המדגם גבוהה יותר. האנרגיה הפוטנציאלית דומה מכיוון שמדובר באותו חומר אותו מספר חלקיקים ובאותו מצב צבירה לכן האנרגיה הפנימית גבוהה יותר.</a:t>
            </a:r>
          </a:p>
        </p:txBody>
      </p:sp>
      <p:sp>
        <p:nvSpPr>
          <p:cNvPr id="11" name="TextBox 10"/>
          <p:cNvSpPr txBox="1"/>
          <p:nvPr/>
        </p:nvSpPr>
        <p:spPr>
          <a:xfrm>
            <a:off x="526983" y="885244"/>
            <a:ext cx="10882483"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2400" dirty="0">
                <a:solidFill>
                  <a:srgbClr val="1D4C72"/>
                </a:solidFill>
                <a:latin typeface="Arial"/>
                <a:cs typeface="Varela Round"/>
              </a:rPr>
              <a:t>לאיזה מדגם תהיה אנרגיה פנימית גבוהה יותר? </a:t>
            </a:r>
            <a:r>
              <a:rPr lang="he-IL" sz="2400" u="sng" dirty="0">
                <a:solidFill>
                  <a:srgbClr val="1D4C72"/>
                </a:solidFill>
                <a:latin typeface="Arial"/>
                <a:cs typeface="Varela Round"/>
              </a:rPr>
              <a:t>נמקו בכל מקרה</a:t>
            </a:r>
            <a:r>
              <a:rPr lang="he-IL" sz="2400" dirty="0">
                <a:solidFill>
                  <a:srgbClr val="1D4C72"/>
                </a:solidFill>
                <a:latin typeface="Arial"/>
                <a:cs typeface="Varela Round"/>
              </a:rPr>
              <a:t>. </a:t>
            </a:r>
            <a:r>
              <a:rPr lang="en-US" sz="2400" dirty="0">
                <a:solidFill>
                  <a:srgbClr val="1D4C72"/>
                </a:solidFill>
                <a:latin typeface="Arial"/>
                <a:cs typeface="Varela Round"/>
              </a:rPr>
              <a:t/>
            </a:r>
            <a:br>
              <a:rPr lang="en-US" sz="2400" dirty="0">
                <a:solidFill>
                  <a:srgbClr val="1D4C72"/>
                </a:solidFill>
                <a:latin typeface="Arial"/>
                <a:cs typeface="Varela Round"/>
              </a:rPr>
            </a:br>
            <a:r>
              <a:rPr lang="he-IL" sz="2400" dirty="0">
                <a:solidFill>
                  <a:srgbClr val="1D4C72"/>
                </a:solidFill>
                <a:latin typeface="Arial"/>
                <a:cs typeface="Varela Round"/>
              </a:rPr>
              <a:t>א. למול </a:t>
            </a:r>
            <a:r>
              <a:rPr lang="en-US" sz="2400" dirty="0">
                <a:solidFill>
                  <a:srgbClr val="1D4C72"/>
                </a:solidFill>
                <a:cs typeface="Varela Round"/>
              </a:rPr>
              <a:t>O</a:t>
            </a:r>
            <a:r>
              <a:rPr lang="en-US" sz="2400" baseline="-25000" dirty="0">
                <a:solidFill>
                  <a:srgbClr val="1D4C72"/>
                </a:solidFill>
                <a:cs typeface="Varela Round"/>
              </a:rPr>
              <a:t>2(g)</a:t>
            </a:r>
            <a:r>
              <a:rPr lang="he-IL" sz="2400" dirty="0">
                <a:solidFill>
                  <a:srgbClr val="1D4C72"/>
                </a:solidFill>
                <a:latin typeface="Arial"/>
                <a:cs typeface="Varela Round"/>
              </a:rPr>
              <a:t> או למול </a:t>
            </a:r>
            <a:r>
              <a:rPr lang="en-US" sz="2400" dirty="0">
                <a:solidFill>
                  <a:srgbClr val="1D4C72"/>
                </a:solidFill>
                <a:cs typeface="Varela Round"/>
              </a:rPr>
              <a:t>O</a:t>
            </a:r>
            <a:r>
              <a:rPr lang="en-US" sz="2400" baseline="-25000" dirty="0">
                <a:solidFill>
                  <a:srgbClr val="1D4C72"/>
                </a:solidFill>
                <a:cs typeface="Varela Round"/>
              </a:rPr>
              <a:t>2(l)</a:t>
            </a:r>
            <a:r>
              <a:rPr lang="he-IL" sz="2400" dirty="0">
                <a:solidFill>
                  <a:srgbClr val="1D4C72"/>
                </a:solidFill>
                <a:latin typeface="Arial"/>
                <a:cs typeface="Varela Round"/>
              </a:rPr>
              <a:t>, שניהם בטמפרטורת הרתיחה.</a:t>
            </a:r>
          </a:p>
          <a:p>
            <a:pPr>
              <a:defRPr/>
            </a:pPr>
            <a:r>
              <a:rPr lang="he-IL" sz="2400" dirty="0">
                <a:solidFill>
                  <a:srgbClr val="1D4C72"/>
                </a:solidFill>
                <a:latin typeface="Arial"/>
                <a:cs typeface="Varela Round"/>
              </a:rPr>
              <a:t>ב. למול </a:t>
            </a:r>
            <a:r>
              <a:rPr lang="en-US" sz="2400" dirty="0">
                <a:solidFill>
                  <a:srgbClr val="1D4C72"/>
                </a:solidFill>
                <a:cs typeface="Varela Round"/>
              </a:rPr>
              <a:t>O</a:t>
            </a:r>
            <a:r>
              <a:rPr lang="en-US" sz="2400" baseline="-25000" dirty="0">
                <a:solidFill>
                  <a:srgbClr val="1D4C72"/>
                </a:solidFill>
                <a:cs typeface="Varela Round"/>
              </a:rPr>
              <a:t>2(g)</a:t>
            </a:r>
            <a:r>
              <a:rPr lang="he-IL" sz="2400" dirty="0">
                <a:solidFill>
                  <a:srgbClr val="1D4C72"/>
                </a:solidFill>
                <a:latin typeface="Arial"/>
                <a:cs typeface="Varela Round"/>
              </a:rPr>
              <a:t>  ב- 25 מעלות צלזיוס או למול </a:t>
            </a:r>
            <a:r>
              <a:rPr lang="en-US" sz="2400" dirty="0">
                <a:solidFill>
                  <a:srgbClr val="1D4C72"/>
                </a:solidFill>
                <a:cs typeface="Varela Round"/>
              </a:rPr>
              <a:t>O</a:t>
            </a:r>
            <a:r>
              <a:rPr lang="en-US" sz="2400" baseline="-25000" dirty="0">
                <a:solidFill>
                  <a:srgbClr val="1D4C72"/>
                </a:solidFill>
                <a:cs typeface="Varela Round"/>
              </a:rPr>
              <a:t>2(g)</a:t>
            </a:r>
            <a:r>
              <a:rPr lang="he-IL" sz="2400" dirty="0">
                <a:solidFill>
                  <a:srgbClr val="1D4C72"/>
                </a:solidFill>
                <a:latin typeface="Arial"/>
                <a:cs typeface="Varela Round"/>
              </a:rPr>
              <a:t>  ב- 100 מעלות צלזיוס.</a:t>
            </a:r>
            <a:endParaRPr lang="he-IL" sz="2400" baseline="-25000" dirty="0">
              <a:solidFill>
                <a:srgbClr val="1D4C72"/>
              </a:solidFill>
              <a:latin typeface="Arial"/>
              <a:cs typeface="Varela Round"/>
            </a:endParaRPr>
          </a:p>
        </p:txBody>
      </p:sp>
      <p:sp>
        <p:nvSpPr>
          <p:cNvPr id="6" name="כותרת 5"/>
          <p:cNvSpPr>
            <a:spLocks noGrp="1"/>
          </p:cNvSpPr>
          <p:nvPr>
            <p:ph type="title"/>
          </p:nvPr>
        </p:nvSpPr>
        <p:spPr/>
        <p:txBody>
          <a:bodyPr/>
          <a:lstStyle/>
          <a:p>
            <a:r>
              <a:rPr lang="he-IL" dirty="0"/>
              <a:t>תשובה לשאלה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he-IL" altLang="he-IL" dirty="0"/>
              <a:t>אנרגיה פנימית מושפעת ממעברי אנרגיה</a:t>
            </a:r>
          </a:p>
        </p:txBody>
      </p:sp>
      <p:sp>
        <p:nvSpPr>
          <p:cNvPr id="56327" name="מציין מיקום של מספר שקופית 6"/>
          <p:cNvSpPr>
            <a:spLocks noGrp="1"/>
          </p:cNvSpPr>
          <p:nvPr>
            <p:ph type="sldNum" sz="quarter" idx="4294967295"/>
          </p:nvPr>
        </p:nvSpPr>
        <p:spPr bwMode="auto">
          <a:xfrm>
            <a:off x="11278250" y="6308725"/>
            <a:ext cx="673012" cy="285750"/>
          </a:xfrm>
          <a:prstGeom prst="rect">
            <a:avLst/>
          </a:prstGeom>
          <a:noFill/>
          <a:ln>
            <a:miter lim="800000"/>
            <a:headEnd/>
            <a:tailEnd/>
          </a:ln>
        </p:spPr>
        <p:txBody>
          <a:bodyPr/>
          <a:lstStyle/>
          <a:p>
            <a:fld id="{1E5D42BE-A344-4D24-942C-D0EBBF3DB490}" type="slidenum">
              <a:rPr lang="he-IL" altLang="he-IL">
                <a:solidFill>
                  <a:schemeClr val="tx1"/>
                </a:solidFill>
              </a:rPr>
              <a:pPr/>
              <a:t>27</a:t>
            </a:fld>
            <a:endParaRPr lang="uz-Latn-UZ" altLang="he-IL">
              <a:solidFill>
                <a:schemeClr val="tx1"/>
              </a:solidFill>
            </a:endParaRPr>
          </a:p>
        </p:txBody>
      </p:sp>
      <p:sp>
        <p:nvSpPr>
          <p:cNvPr id="8" name="Text Box 10"/>
          <p:cNvSpPr txBox="1">
            <a:spLocks noChangeArrowheads="1"/>
          </p:cNvSpPr>
          <p:nvPr/>
        </p:nvSpPr>
        <p:spPr bwMode="auto">
          <a:xfrm>
            <a:off x="2149909" y="1273175"/>
            <a:ext cx="3273425" cy="1200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he-IL" sz="2400" b="1" dirty="0">
                <a:solidFill>
                  <a:srgbClr val="002060"/>
                </a:solidFill>
                <a:latin typeface="Times New Roman" pitchFamily="18" charset="0"/>
                <a:cs typeface="Varela Round" pitchFamily="2" charset="-79"/>
              </a:rPr>
              <a:t>כאשר החומר/גוף פולט אנרגיה- האנרגיה הפנימית יורדת</a:t>
            </a:r>
          </a:p>
        </p:txBody>
      </p:sp>
      <p:sp>
        <p:nvSpPr>
          <p:cNvPr id="9" name="Text Box 12"/>
          <p:cNvSpPr txBox="1">
            <a:spLocks noChangeArrowheads="1"/>
          </p:cNvSpPr>
          <p:nvPr/>
        </p:nvSpPr>
        <p:spPr bwMode="auto">
          <a:xfrm>
            <a:off x="6767079" y="1273175"/>
            <a:ext cx="3779838" cy="1200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he-IL" sz="2400" b="1" dirty="0">
                <a:solidFill>
                  <a:srgbClr val="002060"/>
                </a:solidFill>
                <a:latin typeface="Times New Roman" pitchFamily="18" charset="0"/>
                <a:cs typeface="Varela Round" pitchFamily="2" charset="-79"/>
              </a:rPr>
              <a:t>כאשר משקיעים אנרגיה בחומר/גוף- האנרגיה הפנימית עולה</a:t>
            </a:r>
          </a:p>
        </p:txBody>
      </p:sp>
      <p:pic>
        <p:nvPicPr>
          <p:cNvPr id="125954" name="Picture 2" descr="Cook With Fire Hat Funny Clip Art"/>
          <p:cNvPicPr>
            <a:picLocks noChangeAspect="1" noChangeArrowheads="1"/>
          </p:cNvPicPr>
          <p:nvPr/>
        </p:nvPicPr>
        <p:blipFill>
          <a:blip r:embed="rId2" cstate="print"/>
          <a:srcRect/>
          <a:stretch>
            <a:fillRect/>
          </a:stretch>
        </p:blipFill>
        <p:spPr bwMode="auto">
          <a:xfrm>
            <a:off x="6528913" y="2549861"/>
            <a:ext cx="3808454" cy="3015881"/>
          </a:xfrm>
          <a:prstGeom prst="rect">
            <a:avLst/>
          </a:prstGeom>
          <a:noFill/>
        </p:spPr>
      </p:pic>
      <p:pic>
        <p:nvPicPr>
          <p:cNvPr id="125956" name="Picture 4" descr="Freezing cold man Stock Vectors, Royalty Free Freezing cold man ..."/>
          <p:cNvPicPr>
            <a:picLocks noChangeAspect="1" noChangeArrowheads="1"/>
          </p:cNvPicPr>
          <p:nvPr/>
        </p:nvPicPr>
        <p:blipFill>
          <a:blip r:embed="rId3" cstate="print"/>
          <a:srcRect/>
          <a:stretch>
            <a:fillRect/>
          </a:stretch>
        </p:blipFill>
        <p:spPr bwMode="auto">
          <a:xfrm>
            <a:off x="3218336" y="2568574"/>
            <a:ext cx="1512919" cy="26827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25954"/>
                                        </p:tgtEl>
                                        <p:attrNameLst>
                                          <p:attrName>style.visibility</p:attrName>
                                        </p:attrNameLst>
                                      </p:cBhvr>
                                      <p:to>
                                        <p:strVal val="visible"/>
                                      </p:to>
                                    </p:set>
                                    <p:anim calcmode="lin" valueType="num">
                                      <p:cBhvr additive="base">
                                        <p:cTn id="15" dur="500" fill="hold"/>
                                        <p:tgtEl>
                                          <p:spTgt spid="125954"/>
                                        </p:tgtEl>
                                        <p:attrNameLst>
                                          <p:attrName>ppt_x</p:attrName>
                                        </p:attrNameLst>
                                      </p:cBhvr>
                                      <p:tavLst>
                                        <p:tav tm="0">
                                          <p:val>
                                            <p:strVal val="1+#ppt_w/2"/>
                                          </p:val>
                                        </p:tav>
                                        <p:tav tm="100000">
                                          <p:val>
                                            <p:strVal val="#ppt_x"/>
                                          </p:val>
                                        </p:tav>
                                      </p:tavLst>
                                    </p:anim>
                                    <p:anim calcmode="lin" valueType="num">
                                      <p:cBhvr additive="base">
                                        <p:cTn id="16" dur="500" fill="hold"/>
                                        <p:tgtEl>
                                          <p:spTgt spid="1259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25956"/>
                                        </p:tgtEl>
                                        <p:attrNameLst>
                                          <p:attrName>style.visibility</p:attrName>
                                        </p:attrNameLst>
                                      </p:cBhvr>
                                      <p:to>
                                        <p:strVal val="visible"/>
                                      </p:to>
                                    </p:set>
                                    <p:anim calcmode="lin" valueType="num">
                                      <p:cBhvr additive="base">
                                        <p:cTn id="29" dur="500" fill="hold"/>
                                        <p:tgtEl>
                                          <p:spTgt spid="125956"/>
                                        </p:tgtEl>
                                        <p:attrNameLst>
                                          <p:attrName>ppt_x</p:attrName>
                                        </p:attrNameLst>
                                      </p:cBhvr>
                                      <p:tavLst>
                                        <p:tav tm="0">
                                          <p:val>
                                            <p:strVal val="0-#ppt_w/2"/>
                                          </p:val>
                                        </p:tav>
                                        <p:tav tm="100000">
                                          <p:val>
                                            <p:strVal val="#ppt_x"/>
                                          </p:val>
                                        </p:tav>
                                      </p:tavLst>
                                    </p:anim>
                                    <p:anim calcmode="lin" valueType="num">
                                      <p:cBhvr additive="base">
                                        <p:cTn id="30" dur="500" fill="hold"/>
                                        <p:tgtEl>
                                          <p:spTgt spid="1259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Rectangle 1">
            <a:extLst>
              <a:ext uri="{FF2B5EF4-FFF2-40B4-BE49-F238E27FC236}">
                <a16:creationId xmlns:a16="http://schemas.microsoft.com/office/drawing/2014/main" xmlns="" id="{FAC16A13-462B-478B-98EE-0F555E703A1A}"/>
              </a:ext>
            </a:extLst>
          </p:cNvPr>
          <p:cNvSpPr/>
          <p:nvPr/>
        </p:nvSpPr>
        <p:spPr>
          <a:xfrm>
            <a:off x="0" y="5116286"/>
            <a:ext cx="12190413" cy="174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arela Round" panose="00000500000000000000" pitchFamily="2" charset="-79"/>
              <a:cs typeface="Varela Round" panose="00000500000000000000" pitchFamily="2" charset="-79"/>
            </a:endParaRPr>
          </a:p>
        </p:txBody>
      </p:sp>
      <p:sp>
        <p:nvSpPr>
          <p:cNvPr id="8" name="כותרת 7"/>
          <p:cNvSpPr>
            <a:spLocks noGrp="1"/>
          </p:cNvSpPr>
          <p:nvPr>
            <p:ph type="title"/>
          </p:nvPr>
        </p:nvSpPr>
        <p:spPr>
          <a:xfrm>
            <a:off x="515206" y="62909"/>
            <a:ext cx="11160000" cy="720000"/>
          </a:xfrm>
        </p:spPr>
        <p:txBody>
          <a:bodyPr/>
          <a:lstStyle/>
          <a:p>
            <a:r>
              <a:rPr lang="he-IL" altLang="he-IL" dirty="0"/>
              <a:t>גרף חימום של מים</a:t>
            </a:r>
            <a:endParaRPr lang="he-IL" dirty="0"/>
          </a:p>
        </p:txBody>
      </p:sp>
      <p:pic>
        <p:nvPicPr>
          <p:cNvPr id="5" name="Picture 7"/>
          <p:cNvPicPr>
            <a:picLocks noChangeAspect="1" noChangeArrowheads="1"/>
          </p:cNvPicPr>
          <p:nvPr/>
        </p:nvPicPr>
        <p:blipFill>
          <a:blip r:embed="rId3" cstate="print"/>
          <a:srcRect/>
          <a:stretch>
            <a:fillRect/>
          </a:stretch>
        </p:blipFill>
        <p:spPr bwMode="auto">
          <a:xfrm>
            <a:off x="356195" y="1231082"/>
            <a:ext cx="8895904" cy="3757614"/>
          </a:xfrm>
          <a:prstGeom prst="rect">
            <a:avLst/>
          </a:prstGeom>
          <a:noFill/>
          <a:ln w="9525" algn="ctr">
            <a:solidFill>
              <a:schemeClr val="folHlink"/>
            </a:solidFill>
            <a:miter lim="800000"/>
            <a:headEnd/>
            <a:tailEnd/>
          </a:ln>
        </p:spPr>
      </p:pic>
      <p:sp>
        <p:nvSpPr>
          <p:cNvPr id="7" name="AutoShape 5"/>
          <p:cNvSpPr>
            <a:spLocks/>
          </p:cNvSpPr>
          <p:nvPr/>
        </p:nvSpPr>
        <p:spPr bwMode="auto">
          <a:xfrm>
            <a:off x="3396283" y="4810387"/>
            <a:ext cx="1219041" cy="511175"/>
          </a:xfrm>
          <a:prstGeom prst="borderCallout2">
            <a:avLst>
              <a:gd name="adj1" fmla="val 28884"/>
              <a:gd name="adj2" fmla="val -8333"/>
              <a:gd name="adj3" fmla="val 28884"/>
              <a:gd name="adj4" fmla="val -31426"/>
              <a:gd name="adj5" fmla="val -104657"/>
              <a:gd name="adj6" fmla="val -55556"/>
            </a:avLst>
          </a:prstGeom>
          <a:solidFill>
            <a:schemeClr val="accent1"/>
          </a:solidFill>
          <a:ln w="9525">
            <a:solidFill>
              <a:schemeClr val="tx1"/>
            </a:solidFill>
            <a:miter lim="800000"/>
            <a:headEnd/>
            <a:tailEnd/>
          </a:ln>
        </p:spPr>
        <p:txBody>
          <a:bodyPr/>
          <a:lstStyle/>
          <a:p>
            <a:pPr algn="ctr" eaLnBrk="1" hangingPunct="1"/>
            <a:r>
              <a:rPr lang="he-IL" altLang="he-IL" b="1">
                <a:solidFill>
                  <a:schemeClr val="bg1"/>
                </a:solidFill>
                <a:latin typeface="Varela Round" panose="00000500000000000000" pitchFamily="2" charset="-79"/>
                <a:cs typeface="Varela Round" panose="00000500000000000000" pitchFamily="2" charset="-79"/>
              </a:rPr>
              <a:t>היתוך</a:t>
            </a:r>
            <a:endParaRPr lang="en-US" altLang="he-IL" b="1">
              <a:solidFill>
                <a:schemeClr val="bg1"/>
              </a:solidFill>
              <a:latin typeface="Varela Round" panose="00000500000000000000" pitchFamily="2" charset="-79"/>
              <a:cs typeface="Varela Round" panose="00000500000000000000" pitchFamily="2" charset="-79"/>
            </a:endParaRPr>
          </a:p>
        </p:txBody>
      </p:sp>
      <p:sp>
        <p:nvSpPr>
          <p:cNvPr id="9" name="AutoShape 6"/>
          <p:cNvSpPr>
            <a:spLocks/>
          </p:cNvSpPr>
          <p:nvPr/>
        </p:nvSpPr>
        <p:spPr bwMode="auto">
          <a:xfrm>
            <a:off x="7246678" y="2847156"/>
            <a:ext cx="1219041" cy="401638"/>
          </a:xfrm>
          <a:prstGeom prst="borderCallout2">
            <a:avLst>
              <a:gd name="adj1" fmla="val 36759"/>
              <a:gd name="adj2" fmla="val -8333"/>
              <a:gd name="adj3" fmla="val 36759"/>
              <a:gd name="adj4" fmla="val -52778"/>
              <a:gd name="adj5" fmla="val -160472"/>
              <a:gd name="adj6" fmla="val -98958"/>
            </a:avLst>
          </a:prstGeom>
          <a:solidFill>
            <a:schemeClr val="accent1"/>
          </a:solidFill>
          <a:ln w="9525">
            <a:solidFill>
              <a:schemeClr val="tx1"/>
            </a:solidFill>
            <a:miter lim="800000"/>
            <a:headEnd/>
            <a:tailEnd/>
          </a:ln>
        </p:spPr>
        <p:txBody>
          <a:bodyPr/>
          <a:lstStyle/>
          <a:p>
            <a:pPr algn="ctr" eaLnBrk="1" hangingPunct="1"/>
            <a:r>
              <a:rPr lang="he-IL" altLang="he-IL" b="1">
                <a:solidFill>
                  <a:schemeClr val="bg1"/>
                </a:solidFill>
                <a:latin typeface="Varela Round" panose="00000500000000000000" pitchFamily="2" charset="-79"/>
                <a:cs typeface="Varela Round" panose="00000500000000000000" pitchFamily="2" charset="-79"/>
              </a:rPr>
              <a:t>רתיחה</a:t>
            </a:r>
            <a:endParaRPr lang="en-US" altLang="he-IL" b="1">
              <a:solidFill>
                <a:schemeClr val="bg1"/>
              </a:solidFill>
              <a:latin typeface="Varela Round" panose="00000500000000000000" pitchFamily="2" charset="-79"/>
              <a:cs typeface="Varela Round" panose="00000500000000000000" pitchFamily="2" charset="-79"/>
            </a:endParaRPr>
          </a:p>
        </p:txBody>
      </p:sp>
      <p:sp>
        <p:nvSpPr>
          <p:cNvPr id="10" name="Line 7"/>
          <p:cNvSpPr>
            <a:spLocks noChangeShapeType="1"/>
          </p:cNvSpPr>
          <p:nvPr/>
        </p:nvSpPr>
        <p:spPr bwMode="auto">
          <a:xfrm flipV="1">
            <a:off x="7292398" y="1240225"/>
            <a:ext cx="1219041" cy="914400"/>
          </a:xfrm>
          <a:prstGeom prst="line">
            <a:avLst/>
          </a:prstGeom>
          <a:noFill/>
          <a:ln w="28575">
            <a:solidFill>
              <a:srgbClr val="3399FF"/>
            </a:solidFill>
            <a:round/>
            <a:headEnd/>
            <a:tailEnd/>
          </a:ln>
        </p:spPr>
        <p:txBody>
          <a:bodyPr/>
          <a:lstStyle/>
          <a:p>
            <a:endParaRPr lang="he-IL">
              <a:latin typeface="Varela Round" panose="00000500000000000000" pitchFamily="2" charset="-79"/>
              <a:cs typeface="Varela Round" panose="00000500000000000000" pitchFamily="2" charset="-79"/>
            </a:endParaRPr>
          </a:p>
        </p:txBody>
      </p:sp>
      <p:sp>
        <p:nvSpPr>
          <p:cNvPr id="12" name="AutoShape 13"/>
          <p:cNvSpPr>
            <a:spLocks/>
          </p:cNvSpPr>
          <p:nvPr/>
        </p:nvSpPr>
        <p:spPr bwMode="auto">
          <a:xfrm>
            <a:off x="4459876" y="906875"/>
            <a:ext cx="1729091" cy="719137"/>
          </a:xfrm>
          <a:prstGeom prst="borderCallout2">
            <a:avLst>
              <a:gd name="adj1" fmla="val 18750"/>
              <a:gd name="adj2" fmla="val 105269"/>
              <a:gd name="adj3" fmla="val 18750"/>
              <a:gd name="adj4" fmla="val 177167"/>
              <a:gd name="adj5" fmla="val 37040"/>
              <a:gd name="adj6" fmla="val 217864"/>
            </a:avLst>
          </a:prstGeom>
          <a:solidFill>
            <a:schemeClr val="accent1"/>
          </a:solidFill>
          <a:ln w="9525">
            <a:solidFill>
              <a:schemeClr val="tx1"/>
            </a:solidFill>
            <a:miter lim="800000"/>
            <a:headEnd/>
            <a:tailEnd/>
          </a:ln>
        </p:spPr>
        <p:txBody>
          <a:bodyPr/>
          <a:lstStyle/>
          <a:p>
            <a:pPr algn="ctr" eaLnBrk="1" hangingPunct="1"/>
            <a:r>
              <a:rPr lang="he-IL" altLang="he-IL" sz="1600" b="1">
                <a:solidFill>
                  <a:schemeClr val="bg1"/>
                </a:solidFill>
                <a:latin typeface="Varela Round" panose="00000500000000000000" pitchFamily="2" charset="-79"/>
                <a:cs typeface="Varela Round" panose="00000500000000000000" pitchFamily="2" charset="-79"/>
              </a:rPr>
              <a:t>מה יקרה אם נמשיך לחמם?</a:t>
            </a:r>
            <a:endParaRPr lang="en-US" altLang="he-IL" sz="1600" b="1">
              <a:solidFill>
                <a:schemeClr val="bg1"/>
              </a:solidFill>
              <a:latin typeface="Varela Round" panose="00000500000000000000" pitchFamily="2" charset="-79"/>
              <a:cs typeface="Varela Round" panose="00000500000000000000" pitchFamily="2" charset="-79"/>
            </a:endParaRPr>
          </a:p>
        </p:txBody>
      </p:sp>
      <p:sp>
        <p:nvSpPr>
          <p:cNvPr id="13" name="Text Box 14"/>
          <p:cNvSpPr txBox="1">
            <a:spLocks noChangeArrowheads="1"/>
          </p:cNvSpPr>
          <p:nvPr/>
        </p:nvSpPr>
        <p:spPr bwMode="auto">
          <a:xfrm>
            <a:off x="980529" y="5385569"/>
            <a:ext cx="8399957" cy="779462"/>
          </a:xfrm>
          <a:prstGeom prst="rect">
            <a:avLst/>
          </a:prstGeom>
          <a:noFill/>
          <a:ln w="9525">
            <a:noFill/>
            <a:miter lim="800000"/>
            <a:headEnd/>
            <a:tailEnd/>
          </a:ln>
        </p:spPr>
        <p:txBody>
          <a:bodyPr>
            <a:spAutoFit/>
          </a:bodyPr>
          <a:lstStyle/>
          <a:p>
            <a:pPr algn="r" eaLnBrk="1" hangingPunct="1">
              <a:spcBef>
                <a:spcPct val="50000"/>
              </a:spcBef>
            </a:pPr>
            <a:r>
              <a:rPr lang="he-IL" altLang="he-IL">
                <a:latin typeface="Varela Round" panose="00000500000000000000" pitchFamily="2" charset="-79"/>
                <a:cs typeface="Varela Round" panose="00000500000000000000" pitchFamily="2" charset="-79"/>
              </a:rPr>
              <a:t>באילו אזורים בגרף חל שינוי משמעותי באנרגיה הקינטית?</a:t>
            </a:r>
          </a:p>
          <a:p>
            <a:pPr algn="r" eaLnBrk="1" hangingPunct="1">
              <a:spcBef>
                <a:spcPct val="50000"/>
              </a:spcBef>
            </a:pPr>
            <a:r>
              <a:rPr lang="he-IL" altLang="he-IL">
                <a:latin typeface="Varela Round" panose="00000500000000000000" pitchFamily="2" charset="-79"/>
                <a:cs typeface="Varela Round" panose="00000500000000000000" pitchFamily="2" charset="-79"/>
              </a:rPr>
              <a:t>באילו אזורים בגרף חל שינוי משמעותי באנרגיה הפוטנציאלית?</a:t>
            </a:r>
            <a:endParaRPr lang="en-US" altLang="he-IL">
              <a:latin typeface="Varela Round" panose="00000500000000000000" pitchFamily="2" charset="-79"/>
              <a:cs typeface="Varela Round" panose="00000500000000000000" pitchFamily="2" charset="-79"/>
            </a:endParaRPr>
          </a:p>
        </p:txBody>
      </p:sp>
      <p:sp>
        <p:nvSpPr>
          <p:cNvPr id="14" name="TextBox 13"/>
          <p:cNvSpPr txBox="1"/>
          <p:nvPr/>
        </p:nvSpPr>
        <p:spPr>
          <a:xfrm>
            <a:off x="6394323" y="6345363"/>
            <a:ext cx="2997937" cy="369332"/>
          </a:xfrm>
          <a:prstGeom prst="rect">
            <a:avLst/>
          </a:prstGeom>
          <a:noFill/>
        </p:spPr>
        <p:txBody>
          <a:bodyPr wrap="none" rtlCol="1">
            <a:spAutoFit/>
          </a:bodyPr>
          <a:lstStyle/>
          <a:p>
            <a:r>
              <a:rPr lang="he-IL" dirty="0">
                <a:latin typeface="Varela Round" panose="00000500000000000000" pitchFamily="2" charset="-79"/>
                <a:cs typeface="Varela Round" panose="00000500000000000000" pitchFamily="2" charset="-79"/>
                <a:hlinkClick r:id="rId4"/>
              </a:rPr>
              <a:t>סימולציה שינוי במצבי צבירה</a:t>
            </a: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38940" y="2169000"/>
            <a:ext cx="10871177" cy="1260000"/>
          </a:xfrm>
        </p:spPr>
        <p:txBody>
          <a:bodyPr/>
          <a:lstStyle/>
          <a:p>
            <a:r>
              <a:rPr lang="he-IL" dirty="0"/>
              <a:t>אנרגיה, טמפרטורה ומה שביניהם</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 name="Rectangle 6">
            <a:extLst>
              <a:ext uri="{FF2B5EF4-FFF2-40B4-BE49-F238E27FC236}">
                <a16:creationId xmlns:a16="http://schemas.microsoft.com/office/drawing/2014/main" xmlns="" id="{229C4C48-5AE5-4B25-B9E7-CE260FCCBA64}"/>
              </a:ext>
            </a:extLst>
          </p:cNvPr>
          <p:cNvSpPr/>
          <p:nvPr/>
        </p:nvSpPr>
        <p:spPr>
          <a:xfrm>
            <a:off x="0" y="5431971"/>
            <a:ext cx="12190413" cy="1426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כותרת 7"/>
          <p:cNvSpPr>
            <a:spLocks noGrp="1"/>
          </p:cNvSpPr>
          <p:nvPr>
            <p:ph type="title"/>
          </p:nvPr>
        </p:nvSpPr>
        <p:spPr>
          <a:xfrm>
            <a:off x="515206" y="49806"/>
            <a:ext cx="11160000" cy="720000"/>
          </a:xfrm>
        </p:spPr>
        <p:txBody>
          <a:bodyPr/>
          <a:lstStyle/>
          <a:p>
            <a:r>
              <a:rPr lang="he-IL" sz="4400" dirty="0"/>
              <a:t>בעירת זיקוק</a:t>
            </a:r>
          </a:p>
        </p:txBody>
      </p:sp>
      <p:pic>
        <p:nvPicPr>
          <p:cNvPr id="6" name="WhatsApp Video 2020-04-07 at 13.16.06">
            <a:hlinkClick r:id="" action="ppaction://media"/>
            <a:extLst>
              <a:ext uri="{FF2B5EF4-FFF2-40B4-BE49-F238E27FC236}">
                <a16:creationId xmlns:a16="http://schemas.microsoft.com/office/drawing/2014/main" xmlns="" id="{1595A18B-3273-4E0F-B7FD-741670BF8B6A}"/>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002393" y="1160320"/>
            <a:ext cx="9861550" cy="5582558"/>
          </a:xfrm>
          <a:prstGeom prst="rect">
            <a:avLst/>
          </a:prstGeom>
        </p:spPr>
      </p:pic>
      <p:sp>
        <p:nvSpPr>
          <p:cNvPr id="12" name="מציין מיקום טקסט 13">
            <a:extLst>
              <a:ext uri="{FF2B5EF4-FFF2-40B4-BE49-F238E27FC236}">
                <a16:creationId xmlns:a16="http://schemas.microsoft.com/office/drawing/2014/main" xmlns="" id="{A09F6BC2-949F-475C-A38C-6C143738F646}"/>
              </a:ext>
            </a:extLst>
          </p:cNvPr>
          <p:cNvSpPr>
            <a:spLocks noGrp="1"/>
          </p:cNvSpPr>
          <p:nvPr>
            <p:ph type="body" sz="quarter" idx="3"/>
          </p:nvPr>
        </p:nvSpPr>
        <p:spPr>
          <a:xfrm>
            <a:off x="1595206" y="620320"/>
            <a:ext cx="9000000" cy="540000"/>
          </a:xfrm>
        </p:spPr>
        <p:txBody>
          <a:bodyPr/>
          <a:lstStyle/>
          <a:p>
            <a:pPr algn="ctr"/>
            <a:r>
              <a:rPr lang="he-IL" sz="2800" dirty="0"/>
              <a:t>צפו בסרטון הבא ורשמו תצפיות רבות ככל האפשר</a:t>
            </a:r>
          </a:p>
        </p:txBody>
      </p:sp>
    </p:spTree>
    <p:extLst>
      <p:ext uri="{BB962C8B-B14F-4D97-AF65-F5344CB8AC3E}">
        <p14:creationId xmlns:p14="http://schemas.microsoft.com/office/powerpoint/2010/main" xmlns="" val="184139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מה הקשר בין אנרגיה לטמפרטורה?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ניסוי שלב א</a:t>
            </a:r>
          </a:p>
        </p:txBody>
      </p:sp>
      <p:sp>
        <p:nvSpPr>
          <p:cNvPr id="11" name="מציין מיקום תוכן 10"/>
          <p:cNvSpPr>
            <a:spLocks noGrp="1"/>
          </p:cNvSpPr>
          <p:nvPr>
            <p:ph sz="quarter" idx="4"/>
          </p:nvPr>
        </p:nvSpPr>
        <p:spPr>
          <a:xfrm>
            <a:off x="515206" y="1725681"/>
            <a:ext cx="9000000" cy="4152517"/>
          </a:xfrm>
        </p:spPr>
        <p:txBody>
          <a:bodyPr/>
          <a:lstStyle/>
          <a:p>
            <a:pPr>
              <a:spcBef>
                <a:spcPct val="50000"/>
              </a:spcBef>
            </a:pPr>
            <a:r>
              <a:rPr lang="he-IL" b="1" dirty="0">
                <a:latin typeface="Times New Roman" pitchFamily="18" charset="0"/>
              </a:rPr>
              <a:t>נלקחות 3 כוסות זהות המכילות נפחים זהים של מים:</a:t>
            </a:r>
          </a:p>
          <a:p>
            <a:pPr lvl="1">
              <a:spcBef>
                <a:spcPct val="50000"/>
              </a:spcBef>
            </a:pPr>
            <a:r>
              <a:rPr lang="he-IL" b="1" dirty="0">
                <a:latin typeface="Times New Roman" pitchFamily="18" charset="0"/>
              </a:rPr>
              <a:t>כוס א- מים חמים</a:t>
            </a:r>
          </a:p>
          <a:p>
            <a:pPr lvl="1">
              <a:spcBef>
                <a:spcPct val="50000"/>
              </a:spcBef>
            </a:pPr>
            <a:r>
              <a:rPr lang="he-IL" b="1" dirty="0">
                <a:latin typeface="Times New Roman" pitchFamily="18" charset="0"/>
              </a:rPr>
              <a:t>כוס ב- מים בטמפרטורת החדר</a:t>
            </a:r>
          </a:p>
          <a:p>
            <a:pPr lvl="1">
              <a:spcBef>
                <a:spcPct val="50000"/>
              </a:spcBef>
            </a:pPr>
            <a:r>
              <a:rPr lang="he-IL" b="1" dirty="0">
                <a:latin typeface="Times New Roman" pitchFamily="18" charset="0"/>
              </a:rPr>
              <a:t>כוס ג- מים קרים מאוד</a:t>
            </a:r>
          </a:p>
          <a:p>
            <a:pPr>
              <a:spcBef>
                <a:spcPct val="50000"/>
              </a:spcBef>
            </a:pPr>
            <a:r>
              <a:rPr lang="he-IL" b="1" dirty="0">
                <a:latin typeface="Times New Roman" pitchFamily="18" charset="0"/>
              </a:rPr>
              <a:t>מכניסים יד ימין לכוס א ויד שמאל לכוס ב. באיזה כוס המים קרים?</a:t>
            </a:r>
          </a:p>
          <a:p>
            <a:pPr>
              <a:spcBef>
                <a:spcPct val="50000"/>
              </a:spcBef>
            </a:pPr>
            <a:r>
              <a:rPr lang="he-IL" b="1" dirty="0">
                <a:latin typeface="Times New Roman" pitchFamily="18" charset="0"/>
              </a:rPr>
              <a:t>מכניסים יד ימין לכוס ב ויד שמאל לכוס ג. באיזו כוס המים חמים?</a:t>
            </a:r>
          </a:p>
          <a:p>
            <a:pPr>
              <a:lnSpc>
                <a:spcPct val="150000"/>
              </a:lnSpc>
            </a:pPr>
            <a:endParaRPr lang="he-IL" dirty="0"/>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תוצאת תמונה עבור תרמומטר"/>
          <p:cNvPicPr>
            <a:picLocks noChangeAspect="1" noChangeArrowheads="1"/>
          </p:cNvPicPr>
          <p:nvPr/>
        </p:nvPicPr>
        <p:blipFill>
          <a:blip r:embed="rId2" cstate="print"/>
          <a:srcRect/>
          <a:stretch>
            <a:fillRect/>
          </a:stretch>
        </p:blipFill>
        <p:spPr bwMode="auto">
          <a:xfrm>
            <a:off x="-397147" y="0"/>
            <a:ext cx="2994025" cy="2776538"/>
          </a:xfrm>
          <a:prstGeom prst="rect">
            <a:avLst/>
          </a:prstGeom>
          <a:noFill/>
          <a:ln w="9525">
            <a:noFill/>
            <a:miter lim="800000"/>
            <a:headEnd/>
            <a:tailEnd/>
          </a:ln>
        </p:spPr>
      </p:pic>
      <p:pic>
        <p:nvPicPr>
          <p:cNvPr id="6" name="Picture 11" descr="תוצאת תמונה עבור תרמומטר"/>
          <p:cNvPicPr>
            <a:picLocks noChangeAspect="1" noChangeArrowheads="1"/>
          </p:cNvPicPr>
          <p:nvPr/>
        </p:nvPicPr>
        <p:blipFill>
          <a:blip r:embed="rId3" cstate="print"/>
          <a:srcRect/>
          <a:stretch>
            <a:fillRect/>
          </a:stretch>
        </p:blipFill>
        <p:spPr bwMode="auto">
          <a:xfrm>
            <a:off x="4745327" y="2101919"/>
            <a:ext cx="3744913" cy="2024062"/>
          </a:xfrm>
          <a:prstGeom prst="rect">
            <a:avLst/>
          </a:prstGeom>
          <a:noFill/>
          <a:ln w="9525">
            <a:noFill/>
            <a:miter lim="800000"/>
            <a:headEnd/>
            <a:tailEnd/>
          </a:ln>
        </p:spPr>
      </p:pic>
      <p:sp>
        <p:nvSpPr>
          <p:cNvPr id="2" name="כותרת 1"/>
          <p:cNvSpPr>
            <a:spLocks noGrp="1"/>
          </p:cNvSpPr>
          <p:nvPr>
            <p:ph type="title"/>
          </p:nvPr>
        </p:nvSpPr>
        <p:spPr/>
        <p:txBody>
          <a:bodyPr/>
          <a:lstStyle/>
          <a:p>
            <a:r>
              <a:rPr lang="he-IL" dirty="0"/>
              <a:t>מסקנה משלב א</a:t>
            </a:r>
          </a:p>
        </p:txBody>
      </p:sp>
      <p:sp>
        <p:nvSpPr>
          <p:cNvPr id="4" name="מציין מיקום תוכן 3"/>
          <p:cNvSpPr>
            <a:spLocks noGrp="1"/>
          </p:cNvSpPr>
          <p:nvPr>
            <p:ph sz="quarter" idx="4"/>
          </p:nvPr>
        </p:nvSpPr>
        <p:spPr>
          <a:xfrm>
            <a:off x="1304926" y="1720570"/>
            <a:ext cx="10370280" cy="4152517"/>
          </a:xfrm>
        </p:spPr>
        <p:txBody>
          <a:bodyPr/>
          <a:lstStyle/>
          <a:p>
            <a:r>
              <a:rPr lang="he-IL" b="1" dirty="0">
                <a:latin typeface="Times New Roman" pitchFamily="18" charset="0"/>
              </a:rPr>
              <a:t>ניתן להשוות טמפרטורה בעזרת מדידה </a:t>
            </a:r>
            <a:r>
              <a:rPr lang="he-IL" b="1" dirty="0" err="1">
                <a:latin typeface="Times New Roman" pitchFamily="18" charset="0"/>
              </a:rPr>
              <a:t>מדוייקת</a:t>
            </a:r>
            <a:r>
              <a:rPr lang="he-IL" b="1" dirty="0">
                <a:latin typeface="Times New Roman" pitchFamily="18" charset="0"/>
              </a:rPr>
              <a:t> עם מד-טמפרטורה/טרמומטר (לא מדחום!!!) </a:t>
            </a:r>
            <a:endParaRPr lang="en-US" b="1" dirty="0">
              <a:latin typeface="Times New Roman" pitchFamily="18" charset="0"/>
            </a:endParaRPr>
          </a:p>
          <a:p>
            <a:pPr>
              <a:buNone/>
            </a:pPr>
            <a:endParaRPr lang="he-IL" dirty="0"/>
          </a:p>
        </p:txBody>
      </p:sp>
      <p:sp>
        <p:nvSpPr>
          <p:cNvPr id="8" name="Text Box 9"/>
          <p:cNvSpPr txBox="1">
            <a:spLocks noChangeArrowheads="1"/>
          </p:cNvSpPr>
          <p:nvPr/>
        </p:nvSpPr>
        <p:spPr bwMode="auto">
          <a:xfrm>
            <a:off x="1863812" y="1135795"/>
            <a:ext cx="8139112" cy="584775"/>
          </a:xfrm>
          <a:prstGeom prst="rect">
            <a:avLst/>
          </a:prstGeom>
          <a:noFill/>
          <a:ln w="9525">
            <a:noFill/>
            <a:miter lim="800000"/>
            <a:headEnd/>
            <a:tailEnd/>
          </a:ln>
        </p:spPr>
        <p:txBody>
          <a:bodyPr>
            <a:spAutoFit/>
          </a:bodyPr>
          <a:lstStyle/>
          <a:p>
            <a:pPr>
              <a:spcBef>
                <a:spcPct val="50000"/>
              </a:spcBef>
            </a:pPr>
            <a:r>
              <a:rPr lang="he-IL" sz="3200" b="1" dirty="0">
                <a:solidFill>
                  <a:srgbClr val="0070C0"/>
                </a:solidFill>
                <a:latin typeface="Varela Round" pitchFamily="2" charset="-79"/>
                <a:cs typeface="Varela Round" pitchFamily="2" charset="-79"/>
              </a:rPr>
              <a:t>חום/קור אינו גודל מדיד ולכן אינו מושג מדעי.</a:t>
            </a:r>
          </a:p>
        </p:txBody>
      </p:sp>
      <p:sp>
        <p:nvSpPr>
          <p:cNvPr id="9" name="AutoShape 67"/>
          <p:cNvSpPr>
            <a:spLocks noChangeArrowheads="1"/>
          </p:cNvSpPr>
          <p:nvPr/>
        </p:nvSpPr>
        <p:spPr bwMode="auto">
          <a:xfrm>
            <a:off x="515206" y="3790192"/>
            <a:ext cx="10927493" cy="1434275"/>
          </a:xfrm>
          <a:prstGeom prst="roundRect">
            <a:avLst/>
          </a:prstGeom>
          <a:solidFill>
            <a:schemeClr val="accent5">
              <a:lumMod val="20000"/>
              <a:lumOff val="80000"/>
            </a:schemeClr>
          </a:solidFill>
          <a:ln w="9525">
            <a:solidFill>
              <a:schemeClr val="tx1"/>
            </a:solidFill>
            <a:round/>
            <a:headEnd/>
            <a:tailEnd/>
          </a:ln>
        </p:spPr>
        <p:txBody>
          <a:bodyPr wrap="none" anchor="ctr"/>
          <a:lstStyle/>
          <a:p>
            <a:pPr algn="ctr" eaLnBrk="1" hangingPunct="1"/>
            <a:r>
              <a:rPr lang="he-IL" altLang="he-IL" sz="2800" b="1" dirty="0">
                <a:solidFill>
                  <a:srgbClr val="002060"/>
                </a:solidFill>
                <a:latin typeface="Times New Roman" pitchFamily="18" charset="0"/>
                <a:cs typeface="Varela Round" pitchFamily="2" charset="-79"/>
              </a:rPr>
              <a:t>הטמפרטורה הנמדדת של חומר היא מדד לאנרגיית התנועה הממוצעת</a:t>
            </a:r>
          </a:p>
          <a:p>
            <a:pPr algn="ctr" eaLnBrk="1" hangingPunct="1"/>
            <a:r>
              <a:rPr lang="he-IL" altLang="he-IL" sz="2800" b="1" dirty="0">
                <a:solidFill>
                  <a:srgbClr val="002060"/>
                </a:solidFill>
                <a:latin typeface="Times New Roman" pitchFamily="18" charset="0"/>
                <a:cs typeface="Varela Round" pitchFamily="2" charset="-79"/>
              </a:rPr>
              <a:t> של החלקיקים המרכיבים את החומר</a:t>
            </a:r>
            <a:endParaRPr lang="en-US" altLang="he-IL" sz="2800" b="1" dirty="0">
              <a:solidFill>
                <a:srgbClr val="002060"/>
              </a:solidFill>
              <a:latin typeface="Times New Roman" pitchFamily="18" charset="0"/>
              <a:cs typeface="Varela Round"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מה הקשר בין אנרגיה לטמפרטורה?</a:t>
            </a:r>
          </a:p>
        </p:txBody>
      </p:sp>
      <p:sp>
        <p:nvSpPr>
          <p:cNvPr id="14" name="מציין מיקום טקסט 13"/>
          <p:cNvSpPr>
            <a:spLocks noGrp="1"/>
          </p:cNvSpPr>
          <p:nvPr>
            <p:ph type="body" sz="quarter" idx="3"/>
          </p:nvPr>
        </p:nvSpPr>
        <p:spPr>
          <a:xfrm>
            <a:off x="1378806" y="1058681"/>
            <a:ext cx="9000000" cy="540000"/>
          </a:xfrm>
        </p:spPr>
        <p:txBody>
          <a:bodyPr/>
          <a:lstStyle/>
          <a:p>
            <a:r>
              <a:rPr lang="he-IL" dirty="0"/>
              <a:t>ניסוי שלב ב</a:t>
            </a:r>
          </a:p>
        </p:txBody>
      </p:sp>
      <p:sp>
        <p:nvSpPr>
          <p:cNvPr id="11" name="מציין מיקום תוכן 10"/>
          <p:cNvSpPr>
            <a:spLocks noGrp="1"/>
          </p:cNvSpPr>
          <p:nvPr>
            <p:ph sz="quarter" idx="4"/>
          </p:nvPr>
        </p:nvSpPr>
        <p:spPr>
          <a:xfrm>
            <a:off x="1493106" y="1597162"/>
            <a:ext cx="9000000" cy="4152517"/>
          </a:xfrm>
        </p:spPr>
        <p:txBody>
          <a:bodyPr/>
          <a:lstStyle/>
          <a:p>
            <a:pPr>
              <a:spcBef>
                <a:spcPct val="50000"/>
              </a:spcBef>
            </a:pPr>
            <a:r>
              <a:rPr lang="he-IL" b="1" dirty="0">
                <a:latin typeface="Times New Roman" pitchFamily="18" charset="0"/>
              </a:rPr>
              <a:t>נלקחות שלוש הכוסות משלב א, ומניחים אותן בחדר למשך חצי שעה. מודדים טמפרטורה במהלך חצי שעה.</a:t>
            </a:r>
          </a:p>
          <a:p>
            <a:pPr>
              <a:lnSpc>
                <a:spcPct val="150000"/>
              </a:lnSpc>
              <a:buNone/>
            </a:pPr>
            <a:r>
              <a:rPr lang="he-IL" dirty="0"/>
              <a:t>תוצאות הניסוי:</a:t>
            </a:r>
          </a:p>
        </p:txBody>
      </p:sp>
      <p:graphicFrame>
        <p:nvGraphicFramePr>
          <p:cNvPr id="5" name="Group 10"/>
          <p:cNvGraphicFramePr>
            <a:graphicFrameLocks noGrp="1"/>
          </p:cNvGraphicFramePr>
          <p:nvPr>
            <p:extLst>
              <p:ext uri="{D42A27DB-BD31-4B8C-83A1-F6EECF244321}">
                <p14:modId xmlns:p14="http://schemas.microsoft.com/office/powerpoint/2010/main" xmlns="" val="3666834622"/>
              </p:ext>
            </p:extLst>
          </p:nvPr>
        </p:nvGraphicFramePr>
        <p:xfrm>
          <a:off x="1109584" y="2641285"/>
          <a:ext cx="7273925" cy="3084513"/>
        </p:xfrm>
        <a:graphic>
          <a:graphicData uri="http://schemas.openxmlformats.org/drawingml/2006/table">
            <a:tbl>
              <a:tblPr/>
              <a:tblGrid>
                <a:gridCol w="1657350">
                  <a:extLst>
                    <a:ext uri="{9D8B030D-6E8A-4147-A177-3AD203B41FA5}">
                      <a16:colId xmlns:a16="http://schemas.microsoft.com/office/drawing/2014/main" xmlns="" val="20000"/>
                    </a:ext>
                  </a:extLst>
                </a:gridCol>
                <a:gridCol w="1727200">
                  <a:extLst>
                    <a:ext uri="{9D8B030D-6E8A-4147-A177-3AD203B41FA5}">
                      <a16:colId xmlns:a16="http://schemas.microsoft.com/office/drawing/2014/main" xmlns="" val="20001"/>
                    </a:ext>
                  </a:extLst>
                </a:gridCol>
                <a:gridCol w="1836738">
                  <a:extLst>
                    <a:ext uri="{9D8B030D-6E8A-4147-A177-3AD203B41FA5}">
                      <a16:colId xmlns:a16="http://schemas.microsoft.com/office/drawing/2014/main" xmlns="" val="20002"/>
                    </a:ext>
                  </a:extLst>
                </a:gridCol>
                <a:gridCol w="2052637">
                  <a:extLst>
                    <a:ext uri="{9D8B030D-6E8A-4147-A177-3AD203B41FA5}">
                      <a16:colId xmlns:a16="http://schemas.microsoft.com/office/drawing/2014/main" xmlns="" val="20003"/>
                    </a:ext>
                  </a:extLst>
                </a:gridCol>
              </a:tblGrid>
              <a:tr h="5810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FF3300"/>
                          </a:solidFill>
                          <a:effectLst/>
                          <a:latin typeface="Varela Round" panose="00000500000000000000" pitchFamily="2" charset="-79"/>
                          <a:cs typeface="Varela Round" panose="00000500000000000000" pitchFamily="2" charset="-79"/>
                        </a:rPr>
                        <a:t>כלי ג </a:t>
                      </a:r>
                      <a:r>
                        <a:rPr kumimoji="0" lang="en-US" sz="2400" b="1" i="0" u="none" strike="noStrike" cap="none" normalizeH="0" baseline="0" dirty="0">
                          <a:ln>
                            <a:noFill/>
                          </a:ln>
                          <a:solidFill>
                            <a:srgbClr val="FF3300"/>
                          </a:solidFill>
                          <a:effectLst/>
                          <a:latin typeface="Varela Round" panose="00000500000000000000" pitchFamily="2" charset="-79"/>
                          <a:cs typeface="Varela Round" panose="00000500000000000000" pitchFamily="2" charset="-79"/>
                        </a:rPr>
                        <a:t>(</a:t>
                      </a:r>
                      <a:r>
                        <a:rPr kumimoji="0" lang="en-US" sz="2400" b="1" i="0" u="none" strike="noStrike" cap="none" normalizeH="0" baseline="30000" dirty="0">
                          <a:ln>
                            <a:noFill/>
                          </a:ln>
                          <a:solidFill>
                            <a:srgbClr val="FF3300"/>
                          </a:solidFill>
                          <a:effectLst/>
                          <a:latin typeface="Varela Round" panose="00000500000000000000" pitchFamily="2" charset="-79"/>
                          <a:cs typeface="Varela Round" panose="00000500000000000000" pitchFamily="2" charset="-79"/>
                        </a:rPr>
                        <a:t>O</a:t>
                      </a:r>
                      <a:r>
                        <a:rPr kumimoji="0" lang="en-US" sz="2400" b="1" i="0" u="none" strike="noStrike" cap="none" normalizeH="0" baseline="0" dirty="0">
                          <a:ln>
                            <a:noFill/>
                          </a:ln>
                          <a:solidFill>
                            <a:srgbClr val="FF3300"/>
                          </a:solidFill>
                          <a:effectLst/>
                          <a:latin typeface="Varela Round" panose="00000500000000000000" pitchFamily="2" charset="-79"/>
                          <a:cs typeface="Varela Round" panose="00000500000000000000" pitchFamily="2" charset="-79"/>
                        </a:rPr>
                        <a:t>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008000"/>
                          </a:solidFill>
                          <a:effectLst/>
                          <a:latin typeface="Varela Round" panose="00000500000000000000" pitchFamily="2" charset="-79"/>
                          <a:cs typeface="Varela Round" panose="00000500000000000000" pitchFamily="2" charset="-79"/>
                        </a:rPr>
                        <a:t>כלי ב </a:t>
                      </a:r>
                      <a:r>
                        <a:rPr kumimoji="0" lang="en-US" sz="2400" b="1" i="0" u="none" strike="noStrike" cap="none" normalizeH="0" baseline="0" dirty="0">
                          <a:ln>
                            <a:noFill/>
                          </a:ln>
                          <a:solidFill>
                            <a:srgbClr val="008000"/>
                          </a:solidFill>
                          <a:effectLst/>
                          <a:latin typeface="Varela Round" panose="00000500000000000000" pitchFamily="2" charset="-79"/>
                          <a:cs typeface="Varela Round" panose="00000500000000000000" pitchFamily="2" charset="-79"/>
                        </a:rPr>
                        <a:t>(</a:t>
                      </a:r>
                      <a:r>
                        <a:rPr kumimoji="0" lang="en-US" sz="2400" b="1" i="0" u="none" strike="noStrike" cap="none" normalizeH="0" baseline="30000" dirty="0">
                          <a:ln>
                            <a:noFill/>
                          </a:ln>
                          <a:solidFill>
                            <a:srgbClr val="008000"/>
                          </a:solidFill>
                          <a:effectLst/>
                          <a:latin typeface="Varela Round" panose="00000500000000000000" pitchFamily="2" charset="-79"/>
                          <a:cs typeface="Varela Round" panose="00000500000000000000" pitchFamily="2" charset="-79"/>
                        </a:rPr>
                        <a:t>O</a:t>
                      </a:r>
                      <a:r>
                        <a:rPr kumimoji="0" lang="en-US" sz="2400" b="1" i="0" u="none" strike="noStrike" cap="none" normalizeH="0" baseline="0" dirty="0">
                          <a:ln>
                            <a:noFill/>
                          </a:ln>
                          <a:solidFill>
                            <a:srgbClr val="008000"/>
                          </a:solidFill>
                          <a:effectLst/>
                          <a:latin typeface="Varela Round" panose="00000500000000000000" pitchFamily="2" charset="-79"/>
                          <a:cs typeface="Varela Round" panose="00000500000000000000" pitchFamily="2" charset="-79"/>
                        </a:rPr>
                        <a:t>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0033CC"/>
                          </a:solidFill>
                          <a:effectLst/>
                          <a:latin typeface="Varela Round" panose="00000500000000000000" pitchFamily="2" charset="-79"/>
                          <a:cs typeface="Varela Round" panose="00000500000000000000" pitchFamily="2" charset="-79"/>
                        </a:rPr>
                        <a:t>כלי א  </a:t>
                      </a:r>
                      <a:r>
                        <a:rPr kumimoji="0" lang="en-US" sz="2400" b="1" i="0" u="none" strike="noStrike" cap="none" normalizeH="0" baseline="0" dirty="0">
                          <a:ln>
                            <a:noFill/>
                          </a:ln>
                          <a:solidFill>
                            <a:srgbClr val="0033CC"/>
                          </a:solidFill>
                          <a:effectLst/>
                          <a:latin typeface="Varela Round" panose="00000500000000000000" pitchFamily="2" charset="-79"/>
                          <a:cs typeface="Varela Round" panose="00000500000000000000" pitchFamily="2" charset="-79"/>
                        </a:rPr>
                        <a:t>(</a:t>
                      </a:r>
                      <a:r>
                        <a:rPr kumimoji="0" lang="en-US" sz="2400" b="1" i="0" u="none" strike="noStrike" cap="none" normalizeH="0" baseline="30000" dirty="0">
                          <a:ln>
                            <a:noFill/>
                          </a:ln>
                          <a:solidFill>
                            <a:srgbClr val="0033CC"/>
                          </a:solidFill>
                          <a:effectLst/>
                          <a:latin typeface="Varela Round" panose="00000500000000000000" pitchFamily="2" charset="-79"/>
                          <a:cs typeface="Varela Round" panose="00000500000000000000" pitchFamily="2" charset="-79"/>
                        </a:rPr>
                        <a:t>O</a:t>
                      </a:r>
                      <a:r>
                        <a:rPr kumimoji="0" lang="en-US" sz="2400" b="1" i="0" u="none" strike="noStrike" cap="none" normalizeH="0" baseline="0" dirty="0">
                          <a:ln>
                            <a:noFill/>
                          </a:ln>
                          <a:solidFill>
                            <a:srgbClr val="0033CC"/>
                          </a:solidFill>
                          <a:effectLst/>
                          <a:latin typeface="Varela Round" panose="00000500000000000000" pitchFamily="2" charset="-79"/>
                          <a:cs typeface="Varela Round" panose="00000500000000000000" pitchFamily="2" charset="-79"/>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rPr>
                        <a:t>זמן</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rPr>
                        <a:t>(דקות)</a:t>
                      </a:r>
                      <a:endParaRPr kumimoji="0" lang="en-US"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4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FF3300"/>
                          </a:solidFill>
                          <a:effectLst/>
                          <a:latin typeface="Varela Round" panose="00000500000000000000" pitchFamily="2" charset="-79"/>
                          <a:cs typeface="Varela Round" panose="00000500000000000000" pitchFamily="2" charset="-79"/>
                        </a:rPr>
                        <a:t>8</a:t>
                      </a:r>
                      <a:endParaRPr kumimoji="0" lang="en-US" sz="2000" b="1" i="0" u="none" strike="noStrike" cap="none" normalizeH="0" baseline="0">
                        <a:ln>
                          <a:noFill/>
                        </a:ln>
                        <a:solidFill>
                          <a:srgbClr val="FF3300"/>
                        </a:solidFill>
                        <a:effectLst/>
                        <a:latin typeface="Varela Round" panose="00000500000000000000" pitchFamily="2" charset="-79"/>
                        <a:cs typeface="Varela Round" panose="00000500000000000000"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008000"/>
                          </a:solidFill>
                          <a:effectLst/>
                          <a:latin typeface="Varela Round" panose="00000500000000000000" pitchFamily="2" charset="-79"/>
                          <a:cs typeface="Varela Round" panose="00000500000000000000" pitchFamily="2" charset="-79"/>
                        </a:rPr>
                        <a:t>23</a:t>
                      </a:r>
                      <a:endParaRPr kumimoji="0" lang="en-US" sz="2000" b="1" i="0" u="none" strike="noStrike" cap="none" normalizeH="0" baseline="0">
                        <a:ln>
                          <a:noFill/>
                        </a:ln>
                        <a:solidFill>
                          <a:srgbClr val="008000"/>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rgbClr val="0033CC"/>
                          </a:solidFill>
                          <a:effectLst/>
                          <a:latin typeface="Varela Round" panose="00000500000000000000" pitchFamily="2" charset="-79"/>
                          <a:cs typeface="Varela Round" panose="00000500000000000000" pitchFamily="2" charset="-79"/>
                        </a:rPr>
                        <a:t>32</a:t>
                      </a:r>
                      <a:endParaRPr kumimoji="0" lang="en-US" sz="2000" b="1" i="0" u="none" strike="noStrike" cap="none" normalizeH="0" baseline="0" dirty="0">
                        <a:ln>
                          <a:noFill/>
                        </a:ln>
                        <a:solidFill>
                          <a:srgbClr val="0033CC"/>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rPr>
                        <a:t>0- בתום שלב א</a:t>
                      </a:r>
                      <a:endParaRPr kumimoji="0" lang="en-US"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810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FF3300"/>
                          </a:solidFill>
                          <a:effectLst/>
                          <a:latin typeface="Varela Round" panose="00000500000000000000" pitchFamily="2" charset="-79"/>
                          <a:cs typeface="Varela Round" panose="00000500000000000000" pitchFamily="2" charset="-79"/>
                        </a:rPr>
                        <a:t>12</a:t>
                      </a:r>
                      <a:endParaRPr kumimoji="0" lang="en-US" sz="2000" b="1" i="0" u="none" strike="noStrike" cap="none" normalizeH="0" baseline="0">
                        <a:ln>
                          <a:noFill/>
                        </a:ln>
                        <a:solidFill>
                          <a:srgbClr val="FF3300"/>
                        </a:solidFill>
                        <a:effectLst/>
                        <a:latin typeface="Varela Round" panose="00000500000000000000" pitchFamily="2" charset="-79"/>
                        <a:cs typeface="Varela Round" panose="00000500000000000000"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008000"/>
                          </a:solidFill>
                          <a:effectLst/>
                          <a:latin typeface="Varela Round" panose="00000500000000000000" pitchFamily="2" charset="-79"/>
                          <a:cs typeface="Varela Round" panose="00000500000000000000" pitchFamily="2" charset="-79"/>
                        </a:rPr>
                        <a:t>23</a:t>
                      </a:r>
                      <a:endParaRPr kumimoji="0" lang="en-US" sz="2000" b="1" i="0" u="none" strike="noStrike" cap="none" normalizeH="0" baseline="0">
                        <a:ln>
                          <a:noFill/>
                        </a:ln>
                        <a:solidFill>
                          <a:srgbClr val="008000"/>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0033CC"/>
                          </a:solidFill>
                          <a:effectLst/>
                          <a:latin typeface="Varela Round" panose="00000500000000000000" pitchFamily="2" charset="-79"/>
                          <a:cs typeface="Varela Round" panose="00000500000000000000" pitchFamily="2" charset="-79"/>
                        </a:rPr>
                        <a:t>27</a:t>
                      </a:r>
                      <a:endParaRPr kumimoji="0" lang="en-US" sz="2000" b="1" i="0" u="none" strike="noStrike" cap="none" normalizeH="0" baseline="0">
                        <a:ln>
                          <a:noFill/>
                        </a:ln>
                        <a:solidFill>
                          <a:srgbClr val="0033CC"/>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rPr>
                        <a:t>5</a:t>
                      </a:r>
                      <a:endParaRPr kumimoji="0" lang="en-US"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10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FF3300"/>
                          </a:solidFill>
                          <a:effectLst/>
                          <a:latin typeface="Varela Round" panose="00000500000000000000" pitchFamily="2" charset="-79"/>
                          <a:cs typeface="Varela Round" panose="00000500000000000000" pitchFamily="2" charset="-79"/>
                        </a:rPr>
                        <a:t>14</a:t>
                      </a:r>
                      <a:endParaRPr kumimoji="0" lang="en-US" sz="2000" b="1" i="0" u="none" strike="noStrike" cap="none" normalizeH="0" baseline="0">
                        <a:ln>
                          <a:noFill/>
                        </a:ln>
                        <a:solidFill>
                          <a:srgbClr val="FF3300"/>
                        </a:solidFill>
                        <a:effectLst/>
                        <a:latin typeface="Varela Round" panose="00000500000000000000" pitchFamily="2" charset="-79"/>
                        <a:cs typeface="Varela Round" panose="00000500000000000000"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008000"/>
                          </a:solidFill>
                          <a:effectLst/>
                          <a:latin typeface="Varela Round" panose="00000500000000000000" pitchFamily="2" charset="-79"/>
                          <a:cs typeface="Varela Round" panose="00000500000000000000" pitchFamily="2" charset="-79"/>
                        </a:rPr>
                        <a:t>23</a:t>
                      </a:r>
                      <a:endParaRPr kumimoji="0" lang="en-US" sz="2000" b="1" i="0" u="none" strike="noStrike" cap="none" normalizeH="0" baseline="0">
                        <a:ln>
                          <a:noFill/>
                        </a:ln>
                        <a:solidFill>
                          <a:srgbClr val="008000"/>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rgbClr val="0033CC"/>
                          </a:solidFill>
                          <a:effectLst/>
                          <a:latin typeface="Varela Round" panose="00000500000000000000" pitchFamily="2" charset="-79"/>
                          <a:cs typeface="Varela Round" panose="00000500000000000000" pitchFamily="2" charset="-79"/>
                        </a:rPr>
                        <a:t>25</a:t>
                      </a:r>
                      <a:endParaRPr kumimoji="0" lang="en-US" sz="2000" b="1" i="0" u="none" strike="noStrike" cap="none" normalizeH="0" baseline="0">
                        <a:ln>
                          <a:noFill/>
                        </a:ln>
                        <a:solidFill>
                          <a:srgbClr val="0033CC"/>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rPr>
                        <a:t>15</a:t>
                      </a:r>
                      <a:endParaRPr kumimoji="0" lang="en-US"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810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rgbClr val="FF3300"/>
                          </a:solidFill>
                          <a:effectLst/>
                          <a:latin typeface="Varela Round" panose="00000500000000000000" pitchFamily="2" charset="-79"/>
                          <a:cs typeface="Varela Round" panose="00000500000000000000" pitchFamily="2" charset="-79"/>
                        </a:rPr>
                        <a:t>23</a:t>
                      </a:r>
                      <a:endParaRPr kumimoji="0" lang="en-US" sz="2000" b="1" i="0" u="none" strike="noStrike" cap="none" normalizeH="0" baseline="0" dirty="0">
                        <a:ln>
                          <a:noFill/>
                        </a:ln>
                        <a:solidFill>
                          <a:srgbClr val="FF3300"/>
                        </a:solidFill>
                        <a:effectLst/>
                        <a:latin typeface="Varela Round" panose="00000500000000000000" pitchFamily="2" charset="-79"/>
                        <a:cs typeface="Varela Round" panose="00000500000000000000"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rgbClr val="008000"/>
                          </a:solidFill>
                          <a:effectLst/>
                          <a:latin typeface="Varela Round" panose="00000500000000000000" pitchFamily="2" charset="-79"/>
                          <a:cs typeface="Varela Round" panose="00000500000000000000" pitchFamily="2" charset="-79"/>
                        </a:rPr>
                        <a:t>23</a:t>
                      </a:r>
                      <a:endParaRPr kumimoji="0" lang="en-US" sz="2000" b="1" i="0" u="none" strike="noStrike" cap="none" normalizeH="0" baseline="0" dirty="0">
                        <a:ln>
                          <a:noFill/>
                        </a:ln>
                        <a:solidFill>
                          <a:srgbClr val="008000"/>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rgbClr val="0033CC"/>
                          </a:solidFill>
                          <a:effectLst/>
                          <a:latin typeface="Varela Round" panose="00000500000000000000" pitchFamily="2" charset="-79"/>
                          <a:cs typeface="Varela Round" panose="00000500000000000000" pitchFamily="2" charset="-79"/>
                        </a:rPr>
                        <a:t>23</a:t>
                      </a:r>
                      <a:endParaRPr kumimoji="0" lang="en-US" sz="2000" b="1" i="0" u="none" strike="noStrike" cap="none" normalizeH="0" baseline="0" dirty="0">
                        <a:ln>
                          <a:noFill/>
                        </a:ln>
                        <a:solidFill>
                          <a:srgbClr val="0033CC"/>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rPr>
                        <a:t>30</a:t>
                      </a:r>
                      <a:endParaRPr kumimoji="0" lang="en-US" sz="2000" b="1" i="0" u="none" strike="noStrike" cap="none" normalizeH="0" baseline="0" dirty="0">
                        <a:ln>
                          <a:noFill/>
                        </a:ln>
                        <a:solidFill>
                          <a:schemeClr val="tx1"/>
                        </a:solidFill>
                        <a:effectLst/>
                        <a:latin typeface="Varela Round" panose="00000500000000000000" pitchFamily="2" charset="-79"/>
                        <a:cs typeface="Varela Round" panose="00000500000000000000"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מסקנה משלב ב</a:t>
            </a:r>
          </a:p>
        </p:txBody>
      </p:sp>
      <p:sp>
        <p:nvSpPr>
          <p:cNvPr id="8" name="Text Box 9"/>
          <p:cNvSpPr txBox="1">
            <a:spLocks noChangeArrowheads="1"/>
          </p:cNvSpPr>
          <p:nvPr/>
        </p:nvSpPr>
        <p:spPr bwMode="auto">
          <a:xfrm>
            <a:off x="858982" y="961624"/>
            <a:ext cx="9762836" cy="584775"/>
          </a:xfrm>
          <a:prstGeom prst="rect">
            <a:avLst/>
          </a:prstGeom>
          <a:noFill/>
          <a:ln w="9525">
            <a:noFill/>
            <a:miter lim="800000"/>
            <a:headEnd/>
            <a:tailEnd/>
          </a:ln>
        </p:spPr>
        <p:txBody>
          <a:bodyPr wrap="square">
            <a:spAutoFit/>
          </a:bodyPr>
          <a:lstStyle/>
          <a:p>
            <a:pPr>
              <a:spcBef>
                <a:spcPct val="50000"/>
              </a:spcBef>
            </a:pPr>
            <a:r>
              <a:rPr lang="he-IL" sz="3200" b="1" dirty="0">
                <a:solidFill>
                  <a:srgbClr val="0070C0"/>
                </a:solidFill>
                <a:latin typeface="Varela Round" pitchFamily="2" charset="-79"/>
                <a:cs typeface="Varela Round" pitchFamily="2" charset="-79"/>
              </a:rPr>
              <a:t>טמפרטורת המים בכוסות מגיעה בסופו של דבר לטמפרטורת הסביבה</a:t>
            </a:r>
          </a:p>
        </p:txBody>
      </p:sp>
      <p:sp>
        <p:nvSpPr>
          <p:cNvPr id="67586" name="AutoShape 2" descr="How Much Water Should You Drink Each Day? 4 To 6 Glasses Is Ideal ..."/>
          <p:cNvSpPr>
            <a:spLocks noChangeAspect="1" noChangeArrowheads="1"/>
          </p:cNvSpPr>
          <p:nvPr/>
        </p:nvSpPr>
        <p:spPr bwMode="auto">
          <a:xfrm>
            <a:off x="119697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67588" name="AutoShape 4" descr="Savvy and Sage: Two Glasses of Water"/>
          <p:cNvSpPr>
            <a:spLocks noChangeAspect="1" noChangeArrowheads="1"/>
          </p:cNvSpPr>
          <p:nvPr/>
        </p:nvSpPr>
        <p:spPr bwMode="auto">
          <a:xfrm>
            <a:off x="119697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7590" name="Picture 6" descr="Why You Don't Need to Drink Eight Glasses of Water a Day To Stay ..."/>
          <p:cNvPicPr>
            <a:picLocks noChangeAspect="1" noChangeArrowheads="1"/>
          </p:cNvPicPr>
          <p:nvPr/>
        </p:nvPicPr>
        <p:blipFill>
          <a:blip r:embed="rId2" cstate="print"/>
          <a:srcRect/>
          <a:stretch>
            <a:fillRect/>
          </a:stretch>
        </p:blipFill>
        <p:spPr bwMode="auto">
          <a:xfrm>
            <a:off x="4203699" y="2035628"/>
            <a:ext cx="3771757" cy="1868085"/>
          </a:xfrm>
          <a:prstGeom prst="rect">
            <a:avLst/>
          </a:prstGeom>
          <a:noFill/>
        </p:spPr>
      </p:pic>
      <p:sp>
        <p:nvSpPr>
          <p:cNvPr id="13" name="AutoShape 19"/>
          <p:cNvSpPr>
            <a:spLocks noChangeArrowheads="1"/>
          </p:cNvSpPr>
          <p:nvPr/>
        </p:nvSpPr>
        <p:spPr bwMode="auto">
          <a:xfrm>
            <a:off x="782782" y="4080399"/>
            <a:ext cx="10816224" cy="978405"/>
          </a:xfrm>
          <a:prstGeom prst="roundRect">
            <a:avLst/>
          </a:prstGeom>
          <a:solidFill>
            <a:schemeClr val="accent5">
              <a:lumMod val="20000"/>
              <a:lumOff val="80000"/>
            </a:schemeClr>
          </a:solidFill>
          <a:ln w="9525">
            <a:solidFill>
              <a:schemeClr val="tx1"/>
            </a:solidFill>
            <a:round/>
            <a:headEnd/>
            <a:tailEnd/>
          </a:ln>
        </p:spPr>
        <p:txBody>
          <a:bodyPr wrap="none" anchor="ctr"/>
          <a:lstStyle/>
          <a:p>
            <a:pPr algn="ctr" eaLnBrk="1" hangingPunct="1"/>
            <a:r>
              <a:rPr lang="he-IL" altLang="he-IL" sz="2800" b="1" dirty="0">
                <a:solidFill>
                  <a:srgbClr val="002060"/>
                </a:solidFill>
                <a:latin typeface="Times New Roman" pitchFamily="18" charset="0"/>
                <a:cs typeface="Varela Round" pitchFamily="2" charset="-79"/>
              </a:rPr>
              <a:t>טמפרטורה של חומר משתווה, לאחר זמן, לטמפרטורת הסביבה</a:t>
            </a:r>
            <a:endParaRPr lang="en-US" altLang="he-IL" sz="2800" b="1" dirty="0">
              <a:solidFill>
                <a:srgbClr val="002060"/>
              </a:solidFill>
              <a:latin typeface="Times New Roman" pitchFamily="18" charset="0"/>
              <a:cs typeface="Varela Round"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מה הקשר בין אנרגיה לטמפרטורה?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ניסוי שלב ג</a:t>
            </a:r>
          </a:p>
        </p:txBody>
      </p:sp>
      <p:sp>
        <p:nvSpPr>
          <p:cNvPr id="11" name="מציין מיקום תוכן 10"/>
          <p:cNvSpPr>
            <a:spLocks noGrp="1"/>
          </p:cNvSpPr>
          <p:nvPr>
            <p:ph sz="quarter" idx="4"/>
          </p:nvPr>
        </p:nvSpPr>
        <p:spPr>
          <a:xfrm>
            <a:off x="515206" y="1725681"/>
            <a:ext cx="9000000" cy="4152517"/>
          </a:xfrm>
        </p:spPr>
        <p:txBody>
          <a:bodyPr/>
          <a:lstStyle/>
          <a:p>
            <a:pPr>
              <a:spcBef>
                <a:spcPct val="50000"/>
              </a:spcBef>
            </a:pPr>
            <a:r>
              <a:rPr lang="he-IL" b="1" dirty="0">
                <a:latin typeface="Times New Roman" pitchFamily="18" charset="0"/>
              </a:rPr>
              <a:t>נלקחות 3 כוסות המכילות נפחים שונים של מים בטמפרטורת החדר: </a:t>
            </a:r>
          </a:p>
          <a:p>
            <a:pPr lvl="1">
              <a:spcBef>
                <a:spcPct val="50000"/>
              </a:spcBef>
            </a:pPr>
            <a:r>
              <a:rPr lang="he-IL" b="1" dirty="0">
                <a:latin typeface="Times New Roman" pitchFamily="18" charset="0"/>
              </a:rPr>
              <a:t>כוס א- 20 מ"ל</a:t>
            </a:r>
          </a:p>
          <a:p>
            <a:pPr lvl="1">
              <a:spcBef>
                <a:spcPct val="50000"/>
              </a:spcBef>
            </a:pPr>
            <a:r>
              <a:rPr lang="he-IL" b="1" dirty="0">
                <a:latin typeface="Times New Roman" pitchFamily="18" charset="0"/>
              </a:rPr>
              <a:t>כוס ב- 40 מ"ל</a:t>
            </a:r>
          </a:p>
          <a:p>
            <a:pPr lvl="1">
              <a:spcBef>
                <a:spcPct val="50000"/>
              </a:spcBef>
            </a:pPr>
            <a:r>
              <a:rPr lang="he-IL" b="1" dirty="0">
                <a:latin typeface="Times New Roman" pitchFamily="18" charset="0"/>
              </a:rPr>
              <a:t>כוס ג- 60 מ"ל</a:t>
            </a:r>
          </a:p>
          <a:p>
            <a:pPr>
              <a:spcBef>
                <a:spcPct val="50000"/>
              </a:spcBef>
            </a:pPr>
            <a:r>
              <a:rPr lang="he-IL" b="1" dirty="0">
                <a:latin typeface="Times New Roman" pitchFamily="18" charset="0"/>
              </a:rPr>
              <a:t>מניחים את שלוש הכוסות על פלטה חשמלית ומודדים את הטמפרטורה בכל כוס בפרקי זמן קצובים.</a:t>
            </a:r>
          </a:p>
          <a:p>
            <a:pPr>
              <a:lnSpc>
                <a:spcPct val="150000"/>
              </a:lnSpc>
            </a:pPr>
            <a:endParaRPr lang="he-IL" dirty="0"/>
          </a:p>
        </p:txBody>
      </p:sp>
      <p:pic>
        <p:nvPicPr>
          <p:cNvPr id="5" name="Picture 11" descr="תמונה קשורה"/>
          <p:cNvPicPr>
            <a:picLocks noChangeAspect="1" noChangeArrowheads="1"/>
          </p:cNvPicPr>
          <p:nvPr/>
        </p:nvPicPr>
        <p:blipFill>
          <a:blip r:embed="rId3" cstate="print"/>
          <a:srcRect/>
          <a:stretch>
            <a:fillRect/>
          </a:stretch>
        </p:blipFill>
        <p:spPr bwMode="auto">
          <a:xfrm>
            <a:off x="9729788" y="1738240"/>
            <a:ext cx="2460625" cy="2447925"/>
          </a:xfrm>
          <a:prstGeom prst="rect">
            <a:avLst/>
          </a:prstGeom>
          <a:noFill/>
          <a:ln w="9525">
            <a:noFill/>
            <a:miter lim="800000"/>
            <a:headEnd/>
            <a:tailEnd/>
          </a:ln>
        </p:spPr>
      </p:pic>
    </p:spTree>
    <p:extLst>
      <p:ext uri="{BB962C8B-B14F-4D97-AF65-F5344CB8AC3E}">
        <p14:creationId xmlns:p14="http://schemas.microsoft.com/office/powerpoint/2010/main" xmlns="" val="3351067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מה הקשר בין אנרגיה לטמפרטורה?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ניסוי שלב ג</a:t>
            </a:r>
          </a:p>
        </p:txBody>
      </p:sp>
      <p:sp>
        <p:nvSpPr>
          <p:cNvPr id="5" name="מציין מיקום תוכן 4"/>
          <p:cNvSpPr>
            <a:spLocks noGrp="1"/>
          </p:cNvSpPr>
          <p:nvPr>
            <p:ph sz="quarter" idx="4"/>
          </p:nvPr>
        </p:nvSpPr>
        <p:spPr/>
        <p:txBody>
          <a:bodyPr/>
          <a:lstStyle/>
          <a:p>
            <a:r>
              <a:rPr lang="he-IL" dirty="0"/>
              <a:t>תוצאות הניסוי:</a:t>
            </a:r>
          </a:p>
        </p:txBody>
      </p:sp>
      <p:pic>
        <p:nvPicPr>
          <p:cNvPr id="59395" name="Picture 3"/>
          <p:cNvPicPr>
            <a:picLocks noChangeAspect="1" noChangeArrowheads="1"/>
          </p:cNvPicPr>
          <p:nvPr/>
        </p:nvPicPr>
        <p:blipFill>
          <a:blip r:embed="rId3" cstate="print"/>
          <a:srcRect/>
          <a:stretch>
            <a:fillRect/>
          </a:stretch>
        </p:blipFill>
        <p:spPr bwMode="auto">
          <a:xfrm>
            <a:off x="2095231" y="1792356"/>
            <a:ext cx="6915150" cy="3829050"/>
          </a:xfrm>
          <a:prstGeom prst="rect">
            <a:avLst/>
          </a:prstGeom>
          <a:noFill/>
          <a:ln w="9525">
            <a:noFill/>
            <a:miter lim="800000"/>
            <a:headEnd/>
            <a:tailEnd/>
          </a:ln>
        </p:spPr>
      </p:pic>
    </p:spTree>
    <p:extLst>
      <p:ext uri="{BB962C8B-B14F-4D97-AF65-F5344CB8AC3E}">
        <p14:creationId xmlns:p14="http://schemas.microsoft.com/office/powerpoint/2010/main" xmlns="" val="3351067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265834" y="1147938"/>
            <a:ext cx="11160000" cy="4152517"/>
          </a:xfrm>
        </p:spPr>
        <p:txBody>
          <a:bodyPr>
            <a:normAutofit/>
          </a:bodyPr>
          <a:lstStyle/>
          <a:p>
            <a:pPr marL="0" lvl="0" indent="0" fontAlgn="base">
              <a:spcBef>
                <a:spcPct val="20000"/>
              </a:spcBef>
              <a:spcAft>
                <a:spcPct val="0"/>
              </a:spcAft>
              <a:buClr>
                <a:schemeClr val="hlink"/>
              </a:buClr>
              <a:buNone/>
            </a:pPr>
            <a:r>
              <a:rPr lang="he-IL" sz="3200" b="1" dirty="0">
                <a:solidFill>
                  <a:srgbClr val="0070C0"/>
                </a:solidFill>
              </a:rPr>
              <a:t>לנפחים שונים של מים המצויים בטמפרטורה זהה יש אנרגיה פנימית שונה. </a:t>
            </a:r>
          </a:p>
          <a:p>
            <a:pPr marL="0" lvl="0" indent="0" fontAlgn="base">
              <a:spcBef>
                <a:spcPct val="20000"/>
              </a:spcBef>
              <a:spcAft>
                <a:spcPct val="0"/>
              </a:spcAft>
              <a:buClr>
                <a:schemeClr val="hlink"/>
              </a:buClr>
              <a:buNone/>
            </a:pPr>
            <a:r>
              <a:rPr lang="he-IL" sz="3200" b="1" dirty="0">
                <a:solidFill>
                  <a:srgbClr val="0070C0"/>
                </a:solidFill>
              </a:rPr>
              <a:t>על מנת שהטמפרטורה הסופית תהיה זהה יש צורך להשקיע אנרגיה בכמות שונה.</a:t>
            </a:r>
          </a:p>
        </p:txBody>
      </p:sp>
      <p:sp>
        <p:nvSpPr>
          <p:cNvPr id="2" name="כותרת 1"/>
          <p:cNvSpPr>
            <a:spLocks noGrp="1"/>
          </p:cNvSpPr>
          <p:nvPr>
            <p:ph type="title"/>
          </p:nvPr>
        </p:nvSpPr>
        <p:spPr/>
        <p:txBody>
          <a:bodyPr/>
          <a:lstStyle/>
          <a:p>
            <a:r>
              <a:rPr lang="he-IL" dirty="0"/>
              <a:t>מסקנה משלב ג</a:t>
            </a:r>
          </a:p>
        </p:txBody>
      </p:sp>
      <p:pic>
        <p:nvPicPr>
          <p:cNvPr id="64514" name="Picture 2" descr="Three Glasses Of Water On White Background Stock Photo, Picture ..."/>
          <p:cNvPicPr>
            <a:picLocks noChangeAspect="1" noChangeArrowheads="1"/>
          </p:cNvPicPr>
          <p:nvPr/>
        </p:nvPicPr>
        <p:blipFill>
          <a:blip r:embed="rId2" cstate="print"/>
          <a:srcRect/>
          <a:stretch>
            <a:fillRect/>
          </a:stretch>
        </p:blipFill>
        <p:spPr bwMode="auto">
          <a:xfrm>
            <a:off x="2895650" y="2667000"/>
            <a:ext cx="4465726" cy="1498600"/>
          </a:xfrm>
          <a:prstGeom prst="rect">
            <a:avLst/>
          </a:prstGeom>
          <a:noFill/>
        </p:spPr>
      </p:pic>
      <p:sp>
        <p:nvSpPr>
          <p:cNvPr id="10" name="AutoShape 19"/>
          <p:cNvSpPr>
            <a:spLocks noChangeArrowheads="1"/>
          </p:cNvSpPr>
          <p:nvPr/>
        </p:nvSpPr>
        <p:spPr bwMode="auto">
          <a:xfrm>
            <a:off x="736058" y="4443938"/>
            <a:ext cx="10600334" cy="1082247"/>
          </a:xfrm>
          <a:prstGeom prst="roundRect">
            <a:avLst/>
          </a:prstGeom>
          <a:solidFill>
            <a:schemeClr val="accent5">
              <a:lumMod val="20000"/>
              <a:lumOff val="80000"/>
            </a:schemeClr>
          </a:solidFill>
          <a:ln w="9525">
            <a:solidFill>
              <a:schemeClr val="tx1"/>
            </a:solidFill>
            <a:round/>
            <a:headEnd/>
            <a:tailEnd/>
          </a:ln>
        </p:spPr>
        <p:txBody>
          <a:bodyPr wrap="none" anchor="ctr"/>
          <a:lstStyle/>
          <a:p>
            <a:pPr algn="ctr" eaLnBrk="1" hangingPunct="1"/>
            <a:r>
              <a:rPr lang="he-IL" altLang="he-IL" sz="2800" b="1" dirty="0">
                <a:solidFill>
                  <a:srgbClr val="002060"/>
                </a:solidFill>
                <a:latin typeface="Times New Roman" pitchFamily="18" charset="0"/>
                <a:cs typeface="Varela Round" pitchFamily="2" charset="-79"/>
              </a:rPr>
              <a:t>על מנת להגיע לאנרגיה קינטית ממוצעת זהה של מולקולות</a:t>
            </a:r>
          </a:p>
          <a:p>
            <a:pPr algn="ctr" eaLnBrk="1" hangingPunct="1"/>
            <a:r>
              <a:rPr lang="he-IL" altLang="he-IL" sz="2800" b="1" dirty="0">
                <a:solidFill>
                  <a:srgbClr val="002060"/>
                </a:solidFill>
                <a:latin typeface="Times New Roman" pitchFamily="18" charset="0"/>
                <a:cs typeface="Varela Round" pitchFamily="2" charset="-79"/>
              </a:rPr>
              <a:t> בנפחים שונים של מים, יש צורך בהעברת כמויות שונות של אנרגיה</a:t>
            </a:r>
            <a:endParaRPr lang="en-US" altLang="he-IL" sz="2800" b="1" dirty="0">
              <a:solidFill>
                <a:srgbClr val="002060"/>
              </a:solidFill>
              <a:latin typeface="Times New Roman" pitchFamily="18" charset="0"/>
              <a:cs typeface="Varela Round"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מה הקשר בין אנרגיה לטמפרטורה?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ניסוי שלב ד</a:t>
            </a:r>
          </a:p>
        </p:txBody>
      </p:sp>
      <p:sp>
        <p:nvSpPr>
          <p:cNvPr id="11" name="מציין מיקום תוכן 10"/>
          <p:cNvSpPr>
            <a:spLocks noGrp="1"/>
          </p:cNvSpPr>
          <p:nvPr>
            <p:ph sz="quarter" idx="4"/>
          </p:nvPr>
        </p:nvSpPr>
        <p:spPr>
          <a:xfrm>
            <a:off x="515206" y="1725681"/>
            <a:ext cx="9000000" cy="4152517"/>
          </a:xfrm>
        </p:spPr>
        <p:txBody>
          <a:bodyPr>
            <a:normAutofit/>
          </a:bodyPr>
          <a:lstStyle/>
          <a:p>
            <a:pPr>
              <a:spcBef>
                <a:spcPct val="50000"/>
              </a:spcBef>
            </a:pPr>
            <a:r>
              <a:rPr lang="he-IL" b="1">
                <a:latin typeface="Times New Roman" pitchFamily="18" charset="0"/>
              </a:rPr>
              <a:t>נלקחות 2 </a:t>
            </a:r>
            <a:r>
              <a:rPr lang="he-IL" b="1" dirty="0">
                <a:latin typeface="Times New Roman" pitchFamily="18" charset="0"/>
              </a:rPr>
              <a:t>כוסות המכילות כל אחת 50 מ"ל של מים: </a:t>
            </a:r>
          </a:p>
          <a:p>
            <a:pPr lvl="1">
              <a:spcBef>
                <a:spcPct val="50000"/>
              </a:spcBef>
            </a:pPr>
            <a:r>
              <a:rPr lang="he-IL" b="1" dirty="0">
                <a:latin typeface="Times New Roman" pitchFamily="18" charset="0"/>
              </a:rPr>
              <a:t>כוס א- בטמפרטורה של </a:t>
            </a:r>
            <a:r>
              <a:rPr lang="en-US" b="1" dirty="0">
                <a:latin typeface="Times New Roman" pitchFamily="18" charset="0"/>
              </a:rPr>
              <a:t>20</a:t>
            </a:r>
            <a:r>
              <a:rPr lang="en-US" b="1" baseline="30000" dirty="0">
                <a:latin typeface="Times New Roman" pitchFamily="18" charset="0"/>
              </a:rPr>
              <a:t>0</a:t>
            </a:r>
            <a:r>
              <a:rPr lang="en-US" b="1" dirty="0">
                <a:latin typeface="Times New Roman" pitchFamily="18" charset="0"/>
              </a:rPr>
              <a:t>C</a:t>
            </a:r>
            <a:endParaRPr lang="he-IL" b="1" dirty="0">
              <a:latin typeface="Times New Roman" pitchFamily="18" charset="0"/>
            </a:endParaRPr>
          </a:p>
          <a:p>
            <a:pPr lvl="1">
              <a:spcBef>
                <a:spcPct val="50000"/>
              </a:spcBef>
            </a:pPr>
            <a:r>
              <a:rPr lang="he-IL" b="1" dirty="0">
                <a:latin typeface="Times New Roman" pitchFamily="18" charset="0"/>
              </a:rPr>
              <a:t>כוס ב- בטמפרטורה של </a:t>
            </a:r>
            <a:r>
              <a:rPr lang="en-US" b="1" dirty="0">
                <a:latin typeface="Times New Roman" pitchFamily="18" charset="0"/>
              </a:rPr>
              <a:t>80</a:t>
            </a:r>
            <a:r>
              <a:rPr lang="en-US" b="1" baseline="30000" dirty="0">
                <a:latin typeface="Times New Roman" pitchFamily="18" charset="0"/>
              </a:rPr>
              <a:t>0</a:t>
            </a:r>
            <a:r>
              <a:rPr lang="en-US" b="1" dirty="0">
                <a:latin typeface="Times New Roman" pitchFamily="18" charset="0"/>
              </a:rPr>
              <a:t>C</a:t>
            </a:r>
            <a:endParaRPr lang="he-IL" b="1" dirty="0">
              <a:latin typeface="Times New Roman" pitchFamily="18" charset="0"/>
            </a:endParaRPr>
          </a:p>
          <a:p>
            <a:pPr>
              <a:spcBef>
                <a:spcPct val="50000"/>
              </a:spcBef>
            </a:pPr>
            <a:r>
              <a:rPr lang="he-IL" b="1" dirty="0">
                <a:latin typeface="Times New Roman" pitchFamily="18" charset="0"/>
              </a:rPr>
              <a:t>מוזגים את המים מכוסות א </a:t>
            </a:r>
            <a:r>
              <a:rPr lang="he-IL" b="1" dirty="0" err="1">
                <a:latin typeface="Times New Roman" pitchFamily="18" charset="0"/>
              </a:rPr>
              <a:t>וב</a:t>
            </a:r>
            <a:r>
              <a:rPr lang="he-IL" b="1" dirty="0">
                <a:latin typeface="Times New Roman" pitchFamily="18" charset="0"/>
              </a:rPr>
              <a:t> לכוס מבודדת היטב, ומודדים את הטמפרטורה </a:t>
            </a:r>
            <a:r>
              <a:rPr lang="he-IL" b="1" dirty="0" err="1">
                <a:latin typeface="Times New Roman" pitchFamily="18" charset="0"/>
              </a:rPr>
              <a:t>המקסימלית</a:t>
            </a:r>
            <a:r>
              <a:rPr lang="he-IL" b="1" dirty="0">
                <a:latin typeface="Times New Roman" pitchFamily="18" charset="0"/>
              </a:rPr>
              <a:t> לאחר </a:t>
            </a:r>
            <a:r>
              <a:rPr lang="he-IL" b="1" dirty="0" err="1">
                <a:latin typeface="Times New Roman" pitchFamily="18" charset="0"/>
              </a:rPr>
              <a:t>עירבוב</a:t>
            </a:r>
            <a:r>
              <a:rPr lang="he-IL" b="1" dirty="0">
                <a:latin typeface="Times New Roman" pitchFamily="18" charset="0"/>
              </a:rPr>
              <a:t> קצר.</a:t>
            </a:r>
          </a:p>
          <a:p>
            <a:pPr>
              <a:lnSpc>
                <a:spcPct val="150000"/>
              </a:lnSpc>
            </a:pPr>
            <a:endParaRPr lang="he-IL" dirty="0"/>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170161" y="2271579"/>
            <a:ext cx="4224317" cy="8651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rtl="1" eaLnBrk="1" hangingPunct="1"/>
            <a:r>
              <a:rPr lang="he-IL" altLang="he-IL" sz="1600" b="1" dirty="0">
                <a:solidFill>
                  <a:srgbClr val="1D4C72"/>
                </a:solidFill>
                <a:latin typeface="Varela Round" panose="00000500000000000000" pitchFamily="2" charset="-79"/>
                <a:cs typeface="Varela Round" panose="00000500000000000000" pitchFamily="2" charset="-79"/>
              </a:rPr>
              <a:t>דוגמה: כלי באמבט. </a:t>
            </a:r>
          </a:p>
          <a:p>
            <a:pPr algn="ctr" rtl="1" eaLnBrk="1" hangingPunct="1"/>
            <a:r>
              <a:rPr lang="he-IL" altLang="he-IL" sz="1600" b="1" dirty="0">
                <a:solidFill>
                  <a:srgbClr val="1D4C72"/>
                </a:solidFill>
                <a:latin typeface="Varela Round" panose="00000500000000000000" pitchFamily="2" charset="-79"/>
                <a:cs typeface="Varela Round" panose="00000500000000000000" pitchFamily="2" charset="-79"/>
              </a:rPr>
              <a:t>יש  מעבר אנרגיה בין הכלי לאמבט עד קבלת שיווי משקל תרמי.</a:t>
            </a:r>
          </a:p>
        </p:txBody>
      </p:sp>
      <p:sp>
        <p:nvSpPr>
          <p:cNvPr id="4" name="מציין מיקום תוכן 3"/>
          <p:cNvSpPr>
            <a:spLocks noGrp="1"/>
          </p:cNvSpPr>
          <p:nvPr>
            <p:ph sz="quarter" idx="4"/>
          </p:nvPr>
        </p:nvSpPr>
        <p:spPr>
          <a:xfrm>
            <a:off x="838490" y="1070480"/>
            <a:ext cx="11160000" cy="1892826"/>
          </a:xfrm>
          <a:noFill/>
          <a:ln w="9525">
            <a:noFill/>
            <a:miter lim="800000"/>
            <a:headEnd/>
            <a:tailEnd/>
          </a:ln>
        </p:spPr>
        <p:txBody>
          <a:bodyPr wrap="square">
            <a:spAutoFit/>
          </a:bodyPr>
          <a:lstStyle/>
          <a:p>
            <a:pPr marL="0">
              <a:spcBef>
                <a:spcPct val="50000"/>
              </a:spcBef>
              <a:buNone/>
            </a:pPr>
            <a:r>
              <a:rPr lang="he-IL" sz="3200" b="1" dirty="0">
                <a:solidFill>
                  <a:srgbClr val="0070C0"/>
                </a:solidFill>
              </a:rPr>
              <a:t>בערבוב מים בטמפרטורה גבוהה עם מים בטמפרטורה נמוכה יותר, נקבל מים בטמפרטורת ביניים.</a:t>
            </a:r>
            <a:endParaRPr lang="en-US" sz="3200" b="1" dirty="0">
              <a:solidFill>
                <a:srgbClr val="0070C0"/>
              </a:solidFill>
            </a:endParaRPr>
          </a:p>
          <a:p>
            <a:pPr marL="0">
              <a:spcBef>
                <a:spcPct val="50000"/>
              </a:spcBef>
            </a:pPr>
            <a:endParaRPr lang="he-IL" sz="3200" b="1" dirty="0">
              <a:solidFill>
                <a:srgbClr val="0070C0"/>
              </a:solidFill>
            </a:endParaRPr>
          </a:p>
        </p:txBody>
      </p:sp>
      <p:sp>
        <p:nvSpPr>
          <p:cNvPr id="2" name="כותרת 1"/>
          <p:cNvSpPr>
            <a:spLocks noGrp="1"/>
          </p:cNvSpPr>
          <p:nvPr>
            <p:ph type="title"/>
          </p:nvPr>
        </p:nvSpPr>
        <p:spPr/>
        <p:txBody>
          <a:bodyPr/>
          <a:lstStyle/>
          <a:p>
            <a:r>
              <a:rPr lang="he-IL" dirty="0"/>
              <a:t>מסקנה משלב ד</a:t>
            </a:r>
          </a:p>
        </p:txBody>
      </p:sp>
      <p:pic>
        <p:nvPicPr>
          <p:cNvPr id="17" name="Picture 8" descr="water_tap_glass_cartoon">
            <a:hlinkClick r:id="rId2"/>
          </p:cNvPr>
          <p:cNvPicPr>
            <a:picLocks noChangeAspect="1" noChangeArrowheads="1"/>
          </p:cNvPicPr>
          <p:nvPr/>
        </p:nvPicPr>
        <p:blipFill>
          <a:blip r:embed="rId3" cstate="print"/>
          <a:srcRect/>
          <a:stretch>
            <a:fillRect/>
          </a:stretch>
        </p:blipFill>
        <p:spPr bwMode="auto">
          <a:xfrm>
            <a:off x="8056040" y="2824333"/>
            <a:ext cx="2639816" cy="2068484"/>
          </a:xfrm>
          <a:prstGeom prst="rect">
            <a:avLst/>
          </a:prstGeom>
          <a:noFill/>
          <a:ln w="9525">
            <a:noFill/>
            <a:miter lim="800000"/>
            <a:headEnd/>
            <a:tailEnd/>
          </a:ln>
        </p:spPr>
      </p:pic>
      <p:grpSp>
        <p:nvGrpSpPr>
          <p:cNvPr id="16" name="קבוצה 26"/>
          <p:cNvGrpSpPr>
            <a:grpSpLocks/>
          </p:cNvGrpSpPr>
          <p:nvPr/>
        </p:nvGrpSpPr>
        <p:grpSpPr bwMode="auto">
          <a:xfrm>
            <a:off x="2047876" y="4428676"/>
            <a:ext cx="2208058" cy="1324424"/>
            <a:chOff x="3347864" y="4398375"/>
            <a:chExt cx="2022422" cy="1982953"/>
          </a:xfrm>
        </p:grpSpPr>
        <p:grpSp>
          <p:nvGrpSpPr>
            <p:cNvPr id="18" name="קבוצה 24"/>
            <p:cNvGrpSpPr>
              <a:grpSpLocks/>
            </p:cNvGrpSpPr>
            <p:nvPr/>
          </p:nvGrpSpPr>
          <p:grpSpPr bwMode="auto">
            <a:xfrm>
              <a:off x="3347864" y="4398375"/>
              <a:ext cx="2022422" cy="1982953"/>
              <a:chOff x="3347864" y="4398375"/>
              <a:chExt cx="2022422" cy="1982953"/>
            </a:xfrm>
          </p:grpSpPr>
          <p:cxnSp>
            <p:nvCxnSpPr>
              <p:cNvPr id="21" name="מחבר ישר 20"/>
              <p:cNvCxnSpPr/>
              <p:nvPr/>
            </p:nvCxnSpPr>
            <p:spPr>
              <a:xfrm rot="5400000">
                <a:off x="2555856" y="5301852"/>
                <a:ext cx="158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rot="5400000">
                <a:off x="4536156" y="5338029"/>
                <a:ext cx="165637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צורה חופשית 22"/>
              <p:cNvSpPr/>
              <p:nvPr/>
            </p:nvSpPr>
            <p:spPr>
              <a:xfrm>
                <a:off x="3353808" y="6084081"/>
                <a:ext cx="2010534" cy="297247"/>
              </a:xfrm>
              <a:custGeom>
                <a:avLst/>
                <a:gdLst>
                  <a:gd name="connsiteX0" fmla="*/ 0 w 2136019"/>
                  <a:gd name="connsiteY0" fmla="*/ 0 h 307219"/>
                  <a:gd name="connsiteX1" fmla="*/ 595086 w 2136019"/>
                  <a:gd name="connsiteY1" fmla="*/ 261257 h 307219"/>
                  <a:gd name="connsiteX2" fmla="*/ 1494971 w 2136019"/>
                  <a:gd name="connsiteY2" fmla="*/ 275771 h 307219"/>
                  <a:gd name="connsiteX3" fmla="*/ 2046514 w 2136019"/>
                  <a:gd name="connsiteY3" fmla="*/ 72571 h 307219"/>
                  <a:gd name="connsiteX4" fmla="*/ 2032000 w 2136019"/>
                  <a:gd name="connsiteY4" fmla="*/ 72571 h 307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019" h="307219">
                    <a:moveTo>
                      <a:pt x="0" y="0"/>
                    </a:moveTo>
                    <a:cubicBezTo>
                      <a:pt x="172962" y="107647"/>
                      <a:pt x="345924" y="215295"/>
                      <a:pt x="595086" y="261257"/>
                    </a:cubicBezTo>
                    <a:cubicBezTo>
                      <a:pt x="844248" y="307219"/>
                      <a:pt x="1253066" y="307219"/>
                      <a:pt x="1494971" y="275771"/>
                    </a:cubicBezTo>
                    <a:cubicBezTo>
                      <a:pt x="1736876" y="244323"/>
                      <a:pt x="1957009" y="106438"/>
                      <a:pt x="2046514" y="72571"/>
                    </a:cubicBezTo>
                    <a:cubicBezTo>
                      <a:pt x="2136019" y="38704"/>
                      <a:pt x="2084009" y="55637"/>
                      <a:pt x="2032000" y="72571"/>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eaLnBrk="1" hangingPunct="1">
                  <a:defRPr/>
                </a:pPr>
                <a:endParaRPr lang="he-IL">
                  <a:solidFill>
                    <a:prstClr val="black"/>
                  </a:solidFill>
                </a:endParaRPr>
              </a:p>
            </p:txBody>
          </p:sp>
          <p:sp>
            <p:nvSpPr>
              <p:cNvPr id="24" name="צורה חופשית 23"/>
              <p:cNvSpPr/>
              <p:nvPr/>
            </p:nvSpPr>
            <p:spPr>
              <a:xfrm>
                <a:off x="3347864" y="4509843"/>
                <a:ext cx="2012020" cy="297247"/>
              </a:xfrm>
              <a:custGeom>
                <a:avLst/>
                <a:gdLst>
                  <a:gd name="connsiteX0" fmla="*/ 0 w 2136019"/>
                  <a:gd name="connsiteY0" fmla="*/ 0 h 307219"/>
                  <a:gd name="connsiteX1" fmla="*/ 595086 w 2136019"/>
                  <a:gd name="connsiteY1" fmla="*/ 261257 h 307219"/>
                  <a:gd name="connsiteX2" fmla="*/ 1494971 w 2136019"/>
                  <a:gd name="connsiteY2" fmla="*/ 275771 h 307219"/>
                  <a:gd name="connsiteX3" fmla="*/ 2046514 w 2136019"/>
                  <a:gd name="connsiteY3" fmla="*/ 72571 h 307219"/>
                  <a:gd name="connsiteX4" fmla="*/ 2032000 w 2136019"/>
                  <a:gd name="connsiteY4" fmla="*/ 72571 h 307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019" h="307219">
                    <a:moveTo>
                      <a:pt x="0" y="0"/>
                    </a:moveTo>
                    <a:cubicBezTo>
                      <a:pt x="172962" y="107647"/>
                      <a:pt x="345924" y="215295"/>
                      <a:pt x="595086" y="261257"/>
                    </a:cubicBezTo>
                    <a:cubicBezTo>
                      <a:pt x="844248" y="307219"/>
                      <a:pt x="1253066" y="307219"/>
                      <a:pt x="1494971" y="275771"/>
                    </a:cubicBezTo>
                    <a:cubicBezTo>
                      <a:pt x="1736876" y="244323"/>
                      <a:pt x="1957009" y="106438"/>
                      <a:pt x="2046514" y="72571"/>
                    </a:cubicBezTo>
                    <a:cubicBezTo>
                      <a:pt x="2136019" y="38704"/>
                      <a:pt x="2084009" y="55637"/>
                      <a:pt x="2032000" y="72571"/>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eaLnBrk="1" hangingPunct="1">
                  <a:defRPr/>
                </a:pPr>
                <a:endParaRPr lang="he-IL">
                  <a:solidFill>
                    <a:prstClr val="black"/>
                  </a:solidFill>
                </a:endParaRPr>
              </a:p>
            </p:txBody>
          </p:sp>
          <p:sp>
            <p:nvSpPr>
              <p:cNvPr id="25" name="צורה חופשית 24"/>
              <p:cNvSpPr/>
              <p:nvPr/>
            </p:nvSpPr>
            <p:spPr>
              <a:xfrm>
                <a:off x="3365696" y="4441398"/>
                <a:ext cx="349206" cy="88001"/>
              </a:xfrm>
              <a:custGeom>
                <a:avLst/>
                <a:gdLst>
                  <a:gd name="connsiteX0" fmla="*/ 0 w 348343"/>
                  <a:gd name="connsiteY0" fmla="*/ 87086 h 87086"/>
                  <a:gd name="connsiteX1" fmla="*/ 101600 w 348343"/>
                  <a:gd name="connsiteY1" fmla="*/ 43543 h 87086"/>
                  <a:gd name="connsiteX2" fmla="*/ 348343 w 348343"/>
                  <a:gd name="connsiteY2" fmla="*/ 0 h 87086"/>
                  <a:gd name="connsiteX3" fmla="*/ 348343 w 348343"/>
                  <a:gd name="connsiteY3" fmla="*/ 0 h 87086"/>
                </a:gdLst>
                <a:ahLst/>
                <a:cxnLst>
                  <a:cxn ang="0">
                    <a:pos x="connsiteX0" y="connsiteY0"/>
                  </a:cxn>
                  <a:cxn ang="0">
                    <a:pos x="connsiteX1" y="connsiteY1"/>
                  </a:cxn>
                  <a:cxn ang="0">
                    <a:pos x="connsiteX2" y="connsiteY2"/>
                  </a:cxn>
                  <a:cxn ang="0">
                    <a:pos x="connsiteX3" y="connsiteY3"/>
                  </a:cxn>
                </a:cxnLst>
                <a:rect l="l" t="t" r="r" b="b"/>
                <a:pathLst>
                  <a:path w="348343" h="87086">
                    <a:moveTo>
                      <a:pt x="0" y="87086"/>
                    </a:moveTo>
                    <a:cubicBezTo>
                      <a:pt x="21771" y="72571"/>
                      <a:pt x="43543" y="58057"/>
                      <a:pt x="101600" y="43543"/>
                    </a:cubicBezTo>
                    <a:cubicBezTo>
                      <a:pt x="159657" y="29029"/>
                      <a:pt x="348343" y="0"/>
                      <a:pt x="348343" y="0"/>
                    </a:cubicBezTo>
                    <a:lnTo>
                      <a:pt x="348343"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eaLnBrk="1" hangingPunct="1">
                  <a:defRPr/>
                </a:pPr>
                <a:endParaRPr lang="he-IL">
                  <a:solidFill>
                    <a:prstClr val="black"/>
                  </a:solidFill>
                </a:endParaRPr>
              </a:p>
            </p:txBody>
          </p:sp>
          <p:sp>
            <p:nvSpPr>
              <p:cNvPr id="26" name="צורה חופשית 25"/>
              <p:cNvSpPr/>
              <p:nvPr/>
            </p:nvSpPr>
            <p:spPr>
              <a:xfrm>
                <a:off x="5065659" y="4398375"/>
                <a:ext cx="304627" cy="131024"/>
              </a:xfrm>
              <a:custGeom>
                <a:avLst/>
                <a:gdLst>
                  <a:gd name="connsiteX0" fmla="*/ 304800 w 304800"/>
                  <a:gd name="connsiteY0" fmla="*/ 130628 h 130628"/>
                  <a:gd name="connsiteX1" fmla="*/ 159657 w 304800"/>
                  <a:gd name="connsiteY1" fmla="*/ 29028 h 130628"/>
                  <a:gd name="connsiteX2" fmla="*/ 159657 w 304800"/>
                  <a:gd name="connsiteY2" fmla="*/ 29028 h 130628"/>
                  <a:gd name="connsiteX3" fmla="*/ 0 w 304800"/>
                  <a:gd name="connsiteY3" fmla="*/ 0 h 130628"/>
                </a:gdLst>
                <a:ahLst/>
                <a:cxnLst>
                  <a:cxn ang="0">
                    <a:pos x="connsiteX0" y="connsiteY0"/>
                  </a:cxn>
                  <a:cxn ang="0">
                    <a:pos x="connsiteX1" y="connsiteY1"/>
                  </a:cxn>
                  <a:cxn ang="0">
                    <a:pos x="connsiteX2" y="connsiteY2"/>
                  </a:cxn>
                  <a:cxn ang="0">
                    <a:pos x="connsiteX3" y="connsiteY3"/>
                  </a:cxn>
                </a:cxnLst>
                <a:rect l="l" t="t" r="r" b="b"/>
                <a:pathLst>
                  <a:path w="304800" h="130628">
                    <a:moveTo>
                      <a:pt x="304800" y="130628"/>
                    </a:moveTo>
                    <a:lnTo>
                      <a:pt x="159657" y="29028"/>
                    </a:lnTo>
                    <a:lnTo>
                      <a:pt x="159657" y="29028"/>
                    </a:lnTo>
                    <a:lnTo>
                      <a:pt x="0"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eaLnBrk="1" hangingPunct="1">
                  <a:defRPr/>
                </a:pPr>
                <a:endParaRPr lang="he-IL">
                  <a:solidFill>
                    <a:prstClr val="black"/>
                  </a:solidFill>
                </a:endParaRPr>
              </a:p>
            </p:txBody>
          </p:sp>
        </p:grpSp>
        <p:sp>
          <p:nvSpPr>
            <p:cNvPr id="19" name="תרשים זרימה: נתונים מאוחסנים 18"/>
            <p:cNvSpPr/>
            <p:nvPr/>
          </p:nvSpPr>
          <p:spPr>
            <a:xfrm rot="16200000">
              <a:off x="3635474" y="4582060"/>
              <a:ext cx="1441258" cy="2016478"/>
            </a:xfrm>
            <a:prstGeom prst="flowChartOnlineStorage">
              <a:avLst/>
            </a:prstGeom>
            <a:solidFill>
              <a:srgbClr val="EAEAEA">
                <a:alpha val="45882"/>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eaLnBrk="1" hangingPunct="1">
                <a:buFontTx/>
                <a:buBlip>
                  <a:blip r:embed="rId4"/>
                </a:buBlip>
                <a:defRPr/>
              </a:pPr>
              <a:endParaRPr lang="he-IL" sz="1200" dirty="0">
                <a:solidFill>
                  <a:prstClr val="black"/>
                </a:solidFill>
              </a:endParaRPr>
            </a:p>
          </p:txBody>
        </p:sp>
      </p:grpSp>
      <p:pic>
        <p:nvPicPr>
          <p:cNvPr id="36" name="Picture 2" descr="Green science bottle | Free SVG"/>
          <p:cNvPicPr>
            <a:picLocks noChangeAspect="1" noChangeArrowheads="1"/>
          </p:cNvPicPr>
          <p:nvPr/>
        </p:nvPicPr>
        <p:blipFill>
          <a:blip r:embed="rId5" cstate="print"/>
          <a:srcRect/>
          <a:stretch>
            <a:fillRect/>
          </a:stretch>
        </p:blipFill>
        <p:spPr bwMode="auto">
          <a:xfrm>
            <a:off x="1965379" y="3308808"/>
            <a:ext cx="2302398" cy="23023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amond(in)">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מציין מיקום של מספר שקופית 18"/>
          <p:cNvSpPr>
            <a:spLocks noGrp="1"/>
          </p:cNvSpPr>
          <p:nvPr>
            <p:ph type="sldNum" sz="quarter" idx="4294967295"/>
          </p:nvPr>
        </p:nvSpPr>
        <p:spPr bwMode="auto">
          <a:xfrm>
            <a:off x="10990420" y="6092825"/>
            <a:ext cx="575658" cy="285750"/>
          </a:xfrm>
          <a:prstGeom prst="rect">
            <a:avLst/>
          </a:prstGeom>
          <a:noFill/>
          <a:ln>
            <a:miter lim="800000"/>
            <a:headEnd/>
            <a:tailEnd/>
          </a:ln>
        </p:spPr>
        <p:txBody>
          <a:bodyPr/>
          <a:lstStyle/>
          <a:p>
            <a:fld id="{68333DCC-CA61-43F9-A8A1-958D7B46D30B}" type="slidenum">
              <a:rPr lang="he-IL" altLang="he-IL">
                <a:solidFill>
                  <a:srgbClr val="262626"/>
                </a:solidFill>
              </a:rPr>
              <a:pPr/>
              <a:t>39</a:t>
            </a:fld>
            <a:endParaRPr lang="he-IL" altLang="he-IL">
              <a:solidFill>
                <a:srgbClr val="262626"/>
              </a:solidFill>
            </a:endParaRPr>
          </a:p>
        </p:txBody>
      </p:sp>
      <p:sp>
        <p:nvSpPr>
          <p:cNvPr id="19" name="כותרת 7"/>
          <p:cNvSpPr txBox="1">
            <a:spLocks/>
          </p:cNvSpPr>
          <p:nvPr/>
        </p:nvSpPr>
        <p:spPr>
          <a:xfrm>
            <a:off x="515206" y="213094"/>
            <a:ext cx="11160000" cy="720000"/>
          </a:xfrm>
          <a:prstGeom prst="rect">
            <a:avLst/>
          </a:prstGeom>
          <a:noFill/>
        </p:spPr>
        <p:txBody>
          <a:bodyPr vert="horz" lIns="91440" tIns="45720" rIns="91440" bIns="45720" rtlCol="1" anchor="ctr">
            <a:noAutofit/>
          </a:bodyPr>
          <a:lstStyle/>
          <a:p>
            <a:pPr lvl="0" algn="ctr">
              <a:spcBef>
                <a:spcPct val="0"/>
              </a:spcBef>
            </a:pPr>
            <a:r>
              <a:rPr lang="he-IL" altLang="he-IL" sz="4800" b="1" dirty="0">
                <a:solidFill>
                  <a:srgbClr val="002060"/>
                </a:solidFill>
                <a:latin typeface="Varela Round" pitchFamily="2" charset="-79"/>
                <a:ea typeface="+mj-ea"/>
                <a:cs typeface="Varela Round" pitchFamily="2" charset="-79"/>
              </a:rPr>
              <a:t>אנרגיה, טמפרטורה ומה שביניהן</a:t>
            </a:r>
            <a:endParaRPr lang="he-IL" sz="4800" b="1" dirty="0">
              <a:solidFill>
                <a:srgbClr val="002060"/>
              </a:solidFill>
              <a:latin typeface="Varela Round" pitchFamily="2" charset="-79"/>
              <a:ea typeface="+mj-ea"/>
              <a:cs typeface="Varela Round" pitchFamily="2" charset="-79"/>
            </a:endParaRPr>
          </a:p>
        </p:txBody>
      </p:sp>
      <p:sp>
        <p:nvSpPr>
          <p:cNvPr id="25" name="Text Box 3"/>
          <p:cNvSpPr txBox="1">
            <a:spLocks noChangeArrowheads="1"/>
          </p:cNvSpPr>
          <p:nvPr/>
        </p:nvSpPr>
        <p:spPr bwMode="auto">
          <a:xfrm>
            <a:off x="1431637" y="1105806"/>
            <a:ext cx="10021454" cy="954107"/>
          </a:xfrm>
          <a:prstGeom prst="rect">
            <a:avLst/>
          </a:prstGeom>
          <a:noFill/>
          <a:ln w="9525">
            <a:noFill/>
            <a:miter lim="800000"/>
            <a:headEnd/>
            <a:tailEnd/>
          </a:ln>
          <a:effectLst/>
        </p:spPr>
        <p:txBody>
          <a:bodyPr wrap="square">
            <a:spAutoFit/>
          </a:bodyPr>
          <a:lstStyle/>
          <a:p>
            <a:pPr fontAlgn="base">
              <a:spcBef>
                <a:spcPct val="20000"/>
              </a:spcBef>
              <a:spcAft>
                <a:spcPct val="0"/>
              </a:spcAft>
              <a:buClr>
                <a:schemeClr val="hlink"/>
              </a:buClr>
            </a:pPr>
            <a:r>
              <a:rPr lang="he-IL" altLang="en-US" sz="2800" b="1" dirty="0">
                <a:solidFill>
                  <a:srgbClr val="0070C0"/>
                </a:solidFill>
                <a:latin typeface="Varela Round" pitchFamily="2" charset="-79"/>
                <a:cs typeface="Varela Round" pitchFamily="2" charset="-79"/>
              </a:rPr>
              <a:t>לא קיים גודל הנקרא "אנרגיית" חום – </a:t>
            </a:r>
            <a:r>
              <a:rPr lang="he-IL" altLang="en-US" sz="2800" b="1" dirty="0" err="1">
                <a:solidFill>
                  <a:srgbClr val="0070C0"/>
                </a:solidFill>
                <a:latin typeface="Varela Round" pitchFamily="2" charset="-79"/>
                <a:cs typeface="Varela Round" pitchFamily="2" charset="-79"/>
              </a:rPr>
              <a:t>חום</a:t>
            </a:r>
            <a:r>
              <a:rPr lang="he-IL" altLang="en-US" sz="2800" b="1" dirty="0">
                <a:solidFill>
                  <a:srgbClr val="0070C0"/>
                </a:solidFill>
                <a:latin typeface="Varela Round" pitchFamily="2" charset="-79"/>
                <a:cs typeface="Varela Round" pitchFamily="2" charset="-79"/>
              </a:rPr>
              <a:t>, או תחושה של קר וחם, הינה הרגשה סובייקטיבית ולא ערך מוחלט של אנרגיה !!!</a:t>
            </a:r>
          </a:p>
        </p:txBody>
      </p:sp>
      <p:grpSp>
        <p:nvGrpSpPr>
          <p:cNvPr id="27" name="Group 5"/>
          <p:cNvGrpSpPr>
            <a:grpSpLocks/>
          </p:cNvGrpSpPr>
          <p:nvPr/>
        </p:nvGrpSpPr>
        <p:grpSpPr bwMode="auto">
          <a:xfrm>
            <a:off x="5229389" y="2237203"/>
            <a:ext cx="3138487" cy="3659188"/>
            <a:chOff x="340" y="1389"/>
            <a:chExt cx="1977" cy="2305"/>
          </a:xfrm>
        </p:grpSpPr>
        <p:pic>
          <p:nvPicPr>
            <p:cNvPr id="28" name="Picture 6"/>
            <p:cNvPicPr>
              <a:picLocks noChangeAspect="1" noChangeArrowheads="1"/>
            </p:cNvPicPr>
            <p:nvPr/>
          </p:nvPicPr>
          <p:blipFill>
            <a:blip r:embed="rId2" cstate="print"/>
            <a:srcRect/>
            <a:stretch>
              <a:fillRect/>
            </a:stretch>
          </p:blipFill>
          <p:spPr bwMode="auto">
            <a:xfrm>
              <a:off x="385" y="1389"/>
              <a:ext cx="1932" cy="1614"/>
            </a:xfrm>
            <a:prstGeom prst="rect">
              <a:avLst/>
            </a:prstGeom>
            <a:noFill/>
            <a:ln w="9525">
              <a:noFill/>
              <a:miter lim="800000"/>
              <a:headEnd/>
              <a:tailEnd/>
            </a:ln>
          </p:spPr>
        </p:pic>
        <p:sp>
          <p:nvSpPr>
            <p:cNvPr id="29" name="Rectangle 7"/>
            <p:cNvSpPr>
              <a:spLocks noChangeArrowheads="1"/>
            </p:cNvSpPr>
            <p:nvPr/>
          </p:nvSpPr>
          <p:spPr bwMode="auto">
            <a:xfrm>
              <a:off x="340" y="2977"/>
              <a:ext cx="1977" cy="717"/>
            </a:xfrm>
            <a:prstGeom prst="rect">
              <a:avLst/>
            </a:prstGeom>
            <a:noFill/>
            <a:ln w="9525">
              <a:noFill/>
              <a:miter lim="800000"/>
              <a:headEnd/>
              <a:tailEnd/>
            </a:ln>
            <a:effectLst/>
          </p:spPr>
          <p:txBody>
            <a:bodyPr wrap="square">
              <a:spAutoFit/>
            </a:bodyPr>
            <a:lstStyle/>
            <a:p>
              <a:pPr algn="ctr" rtl="1" eaLnBrk="1" hangingPunct="1"/>
              <a:r>
                <a:rPr lang="he-IL" altLang="en-US" sz="2800" dirty="0">
                  <a:solidFill>
                    <a:srgbClr val="FF0000"/>
                  </a:solidFill>
                  <a:cs typeface="Varela Round"/>
                </a:rPr>
                <a:t>"קר" </a:t>
              </a:r>
              <a:r>
                <a:rPr lang="he-IL" altLang="en-US" sz="2000" dirty="0">
                  <a:cs typeface="Varela Round"/>
                </a:rPr>
                <a:t>הינה </a:t>
              </a:r>
              <a:r>
                <a:rPr lang="he-IL" altLang="en-US" sz="2800" u="sng" dirty="0">
                  <a:cs typeface="Varela Round"/>
                </a:rPr>
                <a:t>תחושה</a:t>
              </a:r>
              <a:r>
                <a:rPr lang="he-IL" altLang="en-US" sz="2000" dirty="0">
                  <a:cs typeface="Varela Round"/>
                </a:rPr>
                <a:t> המעידה על איבוד אנרגיה</a:t>
              </a:r>
            </a:p>
            <a:p>
              <a:pPr algn="ctr" rtl="1" eaLnBrk="1" hangingPunct="1"/>
              <a:r>
                <a:rPr lang="he-IL" altLang="en-US" sz="2000" dirty="0">
                  <a:cs typeface="Varela Round"/>
                </a:rPr>
                <a:t>של הגוף</a:t>
              </a:r>
              <a:endParaRPr lang="en-US" altLang="en-US" sz="2000" dirty="0">
                <a:cs typeface="Varela Round"/>
              </a:endParaRPr>
            </a:p>
          </p:txBody>
        </p:sp>
      </p:grpSp>
      <p:sp>
        <p:nvSpPr>
          <p:cNvPr id="30" name="Rectangle 10"/>
          <p:cNvSpPr>
            <a:spLocks noChangeArrowheads="1"/>
          </p:cNvSpPr>
          <p:nvPr/>
        </p:nvSpPr>
        <p:spPr bwMode="auto">
          <a:xfrm>
            <a:off x="1105064" y="4794666"/>
            <a:ext cx="3024187" cy="1139825"/>
          </a:xfrm>
          <a:prstGeom prst="rect">
            <a:avLst/>
          </a:prstGeom>
          <a:noFill/>
          <a:ln w="9525">
            <a:noFill/>
            <a:miter lim="800000"/>
            <a:headEnd/>
            <a:tailEnd/>
          </a:ln>
          <a:effectLst/>
        </p:spPr>
        <p:txBody>
          <a:bodyPr>
            <a:spAutoFit/>
          </a:bodyPr>
          <a:lstStyle/>
          <a:p>
            <a:pPr algn="ctr" rtl="1" eaLnBrk="1" hangingPunct="1"/>
            <a:r>
              <a:rPr lang="he-IL" altLang="en-US" sz="2800" dirty="0">
                <a:solidFill>
                  <a:srgbClr val="FF0000"/>
                </a:solidFill>
                <a:cs typeface="Varela Round"/>
              </a:rPr>
              <a:t>"חם" </a:t>
            </a:r>
            <a:r>
              <a:rPr lang="he-IL" altLang="en-US" sz="2000" dirty="0">
                <a:cs typeface="Varela Round"/>
              </a:rPr>
              <a:t>הינה </a:t>
            </a:r>
            <a:r>
              <a:rPr lang="he-IL" altLang="en-US" sz="2800" u="sng" dirty="0">
                <a:cs typeface="Varela Round"/>
              </a:rPr>
              <a:t>תחושה</a:t>
            </a:r>
            <a:r>
              <a:rPr lang="he-IL" altLang="en-US" sz="2000" dirty="0">
                <a:cs typeface="Varela Round"/>
              </a:rPr>
              <a:t> המעידה על קבלת אנרגיה</a:t>
            </a:r>
          </a:p>
          <a:p>
            <a:pPr algn="ctr" rtl="1" eaLnBrk="1" hangingPunct="1"/>
            <a:r>
              <a:rPr lang="he-IL" altLang="en-US" sz="2000" dirty="0">
                <a:cs typeface="Varela Round"/>
              </a:rPr>
              <a:t>של הגוף</a:t>
            </a:r>
            <a:endParaRPr lang="en-US" altLang="en-US" sz="2000" dirty="0">
              <a:cs typeface="Varela Round"/>
            </a:endParaRPr>
          </a:p>
        </p:txBody>
      </p:sp>
      <p:pic>
        <p:nvPicPr>
          <p:cNvPr id="31" name="Picture 15" descr="תמונה קשורה"/>
          <p:cNvPicPr>
            <a:picLocks noChangeAspect="1" noChangeArrowheads="1" noCrop="1"/>
          </p:cNvPicPr>
          <p:nvPr/>
        </p:nvPicPr>
        <p:blipFill>
          <a:blip r:embed="rId3" cstate="print"/>
          <a:srcRect/>
          <a:stretch>
            <a:fillRect/>
          </a:stretch>
        </p:blipFill>
        <p:spPr bwMode="auto">
          <a:xfrm>
            <a:off x="1340014" y="2072103"/>
            <a:ext cx="2046287" cy="2754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בעירת זיקוק</a:t>
            </a:r>
          </a:p>
        </p:txBody>
      </p:sp>
      <p:sp>
        <p:nvSpPr>
          <p:cNvPr id="11" name="מציין מיקום תוכן 10"/>
          <p:cNvSpPr>
            <a:spLocks noGrp="1"/>
          </p:cNvSpPr>
          <p:nvPr>
            <p:ph sz="quarter" idx="4"/>
          </p:nvPr>
        </p:nvSpPr>
        <p:spPr>
          <a:xfrm>
            <a:off x="221292" y="1181395"/>
            <a:ext cx="10942226" cy="2485774"/>
          </a:xfrm>
        </p:spPr>
        <p:txBody>
          <a:bodyPr>
            <a:normAutofit fontScale="77500" lnSpcReduction="20000"/>
          </a:bodyPr>
          <a:lstStyle/>
          <a:p>
            <a:pPr>
              <a:lnSpc>
                <a:spcPct val="160000"/>
              </a:lnSpc>
              <a:buClr>
                <a:schemeClr val="folHlink"/>
              </a:buClr>
              <a:buSzPct val="110000"/>
              <a:buFont typeface="Wingdings 2" pitchFamily="18" charset="2"/>
              <a:buChar char="í"/>
            </a:pPr>
            <a:r>
              <a:rPr lang="he-IL" altLang="he-IL" dirty="0"/>
              <a:t>מדוע יש להדליק גפרור על מנת שהזיקוק יידלק?</a:t>
            </a:r>
          </a:p>
          <a:p>
            <a:pPr>
              <a:lnSpc>
                <a:spcPct val="160000"/>
              </a:lnSpc>
              <a:buClr>
                <a:schemeClr val="folHlink"/>
              </a:buClr>
              <a:buSzPct val="110000"/>
              <a:buFont typeface="Wingdings 2" pitchFamily="18" charset="2"/>
              <a:buChar char="í"/>
            </a:pPr>
            <a:r>
              <a:rPr lang="he-IL" altLang="he-IL" dirty="0"/>
              <a:t>האם נפלטת או מושקעת אנרגיה בתהליך בעירת הזיקוק? הסבירו</a:t>
            </a:r>
          </a:p>
          <a:p>
            <a:pPr>
              <a:lnSpc>
                <a:spcPct val="160000"/>
              </a:lnSpc>
              <a:buClr>
                <a:schemeClr val="folHlink"/>
              </a:buClr>
              <a:buSzPct val="110000"/>
              <a:buFont typeface="Wingdings 2" pitchFamily="18" charset="2"/>
              <a:buChar char="í"/>
            </a:pPr>
            <a:r>
              <a:rPr lang="he-IL" altLang="he-IL" dirty="0"/>
              <a:t>האם הזיקוק נדלק מיד עם קרוב הגפרור? הציעו הסבר לתופעה.</a:t>
            </a:r>
          </a:p>
          <a:p>
            <a:pPr>
              <a:lnSpc>
                <a:spcPct val="160000"/>
              </a:lnSpc>
              <a:buClr>
                <a:schemeClr val="folHlink"/>
              </a:buClr>
              <a:buSzPct val="110000"/>
              <a:buFont typeface="Wingdings 2" pitchFamily="18" charset="2"/>
              <a:buChar char="í"/>
            </a:pPr>
            <a:r>
              <a:rPr lang="he-IL" altLang="he-IL" dirty="0"/>
              <a:t>מדוע לדעתכם לא צריך להמשיך להבעיר את הזיקוק עם הגפרור לאורך כל זמן הבערה?</a:t>
            </a:r>
          </a:p>
          <a:p>
            <a:pPr>
              <a:lnSpc>
                <a:spcPct val="160000"/>
              </a:lnSpc>
              <a:buClr>
                <a:schemeClr val="folHlink"/>
              </a:buClr>
              <a:buSzPct val="110000"/>
              <a:buFont typeface="Wingdings 2" pitchFamily="18" charset="2"/>
              <a:buChar char="í"/>
            </a:pPr>
            <a:r>
              <a:rPr lang="he-IL" altLang="he-IL" dirty="0"/>
              <a:t>האם הזיקוק בוער מהר או לאט?</a:t>
            </a:r>
            <a:endParaRPr lang="he-IL" dirty="0"/>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מציין מיקום תוכן 3"/>
          <p:cNvSpPr txBox="1">
            <a:spLocks/>
          </p:cNvSpPr>
          <p:nvPr/>
        </p:nvSpPr>
        <p:spPr>
          <a:xfrm>
            <a:off x="1570182" y="1138702"/>
            <a:ext cx="10105024" cy="4152517"/>
          </a:xfrm>
          <a:prstGeom prst="rect">
            <a:avLst/>
          </a:prstGeom>
        </p:spPr>
        <p:txBody>
          <a:bodyPr/>
          <a:lstStyle/>
          <a:p>
            <a:pPr>
              <a:spcBef>
                <a:spcPct val="50000"/>
              </a:spcBef>
              <a:buFont typeface="Arial" pitchFamily="34" charset="0"/>
              <a:buChar char="•"/>
            </a:pPr>
            <a:r>
              <a:rPr lang="he-IL" sz="2800" b="1" dirty="0">
                <a:latin typeface="Times New Roman" pitchFamily="18" charset="0"/>
                <a:cs typeface="Varela Round"/>
              </a:rPr>
              <a:t> </a:t>
            </a:r>
            <a:r>
              <a:rPr lang="he-IL" sz="3200" b="1" dirty="0">
                <a:solidFill>
                  <a:srgbClr val="002060"/>
                </a:solidFill>
                <a:latin typeface="Varela Round" pitchFamily="2" charset="-79"/>
                <a:cs typeface="Varela Round" pitchFamily="2" charset="-79"/>
              </a:rPr>
              <a:t>חוק האפס של </a:t>
            </a:r>
            <a:r>
              <a:rPr lang="he-IL" sz="3200" b="1" dirty="0" err="1">
                <a:solidFill>
                  <a:srgbClr val="002060"/>
                </a:solidFill>
                <a:latin typeface="Varela Round" pitchFamily="2" charset="-79"/>
                <a:cs typeface="Varela Round" pitchFamily="2" charset="-79"/>
              </a:rPr>
              <a:t>התרמודינמיקה</a:t>
            </a:r>
            <a:r>
              <a:rPr lang="he-IL" sz="3200" b="1" dirty="0">
                <a:solidFill>
                  <a:srgbClr val="002060"/>
                </a:solidFill>
                <a:latin typeface="Varela Round" pitchFamily="2" charset="-79"/>
                <a:cs typeface="Varela Round" pitchFamily="2" charset="-79"/>
              </a:rPr>
              <a:t> </a:t>
            </a:r>
            <a:r>
              <a:rPr lang="he-IL" sz="2800" dirty="0">
                <a:solidFill>
                  <a:srgbClr val="002060"/>
                </a:solidFill>
                <a:latin typeface="Varela Round" pitchFamily="2" charset="-79"/>
                <a:cs typeface="Varela Round" pitchFamily="2" charset="-79"/>
              </a:rPr>
              <a:t>– שיווי משקל תרמי:</a:t>
            </a:r>
          </a:p>
          <a:p>
            <a:pPr>
              <a:spcBef>
                <a:spcPct val="50000"/>
              </a:spcBef>
            </a:pPr>
            <a:r>
              <a:rPr lang="he-IL" sz="3200" b="1" dirty="0">
                <a:solidFill>
                  <a:srgbClr val="002060"/>
                </a:solidFill>
                <a:latin typeface="Varela Round" pitchFamily="2" charset="-79"/>
                <a:cs typeface="Varela Round" pitchFamily="2" charset="-79"/>
              </a:rPr>
              <a:t>כאשר שני גופים בטמפרטורות שונות באים במגע זה עם זה, הטמפרטורות שלהם ישתנו עד שוויון.</a:t>
            </a:r>
          </a:p>
          <a:p>
            <a:pPr>
              <a:spcBef>
                <a:spcPct val="50000"/>
              </a:spcBef>
              <a:buFont typeface="Arial" pitchFamily="34" charset="0"/>
              <a:buChar char="•"/>
            </a:pPr>
            <a:r>
              <a:rPr lang="he-IL" sz="2800" dirty="0">
                <a:solidFill>
                  <a:srgbClr val="002060"/>
                </a:solidFill>
                <a:latin typeface="Varela Round" pitchFamily="2" charset="-79"/>
                <a:cs typeface="Varela Round" pitchFamily="2" charset="-79"/>
              </a:rPr>
              <a:t> פעולת החימום היא דרך להעברת אנרגיה מגוף בעל טמפרטורה גבוהה לגוף בעל טמפרטורה נמוכה ממנה.</a:t>
            </a:r>
          </a:p>
          <a:p>
            <a:pPr>
              <a:spcBef>
                <a:spcPct val="50000"/>
              </a:spcBef>
            </a:pPr>
            <a:endParaRPr lang="he-IL" sz="2800" dirty="0">
              <a:solidFill>
                <a:srgbClr val="002060"/>
              </a:solidFill>
              <a:latin typeface="Varela Round" pitchFamily="2" charset="-79"/>
              <a:cs typeface="Varela Round" pitchFamily="2" charset="-79"/>
            </a:endParaRPr>
          </a:p>
        </p:txBody>
      </p:sp>
      <p:sp>
        <p:nvSpPr>
          <p:cNvPr id="23559" name="מציין מיקום של מספר שקופית 18"/>
          <p:cNvSpPr>
            <a:spLocks noGrp="1"/>
          </p:cNvSpPr>
          <p:nvPr>
            <p:ph type="sldNum" sz="quarter" idx="4294967295"/>
          </p:nvPr>
        </p:nvSpPr>
        <p:spPr bwMode="auto">
          <a:xfrm>
            <a:off x="5268181" y="5707144"/>
            <a:ext cx="575658" cy="285750"/>
          </a:xfrm>
          <a:prstGeom prst="rect">
            <a:avLst/>
          </a:prstGeom>
          <a:noFill/>
          <a:ln>
            <a:miter lim="800000"/>
            <a:headEnd/>
            <a:tailEnd/>
          </a:ln>
        </p:spPr>
        <p:txBody>
          <a:bodyPr/>
          <a:lstStyle/>
          <a:p>
            <a:fld id="{68333DCC-CA61-43F9-A8A1-958D7B46D30B}" type="slidenum">
              <a:rPr lang="he-IL" altLang="he-IL">
                <a:solidFill>
                  <a:srgbClr val="262626"/>
                </a:solidFill>
              </a:rPr>
              <a:pPr/>
              <a:t>40</a:t>
            </a:fld>
            <a:endParaRPr lang="he-IL" altLang="he-IL">
              <a:solidFill>
                <a:srgbClr val="262626"/>
              </a:solidFill>
            </a:endParaRPr>
          </a:p>
        </p:txBody>
      </p:sp>
      <p:sp>
        <p:nvSpPr>
          <p:cNvPr id="19" name="כותרת 7"/>
          <p:cNvSpPr txBox="1">
            <a:spLocks/>
          </p:cNvSpPr>
          <p:nvPr/>
        </p:nvSpPr>
        <p:spPr>
          <a:xfrm>
            <a:off x="515206" y="213094"/>
            <a:ext cx="11160000" cy="720000"/>
          </a:xfrm>
          <a:prstGeom prst="rect">
            <a:avLst/>
          </a:prstGeom>
          <a:noFill/>
        </p:spPr>
        <p:txBody>
          <a:bodyPr vert="horz" lIns="91440" tIns="45720" rIns="91440" bIns="45720" rtlCol="1" anchor="ctr">
            <a:noAutofit/>
          </a:bodyPr>
          <a:lstStyle/>
          <a:p>
            <a:pPr lvl="0" algn="ctr">
              <a:spcBef>
                <a:spcPct val="0"/>
              </a:spcBef>
            </a:pPr>
            <a:r>
              <a:rPr lang="he-IL" altLang="he-IL" sz="4800" b="1" dirty="0">
                <a:solidFill>
                  <a:srgbClr val="002060"/>
                </a:solidFill>
                <a:latin typeface="Varela Round" pitchFamily="2" charset="-79"/>
                <a:ea typeface="+mj-ea"/>
                <a:cs typeface="Varela Round" pitchFamily="2" charset="-79"/>
              </a:rPr>
              <a:t>אנרגיה, טמפרטורה ומה שביניהן - סיכום</a:t>
            </a:r>
            <a:endParaRPr lang="he-IL" sz="4800" b="1" dirty="0">
              <a:solidFill>
                <a:srgbClr val="002060"/>
              </a:solidFill>
              <a:latin typeface="Varela Round" pitchFamily="2" charset="-79"/>
              <a:ea typeface="+mj-ea"/>
              <a:cs typeface="Varela Round" pitchFamily="2" charset="-79"/>
            </a:endParaRPr>
          </a:p>
        </p:txBody>
      </p:sp>
      <p:sp>
        <p:nvSpPr>
          <p:cNvPr id="23" name="Text Box 7"/>
          <p:cNvSpPr txBox="1">
            <a:spLocks noChangeArrowheads="1"/>
          </p:cNvSpPr>
          <p:nvPr/>
        </p:nvSpPr>
        <p:spPr bwMode="auto">
          <a:xfrm>
            <a:off x="2099531" y="4489613"/>
            <a:ext cx="3168650" cy="831850"/>
          </a:xfrm>
          <a:prstGeom prst="rect">
            <a:avLst/>
          </a:prstGeom>
          <a:noFill/>
          <a:ln w="9525">
            <a:noFill/>
            <a:miter lim="800000"/>
            <a:headEnd/>
            <a:tailEnd/>
          </a:ln>
        </p:spPr>
        <p:txBody>
          <a:bodyPr>
            <a:spAutoFit/>
          </a:bodyPr>
          <a:lstStyle/>
          <a:p>
            <a:pPr>
              <a:spcBef>
                <a:spcPct val="50000"/>
              </a:spcBef>
            </a:pPr>
            <a:r>
              <a:rPr lang="he-IL" sz="2400" b="1" dirty="0">
                <a:solidFill>
                  <a:srgbClr val="FF0000"/>
                </a:solidFill>
                <a:latin typeface="Times New Roman" pitchFamily="18" charset="0"/>
                <a:cs typeface="Varela Round"/>
              </a:rPr>
              <a:t>תסגור את הדלת, אוויר קר נכנס הביתה...</a:t>
            </a:r>
          </a:p>
        </p:txBody>
      </p:sp>
      <p:pic>
        <p:nvPicPr>
          <p:cNvPr id="24" name="Picture 8" descr="23239585">
            <a:hlinkClick r:id="rId2"/>
          </p:cNvPr>
          <p:cNvPicPr>
            <a:picLocks noChangeAspect="1" noChangeArrowheads="1"/>
          </p:cNvPicPr>
          <p:nvPr/>
        </p:nvPicPr>
        <p:blipFill>
          <a:blip r:embed="rId3" cstate="print"/>
          <a:srcRect/>
          <a:stretch>
            <a:fillRect/>
          </a:stretch>
        </p:blipFill>
        <p:spPr bwMode="auto">
          <a:xfrm>
            <a:off x="515206" y="3589419"/>
            <a:ext cx="1584325" cy="2117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כותרת 7"/>
          <p:cNvSpPr txBox="1">
            <a:spLocks noGrp="1"/>
          </p:cNvSpPr>
          <p:nvPr>
            <p:ph type="title"/>
          </p:nvPr>
        </p:nvSpPr>
        <p:spPr>
          <a:prstGeom prst="rect">
            <a:avLst/>
          </a:prstGeom>
          <a:noFill/>
        </p:spPr>
        <p:txBody>
          <a:bodyPr vert="horz" lIns="91440" tIns="45720" rIns="91440" bIns="45720" rtlCol="1" anchor="ctr">
            <a:noAutofit/>
          </a:bodyPr>
          <a:lstStyle/>
          <a:p>
            <a:pPr lvl="0" algn="ctr">
              <a:spcBef>
                <a:spcPct val="0"/>
              </a:spcBef>
            </a:pPr>
            <a:r>
              <a:rPr lang="he-IL" altLang="he-IL" sz="4800" b="1" dirty="0">
                <a:solidFill>
                  <a:srgbClr val="002060"/>
                </a:solidFill>
                <a:latin typeface="Varela Round" pitchFamily="2" charset="-79"/>
                <a:ea typeface="+mj-ea"/>
                <a:cs typeface="Varela Round" pitchFamily="2" charset="-79"/>
              </a:rPr>
              <a:t>אנרגיה וטמפרטורה - השוואה</a:t>
            </a:r>
            <a:endParaRPr lang="he-IL" sz="4800" b="1" dirty="0">
              <a:solidFill>
                <a:srgbClr val="002060"/>
              </a:solidFill>
              <a:latin typeface="Varela Round" pitchFamily="2" charset="-79"/>
              <a:ea typeface="+mj-ea"/>
              <a:cs typeface="Varela Round" pitchFamily="2" charset="-79"/>
            </a:endParaRPr>
          </a:p>
        </p:txBody>
      </p:sp>
      <p:graphicFrame>
        <p:nvGraphicFramePr>
          <p:cNvPr id="7" name="Group 8"/>
          <p:cNvGraphicFramePr>
            <a:graphicFrameLocks noGrp="1"/>
          </p:cNvGraphicFramePr>
          <p:nvPr>
            <p:extLst>
              <p:ext uri="{D42A27DB-BD31-4B8C-83A1-F6EECF244321}">
                <p14:modId xmlns:p14="http://schemas.microsoft.com/office/powerpoint/2010/main" xmlns="" val="1420035592"/>
              </p:ext>
            </p:extLst>
          </p:nvPr>
        </p:nvGraphicFramePr>
        <p:xfrm>
          <a:off x="1346199" y="1223162"/>
          <a:ext cx="10329007" cy="4283241"/>
        </p:xfrm>
        <a:graphic>
          <a:graphicData uri="http://schemas.openxmlformats.org/drawingml/2006/table">
            <a:tbl>
              <a:tblPr/>
              <a:tblGrid>
                <a:gridCol w="3900917">
                  <a:extLst>
                    <a:ext uri="{9D8B030D-6E8A-4147-A177-3AD203B41FA5}">
                      <a16:colId xmlns:a16="http://schemas.microsoft.com/office/drawing/2014/main" xmlns="" val="20000"/>
                    </a:ext>
                  </a:extLst>
                </a:gridCol>
                <a:gridCol w="4315983">
                  <a:extLst>
                    <a:ext uri="{9D8B030D-6E8A-4147-A177-3AD203B41FA5}">
                      <a16:colId xmlns:a16="http://schemas.microsoft.com/office/drawing/2014/main" xmlns="" val="20001"/>
                    </a:ext>
                  </a:extLst>
                </a:gridCol>
                <a:gridCol w="2112107">
                  <a:extLst>
                    <a:ext uri="{9D8B030D-6E8A-4147-A177-3AD203B41FA5}">
                      <a16:colId xmlns:a16="http://schemas.microsoft.com/office/drawing/2014/main" xmlns="" val="20002"/>
                    </a:ext>
                  </a:extLst>
                </a:gridCol>
              </a:tblGrid>
              <a:tr h="6183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3600" b="1" i="0" u="none" strike="noStrike" cap="none" normalizeH="0" baseline="0" dirty="0">
                          <a:ln>
                            <a:noFill/>
                          </a:ln>
                          <a:solidFill>
                            <a:srgbClr val="0000FF"/>
                          </a:solidFill>
                          <a:effectLst/>
                          <a:latin typeface="Arial" charset="0"/>
                          <a:cs typeface="Varela Round"/>
                        </a:rPr>
                        <a:t>טמפרטורה</a:t>
                      </a:r>
                      <a:endParaRPr kumimoji="0" lang="en-US" sz="3600" b="1" i="0" u="none" strike="noStrike" cap="none" normalizeH="0" baseline="0" dirty="0">
                        <a:ln>
                          <a:noFill/>
                        </a:ln>
                        <a:solidFill>
                          <a:srgbClr val="0000FF"/>
                        </a:solidFill>
                        <a:effectLst/>
                        <a:latin typeface="Arial" charset="0"/>
                        <a:cs typeface="Varela Round"/>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3600" b="1" i="0" u="none" strike="noStrike" cap="none" normalizeH="0" baseline="0" dirty="0">
                          <a:ln>
                            <a:noFill/>
                          </a:ln>
                          <a:solidFill>
                            <a:srgbClr val="FF6600"/>
                          </a:solidFill>
                          <a:effectLst/>
                          <a:latin typeface="Arial" charset="0"/>
                          <a:cs typeface="Varela Round"/>
                        </a:rPr>
                        <a:t>אנרגיה</a:t>
                      </a:r>
                      <a:endParaRPr kumimoji="0" lang="en-US" sz="3600" b="1" i="0" u="none" strike="noStrike" cap="none" normalizeH="0" baseline="0" dirty="0">
                        <a:ln>
                          <a:noFill/>
                        </a:ln>
                        <a:solidFill>
                          <a:srgbClr val="FF6600"/>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437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a:ln>
                            <a:noFill/>
                          </a:ln>
                          <a:solidFill>
                            <a:srgbClr val="0000FF"/>
                          </a:solidFill>
                          <a:effectLst/>
                          <a:latin typeface="Arial" charset="0"/>
                          <a:cs typeface="Varela Round"/>
                        </a:rPr>
                        <a:t>מדד ל- </a:t>
                      </a:r>
                      <a:r>
                        <a:rPr kumimoji="0" lang="en-US" sz="2400" b="1" i="0" u="none" strike="noStrike" cap="none" normalizeH="0" baseline="0">
                          <a:ln>
                            <a:noFill/>
                          </a:ln>
                          <a:solidFill>
                            <a:srgbClr val="0000FF"/>
                          </a:solidFill>
                          <a:effectLst/>
                          <a:latin typeface="Arial" charset="0"/>
                          <a:cs typeface="Varela Round"/>
                        </a:rPr>
                        <a:t>Ek</a:t>
                      </a:r>
                      <a:r>
                        <a:rPr kumimoji="0" lang="he-IL" sz="2400" b="1" i="0" u="none" strike="noStrike" cap="none" normalizeH="0" baseline="0">
                          <a:ln>
                            <a:noFill/>
                          </a:ln>
                          <a:solidFill>
                            <a:srgbClr val="0000FF"/>
                          </a:solidFill>
                          <a:effectLst/>
                          <a:latin typeface="Arial" charset="0"/>
                          <a:cs typeface="Varela Round"/>
                        </a:rPr>
                        <a:t> ממוצעת של חלקיקים</a:t>
                      </a:r>
                      <a:endParaRPr kumimoji="0" lang="en-US" sz="2400" b="1" i="0" u="none" strike="noStrike" cap="none" normalizeH="0" baseline="0">
                        <a:ln>
                          <a:noFill/>
                        </a:ln>
                        <a:solidFill>
                          <a:srgbClr val="0000FF"/>
                        </a:solidFill>
                        <a:effectLst/>
                        <a:latin typeface="Arial" charset="0"/>
                        <a:cs typeface="Varela Round"/>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he-IL" sz="2400" b="1" i="0" u="none" strike="noStrike" cap="none" normalizeH="0" baseline="0" dirty="0">
                          <a:ln>
                            <a:noFill/>
                          </a:ln>
                          <a:solidFill>
                            <a:srgbClr val="FF6600"/>
                          </a:solidFill>
                          <a:effectLst/>
                          <a:latin typeface="Arial" charset="0"/>
                          <a:cs typeface="Varela Round"/>
                        </a:rPr>
                        <a:t>כלל האנרגיה האצורה בחומר</a:t>
                      </a: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he-IL" sz="2400" b="1" i="0" u="none" strike="noStrike" cap="none" normalizeH="0" baseline="0" dirty="0">
                          <a:ln>
                            <a:noFill/>
                          </a:ln>
                          <a:solidFill>
                            <a:srgbClr val="FF6600"/>
                          </a:solidFill>
                          <a:effectLst/>
                          <a:latin typeface="Arial" charset="0"/>
                          <a:cs typeface="Varela Round"/>
                        </a:rPr>
                        <a:t> </a:t>
                      </a:r>
                      <a:r>
                        <a:rPr kumimoji="0" lang="en-US" sz="2400" b="1" i="0" u="none" strike="noStrike" cap="none" normalizeH="0" baseline="0" dirty="0" err="1">
                          <a:ln>
                            <a:noFill/>
                          </a:ln>
                          <a:solidFill>
                            <a:srgbClr val="FF6600"/>
                          </a:solidFill>
                          <a:effectLst/>
                          <a:latin typeface="Arial" charset="0"/>
                          <a:cs typeface="Varela Round"/>
                        </a:rPr>
                        <a:t>Ek</a:t>
                      </a:r>
                      <a:r>
                        <a:rPr kumimoji="0" lang="en-US" sz="2400" b="1" i="0" u="none" strike="noStrike" cap="none" normalizeH="0" baseline="0" dirty="0">
                          <a:ln>
                            <a:noFill/>
                          </a:ln>
                          <a:solidFill>
                            <a:srgbClr val="FF6600"/>
                          </a:solidFill>
                          <a:effectLst/>
                          <a:latin typeface="Arial" charset="0"/>
                          <a:cs typeface="Varela Round"/>
                        </a:rPr>
                        <a:t> + Ep</a:t>
                      </a:r>
                      <a:r>
                        <a:rPr kumimoji="0" lang="he-IL" sz="2400" b="1" i="0" u="none" strike="noStrike" cap="none" normalizeH="0" baseline="0" dirty="0">
                          <a:ln>
                            <a:noFill/>
                          </a:ln>
                          <a:solidFill>
                            <a:srgbClr val="FF6600"/>
                          </a:solidFill>
                          <a:effectLst/>
                          <a:latin typeface="Arial" charset="0"/>
                          <a:cs typeface="Varela Round"/>
                        </a:rPr>
                        <a:t> = </a:t>
                      </a:r>
                      <a:r>
                        <a:rPr kumimoji="0" lang="en-US" sz="2400" b="1" i="0" u="none" strike="noStrike" cap="none" normalizeH="0" baseline="0" dirty="0">
                          <a:ln>
                            <a:noFill/>
                          </a:ln>
                          <a:solidFill>
                            <a:srgbClr val="FF6600"/>
                          </a:solidFill>
                          <a:effectLst/>
                          <a:latin typeface="Arial" charset="0"/>
                          <a:cs typeface="Varela Round"/>
                        </a:rPr>
                        <a:t>E</a:t>
                      </a:r>
                      <a:endParaRPr kumimoji="0" lang="he-IL" sz="2400" b="1" i="0" u="none" strike="noStrike" cap="none" normalizeH="0" baseline="0" dirty="0">
                        <a:ln>
                          <a:noFill/>
                        </a:ln>
                        <a:solidFill>
                          <a:srgbClr val="FF6600"/>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chemeClr val="tx1"/>
                          </a:solidFill>
                          <a:effectLst/>
                          <a:latin typeface="Arial" charset="0"/>
                          <a:cs typeface="Varela Round"/>
                        </a:rPr>
                        <a:t>משמעות</a:t>
                      </a:r>
                      <a:endParaRPr kumimoji="0" lang="en-US" sz="2400" b="1" i="0" u="none" strike="noStrike" cap="none" normalizeH="0" baseline="0" dirty="0">
                        <a:ln>
                          <a:noFill/>
                        </a:ln>
                        <a:solidFill>
                          <a:schemeClr val="tx1"/>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62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0033CC"/>
                          </a:solidFill>
                          <a:effectLst/>
                          <a:latin typeface="Arial" charset="0"/>
                          <a:cs typeface="Varela Round"/>
                        </a:rPr>
                        <a:t>אינה תלויה בכמות החומר</a:t>
                      </a:r>
                      <a:endParaRPr kumimoji="0" lang="en-US" sz="2400" b="1" i="0" u="none" strike="noStrike" cap="none" normalizeH="0" baseline="0" dirty="0">
                        <a:ln>
                          <a:noFill/>
                        </a:ln>
                        <a:solidFill>
                          <a:srgbClr val="0033CC"/>
                        </a:solidFill>
                        <a:effectLst/>
                        <a:latin typeface="Arial" charset="0"/>
                        <a:cs typeface="Varela Round"/>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FF6600"/>
                          </a:solidFill>
                          <a:effectLst/>
                          <a:latin typeface="Arial" charset="0"/>
                          <a:cs typeface="Varela Round"/>
                        </a:rPr>
                        <a:t>תלויה בכמות החומר</a:t>
                      </a:r>
                      <a:endParaRPr kumimoji="0" lang="en-US" sz="2400" b="1" i="0" u="none" strike="noStrike" cap="none" normalizeH="0" baseline="0" dirty="0">
                        <a:ln>
                          <a:noFill/>
                        </a:ln>
                        <a:solidFill>
                          <a:srgbClr val="FF6600"/>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chemeClr val="tx1"/>
                          </a:solidFill>
                          <a:effectLst/>
                          <a:latin typeface="Arial" charset="0"/>
                          <a:cs typeface="Varela Round"/>
                        </a:rPr>
                        <a:t>תלות בכמות החומר</a:t>
                      </a:r>
                      <a:endParaRPr kumimoji="0" lang="en-US" sz="2400" b="1" i="0" u="none" strike="noStrike" cap="none" normalizeH="0" baseline="0" dirty="0">
                        <a:ln>
                          <a:noFill/>
                        </a:ln>
                        <a:solidFill>
                          <a:schemeClr val="tx1"/>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382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0033CC"/>
                          </a:solidFill>
                          <a:effectLst/>
                          <a:latin typeface="Arial" charset="0"/>
                          <a:cs typeface="Varela Round"/>
                        </a:rPr>
                        <a:t>ניתן למדוד בעזרת טרמומטר – מד טמפרטורה</a:t>
                      </a:r>
                      <a:endParaRPr kumimoji="0" lang="en-US" sz="2400" b="1" i="0" u="none" strike="noStrike" cap="none" normalizeH="0" baseline="0" dirty="0">
                        <a:ln>
                          <a:noFill/>
                        </a:ln>
                        <a:solidFill>
                          <a:srgbClr val="0033CC"/>
                        </a:solidFill>
                        <a:effectLst/>
                        <a:latin typeface="Arial" charset="0"/>
                        <a:cs typeface="Varela Round"/>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FF6600"/>
                          </a:solidFill>
                          <a:effectLst/>
                          <a:latin typeface="Arial" charset="0"/>
                          <a:cs typeface="Varela Round"/>
                        </a:rPr>
                        <a:t>אנרגיה לא ניתנת למדידה ישירה.</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FF6600"/>
                          </a:solidFill>
                          <a:effectLst/>
                          <a:latin typeface="Arial" charset="0"/>
                          <a:cs typeface="Varela Round"/>
                        </a:rPr>
                        <a:t>ניתן למדוד מעברי אנרגיה בלבד.</a:t>
                      </a:r>
                      <a:endParaRPr kumimoji="0" lang="en-US" sz="2400" b="1" i="0" u="none" strike="noStrike" cap="none" normalizeH="0" baseline="0" dirty="0">
                        <a:ln>
                          <a:noFill/>
                        </a:ln>
                        <a:solidFill>
                          <a:srgbClr val="FF6600"/>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chemeClr val="tx1"/>
                          </a:solidFill>
                          <a:effectLst/>
                          <a:latin typeface="Arial" charset="0"/>
                          <a:cs typeface="Varela Round"/>
                        </a:rPr>
                        <a:t>דרך מדידה</a:t>
                      </a:r>
                      <a:endParaRPr kumimoji="0" lang="en-US" sz="2400" b="1" i="0" u="none" strike="noStrike" cap="none" normalizeH="0" baseline="0" dirty="0">
                        <a:ln>
                          <a:noFill/>
                        </a:ln>
                        <a:solidFill>
                          <a:schemeClr val="tx1"/>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382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0033CC"/>
                          </a:solidFill>
                          <a:effectLst/>
                          <a:latin typeface="Arial" charset="0"/>
                          <a:cs typeface="Varela Round"/>
                        </a:rPr>
                        <a:t>מעלות לפי סולם: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0033CC"/>
                          </a:solidFill>
                          <a:effectLst/>
                          <a:latin typeface="Arial" charset="0"/>
                          <a:cs typeface="Varela Round"/>
                        </a:rPr>
                        <a:t>צלזיוס, פרנהייט, קלווין</a:t>
                      </a:r>
                      <a:endParaRPr kumimoji="0" lang="en-US" sz="2400" b="1" i="0" u="none" strike="noStrike" cap="none" normalizeH="0" baseline="0" dirty="0">
                        <a:ln>
                          <a:noFill/>
                        </a:ln>
                        <a:solidFill>
                          <a:srgbClr val="0033CC"/>
                        </a:solidFill>
                        <a:effectLst/>
                        <a:latin typeface="Arial" charset="0"/>
                        <a:cs typeface="Varela Round"/>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rgbClr val="FF6600"/>
                          </a:solidFill>
                          <a:effectLst/>
                          <a:latin typeface="Arial" charset="0"/>
                          <a:cs typeface="Varela Round"/>
                        </a:rPr>
                        <a:t>ג'אול, קלוריה, </a:t>
                      </a:r>
                      <a:r>
                        <a:rPr kumimoji="0" lang="he-IL" sz="2400" b="1" i="0" u="none" strike="noStrike" cap="none" normalizeH="0" baseline="0" dirty="0" err="1">
                          <a:ln>
                            <a:noFill/>
                          </a:ln>
                          <a:solidFill>
                            <a:srgbClr val="FF6600"/>
                          </a:solidFill>
                          <a:effectLst/>
                          <a:latin typeface="Arial" charset="0"/>
                          <a:cs typeface="Varela Round"/>
                        </a:rPr>
                        <a:t>קוט"ש</a:t>
                      </a:r>
                      <a:r>
                        <a:rPr kumimoji="0" lang="he-IL" sz="2400" b="1" i="0" u="none" strike="noStrike" cap="none" normalizeH="0" baseline="0" dirty="0">
                          <a:ln>
                            <a:noFill/>
                          </a:ln>
                          <a:solidFill>
                            <a:srgbClr val="FF6600"/>
                          </a:solidFill>
                          <a:effectLst/>
                          <a:latin typeface="Arial" charset="0"/>
                          <a:cs typeface="Varela Round"/>
                        </a:rPr>
                        <a:t> (קילו וואט שעה)</a:t>
                      </a:r>
                      <a:endParaRPr kumimoji="0" lang="en-US" sz="2400" b="1" i="0" u="none" strike="noStrike" cap="none" normalizeH="0" baseline="0" dirty="0">
                        <a:ln>
                          <a:noFill/>
                        </a:ln>
                        <a:solidFill>
                          <a:srgbClr val="FF6600"/>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chemeClr val="tx1"/>
                          </a:solidFill>
                          <a:effectLst/>
                          <a:latin typeface="Arial" charset="0"/>
                          <a:cs typeface="Varela Round"/>
                        </a:rPr>
                        <a:t>יחידות מידה</a:t>
                      </a:r>
                      <a:endParaRPr kumimoji="0" lang="en-US" sz="2400" b="1" i="0" u="none" strike="noStrike" cap="none" normalizeH="0" baseline="0" dirty="0">
                        <a:ln>
                          <a:noFill/>
                        </a:ln>
                        <a:solidFill>
                          <a:schemeClr val="tx1"/>
                        </a:solidFill>
                        <a:effectLst/>
                        <a:latin typeface="Arial" charset="0"/>
                        <a:cs typeface="Varela Round"/>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7"/>
          <p:cNvSpPr>
            <a:spLocks noGrp="1"/>
          </p:cNvSpPr>
          <p:nvPr>
            <p:ph type="sldNum" sz="quarter" idx="4294967295"/>
          </p:nvPr>
        </p:nvSpPr>
        <p:spPr bwMode="auto">
          <a:xfrm>
            <a:off x="10799945" y="6308725"/>
            <a:ext cx="766134" cy="285750"/>
          </a:xfrm>
          <a:prstGeom prst="rect">
            <a:avLst/>
          </a:prstGeom>
          <a:noFill/>
          <a:ln>
            <a:miter lim="800000"/>
            <a:headEnd/>
            <a:tailEnd/>
          </a:ln>
        </p:spPr>
        <p:txBody>
          <a:bodyPr/>
          <a:lstStyle/>
          <a:p>
            <a:fld id="{7AAA43BF-8542-4465-8A7A-8EFE4608A8D0}" type="slidenum">
              <a:rPr lang="he-IL" altLang="he-IL">
                <a:solidFill>
                  <a:schemeClr val="tx1"/>
                </a:solidFill>
              </a:rPr>
              <a:pPr/>
              <a:t>42</a:t>
            </a:fld>
            <a:endParaRPr lang="he-IL" altLang="he-IL">
              <a:solidFill>
                <a:schemeClr val="tx1"/>
              </a:solidFill>
            </a:endParaRPr>
          </a:p>
        </p:txBody>
      </p:sp>
      <p:sp>
        <p:nvSpPr>
          <p:cNvPr id="12" name="כותרת 8"/>
          <p:cNvSpPr>
            <a:spLocks noGrp="1"/>
          </p:cNvSpPr>
          <p:nvPr>
            <p:ph type="title"/>
          </p:nvPr>
        </p:nvSpPr>
        <p:spPr bwMode="auto">
          <a:xfrm>
            <a:off x="499468" y="235957"/>
            <a:ext cx="10971372" cy="433387"/>
          </a:xfrm>
          <a:noFill/>
          <a:ln>
            <a:miter lim="800000"/>
            <a:headEnd/>
            <a:tailEnd/>
          </a:ln>
        </p:spPr>
        <p:txBody>
          <a:bodyPr vert="horz" wrap="square" lIns="91440" tIns="45720" rIns="91440" bIns="45720" numCol="1" anchor="t" anchorCtr="0" compatLnSpc="1">
            <a:prstTxWarp prst="textNoShape">
              <a:avLst/>
            </a:prstTxWarp>
          </a:bodyPr>
          <a:lstStyle/>
          <a:p>
            <a:pPr algn="r"/>
            <a:r>
              <a:rPr lang="he-IL" altLang="he-IL" sz="2800" b="1" dirty="0">
                <a:solidFill>
                  <a:srgbClr val="FF6600"/>
                </a:solidFill>
              </a:rPr>
              <a:t>שאלה 4</a:t>
            </a:r>
          </a:p>
        </p:txBody>
      </p:sp>
      <p:sp>
        <p:nvSpPr>
          <p:cNvPr id="6" name="Text Box 4"/>
          <p:cNvSpPr txBox="1">
            <a:spLocks noChangeArrowheads="1"/>
          </p:cNvSpPr>
          <p:nvPr/>
        </p:nvSpPr>
        <p:spPr bwMode="auto">
          <a:xfrm>
            <a:off x="183737" y="644950"/>
            <a:ext cx="11712109" cy="830997"/>
          </a:xfrm>
          <a:prstGeom prst="rect">
            <a:avLst/>
          </a:prstGeom>
          <a:noFill/>
          <a:ln w="9525">
            <a:noFill/>
            <a:miter lim="800000"/>
            <a:headEnd/>
            <a:tailEnd/>
          </a:ln>
          <a:effectLst/>
        </p:spPr>
        <p:txBody>
          <a:bodyPr>
            <a:spAutoFit/>
          </a:bodyPr>
          <a:lstStyle/>
          <a:p>
            <a:pPr algn="r" rtl="1" eaLnBrk="1" hangingPunct="1"/>
            <a:r>
              <a:rPr lang="he-IL" altLang="en-US" sz="2400" dirty="0">
                <a:solidFill>
                  <a:srgbClr val="1D4C72"/>
                </a:solidFill>
                <a:latin typeface="Arial"/>
                <a:cs typeface="Varela Round"/>
              </a:rPr>
              <a:t>חיממו שני כלים  </a:t>
            </a:r>
            <a:r>
              <a:rPr lang="en-US" altLang="en-US" sz="2400" dirty="0">
                <a:solidFill>
                  <a:srgbClr val="1D4C72"/>
                </a:solidFill>
                <a:latin typeface="Arial"/>
                <a:cs typeface="Varela Round"/>
              </a:rPr>
              <a:t>A </a:t>
            </a:r>
            <a:r>
              <a:rPr lang="he-IL" altLang="en-US" sz="2400" dirty="0">
                <a:solidFill>
                  <a:srgbClr val="1D4C72"/>
                </a:solidFill>
                <a:latin typeface="Arial"/>
                <a:cs typeface="Varela Round"/>
              </a:rPr>
              <a:t> ו- </a:t>
            </a:r>
            <a:r>
              <a:rPr lang="en-US" altLang="en-US" sz="2400" dirty="0">
                <a:solidFill>
                  <a:srgbClr val="1D4C72"/>
                </a:solidFill>
                <a:latin typeface="Arial"/>
                <a:cs typeface="Varela Round"/>
              </a:rPr>
              <a:t>B</a:t>
            </a:r>
            <a:r>
              <a:rPr lang="he-IL" altLang="en-US" sz="2400" dirty="0">
                <a:solidFill>
                  <a:srgbClr val="1D4C72"/>
                </a:solidFill>
                <a:latin typeface="Arial"/>
                <a:cs typeface="Varela Round"/>
              </a:rPr>
              <a:t> באמצעות שריפת כמות שווה של גז בישול   </a:t>
            </a:r>
            <a:r>
              <a:rPr lang="en-US" altLang="en-US" sz="2400" dirty="0">
                <a:solidFill>
                  <a:srgbClr val="1D4C72"/>
                </a:solidFill>
                <a:latin typeface="Arial"/>
                <a:cs typeface="Varela Round"/>
              </a:rPr>
              <a:t> C</a:t>
            </a:r>
            <a:r>
              <a:rPr lang="en-US" altLang="en-US" sz="2400" baseline="-25000" dirty="0">
                <a:solidFill>
                  <a:srgbClr val="1D4C72"/>
                </a:solidFill>
                <a:latin typeface="Arial"/>
                <a:cs typeface="Varela Round"/>
              </a:rPr>
              <a:t>4</a:t>
            </a:r>
            <a:r>
              <a:rPr lang="en-US" altLang="en-US" sz="2400" dirty="0">
                <a:solidFill>
                  <a:srgbClr val="1D4C72"/>
                </a:solidFill>
                <a:latin typeface="Arial"/>
                <a:cs typeface="Varela Round"/>
              </a:rPr>
              <a:t>H</a:t>
            </a:r>
            <a:r>
              <a:rPr lang="en-US" altLang="en-US" sz="2400" baseline="-25000" dirty="0">
                <a:solidFill>
                  <a:srgbClr val="1D4C72"/>
                </a:solidFill>
                <a:latin typeface="Arial"/>
                <a:cs typeface="Varela Round"/>
              </a:rPr>
              <a:t>8(g)</a:t>
            </a:r>
            <a:endParaRPr lang="he-IL" altLang="en-US" sz="2400" baseline="-25000" dirty="0">
              <a:solidFill>
                <a:srgbClr val="1D4C72"/>
              </a:solidFill>
              <a:latin typeface="Arial"/>
              <a:cs typeface="Varela Round"/>
            </a:endParaRPr>
          </a:p>
          <a:p>
            <a:pPr algn="r" rtl="1" eaLnBrk="1" hangingPunct="1"/>
            <a:r>
              <a:rPr lang="he-IL" altLang="en-US" sz="2400" dirty="0">
                <a:solidFill>
                  <a:srgbClr val="1D4C72"/>
                </a:solidFill>
                <a:latin typeface="Arial"/>
                <a:cs typeface="Varela Round"/>
              </a:rPr>
              <a:t>כלי </a:t>
            </a:r>
            <a:r>
              <a:rPr lang="en-US" altLang="en-US" sz="2400" dirty="0">
                <a:solidFill>
                  <a:srgbClr val="1D4C72"/>
                </a:solidFill>
                <a:latin typeface="Arial"/>
                <a:cs typeface="Varela Round"/>
              </a:rPr>
              <a:t>A</a:t>
            </a:r>
            <a:r>
              <a:rPr lang="he-IL" altLang="en-US" sz="2400" dirty="0">
                <a:solidFill>
                  <a:srgbClr val="1D4C72"/>
                </a:solidFill>
                <a:latin typeface="Arial"/>
                <a:cs typeface="Varela Round"/>
              </a:rPr>
              <a:t>  הכיל חצי ליטר שמן ב- </a:t>
            </a:r>
            <a:r>
              <a:rPr lang="en-US" altLang="en-US" sz="2400" dirty="0">
                <a:solidFill>
                  <a:srgbClr val="1D4C72"/>
                </a:solidFill>
                <a:latin typeface="Arial"/>
                <a:cs typeface="Varela Round"/>
              </a:rPr>
              <a:t>25</a:t>
            </a:r>
            <a:r>
              <a:rPr lang="en-US" altLang="en-US" sz="2400" baseline="30000" dirty="0">
                <a:solidFill>
                  <a:srgbClr val="1D4C72"/>
                </a:solidFill>
                <a:latin typeface="Arial"/>
                <a:cs typeface="Varela Round"/>
              </a:rPr>
              <a:t>o</a:t>
            </a:r>
            <a:r>
              <a:rPr lang="en-US" altLang="en-US" sz="2400" dirty="0">
                <a:solidFill>
                  <a:srgbClr val="1D4C72"/>
                </a:solidFill>
                <a:latin typeface="Arial"/>
                <a:cs typeface="Varela Round"/>
              </a:rPr>
              <a:t>C</a:t>
            </a:r>
            <a:r>
              <a:rPr lang="he-IL" altLang="en-US" sz="2400" dirty="0">
                <a:solidFill>
                  <a:srgbClr val="1D4C72"/>
                </a:solidFill>
                <a:latin typeface="Arial"/>
                <a:cs typeface="Varela Round"/>
              </a:rPr>
              <a:t>  כלי </a:t>
            </a:r>
            <a:r>
              <a:rPr lang="en-US" altLang="en-US" sz="2400" dirty="0">
                <a:solidFill>
                  <a:srgbClr val="1D4C72"/>
                </a:solidFill>
                <a:latin typeface="Arial"/>
                <a:cs typeface="Varela Round"/>
              </a:rPr>
              <a:t>B</a:t>
            </a:r>
            <a:r>
              <a:rPr lang="he-IL" altLang="en-US" sz="2400" dirty="0">
                <a:solidFill>
                  <a:srgbClr val="1D4C72"/>
                </a:solidFill>
                <a:latin typeface="Arial"/>
                <a:cs typeface="Varela Round"/>
              </a:rPr>
              <a:t> הכיל ליטר שמן ב- </a:t>
            </a:r>
            <a:r>
              <a:rPr lang="en-US" altLang="en-US" sz="2400" dirty="0">
                <a:solidFill>
                  <a:srgbClr val="1D4C72"/>
                </a:solidFill>
                <a:latin typeface="Arial"/>
                <a:cs typeface="Varela Round"/>
              </a:rPr>
              <a:t>.25</a:t>
            </a:r>
            <a:r>
              <a:rPr lang="en-US" altLang="en-US" sz="2400" baseline="30000" dirty="0">
                <a:solidFill>
                  <a:srgbClr val="1D4C72"/>
                </a:solidFill>
                <a:latin typeface="Arial"/>
                <a:cs typeface="Varela Round"/>
              </a:rPr>
              <a:t>o</a:t>
            </a:r>
            <a:r>
              <a:rPr lang="en-US" altLang="en-US" sz="2400" dirty="0">
                <a:solidFill>
                  <a:srgbClr val="1D4C72"/>
                </a:solidFill>
                <a:latin typeface="Arial"/>
                <a:cs typeface="Varela Round"/>
              </a:rPr>
              <a:t>C</a:t>
            </a:r>
          </a:p>
        </p:txBody>
      </p:sp>
      <p:sp>
        <p:nvSpPr>
          <p:cNvPr id="9" name="Text Box 7"/>
          <p:cNvSpPr txBox="1">
            <a:spLocks noChangeArrowheads="1"/>
          </p:cNvSpPr>
          <p:nvPr/>
        </p:nvSpPr>
        <p:spPr bwMode="auto">
          <a:xfrm>
            <a:off x="670897" y="1700213"/>
            <a:ext cx="11087773" cy="1920875"/>
          </a:xfrm>
          <a:prstGeom prst="rect">
            <a:avLst/>
          </a:prstGeom>
          <a:noFill/>
          <a:ln w="9525">
            <a:noFill/>
            <a:miter lim="800000"/>
            <a:headEnd/>
            <a:tailEnd/>
          </a:ln>
          <a:effectLst/>
        </p:spPr>
        <p:txBody>
          <a:bodyPr>
            <a:spAutoFit/>
          </a:bodyPr>
          <a:lstStyle/>
          <a:p>
            <a:pPr marL="342900" indent="-342900" algn="r" rtl="1" eaLnBrk="1" hangingPunct="1"/>
            <a:r>
              <a:rPr lang="he-IL" altLang="en-US" sz="2000" dirty="0">
                <a:latin typeface="Times New Roman" pitchFamily="18" charset="0"/>
                <a:cs typeface="Varela Round"/>
              </a:rPr>
              <a:t>מהי הקביעה הנכונה?  </a:t>
            </a:r>
          </a:p>
          <a:p>
            <a:pPr marL="342900" indent="-342900" algn="just" rtl="1" eaLnBrk="1" hangingPunct="1"/>
            <a:r>
              <a:rPr lang="he-IL" altLang="en-US" sz="2000" dirty="0">
                <a:latin typeface="Times New Roman" pitchFamily="18" charset="0"/>
                <a:cs typeface="Varela Round"/>
              </a:rPr>
              <a:t>א.  טמפרטורת השמן בכלי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עלתה פי שניים משעלתה טמפרטורת השמן בכלי </a:t>
            </a:r>
            <a:r>
              <a:rPr lang="en-US" altLang="en-US" sz="2000" dirty="0">
                <a:latin typeface="Times New Roman" pitchFamily="18" charset="0"/>
                <a:cs typeface="Varela Round"/>
              </a:rPr>
              <a:t>B</a:t>
            </a:r>
            <a:r>
              <a:rPr lang="he-IL" altLang="en-US" sz="2000" dirty="0">
                <a:latin typeface="Times New Roman" pitchFamily="18" charset="0"/>
                <a:cs typeface="Varela Round"/>
              </a:rPr>
              <a:t>.</a:t>
            </a:r>
          </a:p>
          <a:p>
            <a:pPr marL="342900" indent="-342900" algn="just" rtl="1" eaLnBrk="1" hangingPunct="1"/>
            <a:endParaRPr lang="he-IL" altLang="en-US" sz="1000" dirty="0">
              <a:latin typeface="Times New Roman" pitchFamily="18" charset="0"/>
              <a:cs typeface="Varela Round"/>
            </a:endParaRPr>
          </a:p>
          <a:p>
            <a:pPr marL="342900" indent="-342900" algn="just" rtl="1" eaLnBrk="1" hangingPunct="1"/>
            <a:r>
              <a:rPr lang="he-IL" altLang="en-US" sz="2000" dirty="0">
                <a:latin typeface="Times New Roman" pitchFamily="18" charset="0"/>
                <a:cs typeface="Varela Round"/>
              </a:rPr>
              <a:t>ב.  טמפרטורת השמן בכלי </a:t>
            </a:r>
            <a:r>
              <a:rPr lang="en-US" altLang="en-US" sz="2000" dirty="0">
                <a:latin typeface="Times New Roman" pitchFamily="18" charset="0"/>
                <a:cs typeface="Varela Round"/>
              </a:rPr>
              <a:t>B</a:t>
            </a:r>
            <a:r>
              <a:rPr lang="he-IL" altLang="en-US" sz="2000" dirty="0">
                <a:latin typeface="Times New Roman" pitchFamily="18" charset="0"/>
                <a:cs typeface="Varela Round"/>
              </a:rPr>
              <a:t> עלתה פי שניים משעלתה טמפרטורת השמן בכלי </a:t>
            </a:r>
            <a:r>
              <a:rPr lang="en-US" altLang="en-US" sz="2000" dirty="0">
                <a:latin typeface="Times New Roman" pitchFamily="18" charset="0"/>
                <a:cs typeface="Varela Round"/>
              </a:rPr>
              <a:t>A</a:t>
            </a:r>
            <a:r>
              <a:rPr lang="he-IL" altLang="en-US" sz="2000" dirty="0">
                <a:latin typeface="Times New Roman" pitchFamily="18" charset="0"/>
                <a:cs typeface="Varela Round"/>
              </a:rPr>
              <a:t>.</a:t>
            </a:r>
          </a:p>
          <a:p>
            <a:pPr marL="342900" indent="-342900" algn="just" rtl="1" eaLnBrk="1" hangingPunct="1"/>
            <a:endParaRPr lang="he-IL" altLang="en-US" sz="1000" dirty="0">
              <a:latin typeface="Times New Roman" pitchFamily="18" charset="0"/>
              <a:cs typeface="Varela Round"/>
            </a:endParaRPr>
          </a:p>
          <a:p>
            <a:pPr marL="342900" indent="-342900" algn="just" rtl="1" eaLnBrk="1" hangingPunct="1"/>
            <a:r>
              <a:rPr lang="he-IL" altLang="en-US" sz="2000" dirty="0">
                <a:latin typeface="Times New Roman" pitchFamily="18" charset="0"/>
                <a:cs typeface="Varela Round"/>
              </a:rPr>
              <a:t>ג.   טמפרטורת השמן בכלי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עלתה כפי שעלתה טמפרטורת השמן בכלי </a:t>
            </a:r>
            <a:r>
              <a:rPr lang="en-US" altLang="en-US" sz="2000" dirty="0">
                <a:latin typeface="Times New Roman" pitchFamily="18" charset="0"/>
                <a:cs typeface="Varela Round"/>
              </a:rPr>
              <a:t>B</a:t>
            </a:r>
            <a:r>
              <a:rPr lang="he-IL" altLang="en-US" sz="2000" dirty="0">
                <a:latin typeface="Times New Roman" pitchFamily="18" charset="0"/>
                <a:cs typeface="Varela Round"/>
              </a:rPr>
              <a:t>. שרפו כמות </a:t>
            </a:r>
          </a:p>
          <a:p>
            <a:pPr marL="342900" indent="-342900" algn="just" rtl="1" eaLnBrk="1" hangingPunct="1"/>
            <a:r>
              <a:rPr lang="he-IL" altLang="en-US" sz="2000" dirty="0">
                <a:latin typeface="Times New Roman" pitchFamily="18" charset="0"/>
                <a:cs typeface="Varela Round"/>
              </a:rPr>
              <a:t>      שווה של אותו חומר</a:t>
            </a:r>
            <a:r>
              <a:rPr lang="en-US" altLang="en-US" sz="2000" dirty="0">
                <a:latin typeface="Times New Roman" pitchFamily="18" charset="0"/>
                <a:cs typeface="Varela Round"/>
              </a:rPr>
              <a:t> </a:t>
            </a:r>
          </a:p>
        </p:txBody>
      </p:sp>
      <p:sp>
        <p:nvSpPr>
          <p:cNvPr id="13" name="Oval 8"/>
          <p:cNvSpPr>
            <a:spLocks noChangeArrowheads="1"/>
          </p:cNvSpPr>
          <p:nvPr/>
        </p:nvSpPr>
        <p:spPr bwMode="auto">
          <a:xfrm>
            <a:off x="11318071" y="2006600"/>
            <a:ext cx="577775" cy="360363"/>
          </a:xfrm>
          <a:prstGeom prst="ellipse">
            <a:avLst/>
          </a:prstGeom>
          <a:noFill/>
          <a:ln w="63500">
            <a:solidFill>
              <a:srgbClr val="FF00FF"/>
            </a:solidFill>
            <a:round/>
            <a:headEnd/>
            <a:tailEnd/>
          </a:ln>
          <a:effectLst/>
        </p:spPr>
        <p:txBody>
          <a:bodyPr wrap="none" anchor="ctr"/>
          <a:lstStyle/>
          <a:p>
            <a:pPr algn="r" rtl="1" eaLnBrk="1" hangingPunct="1"/>
            <a:endParaRPr lang="en-US" altLang="en-US" sz="2000">
              <a:cs typeface="David" pitchFamily="34" charset="-79"/>
            </a:endParaRPr>
          </a:p>
        </p:txBody>
      </p:sp>
      <p:sp>
        <p:nvSpPr>
          <p:cNvPr id="14" name="Text Box 10"/>
          <p:cNvSpPr txBox="1">
            <a:spLocks noChangeArrowheads="1"/>
          </p:cNvSpPr>
          <p:nvPr/>
        </p:nvSpPr>
        <p:spPr bwMode="auto">
          <a:xfrm>
            <a:off x="566805" y="4043829"/>
            <a:ext cx="11329041" cy="1631216"/>
          </a:xfrm>
          <a:prstGeom prst="rect">
            <a:avLst/>
          </a:prstGeom>
          <a:noFill/>
          <a:ln w="9525">
            <a:noFill/>
            <a:miter lim="800000"/>
            <a:headEnd/>
            <a:tailEnd/>
          </a:ln>
          <a:effectLst/>
        </p:spPr>
        <p:txBody>
          <a:bodyPr>
            <a:spAutoFit/>
          </a:bodyPr>
          <a:lstStyle/>
          <a:p>
            <a:pPr marL="342900" indent="-342900"/>
            <a:r>
              <a:rPr lang="he-IL" altLang="en-US" sz="2000" dirty="0">
                <a:latin typeface="Times New Roman" pitchFamily="18" charset="0"/>
                <a:cs typeface="Varela Round"/>
              </a:rPr>
              <a:t>מהי הקביעה הנכונה?  </a:t>
            </a:r>
          </a:p>
          <a:p>
            <a:pPr marL="342900" indent="-342900" algn="r" rtl="1" eaLnBrk="1" hangingPunct="1"/>
            <a:r>
              <a:rPr lang="he-IL" altLang="en-US" sz="2000" dirty="0">
                <a:latin typeface="Times New Roman" pitchFamily="18" charset="0"/>
                <a:cs typeface="Varela Round"/>
              </a:rPr>
              <a:t>א.  האנרגיה הפנימית של 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עלתה פי שניים משעלתה האנרגיה </a:t>
            </a:r>
            <a:r>
              <a:rPr lang="he-IL" altLang="en-US" sz="2000" dirty="0">
                <a:cs typeface="Varela Round"/>
              </a:rPr>
              <a:t>הפנימית</a:t>
            </a:r>
            <a:r>
              <a:rPr lang="he-IL" altLang="en-US" sz="2000" dirty="0">
                <a:latin typeface="Times New Roman" pitchFamily="18" charset="0"/>
                <a:cs typeface="Varela Round"/>
              </a:rPr>
              <a:t> של כלי </a:t>
            </a:r>
            <a:r>
              <a:rPr lang="en-US" altLang="en-US" sz="2000" dirty="0">
                <a:latin typeface="Times New Roman" pitchFamily="18" charset="0"/>
                <a:cs typeface="Varela Round"/>
              </a:rPr>
              <a:t>B</a:t>
            </a:r>
            <a:r>
              <a:rPr lang="he-IL" altLang="en-US" sz="2000" dirty="0">
                <a:latin typeface="Times New Roman" pitchFamily="18" charset="0"/>
                <a:cs typeface="Varela Round"/>
              </a:rPr>
              <a:t>.</a:t>
            </a:r>
          </a:p>
          <a:p>
            <a:pPr marL="342900" indent="-342900" algn="r" rtl="1" eaLnBrk="1" hangingPunct="1"/>
            <a:endParaRPr lang="he-IL" altLang="en-US" sz="1000" dirty="0">
              <a:latin typeface="Times New Roman" pitchFamily="18" charset="0"/>
              <a:cs typeface="Varela Round"/>
            </a:endParaRPr>
          </a:p>
          <a:p>
            <a:pPr marL="342900" indent="-342900" algn="r" rtl="1" eaLnBrk="1" hangingPunct="1"/>
            <a:r>
              <a:rPr lang="he-IL" altLang="en-US" sz="2000" dirty="0">
                <a:latin typeface="Times New Roman" pitchFamily="18" charset="0"/>
                <a:cs typeface="Varela Round"/>
              </a:rPr>
              <a:t>ב.  האנרגיה </a:t>
            </a:r>
            <a:r>
              <a:rPr lang="he-IL" altLang="en-US" sz="2000" dirty="0">
                <a:cs typeface="Varela Round"/>
              </a:rPr>
              <a:t>הפנימית</a:t>
            </a:r>
            <a:r>
              <a:rPr lang="he-IL" altLang="en-US" sz="2000" dirty="0">
                <a:latin typeface="Times New Roman" pitchFamily="18" charset="0"/>
                <a:cs typeface="Varela Round"/>
              </a:rPr>
              <a:t> של כלי </a:t>
            </a:r>
            <a:r>
              <a:rPr lang="en-US" altLang="en-US" sz="2000" dirty="0">
                <a:latin typeface="Times New Roman" pitchFamily="18" charset="0"/>
                <a:cs typeface="Varela Round"/>
              </a:rPr>
              <a:t>B</a:t>
            </a:r>
            <a:r>
              <a:rPr lang="he-IL" altLang="en-US" sz="2000" dirty="0">
                <a:latin typeface="Times New Roman" pitchFamily="18" charset="0"/>
                <a:cs typeface="Varela Round"/>
              </a:rPr>
              <a:t> עלתה פי שניים משעלתה האנרגיה </a:t>
            </a:r>
            <a:r>
              <a:rPr lang="he-IL" altLang="en-US" sz="2000" dirty="0">
                <a:cs typeface="Varela Round"/>
              </a:rPr>
              <a:t>הפנימית</a:t>
            </a:r>
            <a:r>
              <a:rPr lang="he-IL" altLang="en-US" sz="2000" dirty="0">
                <a:latin typeface="Times New Roman" pitchFamily="18" charset="0"/>
                <a:cs typeface="Varela Round"/>
              </a:rPr>
              <a:t> של כלי </a:t>
            </a:r>
            <a:r>
              <a:rPr lang="en-US" altLang="en-US" sz="2000" dirty="0">
                <a:latin typeface="Times New Roman" pitchFamily="18" charset="0"/>
                <a:cs typeface="Varela Round"/>
              </a:rPr>
              <a:t>A</a:t>
            </a:r>
            <a:r>
              <a:rPr lang="he-IL" altLang="en-US" sz="2000" dirty="0">
                <a:latin typeface="Times New Roman" pitchFamily="18" charset="0"/>
                <a:cs typeface="Varela Round"/>
              </a:rPr>
              <a:t>.</a:t>
            </a:r>
          </a:p>
          <a:p>
            <a:pPr marL="342900" indent="-342900" algn="r" rtl="1" eaLnBrk="1" hangingPunct="1"/>
            <a:endParaRPr lang="he-IL" altLang="en-US" sz="1000" dirty="0">
              <a:latin typeface="Times New Roman" pitchFamily="18" charset="0"/>
              <a:cs typeface="Varela Round"/>
            </a:endParaRPr>
          </a:p>
          <a:p>
            <a:pPr marL="342900" indent="-342900" algn="r" rtl="1" eaLnBrk="1" hangingPunct="1"/>
            <a:r>
              <a:rPr lang="he-IL" altLang="en-US" sz="2000" dirty="0">
                <a:latin typeface="Times New Roman" pitchFamily="18" charset="0"/>
                <a:cs typeface="Varela Round"/>
              </a:rPr>
              <a:t>ג.  האנרגיה </a:t>
            </a:r>
            <a:r>
              <a:rPr lang="he-IL" altLang="en-US" sz="2000" dirty="0">
                <a:cs typeface="Varela Round"/>
              </a:rPr>
              <a:t>הפנימית  </a:t>
            </a:r>
            <a:r>
              <a:rPr lang="he-IL" altLang="en-US" sz="2000" dirty="0">
                <a:latin typeface="Times New Roman" pitchFamily="18" charset="0"/>
                <a:cs typeface="Varela Round"/>
              </a:rPr>
              <a:t>של 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עלתה כפי שעלתה האנרגיה של כלי </a:t>
            </a:r>
            <a:r>
              <a:rPr lang="en-US" altLang="en-US" sz="2000" dirty="0">
                <a:latin typeface="Times New Roman" pitchFamily="18" charset="0"/>
                <a:cs typeface="Varela Round"/>
              </a:rPr>
              <a:t>B</a:t>
            </a:r>
            <a:r>
              <a:rPr lang="he-IL" altLang="en-US" sz="2000" dirty="0">
                <a:latin typeface="Times New Roman" pitchFamily="18" charset="0"/>
                <a:cs typeface="Varela Round"/>
              </a:rPr>
              <a:t>.</a:t>
            </a:r>
            <a:endParaRPr lang="en-US" altLang="en-US" sz="2000" dirty="0">
              <a:latin typeface="Times New Roman" pitchFamily="18" charset="0"/>
              <a:cs typeface="Varela Round"/>
            </a:endParaRPr>
          </a:p>
        </p:txBody>
      </p:sp>
      <p:sp>
        <p:nvSpPr>
          <p:cNvPr id="15" name="Oval 11"/>
          <p:cNvSpPr>
            <a:spLocks noChangeArrowheads="1"/>
          </p:cNvSpPr>
          <p:nvPr/>
        </p:nvSpPr>
        <p:spPr bwMode="auto">
          <a:xfrm>
            <a:off x="11473212" y="5314682"/>
            <a:ext cx="577774" cy="360363"/>
          </a:xfrm>
          <a:prstGeom prst="ellipse">
            <a:avLst/>
          </a:prstGeom>
          <a:noFill/>
          <a:ln w="63500">
            <a:solidFill>
              <a:srgbClr val="FF00FF"/>
            </a:solidFill>
            <a:round/>
            <a:headEnd/>
            <a:tailEnd/>
          </a:ln>
          <a:effectLst/>
        </p:spPr>
        <p:txBody>
          <a:bodyPr wrap="none" anchor="ctr"/>
          <a:lstStyle/>
          <a:p>
            <a:pPr algn="r" rtl="1" eaLnBrk="1" hangingPunct="1"/>
            <a:endParaRPr lang="en-US" altLang="en-US" sz="2000">
              <a:cs typeface="David"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7"/>
          <p:cNvSpPr>
            <a:spLocks noGrp="1"/>
          </p:cNvSpPr>
          <p:nvPr>
            <p:ph type="sldNum" sz="quarter" idx="4294967295"/>
          </p:nvPr>
        </p:nvSpPr>
        <p:spPr bwMode="auto">
          <a:xfrm>
            <a:off x="10614888" y="5949497"/>
            <a:ext cx="766134" cy="285750"/>
          </a:xfrm>
          <a:prstGeom prst="rect">
            <a:avLst/>
          </a:prstGeom>
          <a:noFill/>
          <a:ln>
            <a:miter lim="800000"/>
            <a:headEnd/>
            <a:tailEnd/>
          </a:ln>
        </p:spPr>
        <p:txBody>
          <a:bodyPr/>
          <a:lstStyle/>
          <a:p>
            <a:fld id="{7AAA43BF-8542-4465-8A7A-8EFE4608A8D0}" type="slidenum">
              <a:rPr lang="he-IL" altLang="he-IL">
                <a:solidFill>
                  <a:schemeClr val="tx1"/>
                </a:solidFill>
              </a:rPr>
              <a:pPr/>
              <a:t>43</a:t>
            </a:fld>
            <a:endParaRPr lang="he-IL" altLang="he-IL">
              <a:solidFill>
                <a:schemeClr val="tx1"/>
              </a:solidFill>
            </a:endParaRPr>
          </a:p>
        </p:txBody>
      </p:sp>
      <p:sp>
        <p:nvSpPr>
          <p:cNvPr id="12" name="כותרת 8"/>
          <p:cNvSpPr>
            <a:spLocks noGrp="1"/>
          </p:cNvSpPr>
          <p:nvPr>
            <p:ph type="title"/>
          </p:nvPr>
        </p:nvSpPr>
        <p:spPr bwMode="auto">
          <a:xfrm>
            <a:off x="499468" y="235957"/>
            <a:ext cx="10971372" cy="433387"/>
          </a:xfrm>
          <a:noFill/>
          <a:ln>
            <a:miter lim="800000"/>
            <a:headEnd/>
            <a:tailEnd/>
          </a:ln>
        </p:spPr>
        <p:txBody>
          <a:bodyPr vert="horz" wrap="square" lIns="91440" tIns="45720" rIns="91440" bIns="45720" numCol="1" anchor="t" anchorCtr="0" compatLnSpc="1">
            <a:prstTxWarp prst="textNoShape">
              <a:avLst/>
            </a:prstTxWarp>
          </a:bodyPr>
          <a:lstStyle/>
          <a:p>
            <a:pPr algn="r"/>
            <a:r>
              <a:rPr lang="he-IL" altLang="he-IL" sz="2800" b="1" dirty="0">
                <a:solidFill>
                  <a:srgbClr val="FF6600"/>
                </a:solidFill>
              </a:rPr>
              <a:t>שאלה 5</a:t>
            </a:r>
          </a:p>
        </p:txBody>
      </p:sp>
      <p:sp>
        <p:nvSpPr>
          <p:cNvPr id="6" name="Text Box 4"/>
          <p:cNvSpPr txBox="1">
            <a:spLocks noChangeArrowheads="1"/>
          </p:cNvSpPr>
          <p:nvPr/>
        </p:nvSpPr>
        <p:spPr bwMode="auto">
          <a:xfrm>
            <a:off x="183737" y="644950"/>
            <a:ext cx="11712109" cy="830997"/>
          </a:xfrm>
          <a:prstGeom prst="rect">
            <a:avLst/>
          </a:prstGeom>
          <a:noFill/>
          <a:ln w="9525">
            <a:noFill/>
            <a:miter lim="800000"/>
            <a:headEnd/>
            <a:tailEnd/>
          </a:ln>
          <a:effectLst/>
        </p:spPr>
        <p:txBody>
          <a:bodyPr>
            <a:spAutoFit/>
          </a:bodyPr>
          <a:lstStyle/>
          <a:p>
            <a:r>
              <a:rPr lang="he-IL" altLang="en-US" sz="2400" dirty="0">
                <a:solidFill>
                  <a:srgbClr val="1D4C72"/>
                </a:solidFill>
                <a:latin typeface="Arial"/>
                <a:cs typeface="Varela Round"/>
              </a:rPr>
              <a:t>חיממו שני כלים  </a:t>
            </a:r>
            <a:r>
              <a:rPr lang="en-US" altLang="en-US" sz="2400" dirty="0">
                <a:solidFill>
                  <a:srgbClr val="1D4C72"/>
                </a:solidFill>
                <a:latin typeface="Arial"/>
                <a:cs typeface="Varela Round"/>
              </a:rPr>
              <a:t>A </a:t>
            </a:r>
            <a:r>
              <a:rPr lang="he-IL" altLang="en-US" sz="2400" dirty="0">
                <a:solidFill>
                  <a:srgbClr val="1D4C72"/>
                </a:solidFill>
                <a:latin typeface="Arial"/>
                <a:cs typeface="Varela Round"/>
              </a:rPr>
              <a:t> ו- </a:t>
            </a:r>
            <a:r>
              <a:rPr lang="en-US" altLang="en-US" sz="2400" dirty="0">
                <a:solidFill>
                  <a:srgbClr val="1D4C72"/>
                </a:solidFill>
                <a:latin typeface="Arial"/>
                <a:cs typeface="Varela Round"/>
              </a:rPr>
              <a:t>B</a:t>
            </a:r>
            <a:r>
              <a:rPr lang="he-IL" altLang="en-US" sz="2400" dirty="0">
                <a:solidFill>
                  <a:srgbClr val="1D4C72"/>
                </a:solidFill>
                <a:latin typeface="Arial"/>
                <a:cs typeface="Varela Round"/>
              </a:rPr>
              <a:t> שהכילו ליטר שמן כל אחד, באמצעות גז בישול </a:t>
            </a:r>
            <a:r>
              <a:rPr lang="en-US" altLang="en-US" sz="2400" dirty="0">
                <a:solidFill>
                  <a:srgbClr val="1D4C72"/>
                </a:solidFill>
                <a:latin typeface="Arial"/>
                <a:cs typeface="Varela Round"/>
              </a:rPr>
              <a:t>C</a:t>
            </a:r>
            <a:r>
              <a:rPr lang="en-US" altLang="en-US" sz="2400" baseline="-25000" dirty="0">
                <a:solidFill>
                  <a:srgbClr val="1D4C72"/>
                </a:solidFill>
                <a:latin typeface="Arial"/>
                <a:cs typeface="Varela Round"/>
              </a:rPr>
              <a:t>4</a:t>
            </a:r>
            <a:r>
              <a:rPr lang="en-US" altLang="en-US" sz="2400" dirty="0">
                <a:solidFill>
                  <a:srgbClr val="1D4C72"/>
                </a:solidFill>
                <a:latin typeface="Arial"/>
                <a:cs typeface="Varela Round"/>
              </a:rPr>
              <a:t>H</a:t>
            </a:r>
            <a:r>
              <a:rPr lang="en-US" altLang="en-US" sz="2400" baseline="-25000" dirty="0">
                <a:solidFill>
                  <a:srgbClr val="1D4C72"/>
                </a:solidFill>
                <a:latin typeface="Arial"/>
                <a:cs typeface="Varela Round"/>
              </a:rPr>
              <a:t>8(g)</a:t>
            </a:r>
            <a:r>
              <a:rPr lang="en-US" altLang="en-US" sz="2400" dirty="0">
                <a:solidFill>
                  <a:srgbClr val="1D4C72"/>
                </a:solidFill>
                <a:latin typeface="Arial"/>
                <a:cs typeface="Varela Round"/>
              </a:rPr>
              <a:t> </a:t>
            </a:r>
            <a:endParaRPr lang="he-IL" altLang="en-US" sz="2400" dirty="0">
              <a:solidFill>
                <a:srgbClr val="1D4C72"/>
              </a:solidFill>
              <a:latin typeface="Arial"/>
              <a:cs typeface="Varela Round"/>
            </a:endParaRPr>
          </a:p>
          <a:p>
            <a:r>
              <a:rPr lang="he-IL" altLang="en-US" sz="2400" dirty="0">
                <a:solidFill>
                  <a:srgbClr val="1D4C72"/>
                </a:solidFill>
                <a:latin typeface="Arial"/>
                <a:cs typeface="Varela Round"/>
              </a:rPr>
              <a:t>הטמפרטורה של כלי </a:t>
            </a:r>
            <a:r>
              <a:rPr lang="en-US" altLang="en-US" sz="2400" dirty="0">
                <a:solidFill>
                  <a:srgbClr val="1D4C72"/>
                </a:solidFill>
                <a:latin typeface="Arial"/>
                <a:cs typeface="Varela Round"/>
              </a:rPr>
              <a:t>B</a:t>
            </a:r>
            <a:r>
              <a:rPr lang="he-IL" altLang="en-US" sz="2400" dirty="0">
                <a:solidFill>
                  <a:srgbClr val="1D4C72"/>
                </a:solidFill>
                <a:latin typeface="Arial"/>
                <a:cs typeface="Varela Round"/>
              </a:rPr>
              <a:t>  עלתה ב- </a:t>
            </a:r>
            <a:r>
              <a:rPr lang="en-US" altLang="en-US" sz="2400" dirty="0">
                <a:solidFill>
                  <a:srgbClr val="1D4C72"/>
                </a:solidFill>
                <a:latin typeface="Arial"/>
                <a:cs typeface="Varela Round"/>
              </a:rPr>
              <a:t>50</a:t>
            </a:r>
            <a:r>
              <a:rPr lang="en-US" altLang="en-US" sz="2400" baseline="30000" dirty="0">
                <a:solidFill>
                  <a:srgbClr val="1D4C72"/>
                </a:solidFill>
                <a:latin typeface="Arial"/>
                <a:cs typeface="Varela Round"/>
              </a:rPr>
              <a:t>o</a:t>
            </a:r>
            <a:r>
              <a:rPr lang="en-US" altLang="en-US" sz="2400" dirty="0">
                <a:solidFill>
                  <a:srgbClr val="1D4C72"/>
                </a:solidFill>
                <a:latin typeface="Arial"/>
                <a:cs typeface="Varela Round"/>
              </a:rPr>
              <a:t>C</a:t>
            </a:r>
            <a:r>
              <a:rPr lang="he-IL" altLang="en-US" sz="2400" dirty="0">
                <a:solidFill>
                  <a:srgbClr val="1D4C72"/>
                </a:solidFill>
                <a:latin typeface="Arial"/>
                <a:cs typeface="Varela Round"/>
              </a:rPr>
              <a:t>. הטמפרטורה של כלי </a:t>
            </a:r>
            <a:r>
              <a:rPr lang="en-US" altLang="en-US" sz="2400" dirty="0">
                <a:solidFill>
                  <a:srgbClr val="1D4C72"/>
                </a:solidFill>
                <a:latin typeface="Arial"/>
                <a:cs typeface="Varela Round"/>
              </a:rPr>
              <a:t>A</a:t>
            </a:r>
            <a:r>
              <a:rPr lang="he-IL" altLang="en-US" sz="2400" dirty="0">
                <a:solidFill>
                  <a:srgbClr val="1D4C72"/>
                </a:solidFill>
                <a:latin typeface="Arial"/>
                <a:cs typeface="Varela Round"/>
              </a:rPr>
              <a:t>  עלתה ב- </a:t>
            </a:r>
            <a:r>
              <a:rPr lang="en-US" altLang="en-US" sz="2400" dirty="0">
                <a:solidFill>
                  <a:srgbClr val="1D4C72"/>
                </a:solidFill>
                <a:latin typeface="Arial"/>
                <a:cs typeface="Varela Round"/>
              </a:rPr>
              <a:t>25</a:t>
            </a:r>
            <a:r>
              <a:rPr lang="en-US" altLang="en-US" sz="2400" baseline="30000" dirty="0">
                <a:solidFill>
                  <a:srgbClr val="1D4C72"/>
                </a:solidFill>
                <a:latin typeface="Arial"/>
                <a:cs typeface="Varela Round"/>
              </a:rPr>
              <a:t>o</a:t>
            </a:r>
            <a:r>
              <a:rPr lang="en-US" altLang="en-US" sz="2400" dirty="0">
                <a:solidFill>
                  <a:srgbClr val="1D4C72"/>
                </a:solidFill>
                <a:latin typeface="Arial"/>
                <a:cs typeface="Varela Round"/>
              </a:rPr>
              <a:t>C</a:t>
            </a:r>
            <a:r>
              <a:rPr lang="he-IL" altLang="en-US" sz="2400" dirty="0">
                <a:solidFill>
                  <a:srgbClr val="1D4C72"/>
                </a:solidFill>
                <a:latin typeface="Arial"/>
                <a:cs typeface="Varela Round"/>
              </a:rPr>
              <a:t>.</a:t>
            </a:r>
            <a:endParaRPr lang="en-US" altLang="en-US" sz="2400" dirty="0">
              <a:solidFill>
                <a:srgbClr val="1D4C72"/>
              </a:solidFill>
              <a:latin typeface="Arial"/>
              <a:cs typeface="Varela Round"/>
            </a:endParaRPr>
          </a:p>
        </p:txBody>
      </p:sp>
      <p:sp>
        <p:nvSpPr>
          <p:cNvPr id="22" name="Text Box 11"/>
          <p:cNvSpPr txBox="1">
            <a:spLocks noChangeArrowheads="1"/>
          </p:cNvSpPr>
          <p:nvPr/>
        </p:nvSpPr>
        <p:spPr bwMode="auto">
          <a:xfrm>
            <a:off x="-185057" y="1310823"/>
            <a:ext cx="12053433" cy="1938992"/>
          </a:xfrm>
          <a:prstGeom prst="rect">
            <a:avLst/>
          </a:prstGeom>
          <a:noFill/>
          <a:ln w="9525">
            <a:noFill/>
            <a:miter lim="800000"/>
            <a:headEnd/>
            <a:tailEnd/>
          </a:ln>
          <a:effectLst/>
        </p:spPr>
        <p:txBody>
          <a:bodyPr wrap="square">
            <a:spAutoFit/>
          </a:bodyPr>
          <a:lstStyle/>
          <a:p>
            <a:pPr marL="342900" indent="-342900">
              <a:lnSpc>
                <a:spcPct val="150000"/>
              </a:lnSpc>
            </a:pPr>
            <a:r>
              <a:rPr lang="he-IL" altLang="en-US" sz="2000" dirty="0">
                <a:latin typeface="Times New Roman" pitchFamily="18" charset="0"/>
                <a:cs typeface="Varela Round"/>
              </a:rPr>
              <a:t>מהי הקביעה הנכונה?  </a:t>
            </a:r>
          </a:p>
          <a:p>
            <a:pPr marL="342900" indent="-342900" algn="r" rtl="1" eaLnBrk="1" hangingPunct="1">
              <a:lnSpc>
                <a:spcPct val="150000"/>
              </a:lnSpc>
            </a:pPr>
            <a:r>
              <a:rPr lang="he-IL" altLang="en-US" sz="2000" dirty="0">
                <a:latin typeface="Times New Roman" pitchFamily="18" charset="0"/>
                <a:cs typeface="Varela Round"/>
              </a:rPr>
              <a:t>א.  לצורך חימום 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השתמשו בכמות פי שתיים יותר גדולה של גז בישול </a:t>
            </a:r>
            <a:r>
              <a:rPr lang="en-US" altLang="en-US" sz="2000" dirty="0">
                <a:latin typeface="Times New Roman" pitchFamily="18" charset="0"/>
                <a:cs typeface="Varela Round"/>
              </a:rPr>
              <a:t>C</a:t>
            </a:r>
            <a:r>
              <a:rPr lang="en-US" altLang="en-US" sz="2000" baseline="-25000" dirty="0">
                <a:latin typeface="Times New Roman" pitchFamily="18" charset="0"/>
                <a:cs typeface="Varela Round"/>
              </a:rPr>
              <a:t>4</a:t>
            </a:r>
            <a:r>
              <a:rPr lang="en-US" altLang="en-US" sz="2000" dirty="0">
                <a:latin typeface="Times New Roman" pitchFamily="18" charset="0"/>
                <a:cs typeface="Varela Round"/>
              </a:rPr>
              <a:t>H</a:t>
            </a:r>
            <a:r>
              <a:rPr lang="en-US" altLang="en-US" sz="2000" baseline="-25000" dirty="0">
                <a:latin typeface="Times New Roman" pitchFamily="18" charset="0"/>
                <a:cs typeface="Varela Round"/>
              </a:rPr>
              <a:t>8(g)</a:t>
            </a:r>
            <a:r>
              <a:rPr lang="he-IL" altLang="en-US" sz="2000" dirty="0">
                <a:latin typeface="Times New Roman" pitchFamily="18" charset="0"/>
                <a:cs typeface="Varela Round"/>
              </a:rPr>
              <a:t> מאשר לצורך חימום כלי </a:t>
            </a:r>
            <a:r>
              <a:rPr lang="en-US" altLang="en-US" sz="2000" dirty="0">
                <a:latin typeface="Times New Roman" pitchFamily="18" charset="0"/>
                <a:cs typeface="Varela Round"/>
              </a:rPr>
              <a:t>B</a:t>
            </a:r>
            <a:r>
              <a:rPr lang="he-IL" altLang="en-US" sz="2000" dirty="0">
                <a:latin typeface="Times New Roman" pitchFamily="18" charset="0"/>
                <a:cs typeface="Varela Round"/>
              </a:rPr>
              <a:t>.</a:t>
            </a:r>
          </a:p>
          <a:p>
            <a:pPr marL="342900" indent="-342900" algn="r" rtl="1" eaLnBrk="1" hangingPunct="1">
              <a:lnSpc>
                <a:spcPct val="150000"/>
              </a:lnSpc>
            </a:pPr>
            <a:r>
              <a:rPr lang="he-IL" altLang="en-US" sz="2000" dirty="0">
                <a:latin typeface="Times New Roman" pitchFamily="18" charset="0"/>
                <a:cs typeface="Varela Round"/>
              </a:rPr>
              <a:t>ב.  לצורך חימום כלי </a:t>
            </a:r>
            <a:r>
              <a:rPr lang="en-US" altLang="en-US" sz="2000" dirty="0">
                <a:latin typeface="Times New Roman" pitchFamily="18" charset="0"/>
                <a:cs typeface="Varela Round"/>
              </a:rPr>
              <a:t>B</a:t>
            </a:r>
            <a:r>
              <a:rPr lang="he-IL" altLang="en-US" sz="2000" dirty="0">
                <a:latin typeface="Times New Roman" pitchFamily="18" charset="0"/>
                <a:cs typeface="Varela Round"/>
              </a:rPr>
              <a:t> השתמשו בכמות פי שתיים יותר גדולה של גז בישול </a:t>
            </a:r>
            <a:r>
              <a:rPr lang="en-US" altLang="en-US" sz="2000" dirty="0">
                <a:latin typeface="Times New Roman" pitchFamily="18" charset="0"/>
                <a:cs typeface="Varela Round"/>
              </a:rPr>
              <a:t> C</a:t>
            </a:r>
            <a:r>
              <a:rPr lang="en-US" altLang="en-US" sz="2000" baseline="-25000" dirty="0">
                <a:latin typeface="Times New Roman" pitchFamily="18" charset="0"/>
                <a:cs typeface="Varela Round"/>
              </a:rPr>
              <a:t>4</a:t>
            </a:r>
            <a:r>
              <a:rPr lang="en-US" altLang="en-US" sz="2000" dirty="0">
                <a:latin typeface="Times New Roman" pitchFamily="18" charset="0"/>
                <a:cs typeface="Varela Round"/>
              </a:rPr>
              <a:t>H</a:t>
            </a:r>
            <a:r>
              <a:rPr lang="en-US" altLang="en-US" sz="2000" baseline="-25000" dirty="0">
                <a:latin typeface="Times New Roman" pitchFamily="18" charset="0"/>
                <a:cs typeface="Varela Round"/>
              </a:rPr>
              <a:t>8(g)</a:t>
            </a:r>
            <a:r>
              <a:rPr lang="he-IL" altLang="en-US" sz="2000" dirty="0">
                <a:latin typeface="Times New Roman" pitchFamily="18" charset="0"/>
                <a:cs typeface="Varela Round"/>
              </a:rPr>
              <a:t>מאשר לצורך חימום כלי </a:t>
            </a:r>
            <a:r>
              <a:rPr lang="en-US" altLang="en-US" sz="2000" dirty="0">
                <a:latin typeface="Times New Roman" pitchFamily="18" charset="0"/>
                <a:cs typeface="Varela Round"/>
              </a:rPr>
              <a:t>A</a:t>
            </a:r>
            <a:r>
              <a:rPr lang="he-IL" altLang="en-US" sz="2000" dirty="0">
                <a:latin typeface="Times New Roman" pitchFamily="18" charset="0"/>
                <a:cs typeface="Varela Round"/>
              </a:rPr>
              <a:t>.</a:t>
            </a:r>
          </a:p>
          <a:p>
            <a:pPr marL="342900" indent="-342900" algn="r" rtl="1" eaLnBrk="1" hangingPunct="1">
              <a:lnSpc>
                <a:spcPct val="150000"/>
              </a:lnSpc>
            </a:pPr>
            <a:r>
              <a:rPr lang="he-IL" altLang="en-US" sz="2000" dirty="0">
                <a:latin typeface="Times New Roman" pitchFamily="18" charset="0"/>
                <a:cs typeface="Varela Round"/>
              </a:rPr>
              <a:t>ג.  לצורך חימום 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השתמשו בכמות שווה של גז בישול </a:t>
            </a:r>
            <a:r>
              <a:rPr lang="en-US" altLang="en-US" sz="2000" dirty="0">
                <a:latin typeface="Times New Roman" pitchFamily="18" charset="0"/>
                <a:cs typeface="Varela Round"/>
              </a:rPr>
              <a:t>C</a:t>
            </a:r>
            <a:r>
              <a:rPr lang="en-US" altLang="en-US" sz="2000" baseline="-25000" dirty="0">
                <a:latin typeface="Times New Roman" pitchFamily="18" charset="0"/>
                <a:cs typeface="Varela Round"/>
              </a:rPr>
              <a:t>4</a:t>
            </a:r>
            <a:r>
              <a:rPr lang="en-US" altLang="en-US" sz="2000" dirty="0">
                <a:latin typeface="Times New Roman" pitchFamily="18" charset="0"/>
                <a:cs typeface="Varela Round"/>
              </a:rPr>
              <a:t>H</a:t>
            </a:r>
            <a:r>
              <a:rPr lang="en-US" altLang="en-US" sz="2000" baseline="-25000" dirty="0">
                <a:latin typeface="Times New Roman" pitchFamily="18" charset="0"/>
                <a:cs typeface="Varela Round"/>
              </a:rPr>
              <a:t>8(g)</a:t>
            </a:r>
            <a:r>
              <a:rPr lang="he-IL" altLang="en-US" sz="2000" baseline="-25000" dirty="0">
                <a:latin typeface="Times New Roman" pitchFamily="18" charset="0"/>
                <a:cs typeface="Varela Round"/>
              </a:rPr>
              <a:t> </a:t>
            </a:r>
            <a:r>
              <a:rPr lang="he-IL" altLang="en-US" sz="2000" dirty="0">
                <a:latin typeface="Times New Roman" pitchFamily="18" charset="0"/>
                <a:cs typeface="Varela Round"/>
              </a:rPr>
              <a:t>לזו שהשתמשו לצורך חימום כלי </a:t>
            </a:r>
            <a:r>
              <a:rPr lang="en-US" altLang="en-US" sz="2000" dirty="0">
                <a:latin typeface="Times New Roman" pitchFamily="18" charset="0"/>
                <a:cs typeface="Varela Round"/>
              </a:rPr>
              <a:t>B</a:t>
            </a:r>
            <a:r>
              <a:rPr lang="he-IL" altLang="en-US" sz="2000" dirty="0">
                <a:latin typeface="Times New Roman" pitchFamily="18" charset="0"/>
                <a:cs typeface="Varela Round"/>
              </a:rPr>
              <a:t>.</a:t>
            </a:r>
            <a:endParaRPr lang="en-US" altLang="en-US" sz="2000" dirty="0">
              <a:latin typeface="Times New Roman" pitchFamily="18" charset="0"/>
              <a:cs typeface="Varela Round"/>
            </a:endParaRPr>
          </a:p>
        </p:txBody>
      </p:sp>
      <p:sp>
        <p:nvSpPr>
          <p:cNvPr id="23" name="Oval 12"/>
          <p:cNvSpPr>
            <a:spLocks noChangeArrowheads="1"/>
          </p:cNvSpPr>
          <p:nvPr/>
        </p:nvSpPr>
        <p:spPr bwMode="auto">
          <a:xfrm>
            <a:off x="11390848" y="2345873"/>
            <a:ext cx="577774" cy="360363"/>
          </a:xfrm>
          <a:prstGeom prst="ellipse">
            <a:avLst/>
          </a:prstGeom>
          <a:noFill/>
          <a:ln w="63500">
            <a:solidFill>
              <a:srgbClr val="FF00FF"/>
            </a:solidFill>
            <a:round/>
            <a:headEnd/>
            <a:tailEnd/>
          </a:ln>
          <a:effectLst/>
        </p:spPr>
        <p:txBody>
          <a:bodyPr wrap="none" anchor="ctr"/>
          <a:lstStyle/>
          <a:p>
            <a:pPr algn="r" rtl="1" eaLnBrk="1" hangingPunct="1"/>
            <a:endParaRPr lang="en-US" altLang="en-US" sz="2000">
              <a:cs typeface="David" pitchFamily="34" charset="-79"/>
            </a:endParaRPr>
          </a:p>
        </p:txBody>
      </p:sp>
      <p:sp>
        <p:nvSpPr>
          <p:cNvPr id="24" name="Text Box 13"/>
          <p:cNvSpPr txBox="1">
            <a:spLocks noChangeArrowheads="1"/>
          </p:cNvSpPr>
          <p:nvPr/>
        </p:nvSpPr>
        <p:spPr bwMode="auto">
          <a:xfrm>
            <a:off x="604378" y="3610856"/>
            <a:ext cx="11231687" cy="1938992"/>
          </a:xfrm>
          <a:prstGeom prst="rect">
            <a:avLst/>
          </a:prstGeom>
          <a:noFill/>
          <a:ln w="9525">
            <a:noFill/>
            <a:miter lim="800000"/>
            <a:headEnd/>
            <a:tailEnd/>
          </a:ln>
          <a:effectLst/>
        </p:spPr>
        <p:txBody>
          <a:bodyPr>
            <a:spAutoFit/>
          </a:bodyPr>
          <a:lstStyle/>
          <a:p>
            <a:pPr marL="342900" indent="-342900">
              <a:lnSpc>
                <a:spcPct val="150000"/>
              </a:lnSpc>
            </a:pPr>
            <a:r>
              <a:rPr lang="he-IL" altLang="en-US" sz="2000" dirty="0">
                <a:latin typeface="Times New Roman" pitchFamily="18" charset="0"/>
                <a:cs typeface="Varela Round"/>
              </a:rPr>
              <a:t>מהי הקביעה הנכונה?  </a:t>
            </a:r>
          </a:p>
          <a:p>
            <a:pPr marL="342900" indent="-342900" algn="r" rtl="1" eaLnBrk="1" hangingPunct="1">
              <a:lnSpc>
                <a:spcPct val="150000"/>
              </a:lnSpc>
            </a:pPr>
            <a:r>
              <a:rPr lang="he-IL" altLang="en-US" sz="2000" dirty="0">
                <a:latin typeface="Times New Roman" pitchFamily="18" charset="0"/>
                <a:cs typeface="Varela Round"/>
              </a:rPr>
              <a:t>א. האנרגיה הפנימית של השמן בכלי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עלתה פי שניים משעלתה האנרגיה של כלי </a:t>
            </a:r>
            <a:r>
              <a:rPr lang="en-US" altLang="en-US" sz="2000" dirty="0">
                <a:latin typeface="Times New Roman" pitchFamily="18" charset="0"/>
                <a:cs typeface="Varela Round"/>
              </a:rPr>
              <a:t>B</a:t>
            </a:r>
            <a:r>
              <a:rPr lang="he-IL" altLang="en-US" sz="2000" dirty="0">
                <a:latin typeface="Times New Roman" pitchFamily="18" charset="0"/>
                <a:cs typeface="Varela Round"/>
              </a:rPr>
              <a:t>.</a:t>
            </a:r>
          </a:p>
          <a:p>
            <a:pPr marL="342900" indent="-342900" algn="r" rtl="1" eaLnBrk="1" hangingPunct="1">
              <a:lnSpc>
                <a:spcPct val="150000"/>
              </a:lnSpc>
            </a:pPr>
            <a:r>
              <a:rPr lang="he-IL" altLang="en-US" sz="2000" dirty="0">
                <a:latin typeface="Times New Roman" pitchFamily="18" charset="0"/>
                <a:cs typeface="Varela Round"/>
              </a:rPr>
              <a:t>ב. האנרגיה הפנימית של השמן בכלי </a:t>
            </a:r>
            <a:r>
              <a:rPr lang="en-US" altLang="en-US" sz="2000" dirty="0">
                <a:latin typeface="Times New Roman" pitchFamily="18" charset="0"/>
                <a:cs typeface="Varela Round"/>
              </a:rPr>
              <a:t>B</a:t>
            </a:r>
            <a:r>
              <a:rPr lang="he-IL" altLang="en-US" sz="2000" dirty="0">
                <a:latin typeface="Times New Roman" pitchFamily="18" charset="0"/>
                <a:cs typeface="Varela Round"/>
              </a:rPr>
              <a:t> עלתה פי שניים משעלתה האנרגיה של כלי </a:t>
            </a:r>
            <a:r>
              <a:rPr lang="en-US" altLang="en-US" sz="2000" dirty="0">
                <a:latin typeface="Times New Roman" pitchFamily="18" charset="0"/>
                <a:cs typeface="Varela Round"/>
              </a:rPr>
              <a:t>A</a:t>
            </a:r>
            <a:r>
              <a:rPr lang="he-IL" altLang="en-US" sz="2000" dirty="0">
                <a:latin typeface="Times New Roman" pitchFamily="18" charset="0"/>
                <a:cs typeface="Varela Round"/>
              </a:rPr>
              <a:t>.</a:t>
            </a:r>
          </a:p>
          <a:p>
            <a:pPr marL="342900" indent="-342900" algn="r" rtl="1" eaLnBrk="1" hangingPunct="1">
              <a:lnSpc>
                <a:spcPct val="150000"/>
              </a:lnSpc>
            </a:pPr>
            <a:r>
              <a:rPr lang="he-IL" altLang="en-US" sz="2000" dirty="0">
                <a:latin typeface="Times New Roman" pitchFamily="18" charset="0"/>
                <a:cs typeface="Varela Round"/>
              </a:rPr>
              <a:t>ג.  האנרגיה הפנימית של השמן בכלי </a:t>
            </a:r>
            <a:r>
              <a:rPr lang="en-US" altLang="en-US" sz="2000" dirty="0">
                <a:latin typeface="Times New Roman" pitchFamily="18" charset="0"/>
                <a:cs typeface="Varela Round"/>
              </a:rPr>
              <a:t>A</a:t>
            </a:r>
            <a:r>
              <a:rPr lang="he-IL" altLang="en-US" sz="2000" dirty="0">
                <a:latin typeface="Times New Roman" pitchFamily="18" charset="0"/>
                <a:cs typeface="Varela Round"/>
              </a:rPr>
              <a:t> עלתה כפי שעלתה האנרגיה הפנימית של השמן בכלי </a:t>
            </a:r>
            <a:r>
              <a:rPr lang="en-US" altLang="en-US" sz="2000" dirty="0">
                <a:latin typeface="Times New Roman" pitchFamily="18" charset="0"/>
                <a:cs typeface="Varela Round"/>
              </a:rPr>
              <a:t>B</a:t>
            </a:r>
            <a:r>
              <a:rPr lang="he-IL" altLang="en-US" sz="2000" dirty="0">
                <a:latin typeface="Times New Roman" pitchFamily="18" charset="0"/>
                <a:cs typeface="Varela Round"/>
              </a:rPr>
              <a:t>.</a:t>
            </a:r>
            <a:endParaRPr lang="en-US" altLang="en-US" sz="2000" dirty="0">
              <a:latin typeface="Times New Roman" pitchFamily="18" charset="0"/>
              <a:cs typeface="Varela Round"/>
            </a:endParaRPr>
          </a:p>
        </p:txBody>
      </p:sp>
      <p:sp>
        <p:nvSpPr>
          <p:cNvPr id="25" name="Oval 14"/>
          <p:cNvSpPr>
            <a:spLocks noChangeArrowheads="1"/>
          </p:cNvSpPr>
          <p:nvPr/>
        </p:nvSpPr>
        <p:spPr bwMode="auto">
          <a:xfrm>
            <a:off x="11390847" y="4669487"/>
            <a:ext cx="577775" cy="360363"/>
          </a:xfrm>
          <a:prstGeom prst="ellipse">
            <a:avLst/>
          </a:prstGeom>
          <a:noFill/>
          <a:ln w="63500">
            <a:solidFill>
              <a:srgbClr val="FF00FF"/>
            </a:solidFill>
            <a:round/>
            <a:headEnd/>
            <a:tailEnd/>
          </a:ln>
          <a:effectLst/>
        </p:spPr>
        <p:txBody>
          <a:bodyPr wrap="none" anchor="ctr"/>
          <a:lstStyle/>
          <a:p>
            <a:pPr algn="r" rtl="1" eaLnBrk="1" hangingPunct="1"/>
            <a:endParaRPr lang="en-US" altLang="en-US" sz="2000">
              <a:cs typeface="David"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אז מה למדנו</a:t>
            </a:r>
          </a:p>
        </p:txBody>
      </p:sp>
      <p:sp>
        <p:nvSpPr>
          <p:cNvPr id="3" name="מציין מיקום טקסט 2"/>
          <p:cNvSpPr>
            <a:spLocks noGrp="1"/>
          </p:cNvSpPr>
          <p:nvPr>
            <p:ph type="body" sz="quarter" idx="3"/>
          </p:nvPr>
        </p:nvSpPr>
        <p:spPr>
          <a:xfrm>
            <a:off x="515205" y="1185681"/>
            <a:ext cx="9000000" cy="540000"/>
          </a:xfrm>
        </p:spPr>
        <p:txBody>
          <a:bodyPr/>
          <a:lstStyle/>
          <a:p>
            <a:r>
              <a:rPr lang="he-IL" dirty="0">
                <a:sym typeface="Varela Round"/>
              </a:rPr>
              <a:t>אנרגיה – מושגי יסוד</a:t>
            </a:r>
            <a:endParaRPr lang="he-IL" dirty="0"/>
          </a:p>
        </p:txBody>
      </p:sp>
      <p:sp>
        <p:nvSpPr>
          <p:cNvPr id="8" name="מציין מיקום תוכן 7"/>
          <p:cNvSpPr>
            <a:spLocks noGrp="1"/>
          </p:cNvSpPr>
          <p:nvPr>
            <p:ph sz="quarter" idx="4"/>
          </p:nvPr>
        </p:nvSpPr>
        <p:spPr>
          <a:xfrm>
            <a:off x="515206" y="1725681"/>
            <a:ext cx="9000000" cy="4152517"/>
          </a:xfrm>
        </p:spPr>
        <p:txBody>
          <a:bodyPr/>
          <a:lstStyle/>
          <a:p>
            <a:pPr marL="385763" indent="-385763"/>
            <a:r>
              <a:rPr lang="he-IL" dirty="0"/>
              <a:t>מהי אנרגיה </a:t>
            </a:r>
          </a:p>
          <a:p>
            <a:pPr marL="785813" lvl="1" indent="-385763"/>
            <a:r>
              <a:rPr lang="he-IL" dirty="0"/>
              <a:t>אנרגיה קינטית ואנרגיה פוטנציאלית</a:t>
            </a:r>
          </a:p>
          <a:p>
            <a:pPr marL="385763" indent="-385763"/>
            <a:r>
              <a:rPr lang="he-IL" dirty="0"/>
              <a:t>אנרגיה פנימית</a:t>
            </a:r>
          </a:p>
          <a:p>
            <a:pPr marL="785813" lvl="1" indent="-385763"/>
            <a:r>
              <a:rPr lang="he-IL" dirty="0"/>
              <a:t>סך כל האנרגיה הפוטנציאלית והקינטית של מדגם חלקיקים</a:t>
            </a:r>
          </a:p>
          <a:p>
            <a:pPr marL="385763" indent="-385763"/>
            <a:r>
              <a:rPr lang="he-IL" dirty="0"/>
              <a:t>אנרגיה, טמפרטורה ומה שביניהם</a:t>
            </a:r>
          </a:p>
          <a:p>
            <a:pPr marL="785813" lvl="1" indent="-385763"/>
            <a:r>
              <a:rPr lang="he-IL" dirty="0"/>
              <a:t>הטמפרטורה היא מדד לאנרגיה הקינטית הממוצעת של מדגם חלקיקים</a:t>
            </a:r>
          </a:p>
          <a:p>
            <a:pPr marL="785813" lvl="1" indent="-385763">
              <a:buNone/>
            </a:pPr>
            <a:endParaRPr lang="he-IL" dirty="0"/>
          </a:p>
          <a:p>
            <a:pPr>
              <a:lnSpc>
                <a:spcPct val="200000"/>
              </a:lnSpc>
            </a:pPr>
            <a:endParaRPr lang="he-IL" dirty="0"/>
          </a:p>
        </p:txBody>
      </p:sp>
      <p:pic>
        <p:nvPicPr>
          <p:cNvPr id="5" name="סרטון זיקוק.mp4">
            <a:hlinkClick r:id="" action="ppaction://media"/>
          </p:cNvPr>
          <p:cNvPicPr>
            <a:picLocks noRot="1" noChangeAspect="1"/>
          </p:cNvPicPr>
          <p:nvPr>
            <a:videoFile r:link="rId1"/>
          </p:nvPr>
        </p:nvPicPr>
        <p:blipFill>
          <a:blip r:embed="rId4" cstate="print"/>
          <a:stretch>
            <a:fillRect/>
          </a:stretch>
        </p:blipFill>
        <p:spPr>
          <a:xfrm>
            <a:off x="540195" y="516415"/>
            <a:ext cx="3048000" cy="176980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שאלה לתרגול בבית</a:t>
            </a:r>
          </a:p>
        </p:txBody>
      </p:sp>
      <p:sp>
        <p:nvSpPr>
          <p:cNvPr id="6" name="Rectangle 1"/>
          <p:cNvSpPr>
            <a:spLocks noChangeArrowheads="1"/>
          </p:cNvSpPr>
          <p:nvPr/>
        </p:nvSpPr>
        <p:spPr bwMode="auto">
          <a:xfrm>
            <a:off x="1325880" y="1333955"/>
            <a:ext cx="10177147" cy="4601260"/>
          </a:xfrm>
          <a:prstGeom prst="rect">
            <a:avLst/>
          </a:prstGeom>
          <a:noFill/>
          <a:ln w="9525">
            <a:noFill/>
            <a:miter lim="800000"/>
            <a:headEnd/>
            <a:tailEnd/>
          </a:ln>
        </p:spPr>
        <p:txBody>
          <a:bodyPr wrap="square" anchor="ctr">
            <a:spAutoFit/>
          </a:bodyPr>
          <a:lstStyle/>
          <a:p>
            <a:pPr marL="342900" indent="-342900">
              <a:spcAft>
                <a:spcPts val="600"/>
              </a:spcAft>
              <a:tabLst>
                <a:tab pos="422275" algn="l"/>
              </a:tabLst>
            </a:pPr>
            <a:r>
              <a:rPr lang="he-IL" sz="2400" dirty="0">
                <a:solidFill>
                  <a:srgbClr val="002060"/>
                </a:solidFill>
                <a:latin typeface="Varela Round" pitchFamily="2" charset="-79"/>
                <a:cs typeface="Varela Round" pitchFamily="2" charset="-79"/>
              </a:rPr>
              <a:t>	חיממו שני כלים סגורים  </a:t>
            </a:r>
            <a:r>
              <a:rPr lang="en-US" sz="2400" dirty="0">
                <a:solidFill>
                  <a:srgbClr val="002060"/>
                </a:solidFill>
                <a:latin typeface="Varela Round" pitchFamily="2" charset="-79"/>
                <a:cs typeface="Varela Round" pitchFamily="2" charset="-79"/>
              </a:rPr>
              <a:t>A</a:t>
            </a:r>
            <a:r>
              <a:rPr lang="he-IL" sz="2400" dirty="0">
                <a:solidFill>
                  <a:srgbClr val="002060"/>
                </a:solidFill>
                <a:latin typeface="Varela Round" pitchFamily="2" charset="-79"/>
                <a:cs typeface="Varela Round" pitchFamily="2" charset="-79"/>
              </a:rPr>
              <a:t>  ו-</a:t>
            </a:r>
            <a:r>
              <a:rPr lang="en-US" sz="2400" dirty="0">
                <a:solidFill>
                  <a:srgbClr val="002060"/>
                </a:solidFill>
                <a:latin typeface="Varela Round" pitchFamily="2" charset="-79"/>
                <a:cs typeface="Varela Round" pitchFamily="2" charset="-79"/>
              </a:rPr>
              <a:t>B</a:t>
            </a:r>
            <a:r>
              <a:rPr lang="he-IL" sz="2400" dirty="0">
                <a:solidFill>
                  <a:srgbClr val="002060"/>
                </a:solidFill>
                <a:latin typeface="Varela Round" pitchFamily="2" charset="-79"/>
                <a:cs typeface="Varela Round" pitchFamily="2" charset="-79"/>
              </a:rPr>
              <a:t>  באמצעות שריפה של מתנול  </a:t>
            </a:r>
            <a:r>
              <a:rPr lang="en-US" sz="2400" dirty="0">
                <a:solidFill>
                  <a:srgbClr val="002060"/>
                </a:solidFill>
                <a:latin typeface="Varela Round" pitchFamily="2" charset="-79"/>
                <a:cs typeface="Varela Round" pitchFamily="2" charset="-79"/>
              </a:rPr>
              <a:t>CH</a:t>
            </a:r>
            <a:r>
              <a:rPr lang="en-US" sz="2400" baseline="-25000" dirty="0">
                <a:solidFill>
                  <a:srgbClr val="002060"/>
                </a:solidFill>
                <a:latin typeface="Varela Round" pitchFamily="2" charset="-79"/>
                <a:cs typeface="Varela Round" pitchFamily="2" charset="-79"/>
              </a:rPr>
              <a:t>3</a:t>
            </a:r>
            <a:r>
              <a:rPr lang="en-US" sz="2400" dirty="0">
                <a:solidFill>
                  <a:srgbClr val="002060"/>
                </a:solidFill>
                <a:latin typeface="Varela Round" pitchFamily="2" charset="-79"/>
                <a:cs typeface="Varela Round" pitchFamily="2" charset="-79"/>
              </a:rPr>
              <a:t>OH</a:t>
            </a:r>
            <a:r>
              <a:rPr lang="en-US" sz="2400" baseline="-25000" dirty="0">
                <a:solidFill>
                  <a:srgbClr val="002060"/>
                </a:solidFill>
                <a:latin typeface="Varela Round" pitchFamily="2" charset="-79"/>
                <a:cs typeface="Varela Round" pitchFamily="2" charset="-79"/>
              </a:rPr>
              <a:t>(l)</a:t>
            </a:r>
            <a:r>
              <a:rPr lang="he-IL" sz="2400" dirty="0">
                <a:solidFill>
                  <a:srgbClr val="002060"/>
                </a:solidFill>
                <a:latin typeface="Varela Round" pitchFamily="2" charset="-79"/>
                <a:cs typeface="Varela Round" pitchFamily="2" charset="-79"/>
              </a:rPr>
              <a:t>. כל אחד מהכלים מכיל 100 מ"ל מים בטמפרטורת החדר. הטמפרטורה בכלי  </a:t>
            </a:r>
            <a:r>
              <a:rPr lang="en-US" sz="2400" dirty="0">
                <a:solidFill>
                  <a:srgbClr val="002060"/>
                </a:solidFill>
                <a:latin typeface="Varela Round" pitchFamily="2" charset="-79"/>
                <a:cs typeface="Varela Round" pitchFamily="2" charset="-79"/>
              </a:rPr>
              <a:t>A</a:t>
            </a:r>
            <a:r>
              <a:rPr lang="he-IL" sz="2400" dirty="0">
                <a:solidFill>
                  <a:srgbClr val="002060"/>
                </a:solidFill>
                <a:latin typeface="Varela Round" pitchFamily="2" charset="-79"/>
                <a:cs typeface="Varela Round" pitchFamily="2" charset="-79"/>
              </a:rPr>
              <a:t> עלתה ב-</a:t>
            </a:r>
            <a:r>
              <a:rPr lang="en-US" sz="2400" dirty="0">
                <a:solidFill>
                  <a:srgbClr val="002060"/>
                </a:solidFill>
                <a:latin typeface="Varela Round" pitchFamily="2" charset="-79"/>
                <a:cs typeface="Varela Round" pitchFamily="2" charset="-79"/>
              </a:rPr>
              <a:t> C</a:t>
            </a:r>
            <a:r>
              <a:rPr lang="he-IL" sz="2400" dirty="0">
                <a:solidFill>
                  <a:srgbClr val="002060"/>
                </a:solidFill>
                <a:latin typeface="Varela Round" pitchFamily="2" charset="-79"/>
                <a:cs typeface="Varela Round" pitchFamily="2" charset="-79"/>
              </a:rPr>
              <a:t>˚25 . הטמפרטורה  בכלי </a:t>
            </a:r>
            <a:r>
              <a:rPr lang="en-US" sz="2400" dirty="0">
                <a:solidFill>
                  <a:srgbClr val="002060"/>
                </a:solidFill>
                <a:latin typeface="Varela Round" pitchFamily="2" charset="-79"/>
                <a:cs typeface="Varela Round" pitchFamily="2" charset="-79"/>
              </a:rPr>
              <a:t>B</a:t>
            </a:r>
            <a:r>
              <a:rPr lang="he-IL" sz="2400" dirty="0">
                <a:solidFill>
                  <a:srgbClr val="002060"/>
                </a:solidFill>
                <a:latin typeface="Varela Round" pitchFamily="2" charset="-79"/>
                <a:cs typeface="Varela Round" pitchFamily="2" charset="-79"/>
              </a:rPr>
              <a:t> עלתה ב- </a:t>
            </a:r>
            <a:r>
              <a:rPr lang="en-US" sz="2400" dirty="0">
                <a:solidFill>
                  <a:srgbClr val="002060"/>
                </a:solidFill>
                <a:latin typeface="Varela Round" pitchFamily="2" charset="-79"/>
                <a:cs typeface="Varela Round" pitchFamily="2" charset="-79"/>
              </a:rPr>
              <a:t>C </a:t>
            </a:r>
            <a:r>
              <a:rPr lang="he-IL" sz="2400" dirty="0">
                <a:solidFill>
                  <a:srgbClr val="002060"/>
                </a:solidFill>
                <a:latin typeface="Varela Round" pitchFamily="2" charset="-79"/>
                <a:cs typeface="Varela Round" pitchFamily="2" charset="-79"/>
              </a:rPr>
              <a:t>˚35.</a:t>
            </a:r>
            <a:endParaRPr lang="en-US" sz="2400" dirty="0">
              <a:solidFill>
                <a:srgbClr val="002060"/>
              </a:solidFill>
              <a:latin typeface="Varela Round" pitchFamily="2" charset="-79"/>
              <a:cs typeface="Varela Round" pitchFamily="2" charset="-79"/>
            </a:endParaRPr>
          </a:p>
          <a:p>
            <a:pPr lvl="1"/>
            <a:r>
              <a:rPr lang="he-IL" sz="2400" dirty="0">
                <a:solidFill>
                  <a:srgbClr val="002060"/>
                </a:solidFill>
                <a:latin typeface="Varela Round" pitchFamily="2" charset="-79"/>
                <a:cs typeface="Varela Round" pitchFamily="2" charset="-79"/>
              </a:rPr>
              <a:t>א. האם האנרגיה הפנימית לפני החימום בכלי </a:t>
            </a:r>
            <a:r>
              <a:rPr lang="en-US" sz="2400" dirty="0">
                <a:solidFill>
                  <a:srgbClr val="002060"/>
                </a:solidFill>
                <a:latin typeface="Varela Round" pitchFamily="2" charset="-79"/>
                <a:cs typeface="Varela Round" pitchFamily="2" charset="-79"/>
              </a:rPr>
              <a:t>A</a:t>
            </a:r>
            <a:r>
              <a:rPr lang="he-IL" sz="2400" dirty="0">
                <a:solidFill>
                  <a:srgbClr val="002060"/>
                </a:solidFill>
                <a:latin typeface="Varela Round" pitchFamily="2" charset="-79"/>
                <a:cs typeface="Varela Round" pitchFamily="2" charset="-79"/>
              </a:rPr>
              <a:t> גדולה /קטנה/שווה לזו שבכלי </a:t>
            </a:r>
            <a:r>
              <a:rPr lang="en-US" sz="2400" dirty="0">
                <a:solidFill>
                  <a:srgbClr val="002060"/>
                </a:solidFill>
                <a:latin typeface="Varela Round" pitchFamily="2" charset="-79"/>
                <a:cs typeface="Varela Round" pitchFamily="2" charset="-79"/>
              </a:rPr>
              <a:t>B</a:t>
            </a:r>
            <a:r>
              <a:rPr lang="he-IL" sz="2400" dirty="0">
                <a:solidFill>
                  <a:srgbClr val="002060"/>
                </a:solidFill>
                <a:latin typeface="Varela Round" pitchFamily="2" charset="-79"/>
                <a:cs typeface="Varela Round" pitchFamily="2" charset="-79"/>
              </a:rPr>
              <a:t> ? נמקו.</a:t>
            </a:r>
            <a:endParaRPr lang="en-US" sz="2400" dirty="0">
              <a:solidFill>
                <a:srgbClr val="002060"/>
              </a:solidFill>
              <a:latin typeface="Varela Round" pitchFamily="2" charset="-79"/>
              <a:cs typeface="Varela Round" pitchFamily="2" charset="-79"/>
            </a:endParaRPr>
          </a:p>
          <a:p>
            <a:pPr lvl="1"/>
            <a:r>
              <a:rPr lang="he-IL" sz="2400" dirty="0">
                <a:solidFill>
                  <a:srgbClr val="002060"/>
                </a:solidFill>
                <a:latin typeface="Varela Round" pitchFamily="2" charset="-79"/>
                <a:cs typeface="Varela Round" pitchFamily="2" charset="-79"/>
              </a:rPr>
              <a:t>ב. האם האנרגיה הפנימית אחרי החימום בכלי </a:t>
            </a:r>
            <a:r>
              <a:rPr lang="en-US" sz="2400" dirty="0">
                <a:solidFill>
                  <a:srgbClr val="002060"/>
                </a:solidFill>
                <a:latin typeface="Varela Round" pitchFamily="2" charset="-79"/>
                <a:cs typeface="Varela Round" pitchFamily="2" charset="-79"/>
              </a:rPr>
              <a:t>A</a:t>
            </a:r>
            <a:r>
              <a:rPr lang="he-IL" sz="2400" dirty="0">
                <a:solidFill>
                  <a:srgbClr val="002060"/>
                </a:solidFill>
                <a:latin typeface="Varela Round" pitchFamily="2" charset="-79"/>
                <a:cs typeface="Varela Round" pitchFamily="2" charset="-79"/>
              </a:rPr>
              <a:t> גדולה /קטנה/שווה לזו שבכלי </a:t>
            </a:r>
            <a:r>
              <a:rPr lang="en-US" sz="2400" dirty="0">
                <a:solidFill>
                  <a:srgbClr val="002060"/>
                </a:solidFill>
                <a:latin typeface="Varela Round" pitchFamily="2" charset="-79"/>
                <a:cs typeface="Varela Round" pitchFamily="2" charset="-79"/>
              </a:rPr>
              <a:t>B</a:t>
            </a:r>
            <a:r>
              <a:rPr lang="he-IL" sz="2400" dirty="0">
                <a:solidFill>
                  <a:srgbClr val="002060"/>
                </a:solidFill>
                <a:latin typeface="Varela Round" pitchFamily="2" charset="-79"/>
                <a:cs typeface="Varela Round" pitchFamily="2" charset="-79"/>
              </a:rPr>
              <a:t> ? נמקו.</a:t>
            </a:r>
            <a:endParaRPr lang="en-US" sz="2400" dirty="0">
              <a:solidFill>
                <a:srgbClr val="002060"/>
              </a:solidFill>
              <a:latin typeface="Varela Round" pitchFamily="2" charset="-79"/>
              <a:cs typeface="Varela Round" pitchFamily="2" charset="-79"/>
            </a:endParaRPr>
          </a:p>
          <a:p>
            <a:pPr lvl="1"/>
            <a:r>
              <a:rPr lang="he-IL" sz="2400" dirty="0">
                <a:solidFill>
                  <a:srgbClr val="002060"/>
                </a:solidFill>
                <a:latin typeface="Varela Round" pitchFamily="2" charset="-79"/>
                <a:cs typeface="Varela Round" pitchFamily="2" charset="-79"/>
              </a:rPr>
              <a:t>ג.  האם השינוי באנרגיה הקינטית בכלי </a:t>
            </a:r>
            <a:r>
              <a:rPr lang="en-US" sz="2400" dirty="0">
                <a:solidFill>
                  <a:srgbClr val="002060"/>
                </a:solidFill>
                <a:latin typeface="Varela Round" pitchFamily="2" charset="-79"/>
                <a:cs typeface="Varela Round" pitchFamily="2" charset="-79"/>
              </a:rPr>
              <a:t>A</a:t>
            </a:r>
            <a:r>
              <a:rPr lang="he-IL" sz="2400" dirty="0">
                <a:solidFill>
                  <a:srgbClr val="002060"/>
                </a:solidFill>
                <a:latin typeface="Varela Round" pitchFamily="2" charset="-79"/>
                <a:cs typeface="Varela Round" pitchFamily="2" charset="-79"/>
              </a:rPr>
              <a:t> גדולה /קטנה/שווה לזו שבכלי </a:t>
            </a:r>
            <a:r>
              <a:rPr lang="en-US" sz="2400" dirty="0">
                <a:solidFill>
                  <a:srgbClr val="002060"/>
                </a:solidFill>
                <a:latin typeface="Varela Round" pitchFamily="2" charset="-79"/>
                <a:cs typeface="Varela Round" pitchFamily="2" charset="-79"/>
              </a:rPr>
              <a:t>B</a:t>
            </a:r>
            <a:r>
              <a:rPr lang="he-IL" sz="2400" dirty="0">
                <a:solidFill>
                  <a:srgbClr val="002060"/>
                </a:solidFill>
                <a:latin typeface="Varela Round" pitchFamily="2" charset="-79"/>
                <a:cs typeface="Varela Round" pitchFamily="2" charset="-79"/>
              </a:rPr>
              <a:t> ? נמקו.</a:t>
            </a:r>
            <a:endParaRPr lang="en-US" sz="2400" dirty="0">
              <a:solidFill>
                <a:srgbClr val="002060"/>
              </a:solidFill>
              <a:latin typeface="Varela Round" pitchFamily="2" charset="-79"/>
              <a:cs typeface="Varela Round" pitchFamily="2" charset="-79"/>
            </a:endParaRPr>
          </a:p>
          <a:p>
            <a:pPr lvl="1"/>
            <a:r>
              <a:rPr lang="he-IL" sz="2400" dirty="0">
                <a:solidFill>
                  <a:srgbClr val="002060"/>
                </a:solidFill>
                <a:latin typeface="Varela Round" pitchFamily="2" charset="-79"/>
                <a:cs typeface="Varela Round" pitchFamily="2" charset="-79"/>
              </a:rPr>
              <a:t>ד. מהו השינוי שיש לבצע על מנת שהאנרגיה הפנימית בכלי </a:t>
            </a:r>
            <a:r>
              <a:rPr lang="en-US" sz="2400" dirty="0">
                <a:solidFill>
                  <a:srgbClr val="002060"/>
                </a:solidFill>
                <a:latin typeface="Varela Round" pitchFamily="2" charset="-79"/>
                <a:cs typeface="Varela Round" pitchFamily="2" charset="-79"/>
              </a:rPr>
              <a:t>A</a:t>
            </a:r>
            <a:r>
              <a:rPr lang="he-IL" sz="2400" dirty="0">
                <a:solidFill>
                  <a:srgbClr val="002060"/>
                </a:solidFill>
                <a:latin typeface="Varela Round" pitchFamily="2" charset="-79"/>
                <a:cs typeface="Varela Round" pitchFamily="2" charset="-79"/>
              </a:rPr>
              <a:t> תשתווה לזו שבכלי </a:t>
            </a:r>
            <a:r>
              <a:rPr lang="en-US" sz="2400" dirty="0">
                <a:solidFill>
                  <a:srgbClr val="002060"/>
                </a:solidFill>
                <a:latin typeface="Varela Round" pitchFamily="2" charset="-79"/>
                <a:cs typeface="Varela Round" pitchFamily="2" charset="-79"/>
              </a:rPr>
              <a:t>B</a:t>
            </a:r>
            <a:r>
              <a:rPr lang="he-IL" sz="2400" dirty="0">
                <a:solidFill>
                  <a:srgbClr val="002060"/>
                </a:solidFill>
                <a:latin typeface="Varela Round" pitchFamily="2" charset="-79"/>
                <a:cs typeface="Varela Round" pitchFamily="2" charset="-79"/>
              </a:rPr>
              <a:t>? הסבירו.</a:t>
            </a:r>
            <a:endParaRPr lang="en-US" sz="2400" dirty="0">
              <a:solidFill>
                <a:srgbClr val="002060"/>
              </a:solidFill>
              <a:latin typeface="Varela Round" pitchFamily="2" charset="-79"/>
              <a:cs typeface="Varela Round" pitchFamily="2" charset="-79"/>
            </a:endParaRPr>
          </a:p>
          <a:p>
            <a:pPr marL="342900" indent="-342900">
              <a:spcAft>
                <a:spcPts val="600"/>
              </a:spcAft>
              <a:tabLst>
                <a:tab pos="422275" algn="l"/>
              </a:tabLst>
            </a:pPr>
            <a:endParaRPr lang="en-US" sz="2400" dirty="0">
              <a:solidFill>
                <a:srgbClr val="002060"/>
              </a:solidFill>
              <a:latin typeface="Varela Round" pitchFamily="2" charset="-79"/>
              <a:cs typeface="Varela Round" pitchFamily="2" charset="-79"/>
            </a:endParaRPr>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 name="תמונה 1">
            <a:extLst>
              <a:ext uri="{FF2B5EF4-FFF2-40B4-BE49-F238E27FC236}">
                <a16:creationId xmlns:a16="http://schemas.microsoft.com/office/drawing/2014/main" xmlns="" id="{64609742-F81B-4633-9A2B-1A3649A6E874}"/>
              </a:ext>
            </a:extLst>
          </p:cNvPr>
          <p:cNvPicPr>
            <a:picLocks noChangeAspect="1"/>
          </p:cNvPicPr>
          <p:nvPr/>
        </p:nvPicPr>
        <p:blipFill rotWithShape="1">
          <a:blip r:embed="rId3" cstate="print"/>
          <a:srcRect l="39172" r="34234" b="66411"/>
          <a:stretch/>
        </p:blipFill>
        <p:spPr>
          <a:xfrm>
            <a:off x="4775372" y="446"/>
            <a:ext cx="3241542" cy="1838237"/>
          </a:xfrm>
          <a:prstGeom prst="rect">
            <a:avLst/>
          </a:prstGeom>
        </p:spPr>
      </p:pic>
      <p:sp>
        <p:nvSpPr>
          <p:cNvPr id="9" name="תיבת טקסט 3">
            <a:extLst>
              <a:ext uri="{FF2B5EF4-FFF2-40B4-BE49-F238E27FC236}">
                <a16:creationId xmlns:a16="http://schemas.microsoft.com/office/drawing/2014/main" xmlns="" id="{989B8A02-19E8-4071-B42F-5FEA1053C19A}"/>
              </a:ext>
            </a:extLst>
          </p:cNvPr>
          <p:cNvSpPr txBox="1"/>
          <p:nvPr/>
        </p:nvSpPr>
        <p:spPr>
          <a:xfrm>
            <a:off x="647255" y="3016166"/>
            <a:ext cx="11172957" cy="2618133"/>
          </a:xfrm>
          <a:prstGeom prst="rect">
            <a:avLst/>
          </a:prstGeom>
          <a:noFill/>
        </p:spPr>
        <p:txBody>
          <a:bodyPr wrap="square" rtlCol="1">
            <a:spAutoFit/>
          </a:bodyPr>
          <a:lstStyle/>
          <a:p>
            <a:pPr marL="89526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10" name="מלבן 4">
            <a:extLst>
              <a:ext uri="{FF2B5EF4-FFF2-40B4-BE49-F238E27FC236}">
                <a16:creationId xmlns:a16="http://schemas.microsoft.com/office/drawing/2014/main" xmlns="" id="{2E593256-02F8-4D78-9823-184FFD38614B}"/>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extLst>
      <p:ext uri="{BB962C8B-B14F-4D97-AF65-F5344CB8AC3E}">
        <p14:creationId xmlns:p14="http://schemas.microsoft.com/office/powerpoint/2010/main" xmlns="" val="3514227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type="body" sz="quarter" idx="3"/>
          </p:nvPr>
        </p:nvSpPr>
        <p:spPr>
          <a:xfrm>
            <a:off x="515205" y="1185681"/>
            <a:ext cx="9000000" cy="540000"/>
          </a:xfrm>
        </p:spPr>
        <p:txBody>
          <a:bodyPr/>
          <a:lstStyle/>
          <a:p>
            <a:r>
              <a:rPr lang="he-IL" dirty="0">
                <a:sym typeface="Varela Round"/>
              </a:rPr>
              <a:t>אנרגיה – מושגי יסוד</a:t>
            </a:r>
            <a:endParaRPr lang="he-IL" dirty="0"/>
          </a:p>
        </p:txBody>
      </p:sp>
      <p:sp>
        <p:nvSpPr>
          <p:cNvPr id="8" name="מציין מיקום תוכן 7"/>
          <p:cNvSpPr>
            <a:spLocks noGrp="1"/>
          </p:cNvSpPr>
          <p:nvPr>
            <p:ph sz="quarter" idx="4"/>
          </p:nvPr>
        </p:nvSpPr>
        <p:spPr>
          <a:xfrm>
            <a:off x="515206" y="1725681"/>
            <a:ext cx="9000000" cy="4152517"/>
          </a:xfrm>
        </p:spPr>
        <p:txBody>
          <a:bodyPr/>
          <a:lstStyle/>
          <a:p>
            <a:pPr marL="385763" indent="-385763"/>
            <a:r>
              <a:rPr lang="he-IL" dirty="0"/>
              <a:t>מהי אנרגיה</a:t>
            </a:r>
          </a:p>
          <a:p>
            <a:pPr marL="385763" indent="-385763"/>
            <a:r>
              <a:rPr lang="he-IL" dirty="0"/>
              <a:t>אנרגיה פנימית</a:t>
            </a:r>
          </a:p>
          <a:p>
            <a:pPr marL="385763" indent="-385763"/>
            <a:r>
              <a:rPr lang="he-IL" dirty="0"/>
              <a:t>אנרגיה, טמפרטורה ומה שביניהם</a:t>
            </a:r>
          </a:p>
          <a:p>
            <a:pPr>
              <a:lnSpc>
                <a:spcPct val="200000"/>
              </a:lnSpc>
            </a:pPr>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826026" y="2270910"/>
            <a:ext cx="10871177" cy="1260000"/>
          </a:xfrm>
        </p:spPr>
        <p:txBody>
          <a:bodyPr/>
          <a:lstStyle/>
          <a:p>
            <a:r>
              <a:rPr lang="he-IL" dirty="0"/>
              <a:t>מהי אנרגיה?</a:t>
            </a:r>
          </a:p>
        </p:txBody>
      </p:sp>
      <p:pic>
        <p:nvPicPr>
          <p:cNvPr id="6" name="תמונה 4"/>
          <p:cNvPicPr>
            <a:picLocks noChangeAspect="1"/>
          </p:cNvPicPr>
          <p:nvPr/>
        </p:nvPicPr>
        <p:blipFill>
          <a:blip r:embed="rId3" cstate="print"/>
          <a:srcRect/>
          <a:stretch>
            <a:fillRect/>
          </a:stretch>
        </p:blipFill>
        <p:spPr bwMode="auto">
          <a:xfrm>
            <a:off x="3465576" y="4236816"/>
            <a:ext cx="2306447" cy="2356072"/>
          </a:xfrm>
          <a:prstGeom prst="rect">
            <a:avLst/>
          </a:prstGeom>
          <a:noFill/>
          <a:ln w="9525">
            <a:noFill/>
            <a:miter lim="800000"/>
            <a:headEnd/>
            <a:tailEnd/>
          </a:ln>
        </p:spPr>
      </p:pic>
      <p:pic>
        <p:nvPicPr>
          <p:cNvPr id="9" name="Picture 31" descr="man2"/>
          <p:cNvPicPr>
            <a:picLocks noChangeAspect="1" noChangeArrowheads="1"/>
          </p:cNvPicPr>
          <p:nvPr/>
        </p:nvPicPr>
        <p:blipFill>
          <a:blip r:embed="rId4" cstate="print"/>
          <a:srcRect/>
          <a:stretch>
            <a:fillRect/>
          </a:stretch>
        </p:blipFill>
        <p:spPr bwMode="auto">
          <a:xfrm>
            <a:off x="6460822" y="4498506"/>
            <a:ext cx="2097961" cy="186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 name="Picture 2" descr="תמונה קשורה"/>
          <p:cNvPicPr>
            <a:picLocks noChangeAspect="1" noChangeArrowheads="1"/>
          </p:cNvPicPr>
          <p:nvPr/>
        </p:nvPicPr>
        <p:blipFill>
          <a:blip r:embed="rId3" cstate="print"/>
          <a:srcRect/>
          <a:stretch>
            <a:fillRect/>
          </a:stretch>
        </p:blipFill>
        <p:spPr bwMode="auto">
          <a:xfrm>
            <a:off x="4294414" y="2435544"/>
            <a:ext cx="3421357" cy="3421357"/>
          </a:xfrm>
          <a:prstGeom prst="rect">
            <a:avLst/>
          </a:prstGeom>
          <a:ln>
            <a:noFill/>
          </a:ln>
          <a:effectLst/>
        </p:spPr>
      </p:pic>
      <p:sp>
        <p:nvSpPr>
          <p:cNvPr id="8" name="כותרת 7"/>
          <p:cNvSpPr>
            <a:spLocks noGrp="1"/>
          </p:cNvSpPr>
          <p:nvPr>
            <p:ph type="title"/>
          </p:nvPr>
        </p:nvSpPr>
        <p:spPr/>
        <p:txBody>
          <a:bodyPr/>
          <a:lstStyle/>
          <a:p>
            <a:r>
              <a:rPr lang="he-IL" dirty="0"/>
              <a:t>מהי אנרגיה?</a:t>
            </a:r>
          </a:p>
        </p:txBody>
      </p:sp>
      <p:sp>
        <p:nvSpPr>
          <p:cNvPr id="11" name="מציין מיקום תוכן 10"/>
          <p:cNvSpPr>
            <a:spLocks noGrp="1"/>
          </p:cNvSpPr>
          <p:nvPr>
            <p:ph sz="quarter" idx="4"/>
          </p:nvPr>
        </p:nvSpPr>
        <p:spPr>
          <a:xfrm>
            <a:off x="1963006" y="968441"/>
            <a:ext cx="9000000" cy="4152517"/>
          </a:xfrm>
        </p:spPr>
        <p:txBody>
          <a:bodyPr/>
          <a:lstStyle/>
          <a:p>
            <a:pPr>
              <a:buClr>
                <a:schemeClr val="folHlink"/>
              </a:buClr>
              <a:buSzPct val="110000"/>
              <a:buFont typeface="Wingdings 2" pitchFamily="18" charset="2"/>
              <a:buChar char="í"/>
            </a:pPr>
            <a:r>
              <a:rPr lang="he-IL" altLang="he-IL" b="1" dirty="0"/>
              <a:t>אנרגיה היא היכולת לבצע עבודה</a:t>
            </a:r>
            <a:endParaRPr lang="en-US" altLang="he-IL" b="1" dirty="0"/>
          </a:p>
          <a:p>
            <a:pPr>
              <a:buClr>
                <a:schemeClr val="folHlink"/>
              </a:buClr>
              <a:buSzPct val="110000"/>
              <a:buFont typeface="Wingdings 2" pitchFamily="18" charset="2"/>
              <a:buChar char="í"/>
            </a:pPr>
            <a:r>
              <a:rPr lang="he-IL" altLang="he-IL" b="1" dirty="0"/>
              <a:t>אנרגיה היא היכולת לספק חום</a:t>
            </a:r>
          </a:p>
          <a:p>
            <a:pPr>
              <a:buClr>
                <a:schemeClr val="folHlink"/>
              </a:buClr>
              <a:buSzPct val="110000"/>
              <a:buFont typeface="Wingdings 2" pitchFamily="18" charset="2"/>
              <a:buChar char="í"/>
            </a:pPr>
            <a:r>
              <a:rPr lang="he-IL" altLang="he-IL" b="1" dirty="0"/>
              <a:t>אנרגיה היא מדד המאפיין תכונה חשובה של המערכת, אך אינו ניתן למדידה ישירה. </a:t>
            </a:r>
            <a:endParaRPr lang="en-US" altLang="he-IL" b="1" dirty="0"/>
          </a:p>
          <a:p>
            <a:pPr>
              <a:lnSpc>
                <a:spcPct val="150000"/>
              </a:lnSpc>
            </a:pPr>
            <a:endParaRPr lang="he-IL" dirty="0"/>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en-US" sz="4400" dirty="0"/>
              <a:t>אנרגיה: </a:t>
            </a:r>
            <a:r>
              <a:rPr lang="he-IL" altLang="en-US" sz="4400" dirty="0" err="1"/>
              <a:t>אנרגיה</a:t>
            </a:r>
            <a:r>
              <a:rPr lang="he-IL" altLang="en-US" sz="4400" dirty="0"/>
              <a:t> קינטית ואנרגיה פוטנציאלית</a:t>
            </a:r>
          </a:p>
        </p:txBody>
      </p:sp>
      <p:sp>
        <p:nvSpPr>
          <p:cNvPr id="14" name="מציין מיקום טקסט 13"/>
          <p:cNvSpPr>
            <a:spLocks noGrp="1"/>
          </p:cNvSpPr>
          <p:nvPr>
            <p:ph type="body" sz="quarter" idx="3"/>
          </p:nvPr>
        </p:nvSpPr>
        <p:spPr>
          <a:xfrm>
            <a:off x="58006" y="901291"/>
            <a:ext cx="9000000" cy="540000"/>
          </a:xfrm>
        </p:spPr>
        <p:txBody>
          <a:bodyPr/>
          <a:lstStyle/>
          <a:p>
            <a:r>
              <a:rPr lang="he-IL" altLang="en-US" sz="2800" dirty="0">
                <a:sym typeface="Varela Round"/>
              </a:rPr>
              <a:t>מקובל להבחין בין שני סוגי אנרגיה  </a:t>
            </a:r>
          </a:p>
        </p:txBody>
      </p:sp>
      <p:sp>
        <p:nvSpPr>
          <p:cNvPr id="6" name="Text Box 7"/>
          <p:cNvSpPr txBox="1">
            <a:spLocks noChangeArrowheads="1"/>
          </p:cNvSpPr>
          <p:nvPr/>
        </p:nvSpPr>
        <p:spPr bwMode="auto">
          <a:xfrm>
            <a:off x="7039024" y="1428234"/>
            <a:ext cx="5660987" cy="646331"/>
          </a:xfrm>
          <a:prstGeom prst="rect">
            <a:avLst/>
          </a:prstGeom>
          <a:noFill/>
          <a:ln w="9525">
            <a:noFill/>
            <a:miter lim="800000"/>
            <a:headEnd/>
            <a:tailEnd/>
          </a:ln>
          <a:effectLst/>
        </p:spPr>
        <p:txBody>
          <a:bodyPr wrap="square">
            <a:spAutoFit/>
          </a:bodyPr>
          <a:lstStyle/>
          <a:p>
            <a:pPr algn="ctr">
              <a:spcBef>
                <a:spcPct val="50000"/>
              </a:spcBef>
            </a:pPr>
            <a:r>
              <a:rPr lang="he-IL" altLang="en-US" sz="3600" b="1" dirty="0">
                <a:solidFill>
                  <a:srgbClr val="0070C0"/>
                </a:solidFill>
                <a:latin typeface="Varela Round" pitchFamily="2" charset="-79"/>
                <a:cs typeface="Varela Round" pitchFamily="2" charset="-79"/>
                <a:sym typeface="Varela Round"/>
              </a:rPr>
              <a:t>אנרגיה קינטית  </a:t>
            </a:r>
            <a:r>
              <a:rPr lang="en-US" altLang="en-US" sz="3600" dirty="0">
                <a:solidFill>
                  <a:schemeClr val="accent2"/>
                </a:solidFill>
                <a:latin typeface="Times New Roman" pitchFamily="18" charset="0"/>
                <a:cs typeface="Varela Round"/>
              </a:rPr>
              <a:t> </a:t>
            </a:r>
            <a:r>
              <a:rPr lang="en-US" altLang="en-US" sz="3600" dirty="0" err="1">
                <a:solidFill>
                  <a:schemeClr val="accent2"/>
                </a:solidFill>
                <a:latin typeface="Times New Roman" pitchFamily="18" charset="0"/>
                <a:cs typeface="Varela Round"/>
              </a:rPr>
              <a:t>E</a:t>
            </a:r>
            <a:r>
              <a:rPr lang="en-US" altLang="en-US" sz="3600" baseline="-25000" dirty="0" err="1">
                <a:solidFill>
                  <a:schemeClr val="accent2"/>
                </a:solidFill>
                <a:latin typeface="Times New Roman" pitchFamily="18" charset="0"/>
                <a:cs typeface="Varela Round"/>
              </a:rPr>
              <a:t>k</a:t>
            </a:r>
            <a:r>
              <a:rPr lang="he-IL" altLang="en-US" sz="3600" baseline="-25000" dirty="0">
                <a:solidFill>
                  <a:schemeClr val="accent2"/>
                </a:solidFill>
                <a:latin typeface="Times New Roman" pitchFamily="18" charset="0"/>
                <a:cs typeface="Varela Round"/>
              </a:rPr>
              <a:t> </a:t>
            </a:r>
            <a:r>
              <a:rPr lang="he-IL" altLang="en-US" sz="3600" b="1" dirty="0">
                <a:solidFill>
                  <a:srgbClr val="0070C0"/>
                </a:solidFill>
                <a:latin typeface="Varela Round" pitchFamily="2" charset="-79"/>
                <a:cs typeface="Varela Round" pitchFamily="2" charset="-79"/>
                <a:sym typeface="Varela Round"/>
              </a:rPr>
              <a:t> </a:t>
            </a:r>
            <a:endParaRPr lang="en-US" altLang="en-US" sz="3600" b="1" dirty="0">
              <a:solidFill>
                <a:srgbClr val="0070C0"/>
              </a:solidFill>
              <a:latin typeface="Varela Round" pitchFamily="2" charset="-79"/>
              <a:cs typeface="Varela Round" pitchFamily="2" charset="-79"/>
              <a:sym typeface="Varela Round"/>
            </a:endParaRPr>
          </a:p>
        </p:txBody>
      </p:sp>
      <p:sp>
        <p:nvSpPr>
          <p:cNvPr id="7" name="Text Box 8"/>
          <p:cNvSpPr txBox="1">
            <a:spLocks noChangeArrowheads="1"/>
          </p:cNvSpPr>
          <p:nvPr/>
        </p:nvSpPr>
        <p:spPr bwMode="auto">
          <a:xfrm>
            <a:off x="6591725" y="2083494"/>
            <a:ext cx="5159438" cy="923330"/>
          </a:xfrm>
          <a:prstGeom prst="rect">
            <a:avLst/>
          </a:prstGeom>
          <a:solidFill>
            <a:srgbClr val="D8EAF0"/>
          </a:solidFill>
          <a:ln w="9525">
            <a:solidFill>
              <a:schemeClr val="tx1"/>
            </a:solidFill>
            <a:miter lim="800000"/>
            <a:headEnd/>
            <a:tailEnd/>
          </a:ln>
          <a:effectLst/>
        </p:spPr>
        <p:txBody>
          <a:bodyPr wrap="square">
            <a:spAutoFit/>
          </a:bodyPr>
          <a:lstStyle/>
          <a:p>
            <a:pPr algn="r" rtl="1" eaLnBrk="1" hangingPunct="1">
              <a:spcBef>
                <a:spcPct val="50000"/>
              </a:spcBef>
            </a:pPr>
            <a:r>
              <a:rPr lang="he-IL" altLang="en-US" sz="2400" dirty="0">
                <a:cs typeface="Varela Round"/>
              </a:rPr>
              <a:t>אנרגיה הנובעת מתנועה של החלקיקים  </a:t>
            </a:r>
          </a:p>
          <a:p>
            <a:pPr algn="r" rtl="1" eaLnBrk="1" hangingPunct="1">
              <a:spcBef>
                <a:spcPct val="50000"/>
              </a:spcBef>
            </a:pPr>
            <a:r>
              <a:rPr lang="he-IL" altLang="en-US" sz="2000" dirty="0">
                <a:cs typeface="Varela Round"/>
              </a:rPr>
              <a:t>(בפיזיקה: אנרגית תנועה של גופים = </a:t>
            </a:r>
            <a:r>
              <a:rPr lang="en-US" altLang="en-US" sz="2000" dirty="0">
                <a:latin typeface="Times New Roman" pitchFamily="18" charset="0"/>
                <a:cs typeface="Varela Round"/>
              </a:rPr>
              <a:t>½mv</a:t>
            </a:r>
            <a:r>
              <a:rPr lang="en-US" altLang="en-US" sz="2000" baseline="30000" dirty="0">
                <a:latin typeface="Times New Roman" pitchFamily="18" charset="0"/>
                <a:cs typeface="Varela Round"/>
              </a:rPr>
              <a:t>2</a:t>
            </a:r>
            <a:r>
              <a:rPr lang="he-IL" altLang="en-US" sz="2000" dirty="0">
                <a:cs typeface="Varela Round"/>
              </a:rPr>
              <a:t>)</a:t>
            </a:r>
            <a:r>
              <a:rPr lang="he-IL" altLang="en-US" sz="2000" dirty="0">
                <a:latin typeface="Times New Roman" pitchFamily="18" charset="0"/>
                <a:cs typeface="Varela Round"/>
              </a:rPr>
              <a:t> </a:t>
            </a:r>
          </a:p>
        </p:txBody>
      </p:sp>
      <p:sp>
        <p:nvSpPr>
          <p:cNvPr id="9" name="Text Box 62"/>
          <p:cNvSpPr txBox="1">
            <a:spLocks noChangeArrowheads="1"/>
          </p:cNvSpPr>
          <p:nvPr/>
        </p:nvSpPr>
        <p:spPr bwMode="auto">
          <a:xfrm>
            <a:off x="5669394" y="3840884"/>
            <a:ext cx="6081769" cy="1015663"/>
          </a:xfrm>
          <a:prstGeom prst="rect">
            <a:avLst/>
          </a:prstGeom>
          <a:solidFill>
            <a:srgbClr val="D8EAF0"/>
          </a:solidFill>
          <a:ln w="9525">
            <a:solidFill>
              <a:schemeClr val="tx1"/>
            </a:solidFill>
            <a:miter lim="800000"/>
            <a:headEnd/>
            <a:tailEnd/>
          </a:ln>
          <a:effectLst/>
        </p:spPr>
        <p:txBody>
          <a:bodyPr wrap="square">
            <a:spAutoFit/>
          </a:bodyPr>
          <a:lstStyle/>
          <a:p>
            <a:pPr algn="r" rtl="1" eaLnBrk="1" hangingPunct="1">
              <a:spcBef>
                <a:spcPct val="50000"/>
              </a:spcBef>
            </a:pPr>
            <a:r>
              <a:rPr lang="he-IL" altLang="en-US" sz="2400" dirty="0">
                <a:cs typeface="Varela Round"/>
              </a:rPr>
              <a:t>האנרגיה האצורה בחומר</a:t>
            </a:r>
            <a:r>
              <a:rPr lang="he-IL" altLang="en-US" sz="2000" dirty="0">
                <a:cs typeface="Varela Round"/>
              </a:rPr>
              <a:t>.</a:t>
            </a:r>
          </a:p>
          <a:p>
            <a:pPr algn="r" rtl="1" eaLnBrk="1" hangingPunct="1">
              <a:spcBef>
                <a:spcPct val="50000"/>
              </a:spcBef>
            </a:pPr>
            <a:r>
              <a:rPr lang="he-IL" altLang="en-US" sz="2000" dirty="0">
                <a:cs typeface="Varela Round"/>
              </a:rPr>
              <a:t>(בפיזיקה: אנרגית גובה = </a:t>
            </a:r>
            <a:r>
              <a:rPr lang="en-US" altLang="en-US" sz="2000" dirty="0" err="1">
                <a:latin typeface="Times New Roman" pitchFamily="18" charset="0"/>
                <a:cs typeface="Varela Round"/>
              </a:rPr>
              <a:t>mgh</a:t>
            </a:r>
            <a:r>
              <a:rPr lang="he-IL" altLang="en-US" sz="2000" dirty="0">
                <a:latin typeface="Times New Roman" pitchFamily="18" charset="0"/>
                <a:cs typeface="Varela Round"/>
              </a:rPr>
              <a:t>, אנרגיה של קפיץ מתוח )</a:t>
            </a:r>
            <a:r>
              <a:rPr lang="he-IL" altLang="en-US" sz="2400" dirty="0">
                <a:solidFill>
                  <a:srgbClr val="000000"/>
                </a:solidFill>
                <a:cs typeface="Varela Round"/>
              </a:rPr>
              <a:t> </a:t>
            </a:r>
          </a:p>
        </p:txBody>
      </p:sp>
      <p:sp>
        <p:nvSpPr>
          <p:cNvPr id="10" name="Text Box 63"/>
          <p:cNvSpPr txBox="1">
            <a:spLocks noChangeArrowheads="1"/>
          </p:cNvSpPr>
          <p:nvPr/>
        </p:nvSpPr>
        <p:spPr bwMode="auto">
          <a:xfrm>
            <a:off x="6451750" y="3160154"/>
            <a:ext cx="6431712" cy="646331"/>
          </a:xfrm>
          <a:prstGeom prst="rect">
            <a:avLst/>
          </a:prstGeom>
          <a:noFill/>
          <a:ln w="9525">
            <a:noFill/>
            <a:miter lim="800000"/>
            <a:headEnd/>
            <a:tailEnd/>
          </a:ln>
          <a:effectLst/>
        </p:spPr>
        <p:txBody>
          <a:bodyPr>
            <a:spAutoFit/>
          </a:bodyPr>
          <a:lstStyle/>
          <a:p>
            <a:pPr algn="ctr">
              <a:spcBef>
                <a:spcPct val="50000"/>
              </a:spcBef>
            </a:pPr>
            <a:r>
              <a:rPr lang="he-IL" altLang="en-US" sz="3600" b="1" dirty="0">
                <a:solidFill>
                  <a:srgbClr val="0070C0"/>
                </a:solidFill>
                <a:latin typeface="Varela Round" pitchFamily="2" charset="-79"/>
                <a:cs typeface="Varela Round" pitchFamily="2" charset="-79"/>
                <a:sym typeface="Varela Round"/>
              </a:rPr>
              <a:t>אנרגיה פוטנציאלית </a:t>
            </a:r>
            <a:r>
              <a:rPr lang="en-US" altLang="en-US" sz="3600" dirty="0" err="1">
                <a:solidFill>
                  <a:schemeClr val="accent2"/>
                </a:solidFill>
                <a:latin typeface="Times New Roman" pitchFamily="18" charset="0"/>
                <a:cs typeface="Varela Round"/>
              </a:rPr>
              <a:t>E</a:t>
            </a:r>
            <a:r>
              <a:rPr lang="en-US" altLang="en-US" sz="3600" baseline="-25000" dirty="0" err="1">
                <a:solidFill>
                  <a:schemeClr val="accent2"/>
                </a:solidFill>
                <a:latin typeface="Times New Roman" pitchFamily="18" charset="0"/>
                <a:cs typeface="Varela Round"/>
              </a:rPr>
              <a:t>p</a:t>
            </a:r>
            <a:endParaRPr lang="en-US" altLang="en-US" sz="3600" b="1" dirty="0">
              <a:solidFill>
                <a:srgbClr val="0070C0"/>
              </a:solidFill>
              <a:latin typeface="Varela Round" pitchFamily="2" charset="-79"/>
              <a:cs typeface="Varela Round" pitchFamily="2" charset="-79"/>
              <a:sym typeface="Varela Round"/>
            </a:endParaRPr>
          </a:p>
        </p:txBody>
      </p:sp>
      <p:pic>
        <p:nvPicPr>
          <p:cNvPr id="11" name="Picture 14" descr="c05_05"/>
          <p:cNvPicPr>
            <a:picLocks noChangeAspect="1" noChangeArrowheads="1"/>
          </p:cNvPicPr>
          <p:nvPr/>
        </p:nvPicPr>
        <p:blipFill>
          <a:blip r:embed="rId3" cstate="print"/>
          <a:srcRect t="1678"/>
          <a:stretch>
            <a:fillRect/>
          </a:stretch>
        </p:blipFill>
        <p:spPr bwMode="auto">
          <a:xfrm>
            <a:off x="253264" y="1914753"/>
            <a:ext cx="5182124" cy="2871667"/>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altLang="he-IL" dirty="0"/>
              <a:t>אנרגיה קינטית</a:t>
            </a:r>
            <a:endParaRPr lang="he-IL" dirty="0"/>
          </a:p>
        </p:txBody>
      </p:sp>
      <p:sp>
        <p:nvSpPr>
          <p:cNvPr id="5" name="Rectangle 3"/>
          <p:cNvSpPr>
            <a:spLocks noGrp="1" noChangeArrowheads="1"/>
          </p:cNvSpPr>
          <p:nvPr>
            <p:ph sz="quarter" idx="4"/>
          </p:nvPr>
        </p:nvSpPr>
        <p:spPr bwMode="auto">
          <a:xfrm>
            <a:off x="6400800" y="2620803"/>
            <a:ext cx="5022510" cy="2524104"/>
          </a:xfrm>
          <a:prstGeom prst="rect">
            <a:avLst/>
          </a:prstGeom>
          <a:solidFill>
            <a:schemeClr val="bg1">
              <a:lumMod val="95000"/>
            </a:schemeClr>
          </a:solidFill>
          <a:ln>
            <a:headEnd/>
            <a:tailEnd/>
          </a:ln>
        </p:spPr>
        <p:style>
          <a:lnRef idx="2">
            <a:schemeClr val="accent1"/>
          </a:lnRef>
          <a:fillRef idx="1">
            <a:schemeClr val="lt1"/>
          </a:fillRef>
          <a:effectRef idx="0">
            <a:schemeClr val="accent1"/>
          </a:effectRef>
          <a:fontRef idx="minor">
            <a:schemeClr val="dk1"/>
          </a:fontRef>
        </p:style>
        <p:txBody>
          <a:bodyPr>
            <a:noAutofit/>
          </a:bodyPr>
          <a:lstStyle/>
          <a:p>
            <a:pPr>
              <a:lnSpc>
                <a:spcPct val="80000"/>
              </a:lnSpc>
              <a:spcAft>
                <a:spcPts val="1200"/>
              </a:spcAft>
              <a:buClr>
                <a:schemeClr val="folHlink"/>
              </a:buClr>
              <a:buSzPct val="110000"/>
              <a:buFont typeface="Wingdings 2" pitchFamily="18" charset="2"/>
              <a:buChar char="í"/>
            </a:pPr>
            <a:r>
              <a:rPr lang="he-IL" altLang="he-IL" dirty="0"/>
              <a:t>סך כל האנרגיה הקינטית של החלקיקים במדגם.</a:t>
            </a:r>
          </a:p>
          <a:p>
            <a:pPr>
              <a:lnSpc>
                <a:spcPct val="80000"/>
              </a:lnSpc>
              <a:spcAft>
                <a:spcPts val="1200"/>
              </a:spcAft>
              <a:buClr>
                <a:schemeClr val="folHlink"/>
              </a:buClr>
              <a:buSzPct val="110000"/>
              <a:buFont typeface="Wingdings 2" pitchFamily="18" charset="2"/>
              <a:buChar char="í"/>
            </a:pPr>
            <a:r>
              <a:rPr lang="he-IL" altLang="he-IL" dirty="0"/>
              <a:t>תלויה </a:t>
            </a:r>
            <a:r>
              <a:rPr lang="he-IL" altLang="he-IL" u="sng" dirty="0"/>
              <a:t>במספר החלקיקים </a:t>
            </a:r>
            <a:r>
              <a:rPr lang="he-IL" altLang="he-IL" dirty="0"/>
              <a:t>וב</a:t>
            </a:r>
            <a:r>
              <a:rPr lang="he-IL" altLang="he-IL" u="sng" dirty="0"/>
              <a:t>אנרגיה הקינטית</a:t>
            </a:r>
            <a:r>
              <a:rPr lang="he-IL" altLang="he-IL" dirty="0"/>
              <a:t> שיש לכל אחד מהם.</a:t>
            </a:r>
          </a:p>
          <a:p>
            <a:pPr>
              <a:lnSpc>
                <a:spcPct val="80000"/>
              </a:lnSpc>
              <a:spcAft>
                <a:spcPts val="1200"/>
              </a:spcAft>
              <a:buClr>
                <a:schemeClr val="folHlink"/>
              </a:buClr>
              <a:buSzPct val="110000"/>
              <a:buFont typeface="Wingdings 2" pitchFamily="18" charset="2"/>
              <a:buChar char="í"/>
            </a:pPr>
            <a:r>
              <a:rPr lang="he-IL" altLang="he-IL" dirty="0"/>
              <a:t>האנרגיה הקינטית של מולקולה בודדת תלויה במסת המולקולה ומהירותה</a:t>
            </a:r>
            <a:endParaRPr lang="en-US" altLang="he-IL" dirty="0"/>
          </a:p>
        </p:txBody>
      </p:sp>
      <p:sp>
        <p:nvSpPr>
          <p:cNvPr id="4" name="Rectangle 3"/>
          <p:cNvSpPr txBox="1">
            <a:spLocks noChangeArrowheads="1"/>
          </p:cNvSpPr>
          <p:nvPr/>
        </p:nvSpPr>
        <p:spPr bwMode="auto">
          <a:xfrm>
            <a:off x="710184" y="2623631"/>
            <a:ext cx="4719772" cy="2521276"/>
          </a:xfrm>
          <a:prstGeom prst="rect">
            <a:avLst/>
          </a:prstGeom>
          <a:solidFill>
            <a:schemeClr val="bg1">
              <a:lumMod val="95000"/>
            </a:schemeClr>
          </a:solidFill>
          <a:ln>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1">
            <a:noAutofit/>
          </a:bodyPr>
          <a:lstStyle/>
          <a:p>
            <a:pPr marL="342900" indent="-342900">
              <a:lnSpc>
                <a:spcPct val="80000"/>
              </a:lnSpc>
              <a:spcAft>
                <a:spcPts val="1200"/>
              </a:spcAft>
              <a:buClr>
                <a:schemeClr val="folHlink"/>
              </a:buClr>
              <a:buSzPct val="110000"/>
              <a:buFont typeface="Wingdings 2" pitchFamily="18" charset="2"/>
              <a:buChar char="í"/>
            </a:pPr>
            <a:r>
              <a:rPr lang="he-IL" altLang="he-IL" sz="2400" dirty="0">
                <a:solidFill>
                  <a:srgbClr val="002060"/>
                </a:solidFill>
                <a:latin typeface="Varela Round" pitchFamily="2" charset="-79"/>
                <a:cs typeface="Varela Round" pitchFamily="2" charset="-79"/>
              </a:rPr>
              <a:t>לחלקיקים במדגם יש מהירויות שונות, ולכן נתייחס לאנרגיה הקינטית הממוצעת של המדגם. </a:t>
            </a:r>
          </a:p>
          <a:p>
            <a:pPr marL="342900" indent="-342900">
              <a:lnSpc>
                <a:spcPct val="80000"/>
              </a:lnSpc>
              <a:spcAft>
                <a:spcPts val="1200"/>
              </a:spcAft>
              <a:buClr>
                <a:schemeClr val="folHlink"/>
              </a:buClr>
              <a:buSzPct val="110000"/>
              <a:buFont typeface="Wingdings 2" pitchFamily="18" charset="2"/>
              <a:buChar char="í"/>
            </a:pPr>
            <a:r>
              <a:rPr lang="he-IL" altLang="he-IL" sz="2400" dirty="0">
                <a:solidFill>
                  <a:srgbClr val="002060"/>
                </a:solidFill>
                <a:latin typeface="Varela Round" pitchFamily="2" charset="-79"/>
                <a:cs typeface="Varela Round" pitchFamily="2" charset="-79"/>
              </a:rPr>
              <a:t>האנרגיה הקינטית הממוצעת באה לידי ביטוי ב</a:t>
            </a:r>
            <a:r>
              <a:rPr lang="he-IL" altLang="he-IL" sz="2400" u="sng" dirty="0">
                <a:solidFill>
                  <a:srgbClr val="002060"/>
                </a:solidFill>
                <a:latin typeface="Varela Round" pitchFamily="2" charset="-79"/>
                <a:cs typeface="Varela Round" pitchFamily="2" charset="-79"/>
              </a:rPr>
              <a:t>טמפרטורה</a:t>
            </a:r>
            <a:r>
              <a:rPr lang="he-IL" altLang="he-IL" sz="2400" dirty="0">
                <a:solidFill>
                  <a:srgbClr val="002060"/>
                </a:solidFill>
                <a:latin typeface="Varela Round" pitchFamily="2" charset="-79"/>
                <a:cs typeface="Varela Round" pitchFamily="2" charset="-79"/>
              </a:rPr>
              <a:t> של מדגם החלקיקים.</a:t>
            </a:r>
            <a:endParaRPr lang="en-US" altLang="he-IL" sz="2400" dirty="0">
              <a:solidFill>
                <a:srgbClr val="002060"/>
              </a:solidFill>
              <a:latin typeface="Varela Round" pitchFamily="2" charset="-79"/>
              <a:cs typeface="Varela Round" pitchFamily="2" charset="-79"/>
            </a:endParaRPr>
          </a:p>
          <a:p>
            <a:pPr marL="342900" marR="0" lvl="0" indent="-342900" fontAlgn="auto">
              <a:lnSpc>
                <a:spcPct val="80000"/>
              </a:lnSpc>
              <a:spcAft>
                <a:spcPts val="600"/>
              </a:spcAft>
              <a:buClr>
                <a:schemeClr val="folHlink"/>
              </a:buClr>
              <a:buSzPct val="110000"/>
              <a:buFont typeface="Wingdings 2" pitchFamily="18" charset="2"/>
              <a:buChar char="í"/>
              <a:tabLst/>
              <a:defRPr/>
            </a:pPr>
            <a:endParaRPr lang="en-US" altLang="he-IL" sz="2400" dirty="0">
              <a:solidFill>
                <a:srgbClr val="002060"/>
              </a:solidFill>
              <a:latin typeface="Varela Round" pitchFamily="2" charset="-79"/>
              <a:cs typeface="Varela Round" pitchFamily="2" charset="-79"/>
            </a:endParaRPr>
          </a:p>
        </p:txBody>
      </p:sp>
      <p:sp>
        <p:nvSpPr>
          <p:cNvPr id="6" name="מציין מיקום טקסט 13"/>
          <p:cNvSpPr>
            <a:spLocks noGrp="1"/>
          </p:cNvSpPr>
          <p:nvPr>
            <p:ph type="body" sz="quarter" idx="3"/>
          </p:nvPr>
        </p:nvSpPr>
        <p:spPr>
          <a:xfrm>
            <a:off x="6686550" y="2083629"/>
            <a:ext cx="4554586" cy="383882"/>
          </a:xfrm>
        </p:spPr>
        <p:txBody>
          <a:bodyPr/>
          <a:lstStyle/>
          <a:p>
            <a:r>
              <a:rPr lang="he-IL" dirty="0"/>
              <a:t>אנרגיה קינטית כוללת</a:t>
            </a:r>
          </a:p>
        </p:txBody>
      </p:sp>
      <p:sp>
        <p:nvSpPr>
          <p:cNvPr id="7" name="מציין מיקום טקסט 13"/>
          <p:cNvSpPr txBox="1">
            <a:spLocks/>
          </p:cNvSpPr>
          <p:nvPr/>
        </p:nvSpPr>
        <p:spPr>
          <a:xfrm>
            <a:off x="-3803810" y="2105163"/>
            <a:ext cx="9000000" cy="383882"/>
          </a:xfrm>
          <a:prstGeom prst="rect">
            <a:avLst/>
          </a:prstGeom>
        </p:spPr>
        <p:txBody>
          <a:bodyPr vert="horz" lIns="91440" tIns="45720" rIns="91440" bIns="45720" rtlCol="1" anchor="b">
            <a:no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1" i="0" u="none" strike="noStrike" kern="1200" cap="none" spc="0" normalizeH="0" baseline="0" noProof="0" dirty="0">
                <a:ln>
                  <a:noFill/>
                </a:ln>
                <a:solidFill>
                  <a:srgbClr val="0070C0"/>
                </a:solidFill>
                <a:effectLst/>
                <a:uLnTx/>
                <a:uFillTx/>
                <a:latin typeface="Varela Round" pitchFamily="2" charset="-79"/>
                <a:ea typeface="+mn-ea"/>
                <a:cs typeface="Varela Round" pitchFamily="2" charset="-79"/>
              </a:rPr>
              <a:t>אנרגיה קינטית ממוצעת</a:t>
            </a:r>
          </a:p>
        </p:txBody>
      </p:sp>
      <p:cxnSp>
        <p:nvCxnSpPr>
          <p:cNvPr id="10" name="מחבר חץ ישר 9"/>
          <p:cNvCxnSpPr/>
          <p:nvPr/>
        </p:nvCxnSpPr>
        <p:spPr>
          <a:xfrm flipH="1">
            <a:off x="4819650" y="1543050"/>
            <a:ext cx="723900" cy="447675"/>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11" name="מחבר חץ ישר 10"/>
          <p:cNvCxnSpPr/>
          <p:nvPr/>
        </p:nvCxnSpPr>
        <p:spPr>
          <a:xfrm>
            <a:off x="6646864" y="1482662"/>
            <a:ext cx="733425" cy="447675"/>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sp>
        <p:nvSpPr>
          <p:cNvPr id="17" name="מציין מיקום טקסט 13"/>
          <p:cNvSpPr txBox="1">
            <a:spLocks/>
          </p:cNvSpPr>
          <p:nvPr/>
        </p:nvSpPr>
        <p:spPr>
          <a:xfrm>
            <a:off x="3200400" y="1150179"/>
            <a:ext cx="4554586" cy="383882"/>
          </a:xfrm>
          <a:prstGeom prst="rect">
            <a:avLst/>
          </a:prstGeom>
        </p:spPr>
        <p:txBody>
          <a:bodyPr vert="horz" lIns="91440" tIns="45720" rIns="91440" bIns="45720" rtlCol="1" anchor="b">
            <a:no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1" i="0" u="none" strike="noStrike" kern="1200" cap="none" spc="0" normalizeH="0" baseline="0" noProof="0" dirty="0">
                <a:ln>
                  <a:noFill/>
                </a:ln>
                <a:solidFill>
                  <a:srgbClr val="0070C0"/>
                </a:solidFill>
                <a:effectLst/>
                <a:uLnTx/>
                <a:uFillTx/>
                <a:latin typeface="Varela Round" pitchFamily="2" charset="-79"/>
                <a:ea typeface="+mn-ea"/>
                <a:cs typeface="Varela Round" pitchFamily="2" charset="-79"/>
              </a:rPr>
              <a:t>של מדגם חלקיקים</a:t>
            </a:r>
          </a:p>
        </p:txBody>
      </p:sp>
    </p:spTree>
    <p:extLst>
      <p:ext uri="{BB962C8B-B14F-4D97-AF65-F5344CB8AC3E}">
        <p14:creationId xmlns:p14="http://schemas.microsoft.com/office/powerpoint/2010/main" xmlns=""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additive="base">
                                        <p:cTn id="31"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build="p"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9821</TotalTime>
  <Words>2190</Words>
  <Application>Microsoft Office PowerPoint</Application>
  <PresentationFormat>מותאם אישית</PresentationFormat>
  <Paragraphs>345</Paragraphs>
  <Slides>46</Slides>
  <Notes>27</Notes>
  <HiddenSlides>0</HiddenSlides>
  <MMClips>2</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46</vt:i4>
      </vt:variant>
    </vt:vector>
  </HeadingPairs>
  <TitlesOfParts>
    <vt:vector size="48" baseType="lpstr">
      <vt:lpstr>ערכת נושא Office</vt:lpstr>
      <vt:lpstr>Visio</vt:lpstr>
      <vt:lpstr>מערכת שידורים לאומית</vt:lpstr>
      <vt:lpstr>אנרגיה – מושגי יסוד</vt:lpstr>
      <vt:lpstr>בעירת זיקוק</vt:lpstr>
      <vt:lpstr>בעירת זיקוק</vt:lpstr>
      <vt:lpstr>מה נלמד היום </vt:lpstr>
      <vt:lpstr>מהי אנרגיה?</vt:lpstr>
      <vt:lpstr>מהי אנרגיה?</vt:lpstr>
      <vt:lpstr>אנרגיה: אנרגיה קינטית ואנרגיה פוטנציאלית</vt:lpstr>
      <vt:lpstr>אנרגיה קינטית</vt:lpstr>
      <vt:lpstr>אנרגיה קינטית כוללת</vt:lpstr>
      <vt:lpstr>אנרגיה קינטית ברמה המיקרוסקופית</vt:lpstr>
      <vt:lpstr>אנרגיה קינטית של חלקיקים</vt:lpstr>
      <vt:lpstr>אנרגיה קינטית ממוצעת</vt:lpstr>
      <vt:lpstr>אנרגיה קינטית וטמפרטורה</vt:lpstr>
      <vt:lpstr>שאלה 1</vt:lpstr>
      <vt:lpstr>אנרגיה פוטנציאלית</vt:lpstr>
      <vt:lpstr>שאלה 2</vt:lpstr>
      <vt:lpstr>אנרגיה פנימית</vt:lpstr>
      <vt:lpstr>מהי האנרגיה הכוללת של החומר ? </vt:lpstr>
      <vt:lpstr>אנרגיה פנימית: תלות בכמות </vt:lpstr>
      <vt:lpstr>אנרגיה של מערכת היא "פונקציה של מצב"</vt:lpstr>
      <vt:lpstr>שקופית 22</vt:lpstr>
      <vt:lpstr>שקופית 23</vt:lpstr>
      <vt:lpstr>למי אנרגיה פנימית יותר גדולה? </vt:lpstr>
      <vt:lpstr>שאלה לתרגול</vt:lpstr>
      <vt:lpstr>תשובה לשאלה </vt:lpstr>
      <vt:lpstr>אנרגיה פנימית מושפעת ממעברי אנרגיה</vt:lpstr>
      <vt:lpstr>גרף חימום של מים</vt:lpstr>
      <vt:lpstr>אנרגיה, טמפרטורה ומה שביניהם</vt:lpstr>
      <vt:lpstr>מה הקשר בין אנרגיה לטמפרטורה?</vt:lpstr>
      <vt:lpstr>מסקנה משלב א</vt:lpstr>
      <vt:lpstr>מה הקשר בין אנרגיה לטמפרטורה?</vt:lpstr>
      <vt:lpstr>מסקנה משלב ב</vt:lpstr>
      <vt:lpstr>מה הקשר בין אנרגיה לטמפרטורה?</vt:lpstr>
      <vt:lpstr>מה הקשר בין אנרגיה לטמפרטורה?</vt:lpstr>
      <vt:lpstr>מסקנה משלב ג</vt:lpstr>
      <vt:lpstr>מה הקשר בין אנרגיה לטמפרטורה?</vt:lpstr>
      <vt:lpstr>מסקנה משלב ד</vt:lpstr>
      <vt:lpstr>שקופית 39</vt:lpstr>
      <vt:lpstr>שקופית 40</vt:lpstr>
      <vt:lpstr>אנרגיה וטמפרטורה - השוואה</vt:lpstr>
      <vt:lpstr>שאלה 4</vt:lpstr>
      <vt:lpstr>שאלה 5</vt:lpstr>
      <vt:lpstr>אז מה למדנו</vt:lpstr>
      <vt:lpstr>שאלה לתרגול בבית</vt:lpstr>
      <vt:lpstr>שקופית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Iris</cp:lastModifiedBy>
  <cp:revision>83</cp:revision>
  <dcterms:created xsi:type="dcterms:W3CDTF">2020-03-15T19:13:03Z</dcterms:created>
  <dcterms:modified xsi:type="dcterms:W3CDTF">2020-04-12T08:14:21Z</dcterms:modified>
</cp:coreProperties>
</file>