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8"/>
  </p:notesMasterIdLst>
  <p:sldIdLst>
    <p:sldId id="257" r:id="rId2"/>
    <p:sldId id="262" r:id="rId3"/>
    <p:sldId id="263" r:id="rId4"/>
    <p:sldId id="288" r:id="rId5"/>
    <p:sldId id="289" r:id="rId6"/>
    <p:sldId id="304" r:id="rId7"/>
    <p:sldId id="305" r:id="rId8"/>
    <p:sldId id="306" r:id="rId9"/>
    <p:sldId id="307" r:id="rId10"/>
    <p:sldId id="308" r:id="rId11"/>
    <p:sldId id="309" r:id="rId12"/>
    <p:sldId id="310" r:id="rId13"/>
    <p:sldId id="293" r:id="rId14"/>
    <p:sldId id="311" r:id="rId15"/>
    <p:sldId id="303" r:id="rId16"/>
    <p:sldId id="291" r:id="rId17"/>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2A72"/>
    <a:srgbClr val="12B4BC"/>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snapToObjects="1">
      <p:cViewPr varScale="1">
        <p:scale>
          <a:sx n="64" d="100"/>
          <a:sy n="64" d="100"/>
        </p:scale>
        <p:origin x="954" y="66"/>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C061A6-0796-4DA4-BCCF-C39215C865B3}" type="datetimeFigureOut">
              <a:rPr lang="he-IL" smtClean="0"/>
              <a:pPr/>
              <a:t>י"א/תמוז/תש"ף</a:t>
            </a:fld>
            <a:endParaRPr lang="he-IL"/>
          </a:p>
        </p:txBody>
      </p:sp>
      <p:sp>
        <p:nvSpPr>
          <p:cNvPr id="4" name="מציין מיקום של תמונת שקופית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15822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7013715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62384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743494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2263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64808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5150180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423274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1" y="2693989"/>
            <a:ext cx="12192000" cy="1470025"/>
          </a:xfrm>
        </p:spPr>
        <p:txBody>
          <a:bodyPr vert="horz" lIns="91440" tIns="45720" rIns="91440" bIns="45720" rtlCol="1" anchor="ctr">
            <a:normAutofit/>
          </a:bodyPr>
          <a:lstStyle>
            <a:lvl1pPr>
              <a:defRPr kumimoji="0" lang="he-IL" sz="6601"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9" y="6569428"/>
            <a:ext cx="2623961"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488810" y="6304086"/>
            <a:ext cx="3246400"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8"/>
          <p:cNvSpPr/>
          <p:nvPr userDrawn="1"/>
        </p:nvSpPr>
        <p:spPr>
          <a:xfrm>
            <a:off x="9986482" y="-439221"/>
            <a:ext cx="4205647"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8259471" y="6565100"/>
            <a:ext cx="4434214"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0" cy="159743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כותרת ושתי תמונות">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6444696"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10" y="186258"/>
            <a:ext cx="10221024"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413012" y="764744"/>
            <a:ext cx="1159099"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מציין מיקום של תמונה 2">
            <a:extLst>
              <a:ext uri="{FF2B5EF4-FFF2-40B4-BE49-F238E27FC236}">
                <a16:creationId xmlns:a16="http://schemas.microsoft.com/office/drawing/2014/main" id="{11DA6207-6C06-4DE8-8270-79FA6D2C27CC}"/>
              </a:ext>
            </a:extLst>
          </p:cNvPr>
          <p:cNvSpPr>
            <a:spLocks noGrp="1"/>
          </p:cNvSpPr>
          <p:nvPr>
            <p:ph type="pic" idx="10" hasCustomPrompt="1"/>
          </p:nvPr>
        </p:nvSpPr>
        <p:spPr>
          <a:xfrm>
            <a:off x="843274"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2062799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כותרת ושלוש תמונות">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5513040" y="1030562"/>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413012" y="764744"/>
            <a:ext cx="1159099"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מציין מיקום של תמונה 2">
            <a:extLst>
              <a:ext uri="{FF2B5EF4-FFF2-40B4-BE49-F238E27FC236}">
                <a16:creationId xmlns:a16="http://schemas.microsoft.com/office/drawing/2014/main" id="{751DC1E2-ACE2-441B-8840-3A69561321B6}"/>
              </a:ext>
            </a:extLst>
          </p:cNvPr>
          <p:cNvSpPr>
            <a:spLocks noGrp="1"/>
          </p:cNvSpPr>
          <p:nvPr>
            <p:ph type="pic" idx="10" hasCustomPrompt="1"/>
          </p:nvPr>
        </p:nvSpPr>
        <p:spPr>
          <a:xfrm>
            <a:off x="1241442" y="1030562"/>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7" name="מציין מיקום של תמונה 2">
            <a:extLst>
              <a:ext uri="{FF2B5EF4-FFF2-40B4-BE49-F238E27FC236}">
                <a16:creationId xmlns:a16="http://schemas.microsoft.com/office/drawing/2014/main" id="{FAA918BE-80CF-42F4-8DC4-2E8D539F1354}"/>
              </a:ext>
            </a:extLst>
          </p:cNvPr>
          <p:cNvSpPr>
            <a:spLocks noGrp="1"/>
          </p:cNvSpPr>
          <p:nvPr>
            <p:ph type="pic" idx="11" hasCustomPrompt="1"/>
          </p:nvPr>
        </p:nvSpPr>
        <p:spPr>
          <a:xfrm>
            <a:off x="1241442" y="3932962"/>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38805968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כותרת וארבע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10171544" y="938558"/>
            <a:ext cx="2190882"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מציין מיקום של תמונה 2">
            <a:extLst>
              <a:ext uri="{FF2B5EF4-FFF2-40B4-BE49-F238E27FC236}">
                <a16:creationId xmlns:a16="http://schemas.microsoft.com/office/drawing/2014/main" id="{751DC1E2-ACE2-441B-8840-3A69561321B6}"/>
              </a:ext>
            </a:extLst>
          </p:cNvPr>
          <p:cNvSpPr>
            <a:spLocks noGrp="1"/>
          </p:cNvSpPr>
          <p:nvPr>
            <p:ph type="pic" idx="10" hasCustomPrompt="1"/>
          </p:nvPr>
        </p:nvSpPr>
        <p:spPr>
          <a:xfrm>
            <a:off x="154519"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7" name="מציין מיקום של תמונה 2">
            <a:extLst>
              <a:ext uri="{FF2B5EF4-FFF2-40B4-BE49-F238E27FC236}">
                <a16:creationId xmlns:a16="http://schemas.microsoft.com/office/drawing/2014/main" id="{FAA918BE-80CF-42F4-8DC4-2E8D539F1354}"/>
              </a:ext>
            </a:extLst>
          </p:cNvPr>
          <p:cNvSpPr>
            <a:spLocks noGrp="1"/>
          </p:cNvSpPr>
          <p:nvPr>
            <p:ph type="pic" idx="11" hasCustomPrompt="1"/>
          </p:nvPr>
        </p:nvSpPr>
        <p:spPr>
          <a:xfrm>
            <a:off x="154519"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3" name="מציין מיקום של תמונה 2">
            <a:extLst>
              <a:ext uri="{FF2B5EF4-FFF2-40B4-BE49-F238E27FC236}">
                <a16:creationId xmlns:a16="http://schemas.microsoft.com/office/drawing/2014/main" id="{8992FF61-2840-4655-842F-B373E28D9E01}"/>
              </a:ext>
            </a:extLst>
          </p:cNvPr>
          <p:cNvSpPr>
            <a:spLocks noGrp="1"/>
          </p:cNvSpPr>
          <p:nvPr>
            <p:ph type="pic" idx="12" hasCustomPrompt="1"/>
          </p:nvPr>
        </p:nvSpPr>
        <p:spPr>
          <a:xfrm>
            <a:off x="4414862"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4" name="מציין מיקום של תמונה 2">
            <a:extLst>
              <a:ext uri="{FF2B5EF4-FFF2-40B4-BE49-F238E27FC236}">
                <a16:creationId xmlns:a16="http://schemas.microsoft.com/office/drawing/2014/main" id="{8C91A369-DCD6-4CBC-93C6-3C5BB19BCC3E}"/>
              </a:ext>
            </a:extLst>
          </p:cNvPr>
          <p:cNvSpPr>
            <a:spLocks noGrp="1"/>
          </p:cNvSpPr>
          <p:nvPr>
            <p:ph type="pic" idx="13" hasCustomPrompt="1"/>
          </p:nvPr>
        </p:nvSpPr>
        <p:spPr>
          <a:xfrm>
            <a:off x="4414862"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2491129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השיעור שכבה ושם המורה">
    <p:spTree>
      <p:nvGrpSpPr>
        <p:cNvPr id="1" name=""/>
        <p:cNvGrpSpPr/>
        <p:nvPr/>
      </p:nvGrpSpPr>
      <p:grpSpPr>
        <a:xfrm>
          <a:off x="0" y="0"/>
          <a:ext cx="0" cy="0"/>
          <a:chOff x="0" y="0"/>
          <a:chExt cx="0" cy="0"/>
        </a:xfrm>
      </p:grpSpPr>
      <p:sp>
        <p:nvSpPr>
          <p:cNvPr id="10" name="מלבן מעוגל 9"/>
          <p:cNvSpPr/>
          <p:nvPr userDrawn="1"/>
        </p:nvSpPr>
        <p:spPr>
          <a:xfrm>
            <a:off x="212943" y="1396870"/>
            <a:ext cx="13177381"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2" name="כותרת 1"/>
          <p:cNvSpPr>
            <a:spLocks noGrp="1"/>
          </p:cNvSpPr>
          <p:nvPr>
            <p:ph type="ctrTitle"/>
          </p:nvPr>
        </p:nvSpPr>
        <p:spPr>
          <a:xfrm>
            <a:off x="1" y="1640910"/>
            <a:ext cx="12192000" cy="1260000"/>
          </a:xfrm>
          <a:prstGeom prst="rect">
            <a:avLst/>
          </a:prstGeom>
        </p:spPr>
        <p:txBody>
          <a:bodyPr anchor="ctr" anchorCtr="0">
            <a:noAutofit/>
          </a:bodyPr>
          <a:lstStyle>
            <a:lvl1pPr algn="ctr">
              <a:defRPr sz="6601"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9949" y="6155858"/>
            <a:ext cx="5333866"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9501144" y="5870968"/>
            <a:ext cx="3049656"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501113" y="163632"/>
            <a:ext cx="1428110"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Google Shape;11;p2"/>
          <p:cNvSpPr txBox="1">
            <a:spLocks noGrp="1"/>
          </p:cNvSpPr>
          <p:nvPr>
            <p:ph type="subTitle" idx="1"/>
          </p:nvPr>
        </p:nvSpPr>
        <p:spPr>
          <a:xfrm>
            <a:off x="1" y="2918492"/>
            <a:ext cx="12192000" cy="720000"/>
          </a:xfrm>
          <a:prstGeom prst="rect">
            <a:avLst/>
          </a:prstGeom>
        </p:spPr>
        <p:txBody>
          <a:bodyPr spcFirstLastPara="1" wrap="square" lIns="36000" tIns="36000" rIns="36000" bIns="36000" anchor="ctr" anchorCtr="0">
            <a:spAutoFit/>
          </a:bodyPr>
          <a:lstStyle>
            <a:lvl1pPr marL="0" lvl="0" indent="0" algn="ctr">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0" y="3734824"/>
            <a:ext cx="12191999" cy="720000"/>
          </a:xfrm>
        </p:spPr>
        <p:txBody>
          <a:bodyPr anchor="ctr">
            <a:noAutofit/>
          </a:bodyPr>
          <a:lstStyle>
            <a:lvl1pPr marL="0" indent="0" algn="ctr" defTabSz="914491"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34" indent="-342934" algn="ctr" defTabSz="914491"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
        <p:nvSpPr>
          <p:cNvPr id="14" name="מלבן מעוגל 8">
            <a:extLst>
              <a:ext uri="{FF2B5EF4-FFF2-40B4-BE49-F238E27FC236}">
                <a16:creationId xmlns:a16="http://schemas.microsoft.com/office/drawing/2014/main" id="{404057E2-9B3D-4075-99B3-75AE757986D1}"/>
              </a:ext>
            </a:extLst>
          </p:cNvPr>
          <p:cNvSpPr/>
          <p:nvPr userDrawn="1"/>
        </p:nvSpPr>
        <p:spPr>
          <a:xfrm>
            <a:off x="10059465" y="87232"/>
            <a:ext cx="276885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פרק חדש">
    <p:spTree>
      <p:nvGrpSpPr>
        <p:cNvPr id="1" name=""/>
        <p:cNvGrpSpPr/>
        <p:nvPr/>
      </p:nvGrpSpPr>
      <p:grpSpPr>
        <a:xfrm>
          <a:off x="0" y="0"/>
          <a:ext cx="0" cy="0"/>
          <a:chOff x="0" y="0"/>
          <a:chExt cx="0" cy="0"/>
        </a:xfrm>
      </p:grpSpPr>
      <p:sp>
        <p:nvSpPr>
          <p:cNvPr id="10" name="מלבן מעוגל 9"/>
          <p:cNvSpPr/>
          <p:nvPr userDrawn="1"/>
        </p:nvSpPr>
        <p:spPr>
          <a:xfrm>
            <a:off x="212943" y="1396870"/>
            <a:ext cx="13177381"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solidFill>
                  <a:srgbClr val="192A72"/>
                </a:solidFill>
              </a:rPr>
              <a:t>  </a:t>
            </a:r>
          </a:p>
        </p:txBody>
      </p:sp>
      <p:sp>
        <p:nvSpPr>
          <p:cNvPr id="2" name="כותרת 1"/>
          <p:cNvSpPr>
            <a:spLocks noGrp="1"/>
          </p:cNvSpPr>
          <p:nvPr>
            <p:ph type="ctrTitle"/>
          </p:nvPr>
        </p:nvSpPr>
        <p:spPr>
          <a:xfrm>
            <a:off x="1" y="1666940"/>
            <a:ext cx="12192000" cy="1260000"/>
          </a:xfrm>
          <a:prstGeom prst="rect">
            <a:avLst/>
          </a:prstGeom>
        </p:spPr>
        <p:txBody>
          <a:bodyPr anchor="ctr" anchorCtr="0">
            <a:noAutofit/>
          </a:bodyPr>
          <a:lstStyle>
            <a:lvl1pPr algn="ctr">
              <a:defRPr sz="6601"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12" name="Google Shape;11;p2"/>
          <p:cNvSpPr txBox="1">
            <a:spLocks noGrp="1"/>
          </p:cNvSpPr>
          <p:nvPr>
            <p:ph type="subTitle" idx="1"/>
          </p:nvPr>
        </p:nvSpPr>
        <p:spPr>
          <a:xfrm>
            <a:off x="1" y="2918493"/>
            <a:ext cx="12192000" cy="642090"/>
          </a:xfrm>
          <a:prstGeom prst="rect">
            <a:avLst/>
          </a:prstGeom>
        </p:spPr>
        <p:txBody>
          <a:bodyPr spcFirstLastPara="1" wrap="square" lIns="36000" tIns="36000" rIns="36000" bIns="36000" anchor="ctr" anchorCtr="0">
            <a:spAutoFit/>
          </a:bodyPr>
          <a:lstStyle>
            <a:lvl1pPr marL="0" lvl="0" indent="0" algn="ctr">
              <a:lnSpc>
                <a:spcPct val="100000"/>
              </a:lnSpc>
              <a:spcBef>
                <a:spcPts val="0"/>
              </a:spcBef>
              <a:spcAft>
                <a:spcPts val="600"/>
              </a:spcAft>
              <a:buSzPts val="2800"/>
              <a:buNone/>
              <a:defRPr sz="3200" b="1">
                <a:solidFill>
                  <a:srgbClr val="192A72"/>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5" name="מלבן מעוגל 6">
            <a:extLst>
              <a:ext uri="{FF2B5EF4-FFF2-40B4-BE49-F238E27FC236}">
                <a16:creationId xmlns:a16="http://schemas.microsoft.com/office/drawing/2014/main" id="{B4A26894-BFC6-4CB2-9F98-6C0AB203AB11}"/>
              </a:ext>
            </a:extLst>
          </p:cNvPr>
          <p:cNvSpPr/>
          <p:nvPr userDrawn="1"/>
        </p:nvSpPr>
        <p:spPr>
          <a:xfrm>
            <a:off x="9664804" y="5699022"/>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מלבן מעוגל 7">
            <a:extLst>
              <a:ext uri="{FF2B5EF4-FFF2-40B4-BE49-F238E27FC236}">
                <a16:creationId xmlns:a16="http://schemas.microsoft.com/office/drawing/2014/main" id="{93139C06-AB68-49E4-9F8F-F0E56072AD87}"/>
              </a:ext>
            </a:extLst>
          </p:cNvPr>
          <p:cNvSpPr/>
          <p:nvPr userDrawn="1"/>
        </p:nvSpPr>
        <p:spPr>
          <a:xfrm>
            <a:off x="-260562" y="181684"/>
            <a:ext cx="2598822"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7" name="מלבן מעוגל 8">
            <a:extLst>
              <a:ext uri="{FF2B5EF4-FFF2-40B4-BE49-F238E27FC236}">
                <a16:creationId xmlns:a16="http://schemas.microsoft.com/office/drawing/2014/main" id="{92F44B1F-CB02-4BE0-9593-98D37356833A}"/>
              </a:ext>
            </a:extLst>
          </p:cNvPr>
          <p:cNvSpPr/>
          <p:nvPr userDrawn="1"/>
        </p:nvSpPr>
        <p:spPr>
          <a:xfrm>
            <a:off x="-488825" y="468418"/>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8" name="מלבן מעוגל 10">
            <a:extLst>
              <a:ext uri="{FF2B5EF4-FFF2-40B4-BE49-F238E27FC236}">
                <a16:creationId xmlns:a16="http://schemas.microsoft.com/office/drawing/2014/main" id="{F91DCBDE-92CA-433E-83D5-3B5D0DD4B449}"/>
              </a:ext>
            </a:extLst>
          </p:cNvPr>
          <p:cNvSpPr/>
          <p:nvPr userDrawn="1"/>
        </p:nvSpPr>
        <p:spPr>
          <a:xfrm>
            <a:off x="9010091" y="6104087"/>
            <a:ext cx="3755593"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3628904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1999" cy="720000"/>
          </a:xfrm>
        </p:spPr>
        <p:txBody>
          <a:bodyPr lIns="36000" tIns="0" rIns="36000" bIns="0">
            <a:noAutofit/>
          </a:bodyPr>
          <a:lstStyle>
            <a:lvl1pPr marL="536629" indent="0">
              <a:tabLst>
                <a:tab pos="11659766" algn="l"/>
              </a:tabLst>
              <a:defRPr sz="48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74" y="1195757"/>
            <a:ext cx="8031962" cy="4680000"/>
          </a:xfrm>
        </p:spPr>
        <p:txBody>
          <a:bodyPr>
            <a:normAutofit/>
          </a:bodyPr>
          <a:lstStyle>
            <a:lvl1pPr>
              <a:lnSpc>
                <a:spcPct val="150000"/>
              </a:lnSpc>
              <a:spcBef>
                <a:spcPts val="0"/>
              </a:spcBef>
              <a:spcAft>
                <a:spcPts val="600"/>
              </a:spcAft>
              <a:defRPr sz="2400">
                <a:solidFill>
                  <a:srgbClr val="002060"/>
                </a:solidFill>
                <a:latin typeface="Varela Round" pitchFamily="2" charset="-79"/>
                <a:cs typeface="Varela Round" pitchFamily="2" charset="-79"/>
              </a:defRPr>
            </a:lvl1pPr>
            <a:lvl2pPr>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2549769" y="213094"/>
            <a:ext cx="9642231" cy="720000"/>
          </a:xfrm>
          <a:noFill/>
        </p:spPr>
        <p:txBody>
          <a:bodyPr vert="horz" lIns="91440" tIns="45720" rIns="91440" bIns="45720" rtlCol="1" anchor="ctr">
            <a:noAutofit/>
          </a:bodyPr>
          <a:lstStyle>
            <a:lvl1pPr marL="0" marR="0" indent="0" algn="ctr" defTabSz="914491"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5" y="1185681"/>
            <a:ext cx="8306992" cy="540000"/>
          </a:xfrm>
        </p:spPr>
        <p:txBody>
          <a:bodyPr anchor="ctr">
            <a:noAutofit/>
          </a:bodyPr>
          <a:lstStyle>
            <a:lvl1pPr marL="185757" indent="0">
              <a:buNone/>
              <a:defRPr sz="2800" b="1">
                <a:solidFill>
                  <a:srgbClr val="12B4BC"/>
                </a:solidFill>
                <a:latin typeface="Varela Round" pitchFamily="2" charset="-79"/>
                <a:cs typeface="Varela Round" pitchFamily="2" charset="-79"/>
              </a:defRPr>
            </a:lvl1pPr>
            <a:lvl2pPr marL="457246" indent="0">
              <a:buNone/>
              <a:defRPr sz="2000" b="1"/>
            </a:lvl2pPr>
            <a:lvl3pPr marL="914491" indent="0">
              <a:buNone/>
              <a:defRPr sz="1800" b="1"/>
            </a:lvl3pPr>
            <a:lvl4pPr marL="1371737" indent="0">
              <a:buNone/>
              <a:defRPr sz="1600" b="1"/>
            </a:lvl4pPr>
            <a:lvl5pPr marL="1828983" indent="0">
              <a:buNone/>
              <a:defRPr sz="1600" b="1"/>
            </a:lvl5pPr>
            <a:lvl6pPr marL="2286229" indent="0">
              <a:buNone/>
              <a:defRPr sz="1600" b="1"/>
            </a:lvl6pPr>
            <a:lvl7pPr marL="2743474" indent="0">
              <a:buNone/>
              <a:defRPr sz="1600" b="1"/>
            </a:lvl7pPr>
            <a:lvl8pPr marL="3200720" indent="0">
              <a:buNone/>
              <a:defRPr sz="1600" b="1"/>
            </a:lvl8pPr>
            <a:lvl9pPr marL="3657966"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3" y="1725682"/>
            <a:ext cx="8031963" cy="4152517"/>
          </a:xfrm>
        </p:spPr>
        <p:txBody>
          <a:bodyPr>
            <a:normAutofit/>
          </a:bodyPr>
          <a:lstStyle>
            <a:lvl1pPr marL="439782" indent="-342934">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34" lvl="0" indent="-342934" algn="r" defTabSz="914491"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3024" lvl="1" indent="-285779" algn="r" defTabSz="914491" rtl="1" eaLnBrk="1" latinLnBrk="0" hangingPunct="1">
              <a:lnSpc>
                <a:spcPct val="150000"/>
              </a:lnSpc>
              <a:spcBef>
                <a:spcPct val="20000"/>
              </a:spcBef>
              <a:buFont typeface="Arial" pitchFamily="34" charset="0"/>
              <a:buChar char="–"/>
            </a:pPr>
            <a:r>
              <a:rPr lang="he-IL" dirty="0"/>
              <a:t>רמה שנייה</a:t>
            </a:r>
          </a:p>
        </p:txBody>
      </p:sp>
      <p:sp>
        <p:nvSpPr>
          <p:cNvPr id="8" name="מלבן מעוגל 6">
            <a:extLst>
              <a:ext uri="{FF2B5EF4-FFF2-40B4-BE49-F238E27FC236}">
                <a16:creationId xmlns:a16="http://schemas.microsoft.com/office/drawing/2014/main" id="{E6F50987-5C32-40D2-A5FB-79D9E0819C00}"/>
              </a:ext>
            </a:extLst>
          </p:cNvPr>
          <p:cNvSpPr/>
          <p:nvPr userDrawn="1"/>
        </p:nvSpPr>
        <p:spPr>
          <a:xfrm>
            <a:off x="9664804" y="5699022"/>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260562" y="181684"/>
            <a:ext cx="2598822"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488825" y="468418"/>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10">
            <a:extLst>
              <a:ext uri="{FF2B5EF4-FFF2-40B4-BE49-F238E27FC236}">
                <a16:creationId xmlns:a16="http://schemas.microsoft.com/office/drawing/2014/main" id="{1C8AF664-98DE-433F-9B61-94366E98BCDF}"/>
              </a:ext>
            </a:extLst>
          </p:cNvPr>
          <p:cNvSpPr/>
          <p:nvPr userDrawn="1"/>
        </p:nvSpPr>
        <p:spPr>
          <a:xfrm>
            <a:off x="9010091" y="6104087"/>
            <a:ext cx="3755593"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5_טקסט גדול-X2">
    <p:spTree>
      <p:nvGrpSpPr>
        <p:cNvPr id="1" name=""/>
        <p:cNvGrpSpPr/>
        <p:nvPr/>
      </p:nvGrpSpPr>
      <p:grpSpPr>
        <a:xfrm>
          <a:off x="0" y="0"/>
          <a:ext cx="0" cy="0"/>
          <a:chOff x="0" y="0"/>
          <a:chExt cx="0" cy="0"/>
        </a:xfrm>
      </p:grpSpPr>
      <p:sp>
        <p:nvSpPr>
          <p:cNvPr id="2" name="כותרת 1"/>
          <p:cNvSpPr>
            <a:spLocks noGrp="1"/>
          </p:cNvSpPr>
          <p:nvPr>
            <p:ph type="ctrTitle" hasCustomPrompt="1"/>
          </p:nvPr>
        </p:nvSpPr>
        <p:spPr>
          <a:xfrm>
            <a:off x="234416" y="1312990"/>
            <a:ext cx="7910518" cy="5224442"/>
          </a:xfrm>
          <a:prstGeom prst="rect">
            <a:avLst/>
          </a:prstGeom>
        </p:spPr>
        <p:txBody>
          <a:bodyPr anchor="ctr">
            <a:noAutofit/>
          </a:bodyPr>
          <a:lstStyle>
            <a:lvl1pPr algn="r">
              <a:defRPr sz="3200">
                <a:solidFill>
                  <a:srgbClr val="192A72"/>
                </a:solidFill>
                <a:latin typeface="Varela Round" panose="00000500000000000000" pitchFamily="2" charset="-79"/>
                <a:cs typeface="Varela Round" panose="00000500000000000000" pitchFamily="2" charset="-79"/>
              </a:defRPr>
            </a:lvl1pPr>
          </a:lstStyle>
          <a:p>
            <a:r>
              <a:rPr lang="he-IL" dirty="0"/>
              <a:t>לחץ כדי לערוך פסקת טקסט קצרה של תבנית בסיס</a:t>
            </a:r>
          </a:p>
        </p:txBody>
      </p:sp>
      <p:sp>
        <p:nvSpPr>
          <p:cNvPr id="7" name="מלבן מעוגל 6"/>
          <p:cNvSpPr/>
          <p:nvPr userDrawn="1"/>
        </p:nvSpPr>
        <p:spPr>
          <a:xfrm>
            <a:off x="-910416" y="6189198"/>
            <a:ext cx="3068595" cy="1189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0082352" y="8172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2155687" y="6347804"/>
            <a:ext cx="5559136" cy="47051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9" name="מציין מיקום טקסט 3"/>
          <p:cNvSpPr>
            <a:spLocks noGrp="1"/>
          </p:cNvSpPr>
          <p:nvPr>
            <p:ph type="body" sz="quarter" idx="10" hasCustomPrompt="1"/>
          </p:nvPr>
        </p:nvSpPr>
        <p:spPr>
          <a:xfrm>
            <a:off x="0" y="192531"/>
            <a:ext cx="12192000" cy="1009650"/>
          </a:xfrm>
          <a:prstGeom prst="rect">
            <a:avLst/>
          </a:prstGeom>
        </p:spPr>
        <p:txBody>
          <a:bodyPr anchor="ctr">
            <a:normAutofit/>
          </a:bodyPr>
          <a:lstStyle>
            <a:lvl1pPr marL="0" indent="0" algn="ctr">
              <a:buNone/>
              <a:defRPr sz="4800">
                <a:solidFill>
                  <a:srgbClr val="192A72"/>
                </a:solidFill>
                <a:latin typeface="Varela Round" panose="00000500000000000000" pitchFamily="2" charset="-79"/>
                <a:cs typeface="Varela Round" panose="00000500000000000000" pitchFamily="2" charset="-79"/>
              </a:defRPr>
            </a:lvl1pPr>
          </a:lstStyle>
          <a:p>
            <a:r>
              <a:rPr lang="he-IL" sz="4400" dirty="0"/>
              <a:t>לחץ כדי לערוך סגנון כותרת של תבנית בסיס</a:t>
            </a:r>
          </a:p>
        </p:txBody>
      </p:sp>
    </p:spTree>
    <p:extLst>
      <p:ext uri="{BB962C8B-B14F-4D97-AF65-F5344CB8AC3E}">
        <p14:creationId xmlns:p14="http://schemas.microsoft.com/office/powerpoint/2010/main" val="3975921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וידאו על מסך מלא">
    <p:spTree>
      <p:nvGrpSpPr>
        <p:cNvPr id="1" name=""/>
        <p:cNvGrpSpPr/>
        <p:nvPr/>
      </p:nvGrpSpPr>
      <p:grpSpPr>
        <a:xfrm>
          <a:off x="0" y="0"/>
          <a:ext cx="0" cy="0"/>
          <a:chOff x="0" y="0"/>
          <a:chExt cx="0" cy="0"/>
        </a:xfrm>
      </p:grpSpPr>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66849"/>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363416" y="639717"/>
            <a:ext cx="11465168" cy="6122933"/>
          </a:xfrm>
        </p:spPr>
        <p:txBody>
          <a:bodyPr/>
          <a:lstStyle>
            <a:lvl1pPr marL="0" indent="0">
              <a:buFontTx/>
              <a:buNone/>
              <a:defRPr>
                <a:solidFill>
                  <a:srgbClr val="192A72"/>
                </a:solidFill>
                <a:latin typeface="Varela Round" panose="00000500000000000000" pitchFamily="2" charset="-79"/>
                <a:cs typeface="Varela Round" panose="00000500000000000000" pitchFamily="2" charset="-79"/>
              </a:defRPr>
            </a:lvl1pPr>
          </a:lstStyle>
          <a:p>
            <a:r>
              <a:rPr lang="he-IL" dirty="0"/>
              <a:t>מיועד לסרטים</a:t>
            </a:r>
          </a:p>
        </p:txBody>
      </p:sp>
      <p:sp>
        <p:nvSpPr>
          <p:cNvPr id="11" name="מציין מיקום תוכן 10">
            <a:extLst>
              <a:ext uri="{FF2B5EF4-FFF2-40B4-BE49-F238E27FC236}">
                <a16:creationId xmlns:a16="http://schemas.microsoft.com/office/drawing/2014/main" id="{2A86C914-3EB6-4303-93FB-203A29FA2E36}"/>
              </a:ext>
            </a:extLst>
          </p:cNvPr>
          <p:cNvSpPr>
            <a:spLocks noGrp="1"/>
          </p:cNvSpPr>
          <p:nvPr>
            <p:ph sz="quarter" idx="14"/>
          </p:nvPr>
        </p:nvSpPr>
        <p:spPr>
          <a:xfrm>
            <a:off x="363416" y="95349"/>
            <a:ext cx="8074879" cy="400050"/>
          </a:xfrm>
        </p:spPr>
        <p:txBody>
          <a:bodyPr anchor="ctr">
            <a:noAutofit/>
          </a:bodyPr>
          <a:lstStyle>
            <a:lvl1pPr marL="0" indent="0" algn="r">
              <a:buFontTx/>
              <a:buNone/>
              <a:defRPr sz="2400">
                <a:solidFill>
                  <a:srgbClr val="192A72"/>
                </a:solidFill>
                <a:latin typeface="Varela Round" panose="00000500000000000000" pitchFamily="2" charset="-79"/>
                <a:cs typeface="Varela Round" panose="00000500000000000000" pitchFamily="2" charset="-79"/>
              </a:defRPr>
            </a:lvl1pPr>
          </a:lstStyle>
          <a:p>
            <a:pPr lvl="0"/>
            <a:r>
              <a:rPr lang="he-IL" dirty="0"/>
              <a:t>לחץ כדי לערוך סגנונות טקסט של תבנית בסיס</a:t>
            </a:r>
          </a:p>
        </p:txBody>
      </p:sp>
    </p:spTree>
    <p:extLst>
      <p:ext uri="{BB962C8B-B14F-4D97-AF65-F5344CB8AC3E}">
        <p14:creationId xmlns:p14="http://schemas.microsoft.com/office/powerpoint/2010/main" val="36877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1999" cy="720000"/>
          </a:xfrm>
          <a:noFill/>
        </p:spPr>
        <p:txBody>
          <a:bodyPr vert="horz" lIns="91440" tIns="45720" rIns="91440" bIns="45720" rtlCol="1" anchor="ctr">
            <a:noAutofit/>
          </a:bodyPr>
          <a:lstStyle>
            <a:lvl1pPr>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כותרת ותמונה">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161147" y="964351"/>
            <a:ext cx="8483175" cy="572155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11032901" y="950191"/>
            <a:ext cx="1159099" cy="347376"/>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Tree>
    <p:extLst>
      <p:ext uri="{BB962C8B-B14F-4D97-AF65-F5344CB8AC3E}">
        <p14:creationId xmlns:p14="http://schemas.microsoft.com/office/powerpoint/2010/main" val="3233132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601" y="274638"/>
            <a:ext cx="109728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601" y="1600202"/>
            <a:ext cx="109728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7601" y="6356352"/>
            <a:ext cx="28448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י"א/תמוז/תש"ף</a:t>
            </a:fld>
            <a:endParaRPr lang="he-IL"/>
          </a:p>
        </p:txBody>
      </p:sp>
      <p:sp>
        <p:nvSpPr>
          <p:cNvPr id="5" name="מציין מיקום של כותרת תחתונה 4"/>
          <p:cNvSpPr>
            <a:spLocks noGrp="1"/>
          </p:cNvSpPr>
          <p:nvPr>
            <p:ph type="ftr" sz="quarter" idx="3"/>
          </p:nvPr>
        </p:nvSpPr>
        <p:spPr>
          <a:xfrm>
            <a:off x="4165601" y="6356352"/>
            <a:ext cx="3860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601" y="6356352"/>
            <a:ext cx="28448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61" r:id="rId3"/>
    <p:sldLayoutId id="2147483650" r:id="rId4"/>
    <p:sldLayoutId id="2147483653" r:id="rId5"/>
    <p:sldLayoutId id="2147483665" r:id="rId6"/>
    <p:sldLayoutId id="2147483666" r:id="rId7"/>
    <p:sldLayoutId id="2147483663" r:id="rId8"/>
    <p:sldLayoutId id="2147483669" r:id="rId9"/>
    <p:sldLayoutId id="2147483671" r:id="rId10"/>
    <p:sldLayoutId id="2147483668" r:id="rId11"/>
    <p:sldLayoutId id="2147483670" r:id="rId12"/>
  </p:sldLayoutIdLst>
  <p:txStyles>
    <p:titleStyle>
      <a:lvl1pPr algn="ctr" defTabSz="914491" rtl="1" eaLnBrk="1" latinLnBrk="0" hangingPunct="1">
        <a:spcBef>
          <a:spcPct val="0"/>
        </a:spcBef>
        <a:buNone/>
        <a:defRPr sz="4400" kern="1200">
          <a:solidFill>
            <a:schemeClr val="tx1"/>
          </a:solidFill>
          <a:latin typeface="+mj-lt"/>
          <a:ea typeface="+mj-ea"/>
          <a:cs typeface="+mj-cs"/>
        </a:defRPr>
      </a:lvl1pPr>
    </p:titleStyle>
    <p:body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91" rtl="1" eaLnBrk="1" latinLnBrk="0" hangingPunct="1">
        <a:defRPr sz="1800" kern="1200">
          <a:solidFill>
            <a:schemeClr val="tx1"/>
          </a:solidFill>
          <a:latin typeface="+mn-lt"/>
          <a:ea typeface="+mn-ea"/>
          <a:cs typeface="+mn-cs"/>
        </a:defRPr>
      </a:lvl1pPr>
      <a:lvl2pPr marL="457246" algn="r" defTabSz="914491" rtl="1" eaLnBrk="1" latinLnBrk="0" hangingPunct="1">
        <a:defRPr sz="1800" kern="1200">
          <a:solidFill>
            <a:schemeClr val="tx1"/>
          </a:solidFill>
          <a:latin typeface="+mn-lt"/>
          <a:ea typeface="+mn-ea"/>
          <a:cs typeface="+mn-cs"/>
        </a:defRPr>
      </a:lvl2pPr>
      <a:lvl3pPr marL="914491" algn="r" defTabSz="914491" rtl="1" eaLnBrk="1" latinLnBrk="0" hangingPunct="1">
        <a:defRPr sz="1800" kern="1200">
          <a:solidFill>
            <a:schemeClr val="tx1"/>
          </a:solidFill>
          <a:latin typeface="+mn-lt"/>
          <a:ea typeface="+mn-ea"/>
          <a:cs typeface="+mn-cs"/>
        </a:defRPr>
      </a:lvl3pPr>
      <a:lvl4pPr marL="1371737" algn="r" defTabSz="914491" rtl="1" eaLnBrk="1" latinLnBrk="0" hangingPunct="1">
        <a:defRPr sz="1800" kern="1200">
          <a:solidFill>
            <a:schemeClr val="tx1"/>
          </a:solidFill>
          <a:latin typeface="+mn-lt"/>
          <a:ea typeface="+mn-ea"/>
          <a:cs typeface="+mn-cs"/>
        </a:defRPr>
      </a:lvl4pPr>
      <a:lvl5pPr marL="1828983" algn="r" defTabSz="914491" rtl="1" eaLnBrk="1" latinLnBrk="0" hangingPunct="1">
        <a:defRPr sz="1800" kern="1200">
          <a:solidFill>
            <a:schemeClr val="tx1"/>
          </a:solidFill>
          <a:latin typeface="+mn-lt"/>
          <a:ea typeface="+mn-ea"/>
          <a:cs typeface="+mn-cs"/>
        </a:defRPr>
      </a:lvl5pPr>
      <a:lvl6pPr marL="2286229" algn="r" defTabSz="914491" rtl="1" eaLnBrk="1" latinLnBrk="0" hangingPunct="1">
        <a:defRPr sz="1800" kern="1200">
          <a:solidFill>
            <a:schemeClr val="tx1"/>
          </a:solidFill>
          <a:latin typeface="+mn-lt"/>
          <a:ea typeface="+mn-ea"/>
          <a:cs typeface="+mn-cs"/>
        </a:defRPr>
      </a:lvl6pPr>
      <a:lvl7pPr marL="2743474" algn="r" defTabSz="914491" rtl="1" eaLnBrk="1" latinLnBrk="0" hangingPunct="1">
        <a:defRPr sz="1800" kern="1200">
          <a:solidFill>
            <a:schemeClr val="tx1"/>
          </a:solidFill>
          <a:latin typeface="+mn-lt"/>
          <a:ea typeface="+mn-ea"/>
          <a:cs typeface="+mn-cs"/>
        </a:defRPr>
      </a:lvl7pPr>
      <a:lvl8pPr marL="3200720" algn="r" defTabSz="914491" rtl="1" eaLnBrk="1" latinLnBrk="0" hangingPunct="1">
        <a:defRPr sz="1800" kern="1200">
          <a:solidFill>
            <a:schemeClr val="tx1"/>
          </a:solidFill>
          <a:latin typeface="+mn-lt"/>
          <a:ea typeface="+mn-ea"/>
          <a:cs typeface="+mn-cs"/>
        </a:defRPr>
      </a:lvl8pPr>
      <a:lvl9pPr marL="3657966" algn="r" defTabSz="914491"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a:xfrm>
            <a:off x="1" y="2693893"/>
            <a:ext cx="12192001" cy="1470216"/>
          </a:xfrm>
        </p:spPr>
        <p:txBody>
          <a:bodyPr>
            <a:normAutofit/>
          </a:bodyPr>
          <a:lstStyle/>
          <a:p>
            <a:r>
              <a:rPr lang="he-IL" dirty="0"/>
              <a:t>מערכת שידורים לאומית</a:t>
            </a: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pPr algn="r"/>
            <a:r>
              <a:rPr lang="he-IL" sz="4000" dirty="0"/>
              <a:t>דוגמא לאפיון דרישות התפקיד – איש מכירות</a:t>
            </a:r>
          </a:p>
        </p:txBody>
      </p:sp>
      <p:sp>
        <p:nvSpPr>
          <p:cNvPr id="3" name="מציין מיקום תוכן 2">
            <a:extLst>
              <a:ext uri="{FF2B5EF4-FFF2-40B4-BE49-F238E27FC236}">
                <a16:creationId xmlns:a16="http://schemas.microsoft.com/office/drawing/2014/main" id="{9F5552C1-D4E5-43E2-92A9-9FD4B29E4B24}"/>
              </a:ext>
            </a:extLst>
          </p:cNvPr>
          <p:cNvSpPr>
            <a:spLocks noGrp="1"/>
          </p:cNvSpPr>
          <p:nvPr>
            <p:ph sz="quarter" idx="4"/>
          </p:nvPr>
        </p:nvSpPr>
        <p:spPr>
          <a:xfrm>
            <a:off x="1472203" y="1244008"/>
            <a:ext cx="8031963" cy="5103628"/>
          </a:xfrm>
        </p:spPr>
        <p:txBody>
          <a:bodyPr>
            <a:normAutofit fontScale="77500" lnSpcReduction="20000"/>
          </a:bodyPr>
          <a:lstStyle/>
          <a:p>
            <a:pPr marL="96848" indent="0">
              <a:buNone/>
            </a:pPr>
            <a:r>
              <a:rPr lang="he-IL" b="1" u="sng" dirty="0"/>
              <a:t>כשירויות ליבה</a:t>
            </a:r>
            <a:endParaRPr lang="he-IL" dirty="0"/>
          </a:p>
          <a:p>
            <a:pPr marL="285750" indent="-285750"/>
            <a:r>
              <a:rPr lang="he-IL" dirty="0"/>
              <a:t>אמינות</a:t>
            </a:r>
          </a:p>
          <a:p>
            <a:pPr marL="285750" indent="-285750"/>
            <a:r>
              <a:rPr lang="he-IL" dirty="0"/>
              <a:t>דייקנות</a:t>
            </a:r>
          </a:p>
          <a:p>
            <a:pPr marL="285750" indent="-285750"/>
            <a:r>
              <a:rPr lang="he-IL" dirty="0"/>
              <a:t>תקשורתיות</a:t>
            </a:r>
          </a:p>
          <a:p>
            <a:pPr marL="285750" indent="-285750"/>
            <a:r>
              <a:rPr lang="he-IL" dirty="0"/>
              <a:t>עבודת צוות</a:t>
            </a:r>
          </a:p>
          <a:p>
            <a:pPr marL="285750" indent="-285750"/>
            <a:r>
              <a:rPr lang="he-IL" dirty="0" err="1"/>
              <a:t>שירותיות</a:t>
            </a:r>
            <a:endParaRPr lang="he-IL" dirty="0"/>
          </a:p>
          <a:p>
            <a:endParaRPr lang="he-IL" dirty="0"/>
          </a:p>
          <a:p>
            <a:pPr marL="96848" indent="0">
              <a:buNone/>
            </a:pPr>
            <a:r>
              <a:rPr lang="he-IL" b="1" u="sng" dirty="0"/>
              <a:t>כשירויות מקצועיות כלליות</a:t>
            </a:r>
            <a:endParaRPr lang="he-IL" dirty="0"/>
          </a:p>
          <a:p>
            <a:pPr marL="285750" indent="-285750"/>
            <a:r>
              <a:rPr lang="he-IL" dirty="0"/>
              <a:t>תעודת חשב שכר</a:t>
            </a:r>
          </a:p>
          <a:p>
            <a:pPr marL="285750" indent="-285750"/>
            <a:r>
              <a:rPr lang="he-IL" dirty="0"/>
              <a:t>יכולת ביצוע תהליך הכנת משכורת באופן עצמאי</a:t>
            </a:r>
          </a:p>
          <a:p>
            <a:pPr marL="285750" indent="-285750"/>
            <a:r>
              <a:rPr lang="he-IL" dirty="0"/>
              <a:t>יכולת מתן מענה לעובדים בנושאי שכר</a:t>
            </a:r>
          </a:p>
          <a:p>
            <a:endParaRPr lang="he-IL" dirty="0"/>
          </a:p>
          <a:p>
            <a:pPr marL="96848" indent="0">
              <a:buNone/>
            </a:pPr>
            <a:r>
              <a:rPr lang="he-IL" b="1" u="sng" dirty="0"/>
              <a:t>כשירויות מקצועיות ייחודיות לתפקיד</a:t>
            </a:r>
            <a:endParaRPr lang="he-IL" dirty="0"/>
          </a:p>
          <a:p>
            <a:pPr marL="285750" indent="-285750"/>
            <a:r>
              <a:rPr lang="he-IL" dirty="0"/>
              <a:t>היכרות עם תוכנות שכר</a:t>
            </a:r>
          </a:p>
          <a:p>
            <a:pPr marL="285750" indent="-285750"/>
            <a:r>
              <a:rPr lang="he-IL" dirty="0"/>
              <a:t>היכרות עם תוכנות נוכחות</a:t>
            </a:r>
          </a:p>
          <a:p>
            <a:pPr marL="285750" indent="-285750"/>
            <a:r>
              <a:rPr lang="he-IL" dirty="0"/>
              <a:t>תודעת שירות</a:t>
            </a:r>
          </a:p>
          <a:p>
            <a:pPr marL="96848" indent="0">
              <a:buNone/>
            </a:pPr>
            <a:endParaRPr lang="he-IL" dirty="0"/>
          </a:p>
        </p:txBody>
      </p:sp>
      <p:pic>
        <p:nvPicPr>
          <p:cNvPr id="5" name="Picture 2" descr="Accountant, Calculator, Accounting">
            <a:extLst>
              <a:ext uri="{FF2B5EF4-FFF2-40B4-BE49-F238E27FC236}">
                <a16:creationId xmlns:a16="http://schemas.microsoft.com/office/drawing/2014/main" id="{CB179289-76EF-47DF-A73F-40AB956384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668" y="3420357"/>
            <a:ext cx="4838700" cy="3238500"/>
          </a:xfrm>
          <a:prstGeom prst="rect">
            <a:avLst/>
          </a:prstGeom>
          <a:noFill/>
          <a:scene3d>
            <a:camera prst="perspectiveRight"/>
            <a:lightRig rig="threePt" dir="t"/>
          </a:scene3d>
          <a:sp3d>
            <a:bevelT prst="relaxedInset"/>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8680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pPr algn="r"/>
            <a:r>
              <a:rPr lang="he-IL" dirty="0"/>
              <a:t>הגדרת תפקיד/עיסוק</a:t>
            </a:r>
          </a:p>
        </p:txBody>
      </p:sp>
      <p:sp>
        <p:nvSpPr>
          <p:cNvPr id="6" name="חץ: למטה 5">
            <a:extLst>
              <a:ext uri="{FF2B5EF4-FFF2-40B4-BE49-F238E27FC236}">
                <a16:creationId xmlns:a16="http://schemas.microsoft.com/office/drawing/2014/main" id="{431D428F-7D06-425B-B38F-0B0ED2D2A23D}"/>
              </a:ext>
            </a:extLst>
          </p:cNvPr>
          <p:cNvSpPr/>
          <p:nvPr/>
        </p:nvSpPr>
        <p:spPr>
          <a:xfrm>
            <a:off x="8372761" y="1362363"/>
            <a:ext cx="2461483" cy="1159163"/>
          </a:xfrm>
          <a:prstGeom prst="downArrow">
            <a:avLst>
              <a:gd name="adj1" fmla="val 74015"/>
              <a:gd name="adj2" fmla="val 5159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dirty="0" err="1">
                <a:solidFill>
                  <a:srgbClr val="192A72"/>
                </a:solidFill>
                <a:latin typeface="Varela Round" panose="00000500000000000000" pitchFamily="2" charset="-79"/>
                <a:cs typeface="Varela Round" panose="00000500000000000000" pitchFamily="2" charset="-79"/>
              </a:rPr>
              <a:t>כפיפויות</a:t>
            </a:r>
            <a:endParaRPr lang="he-IL" b="1" dirty="0">
              <a:solidFill>
                <a:srgbClr val="192A72"/>
              </a:solidFill>
              <a:latin typeface="Varela Round" panose="00000500000000000000" pitchFamily="2" charset="-79"/>
              <a:cs typeface="Varela Round" panose="00000500000000000000" pitchFamily="2" charset="-79"/>
            </a:endParaRPr>
          </a:p>
        </p:txBody>
      </p:sp>
      <p:sp>
        <p:nvSpPr>
          <p:cNvPr id="7" name="חץ: למטה 6">
            <a:extLst>
              <a:ext uri="{FF2B5EF4-FFF2-40B4-BE49-F238E27FC236}">
                <a16:creationId xmlns:a16="http://schemas.microsoft.com/office/drawing/2014/main" id="{4B1AE022-A9A8-4DDB-A3E8-2C96FB1905BC}"/>
              </a:ext>
            </a:extLst>
          </p:cNvPr>
          <p:cNvSpPr/>
          <p:nvPr/>
        </p:nvSpPr>
        <p:spPr>
          <a:xfrm>
            <a:off x="5448810" y="1362362"/>
            <a:ext cx="2461483" cy="1159163"/>
          </a:xfrm>
          <a:prstGeom prst="downArrow">
            <a:avLst>
              <a:gd name="adj1" fmla="val 74015"/>
              <a:gd name="adj2" fmla="val 51594"/>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dirty="0">
                <a:solidFill>
                  <a:srgbClr val="12B4BC"/>
                </a:solidFill>
                <a:latin typeface="Varela Round" panose="00000500000000000000" pitchFamily="2" charset="-79"/>
                <a:cs typeface="Varela Round" panose="00000500000000000000" pitchFamily="2" charset="-79"/>
              </a:rPr>
              <a:t>תחומי אחריות</a:t>
            </a:r>
          </a:p>
        </p:txBody>
      </p:sp>
      <p:sp>
        <p:nvSpPr>
          <p:cNvPr id="9" name="חץ: למטה 8">
            <a:extLst>
              <a:ext uri="{FF2B5EF4-FFF2-40B4-BE49-F238E27FC236}">
                <a16:creationId xmlns:a16="http://schemas.microsoft.com/office/drawing/2014/main" id="{4D2390D7-CE64-4411-A55F-1A2D30CA406F}"/>
              </a:ext>
            </a:extLst>
          </p:cNvPr>
          <p:cNvSpPr/>
          <p:nvPr/>
        </p:nvSpPr>
        <p:spPr>
          <a:xfrm>
            <a:off x="2485866" y="1388449"/>
            <a:ext cx="2461483" cy="1159163"/>
          </a:xfrm>
          <a:prstGeom prst="downArrow">
            <a:avLst>
              <a:gd name="adj1" fmla="val 74015"/>
              <a:gd name="adj2" fmla="val 51594"/>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dirty="0">
                <a:solidFill>
                  <a:srgbClr val="192A72"/>
                </a:solidFill>
                <a:latin typeface="Varela Round" panose="00000500000000000000" pitchFamily="2" charset="-79"/>
                <a:cs typeface="Varela Round" panose="00000500000000000000" pitchFamily="2" charset="-79"/>
              </a:rPr>
              <a:t>תקן ודירוג</a:t>
            </a:r>
          </a:p>
        </p:txBody>
      </p:sp>
      <p:sp>
        <p:nvSpPr>
          <p:cNvPr id="10" name="תרשים זרימה: מסיים 9">
            <a:extLst>
              <a:ext uri="{FF2B5EF4-FFF2-40B4-BE49-F238E27FC236}">
                <a16:creationId xmlns:a16="http://schemas.microsoft.com/office/drawing/2014/main" id="{668F5D6A-FD6C-428E-BD84-04E9A1E1D343}"/>
              </a:ext>
            </a:extLst>
          </p:cNvPr>
          <p:cNvSpPr/>
          <p:nvPr/>
        </p:nvSpPr>
        <p:spPr>
          <a:xfrm>
            <a:off x="8287323" y="2766789"/>
            <a:ext cx="2632363" cy="720094"/>
          </a:xfrm>
          <a:prstGeom prst="flowChartTerminator">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chemeClr val="bg1"/>
                </a:solidFill>
                <a:latin typeface="Varela Round" panose="00000500000000000000" pitchFamily="2" charset="-79"/>
                <a:cs typeface="Varela Round" panose="00000500000000000000" pitchFamily="2" charset="-79"/>
              </a:rPr>
              <a:t>מי המנהל</a:t>
            </a:r>
          </a:p>
        </p:txBody>
      </p:sp>
      <p:sp>
        <p:nvSpPr>
          <p:cNvPr id="11" name="תרשים זרימה: מסיים 10">
            <a:extLst>
              <a:ext uri="{FF2B5EF4-FFF2-40B4-BE49-F238E27FC236}">
                <a16:creationId xmlns:a16="http://schemas.microsoft.com/office/drawing/2014/main" id="{BC178BB8-92A6-4056-BFCB-3E5364131AEF}"/>
              </a:ext>
            </a:extLst>
          </p:cNvPr>
          <p:cNvSpPr/>
          <p:nvPr/>
        </p:nvSpPr>
        <p:spPr>
          <a:xfrm>
            <a:off x="8287322" y="3630721"/>
            <a:ext cx="2632363" cy="720094"/>
          </a:xfrm>
          <a:prstGeom prst="flowChartTerminator">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chemeClr val="bg1"/>
                </a:solidFill>
                <a:latin typeface="Varela Round" panose="00000500000000000000" pitchFamily="2" charset="-79"/>
                <a:cs typeface="Varela Round" panose="00000500000000000000" pitchFamily="2" charset="-79"/>
              </a:rPr>
              <a:t>למי מדווחים</a:t>
            </a:r>
          </a:p>
        </p:txBody>
      </p:sp>
      <p:sp>
        <p:nvSpPr>
          <p:cNvPr id="12" name="תרשים זרימה: מסיים 11">
            <a:extLst>
              <a:ext uri="{FF2B5EF4-FFF2-40B4-BE49-F238E27FC236}">
                <a16:creationId xmlns:a16="http://schemas.microsoft.com/office/drawing/2014/main" id="{4F6CE6D8-A120-47AF-AEF2-C81AD15A38BE}"/>
              </a:ext>
            </a:extLst>
          </p:cNvPr>
          <p:cNvSpPr/>
          <p:nvPr/>
        </p:nvSpPr>
        <p:spPr>
          <a:xfrm>
            <a:off x="8287323" y="4484139"/>
            <a:ext cx="2632363" cy="720094"/>
          </a:xfrm>
          <a:prstGeom prst="flowChartTerminator">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chemeClr val="bg1"/>
                </a:solidFill>
                <a:latin typeface="Varela Round" panose="00000500000000000000" pitchFamily="2" charset="-79"/>
                <a:cs typeface="Varela Round" panose="00000500000000000000" pitchFamily="2" charset="-79"/>
              </a:rPr>
              <a:t>ממשקי עבודה</a:t>
            </a:r>
          </a:p>
        </p:txBody>
      </p:sp>
      <p:sp>
        <p:nvSpPr>
          <p:cNvPr id="13" name="תרשים זרימה: מסיים 12">
            <a:extLst>
              <a:ext uri="{FF2B5EF4-FFF2-40B4-BE49-F238E27FC236}">
                <a16:creationId xmlns:a16="http://schemas.microsoft.com/office/drawing/2014/main" id="{E56FF71C-7920-46A7-A428-EC1E932E06C4}"/>
              </a:ext>
            </a:extLst>
          </p:cNvPr>
          <p:cNvSpPr/>
          <p:nvPr/>
        </p:nvSpPr>
        <p:spPr>
          <a:xfrm>
            <a:off x="5448810" y="3635643"/>
            <a:ext cx="2632363" cy="720094"/>
          </a:xfrm>
          <a:prstGeom prst="flowChartTerminator">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chemeClr val="bg1"/>
                </a:solidFill>
                <a:latin typeface="Varela Round" panose="00000500000000000000" pitchFamily="2" charset="-79"/>
                <a:cs typeface="Varela Round" panose="00000500000000000000" pitchFamily="2" charset="-79"/>
              </a:rPr>
              <a:t>משימות</a:t>
            </a:r>
          </a:p>
        </p:txBody>
      </p:sp>
      <p:sp>
        <p:nvSpPr>
          <p:cNvPr id="15" name="תרשים זרימה: מסיים 14">
            <a:extLst>
              <a:ext uri="{FF2B5EF4-FFF2-40B4-BE49-F238E27FC236}">
                <a16:creationId xmlns:a16="http://schemas.microsoft.com/office/drawing/2014/main" id="{AB29CF03-295B-4553-BB8F-D70200674E8A}"/>
              </a:ext>
            </a:extLst>
          </p:cNvPr>
          <p:cNvSpPr/>
          <p:nvPr/>
        </p:nvSpPr>
        <p:spPr>
          <a:xfrm>
            <a:off x="5448810" y="2766789"/>
            <a:ext cx="2632363" cy="720094"/>
          </a:xfrm>
          <a:prstGeom prst="flowChartTerminator">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chemeClr val="bg1"/>
                </a:solidFill>
                <a:latin typeface="Varela Round" panose="00000500000000000000" pitchFamily="2" charset="-79"/>
                <a:cs typeface="Varela Round" panose="00000500000000000000" pitchFamily="2" charset="-79"/>
              </a:rPr>
              <a:t>מטרות</a:t>
            </a:r>
          </a:p>
        </p:txBody>
      </p:sp>
      <p:sp>
        <p:nvSpPr>
          <p:cNvPr id="16" name="תרשים זרימה: מסיים 15">
            <a:extLst>
              <a:ext uri="{FF2B5EF4-FFF2-40B4-BE49-F238E27FC236}">
                <a16:creationId xmlns:a16="http://schemas.microsoft.com/office/drawing/2014/main" id="{5827B46B-C978-40D3-9AEA-F425D1BCDD42}"/>
              </a:ext>
            </a:extLst>
          </p:cNvPr>
          <p:cNvSpPr/>
          <p:nvPr/>
        </p:nvSpPr>
        <p:spPr>
          <a:xfrm>
            <a:off x="5448810" y="4484139"/>
            <a:ext cx="2632363" cy="720094"/>
          </a:xfrm>
          <a:prstGeom prst="flowChartTerminator">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chemeClr val="bg1"/>
                </a:solidFill>
                <a:latin typeface="Varela Round" panose="00000500000000000000" pitchFamily="2" charset="-79"/>
                <a:cs typeface="Varela Round" panose="00000500000000000000" pitchFamily="2" charset="-79"/>
              </a:rPr>
              <a:t>תוצרים מצופים</a:t>
            </a:r>
          </a:p>
        </p:txBody>
      </p:sp>
      <p:sp>
        <p:nvSpPr>
          <p:cNvPr id="17" name="תרשים זרימה: מסיים 16">
            <a:extLst>
              <a:ext uri="{FF2B5EF4-FFF2-40B4-BE49-F238E27FC236}">
                <a16:creationId xmlns:a16="http://schemas.microsoft.com/office/drawing/2014/main" id="{D61CD511-D4F3-4511-B1D1-A594B697C054}"/>
              </a:ext>
            </a:extLst>
          </p:cNvPr>
          <p:cNvSpPr/>
          <p:nvPr/>
        </p:nvSpPr>
        <p:spPr>
          <a:xfrm>
            <a:off x="2485866" y="4522145"/>
            <a:ext cx="2632363" cy="747586"/>
          </a:xfrm>
          <a:prstGeom prst="flowChartTerminator">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rgbClr val="192A72"/>
                </a:solidFill>
                <a:latin typeface="Varela Round" panose="00000500000000000000" pitchFamily="2" charset="-79"/>
                <a:cs typeface="Varela Round" panose="00000500000000000000" pitchFamily="2" charset="-79"/>
              </a:rPr>
              <a:t>דרגה</a:t>
            </a:r>
          </a:p>
        </p:txBody>
      </p:sp>
      <p:sp>
        <p:nvSpPr>
          <p:cNvPr id="18" name="תרשים זרימה: מסיים 17">
            <a:extLst>
              <a:ext uri="{FF2B5EF4-FFF2-40B4-BE49-F238E27FC236}">
                <a16:creationId xmlns:a16="http://schemas.microsoft.com/office/drawing/2014/main" id="{D75D644D-4CD8-4C12-9A55-2D28541F1DD3}"/>
              </a:ext>
            </a:extLst>
          </p:cNvPr>
          <p:cNvSpPr/>
          <p:nvPr/>
        </p:nvSpPr>
        <p:spPr>
          <a:xfrm>
            <a:off x="2485867" y="3630721"/>
            <a:ext cx="2632363" cy="747586"/>
          </a:xfrm>
          <a:prstGeom prst="flowChartTerminator">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rgbClr val="192A72"/>
                </a:solidFill>
                <a:latin typeface="Varela Round" panose="00000500000000000000" pitchFamily="2" charset="-79"/>
                <a:cs typeface="Varela Round" panose="00000500000000000000" pitchFamily="2" charset="-79"/>
              </a:rPr>
              <a:t>דירוג</a:t>
            </a:r>
          </a:p>
        </p:txBody>
      </p:sp>
      <p:sp>
        <p:nvSpPr>
          <p:cNvPr id="19" name="תרשים זרימה: מסיים 18">
            <a:extLst>
              <a:ext uri="{FF2B5EF4-FFF2-40B4-BE49-F238E27FC236}">
                <a16:creationId xmlns:a16="http://schemas.microsoft.com/office/drawing/2014/main" id="{F44DBB13-E1C4-451C-B6DC-5F6823918B97}"/>
              </a:ext>
            </a:extLst>
          </p:cNvPr>
          <p:cNvSpPr/>
          <p:nvPr/>
        </p:nvSpPr>
        <p:spPr>
          <a:xfrm>
            <a:off x="2485869" y="2739297"/>
            <a:ext cx="2632363" cy="747586"/>
          </a:xfrm>
          <a:prstGeom prst="flowChartTerminator">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rgbClr val="192A72"/>
                </a:solidFill>
                <a:latin typeface="Varela Round" panose="00000500000000000000" pitchFamily="2" charset="-79"/>
                <a:cs typeface="Varela Round" panose="00000500000000000000" pitchFamily="2" charset="-79"/>
              </a:rPr>
              <a:t>תקן</a:t>
            </a:r>
          </a:p>
        </p:txBody>
      </p:sp>
    </p:spTree>
    <p:extLst>
      <p:ext uri="{BB962C8B-B14F-4D97-AF65-F5344CB8AC3E}">
        <p14:creationId xmlns:p14="http://schemas.microsoft.com/office/powerpoint/2010/main" val="161355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additive="base">
                                        <p:cTn id="33" dur="500" fill="hold"/>
                                        <p:tgtEl>
                                          <p:spTgt spid="15"/>
                                        </p:tgtEl>
                                        <p:attrNameLst>
                                          <p:attrName>ppt_x</p:attrName>
                                        </p:attrNameLst>
                                      </p:cBhvr>
                                      <p:tavLst>
                                        <p:tav tm="0">
                                          <p:val>
                                            <p:strVal val="#ppt_x"/>
                                          </p:val>
                                        </p:tav>
                                        <p:tav tm="100000">
                                          <p:val>
                                            <p:strVal val="#ppt_x"/>
                                          </p:val>
                                        </p:tav>
                                      </p:tavLst>
                                    </p:anim>
                                    <p:anim calcmode="lin" valueType="num">
                                      <p:cBhvr additive="base">
                                        <p:cTn id="3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additive="base">
                                        <p:cTn id="39" dur="500" fill="hold"/>
                                        <p:tgtEl>
                                          <p:spTgt spid="13"/>
                                        </p:tgtEl>
                                        <p:attrNameLst>
                                          <p:attrName>ppt_x</p:attrName>
                                        </p:attrNameLst>
                                      </p:cBhvr>
                                      <p:tavLst>
                                        <p:tav tm="0">
                                          <p:val>
                                            <p:strVal val="#ppt_x"/>
                                          </p:val>
                                        </p:tav>
                                        <p:tav tm="100000">
                                          <p:val>
                                            <p:strVal val="#ppt_x"/>
                                          </p:val>
                                        </p:tav>
                                      </p:tavLst>
                                    </p:anim>
                                    <p:anim calcmode="lin" valueType="num">
                                      <p:cBhvr additive="base">
                                        <p:cTn id="4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anim calcmode="lin" valueType="num">
                                      <p:cBhvr additive="base">
                                        <p:cTn id="45" dur="500" fill="hold"/>
                                        <p:tgtEl>
                                          <p:spTgt spid="16"/>
                                        </p:tgtEl>
                                        <p:attrNameLst>
                                          <p:attrName>ppt_x</p:attrName>
                                        </p:attrNameLst>
                                      </p:cBhvr>
                                      <p:tavLst>
                                        <p:tav tm="0">
                                          <p:val>
                                            <p:strVal val="#ppt_x"/>
                                          </p:val>
                                        </p:tav>
                                        <p:tav tm="100000">
                                          <p:val>
                                            <p:strVal val="#ppt_x"/>
                                          </p:val>
                                        </p:tav>
                                      </p:tavLst>
                                    </p:anim>
                                    <p:anim calcmode="lin" valueType="num">
                                      <p:cBhvr additive="base">
                                        <p:cTn id="4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additive="base">
                                        <p:cTn id="55" dur="500" fill="hold"/>
                                        <p:tgtEl>
                                          <p:spTgt spid="19"/>
                                        </p:tgtEl>
                                        <p:attrNameLst>
                                          <p:attrName>ppt_x</p:attrName>
                                        </p:attrNameLst>
                                      </p:cBhvr>
                                      <p:tavLst>
                                        <p:tav tm="0">
                                          <p:val>
                                            <p:strVal val="#ppt_x"/>
                                          </p:val>
                                        </p:tav>
                                        <p:tav tm="100000">
                                          <p:val>
                                            <p:strVal val="#ppt_x"/>
                                          </p:val>
                                        </p:tav>
                                      </p:tavLst>
                                    </p:anim>
                                    <p:anim calcmode="lin" valueType="num">
                                      <p:cBhvr additive="base">
                                        <p:cTn id="5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fill="hold"/>
                                        <p:tgtEl>
                                          <p:spTgt spid="18"/>
                                        </p:tgtEl>
                                        <p:attrNameLst>
                                          <p:attrName>ppt_x</p:attrName>
                                        </p:attrNameLst>
                                      </p:cBhvr>
                                      <p:tavLst>
                                        <p:tav tm="0">
                                          <p:val>
                                            <p:strVal val="#ppt_x"/>
                                          </p:val>
                                        </p:tav>
                                        <p:tav tm="100000">
                                          <p:val>
                                            <p:strVal val="#ppt_x"/>
                                          </p:val>
                                        </p:tav>
                                      </p:tavLst>
                                    </p:anim>
                                    <p:anim calcmode="lin" valueType="num">
                                      <p:cBhvr additive="base">
                                        <p:cTn id="6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additive="base">
                                        <p:cTn id="67" dur="500" fill="hold"/>
                                        <p:tgtEl>
                                          <p:spTgt spid="17"/>
                                        </p:tgtEl>
                                        <p:attrNameLst>
                                          <p:attrName>ppt_x</p:attrName>
                                        </p:attrNameLst>
                                      </p:cBhvr>
                                      <p:tavLst>
                                        <p:tav tm="0">
                                          <p:val>
                                            <p:strVal val="#ppt_x"/>
                                          </p:val>
                                        </p:tav>
                                        <p:tav tm="100000">
                                          <p:val>
                                            <p:strVal val="#ppt_x"/>
                                          </p:val>
                                        </p:tav>
                                      </p:tavLst>
                                    </p:anim>
                                    <p:anim calcmode="lin" valueType="num">
                                      <p:cBhvr additive="base">
                                        <p:cTn id="6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11" grpId="0" animBg="1"/>
      <p:bldP spid="12" grpId="0" animBg="1"/>
      <p:bldP spid="13" grpId="0" animBg="1"/>
      <p:bldP spid="15" grpId="0" animBg="1"/>
      <p:bldP spid="16" grpId="0" animBg="1"/>
      <p:bldP spid="17" grpId="0" animBg="1"/>
      <p:bldP spid="18" grpId="0" animBg="1"/>
      <p:bldP spid="1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pPr algn="r"/>
            <a:r>
              <a:rPr lang="he-IL" dirty="0"/>
              <a:t>ניתוח תפקידים - משימה</a:t>
            </a:r>
          </a:p>
        </p:txBody>
      </p:sp>
      <p:sp>
        <p:nvSpPr>
          <p:cNvPr id="3" name="מציין מיקום תוכן 2">
            <a:extLst>
              <a:ext uri="{FF2B5EF4-FFF2-40B4-BE49-F238E27FC236}">
                <a16:creationId xmlns:a16="http://schemas.microsoft.com/office/drawing/2014/main" id="{9F5552C1-D4E5-43E2-92A9-9FD4B29E4B24}"/>
              </a:ext>
            </a:extLst>
          </p:cNvPr>
          <p:cNvSpPr>
            <a:spLocks noGrp="1"/>
          </p:cNvSpPr>
          <p:nvPr>
            <p:ph sz="quarter" idx="4"/>
          </p:nvPr>
        </p:nvSpPr>
        <p:spPr/>
        <p:txBody>
          <a:bodyPr>
            <a:normAutofit lnSpcReduction="10000"/>
          </a:bodyPr>
          <a:lstStyle/>
          <a:p>
            <a:pPr marL="0" indent="0">
              <a:buNone/>
            </a:pPr>
            <a:r>
              <a:rPr lang="he-IL" dirty="0"/>
              <a:t>חפשו באינטרנט מודעות דרושים ובדקו האם במודעות יש התייחסות לנקודות הבאות:</a:t>
            </a:r>
          </a:p>
          <a:p>
            <a:pPr marL="285750" indent="-285750"/>
            <a:r>
              <a:rPr lang="he-IL" dirty="0"/>
              <a:t>המטרות והיעדים של התפקיד</a:t>
            </a:r>
          </a:p>
          <a:p>
            <a:pPr marL="285750" indent="-285750"/>
            <a:r>
              <a:rPr lang="he-IL" dirty="0"/>
              <a:t>מטלות, משימות ויעדים עיקריים בתפקיד</a:t>
            </a:r>
          </a:p>
          <a:p>
            <a:pPr marL="285750" indent="-285750"/>
            <a:r>
              <a:rPr lang="he-IL" dirty="0"/>
              <a:t>כפיפות וממשקי עבודה (ניהול ישיר/מקצועי, גורמי דיווח וכו')</a:t>
            </a:r>
          </a:p>
          <a:p>
            <a:pPr marL="285750" indent="-285750"/>
            <a:r>
              <a:rPr lang="he-IL" dirty="0"/>
              <a:t>השכלה, הכשרה ותעודות נדרשת</a:t>
            </a:r>
          </a:p>
          <a:p>
            <a:pPr marL="285750" indent="-285750"/>
            <a:r>
              <a:rPr lang="he-IL" dirty="0"/>
              <a:t>ניסיון מקצועי קודם נדרש</a:t>
            </a:r>
          </a:p>
          <a:p>
            <a:pPr marL="285750" indent="-285750"/>
            <a:r>
              <a:rPr lang="he-IL" dirty="0"/>
              <a:t>כישורים נדרשים</a:t>
            </a:r>
          </a:p>
          <a:p>
            <a:pPr marL="285750" indent="-285750"/>
            <a:r>
              <a:rPr lang="he-IL" dirty="0"/>
              <a:t>היקף משרה, שעות עבודה</a:t>
            </a:r>
          </a:p>
          <a:p>
            <a:pPr marL="285750" indent="-285750"/>
            <a:r>
              <a:rPr lang="he-IL" dirty="0"/>
              <a:t>תנאים נוספים הנדרשים למשרה</a:t>
            </a:r>
          </a:p>
          <a:p>
            <a:pPr marL="96848" indent="0">
              <a:buNone/>
            </a:pPr>
            <a:endParaRPr lang="he-IL" dirty="0"/>
          </a:p>
        </p:txBody>
      </p:sp>
    </p:spTree>
    <p:extLst>
      <p:ext uri="{BB962C8B-B14F-4D97-AF65-F5344CB8AC3E}">
        <p14:creationId xmlns:p14="http://schemas.microsoft.com/office/powerpoint/2010/main" val="2168991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מציין מיקום של תמונה 6">
            <a:extLst>
              <a:ext uri="{FF2B5EF4-FFF2-40B4-BE49-F238E27FC236}">
                <a16:creationId xmlns:a16="http://schemas.microsoft.com/office/drawing/2014/main" id="{1298190C-89CC-49DC-8728-FFB9E76AC992}"/>
              </a:ext>
            </a:extLst>
          </p:cNvPr>
          <p:cNvPicPr>
            <a:picLocks noGrp="1" noChangeAspect="1"/>
          </p:cNvPicPr>
          <p:nvPr>
            <p:ph type="pic" idx="1"/>
          </p:nvPr>
        </p:nvPicPr>
        <p:blipFill rotWithShape="1">
          <a:blip r:embed="rId2"/>
          <a:srcRect l="-6822" t="248" r="-31119" b="-248"/>
          <a:stretch/>
        </p:blipFill>
        <p:spPr>
          <a:xfrm>
            <a:off x="0" y="950191"/>
            <a:ext cx="8857561" cy="5721551"/>
          </a:xfrm>
          <a:prstGeom prst="rect">
            <a:avLst/>
          </a:prstGeom>
          <a:effectLst>
            <a:outerShdw blurRad="50800" dist="38100" dir="5400000" algn="t" rotWithShape="0">
              <a:prstClr val="black">
                <a:alpha val="40000"/>
              </a:prstClr>
            </a:outerShdw>
          </a:effectLst>
        </p:spPr>
      </p:pic>
      <p:sp>
        <p:nvSpPr>
          <p:cNvPr id="3" name="כותרת 2">
            <a:extLst>
              <a:ext uri="{FF2B5EF4-FFF2-40B4-BE49-F238E27FC236}">
                <a16:creationId xmlns:a16="http://schemas.microsoft.com/office/drawing/2014/main" id="{D6C7B008-63A1-4A34-A457-D6A0B6D54025}"/>
              </a:ext>
            </a:extLst>
          </p:cNvPr>
          <p:cNvSpPr>
            <a:spLocks noGrp="1"/>
          </p:cNvSpPr>
          <p:nvPr>
            <p:ph type="ctrTitle"/>
          </p:nvPr>
        </p:nvSpPr>
        <p:spPr/>
        <p:txBody>
          <a:bodyPr/>
          <a:lstStyle/>
          <a:p>
            <a:pPr algn="r"/>
            <a:r>
              <a:rPr lang="he-IL" b="1" dirty="0"/>
              <a:t>ניתוח תפקידים - דוגמא</a:t>
            </a:r>
          </a:p>
        </p:txBody>
      </p:sp>
      <p:sp>
        <p:nvSpPr>
          <p:cNvPr id="9" name="חץ: למטה 8">
            <a:extLst>
              <a:ext uri="{FF2B5EF4-FFF2-40B4-BE49-F238E27FC236}">
                <a16:creationId xmlns:a16="http://schemas.microsoft.com/office/drawing/2014/main" id="{E4C1A31F-A934-429B-864A-76AF19D87FAD}"/>
              </a:ext>
            </a:extLst>
          </p:cNvPr>
          <p:cNvSpPr/>
          <p:nvPr/>
        </p:nvSpPr>
        <p:spPr>
          <a:xfrm rot="5400000">
            <a:off x="7351677" y="3056645"/>
            <a:ext cx="554182" cy="987846"/>
          </a:xfrm>
          <a:prstGeom prst="downArrow">
            <a:avLst>
              <a:gd name="adj1" fmla="val 50000"/>
              <a:gd name="adj2" fmla="val 80000"/>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חץ: למטה 9">
            <a:extLst>
              <a:ext uri="{FF2B5EF4-FFF2-40B4-BE49-F238E27FC236}">
                <a16:creationId xmlns:a16="http://schemas.microsoft.com/office/drawing/2014/main" id="{9F77110E-6369-4515-B2BD-237A7C1593A3}"/>
              </a:ext>
            </a:extLst>
          </p:cNvPr>
          <p:cNvSpPr/>
          <p:nvPr/>
        </p:nvSpPr>
        <p:spPr>
          <a:xfrm rot="5400000">
            <a:off x="7365954" y="1721820"/>
            <a:ext cx="554182" cy="987846"/>
          </a:xfrm>
          <a:prstGeom prst="downArrow">
            <a:avLst>
              <a:gd name="adj1" fmla="val 50000"/>
              <a:gd name="adj2" fmla="val 80000"/>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אליפסה 10">
            <a:extLst>
              <a:ext uri="{FF2B5EF4-FFF2-40B4-BE49-F238E27FC236}">
                <a16:creationId xmlns:a16="http://schemas.microsoft.com/office/drawing/2014/main" id="{2C0AB9B6-A423-44F7-8F72-CC16D5AF22D6}"/>
              </a:ext>
            </a:extLst>
          </p:cNvPr>
          <p:cNvSpPr/>
          <p:nvPr/>
        </p:nvSpPr>
        <p:spPr>
          <a:xfrm>
            <a:off x="8857561" y="1729648"/>
            <a:ext cx="2170995" cy="96948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נתונים כלליים על המשרה</a:t>
            </a:r>
          </a:p>
        </p:txBody>
      </p:sp>
      <p:sp>
        <p:nvSpPr>
          <p:cNvPr id="12" name="אליפסה 11">
            <a:extLst>
              <a:ext uri="{FF2B5EF4-FFF2-40B4-BE49-F238E27FC236}">
                <a16:creationId xmlns:a16="http://schemas.microsoft.com/office/drawing/2014/main" id="{71F6C9C1-FB50-4F09-951E-BCEEF0B66CD2}"/>
              </a:ext>
            </a:extLst>
          </p:cNvPr>
          <p:cNvSpPr/>
          <p:nvPr/>
        </p:nvSpPr>
        <p:spPr>
          <a:xfrm>
            <a:off x="8857560" y="3065825"/>
            <a:ext cx="2170995" cy="96948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כישורים וכשירויות</a:t>
            </a:r>
          </a:p>
        </p:txBody>
      </p:sp>
    </p:spTree>
    <p:extLst>
      <p:ext uri="{BB962C8B-B14F-4D97-AF65-F5344CB8AC3E}">
        <p14:creationId xmlns:p14="http://schemas.microsoft.com/office/powerpoint/2010/main" val="857420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מציין מיקום של תמונה 4">
            <a:extLst>
              <a:ext uri="{FF2B5EF4-FFF2-40B4-BE49-F238E27FC236}">
                <a16:creationId xmlns:a16="http://schemas.microsoft.com/office/drawing/2014/main" id="{FFC708CF-3286-48DB-8833-01F2DFCEF50C}"/>
              </a:ext>
            </a:extLst>
          </p:cNvPr>
          <p:cNvPicPr>
            <a:picLocks noGrp="1" noChangeAspect="1"/>
          </p:cNvPicPr>
          <p:nvPr>
            <p:ph type="pic" idx="1"/>
          </p:nvPr>
        </p:nvPicPr>
        <p:blipFill rotWithShape="1">
          <a:blip r:embed="rId2"/>
          <a:srcRect l="-6265" t="2460" r="-28350" b="-2460"/>
          <a:stretch/>
        </p:blipFill>
        <p:spPr>
          <a:xfrm>
            <a:off x="161147" y="964351"/>
            <a:ext cx="8483175" cy="5721551"/>
          </a:xfrm>
          <a:prstGeom prst="rect">
            <a:avLst/>
          </a:prstGeom>
        </p:spPr>
      </p:pic>
      <p:sp>
        <p:nvSpPr>
          <p:cNvPr id="3" name="כותרת 2">
            <a:extLst>
              <a:ext uri="{FF2B5EF4-FFF2-40B4-BE49-F238E27FC236}">
                <a16:creationId xmlns:a16="http://schemas.microsoft.com/office/drawing/2014/main" id="{D6C7B008-63A1-4A34-A457-D6A0B6D54025}"/>
              </a:ext>
            </a:extLst>
          </p:cNvPr>
          <p:cNvSpPr>
            <a:spLocks noGrp="1"/>
          </p:cNvSpPr>
          <p:nvPr>
            <p:ph type="ctrTitle"/>
          </p:nvPr>
        </p:nvSpPr>
        <p:spPr/>
        <p:txBody>
          <a:bodyPr/>
          <a:lstStyle/>
          <a:p>
            <a:pPr algn="r"/>
            <a:r>
              <a:rPr lang="he-IL" b="1" dirty="0"/>
              <a:t>ניתוח תפקידים - דוגמא</a:t>
            </a:r>
          </a:p>
        </p:txBody>
      </p:sp>
      <p:sp>
        <p:nvSpPr>
          <p:cNvPr id="9" name="חץ: למטה 8">
            <a:extLst>
              <a:ext uri="{FF2B5EF4-FFF2-40B4-BE49-F238E27FC236}">
                <a16:creationId xmlns:a16="http://schemas.microsoft.com/office/drawing/2014/main" id="{E4C1A31F-A934-429B-864A-76AF19D87FAD}"/>
              </a:ext>
            </a:extLst>
          </p:cNvPr>
          <p:cNvSpPr/>
          <p:nvPr/>
        </p:nvSpPr>
        <p:spPr>
          <a:xfrm rot="5400000">
            <a:off x="7365954" y="3871244"/>
            <a:ext cx="554182" cy="987846"/>
          </a:xfrm>
          <a:prstGeom prst="downArrow">
            <a:avLst>
              <a:gd name="adj1" fmla="val 50000"/>
              <a:gd name="adj2" fmla="val 80000"/>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חץ: למטה 9">
            <a:extLst>
              <a:ext uri="{FF2B5EF4-FFF2-40B4-BE49-F238E27FC236}">
                <a16:creationId xmlns:a16="http://schemas.microsoft.com/office/drawing/2014/main" id="{9F77110E-6369-4515-B2BD-237A7C1593A3}"/>
              </a:ext>
            </a:extLst>
          </p:cNvPr>
          <p:cNvSpPr/>
          <p:nvPr/>
        </p:nvSpPr>
        <p:spPr>
          <a:xfrm rot="5400000">
            <a:off x="7365954" y="1721820"/>
            <a:ext cx="554182" cy="987846"/>
          </a:xfrm>
          <a:prstGeom prst="downArrow">
            <a:avLst>
              <a:gd name="adj1" fmla="val 50000"/>
              <a:gd name="adj2" fmla="val 80000"/>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אליפסה 10">
            <a:extLst>
              <a:ext uri="{FF2B5EF4-FFF2-40B4-BE49-F238E27FC236}">
                <a16:creationId xmlns:a16="http://schemas.microsoft.com/office/drawing/2014/main" id="{2C0AB9B6-A423-44F7-8F72-CC16D5AF22D6}"/>
              </a:ext>
            </a:extLst>
          </p:cNvPr>
          <p:cNvSpPr/>
          <p:nvPr/>
        </p:nvSpPr>
        <p:spPr>
          <a:xfrm>
            <a:off x="8857561" y="1729648"/>
            <a:ext cx="2170995" cy="96948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נתונים כלליים על המשרה</a:t>
            </a:r>
          </a:p>
        </p:txBody>
      </p:sp>
      <p:sp>
        <p:nvSpPr>
          <p:cNvPr id="12" name="אליפסה 11">
            <a:extLst>
              <a:ext uri="{FF2B5EF4-FFF2-40B4-BE49-F238E27FC236}">
                <a16:creationId xmlns:a16="http://schemas.microsoft.com/office/drawing/2014/main" id="{71F6C9C1-FB50-4F09-951E-BCEEF0B66CD2}"/>
              </a:ext>
            </a:extLst>
          </p:cNvPr>
          <p:cNvSpPr/>
          <p:nvPr/>
        </p:nvSpPr>
        <p:spPr>
          <a:xfrm>
            <a:off x="8857560" y="3880424"/>
            <a:ext cx="2170995" cy="96948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כישורים וכשירויות</a:t>
            </a:r>
          </a:p>
        </p:txBody>
      </p:sp>
    </p:spTree>
    <p:extLst>
      <p:ext uri="{BB962C8B-B14F-4D97-AF65-F5344CB8AC3E}">
        <p14:creationId xmlns:p14="http://schemas.microsoft.com/office/powerpoint/2010/main" val="1415129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p:txBody>
          <a:bodyPr/>
          <a:lstStyle/>
          <a:p>
            <a:r>
              <a:rPr lang="he-IL" dirty="0">
                <a:solidFill>
                  <a:srgbClr val="192A72"/>
                </a:solidFill>
              </a:rPr>
              <a:t>אז מה למדנו היום?</a:t>
            </a:r>
          </a:p>
        </p:txBody>
      </p:sp>
      <p:sp>
        <p:nvSpPr>
          <p:cNvPr id="8" name="מציין מיקום תוכן 7"/>
          <p:cNvSpPr>
            <a:spLocks noGrp="1"/>
          </p:cNvSpPr>
          <p:nvPr>
            <p:ph sz="quarter" idx="4"/>
          </p:nvPr>
        </p:nvSpPr>
        <p:spPr>
          <a:xfrm>
            <a:off x="515274" y="1725460"/>
            <a:ext cx="8306994" cy="4153058"/>
          </a:xfrm>
        </p:spPr>
        <p:txBody>
          <a:bodyPr/>
          <a:lstStyle/>
          <a:p>
            <a:pPr>
              <a:lnSpc>
                <a:spcPct val="200000"/>
              </a:lnSpc>
            </a:pPr>
            <a:r>
              <a:rPr lang="he-IL" dirty="0">
                <a:solidFill>
                  <a:schemeClr val="tx1"/>
                </a:solidFill>
              </a:rPr>
              <a:t>מהו חקר תפקידים</a:t>
            </a:r>
          </a:p>
          <a:p>
            <a:pPr>
              <a:lnSpc>
                <a:spcPct val="200000"/>
              </a:lnSpc>
            </a:pPr>
            <a:r>
              <a:rPr lang="he-IL" dirty="0">
                <a:solidFill>
                  <a:schemeClr val="tx1"/>
                </a:solidFill>
              </a:rPr>
              <a:t>הסיבות לעריכת חקר תפקידים</a:t>
            </a:r>
          </a:p>
          <a:p>
            <a:pPr>
              <a:lnSpc>
                <a:spcPct val="200000"/>
              </a:lnSpc>
            </a:pPr>
            <a:r>
              <a:rPr lang="he-IL" dirty="0">
                <a:solidFill>
                  <a:schemeClr val="tx1"/>
                </a:solidFill>
              </a:rPr>
              <a:t>שימוש בחקר תפקידים בארגונים</a:t>
            </a:r>
          </a:p>
          <a:p>
            <a:pPr>
              <a:lnSpc>
                <a:spcPct val="200000"/>
              </a:lnSpc>
            </a:pPr>
            <a:r>
              <a:rPr lang="he-IL" dirty="0">
                <a:solidFill>
                  <a:schemeClr val="tx1"/>
                </a:solidFill>
              </a:rPr>
              <a:t>אפיון דרישות התפקיד – כישורים, כפיפות, תחומי אחריות, תקן</a:t>
            </a:r>
          </a:p>
        </p:txBody>
      </p:sp>
    </p:spTree>
    <p:extLst>
      <p:ext uri="{BB962C8B-B14F-4D97-AF65-F5344CB8AC3E}">
        <p14:creationId xmlns:p14="http://schemas.microsoft.com/office/powerpoint/2010/main" val="2817934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id="{423F6F61-4567-462B-A618-70CBC508D8B8}"/>
              </a:ext>
            </a:extLst>
          </p:cNvPr>
          <p:cNvPicPr>
            <a:picLocks noChangeAspect="1"/>
          </p:cNvPicPr>
          <p:nvPr/>
        </p:nvPicPr>
        <p:blipFill rotWithShape="1">
          <a:blip r:embed="rId2"/>
          <a:srcRect l="39172" r="34234" b="66411"/>
          <a:stretch/>
        </p:blipFill>
        <p:spPr>
          <a:xfrm>
            <a:off x="4775994" y="0"/>
            <a:ext cx="3241964" cy="1838476"/>
          </a:xfrm>
          <a:prstGeom prst="rect">
            <a:avLst/>
          </a:prstGeom>
        </p:spPr>
      </p:pic>
      <p:sp>
        <p:nvSpPr>
          <p:cNvPr id="4" name="תיבת טקסט 3">
            <a:extLst>
              <a:ext uri="{FF2B5EF4-FFF2-40B4-BE49-F238E27FC236}">
                <a16:creationId xmlns:a16="http://schemas.microsoft.com/office/drawing/2014/main" id="{904EE8F9-32B7-45EB-8FC4-CC451E605118}"/>
              </a:ext>
            </a:extLst>
          </p:cNvPr>
          <p:cNvSpPr txBox="1"/>
          <p:nvPr/>
        </p:nvSpPr>
        <p:spPr>
          <a:xfrm>
            <a:off x="647340" y="3016112"/>
            <a:ext cx="11174412" cy="2618474"/>
          </a:xfrm>
          <a:prstGeom prst="rect">
            <a:avLst/>
          </a:prstGeom>
          <a:noFill/>
        </p:spPr>
        <p:txBody>
          <a:bodyPr wrap="square" rtlCol="1">
            <a:spAutoFit/>
          </a:bodyPr>
          <a:lstStyle/>
          <a:p>
            <a:pPr marL="895350">
              <a:lnSpc>
                <a:spcPct val="150000"/>
              </a:lnSpc>
            </a:pPr>
            <a:r>
              <a:rPr lang="he-IL" sz="2800" dirty="0">
                <a:solidFill>
                  <a:srgbClr val="192A72"/>
                </a:solidFill>
                <a:latin typeface="Varela Round" panose="00000500000000000000" pitchFamily="2" charset="-79"/>
                <a:cs typeface="Varela Round" panose="00000500000000000000" pitchFamily="2" charset="-79"/>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a:t>
            </a:r>
            <a:r>
              <a:rPr lang="en-US" sz="2800" dirty="0">
                <a:solidFill>
                  <a:srgbClr val="192A72"/>
                </a:solidFill>
                <a:latin typeface="Varela Round" panose="00000500000000000000" pitchFamily="2" charset="-79"/>
                <a:cs typeface="Varela Round" panose="00000500000000000000" pitchFamily="2" charset="-79"/>
              </a:rPr>
              <a:t>rights@education.gov.il</a:t>
            </a:r>
            <a:endParaRPr lang="he-IL" sz="2800" dirty="0">
              <a:solidFill>
                <a:srgbClr val="192A72"/>
              </a:solidFill>
              <a:latin typeface="Varela Round" panose="00000500000000000000" pitchFamily="2" charset="-79"/>
              <a:cs typeface="Varela Round" panose="00000500000000000000" pitchFamily="2" charset="-79"/>
            </a:endParaRPr>
          </a:p>
        </p:txBody>
      </p:sp>
      <p:sp>
        <p:nvSpPr>
          <p:cNvPr id="5" name="מלבן 4">
            <a:extLst>
              <a:ext uri="{FF2B5EF4-FFF2-40B4-BE49-F238E27FC236}">
                <a16:creationId xmlns:a16="http://schemas.microsoft.com/office/drawing/2014/main" id="{0276247E-F89D-4BE1-B3D6-7FE06BEB5A42}"/>
              </a:ext>
            </a:extLst>
          </p:cNvPr>
          <p:cNvSpPr/>
          <p:nvPr/>
        </p:nvSpPr>
        <p:spPr>
          <a:xfrm>
            <a:off x="795" y="1838476"/>
            <a:ext cx="12190412" cy="763286"/>
          </a:xfrm>
          <a:prstGeom prst="rect">
            <a:avLst/>
          </a:prstGeom>
        </p:spPr>
        <p:txBody>
          <a:bodyPr wrap="square">
            <a:spAutoFit/>
          </a:bodyPr>
          <a:lstStyle/>
          <a:p>
            <a:pPr algn="ctr">
              <a:lnSpc>
                <a:spcPct val="150000"/>
              </a:lnSpc>
            </a:pPr>
            <a:r>
              <a:rPr lang="he-IL" sz="3200" b="1" dirty="0">
                <a:solidFill>
                  <a:srgbClr val="192A72"/>
                </a:solidFill>
                <a:latin typeface="Varela Round" panose="00000500000000000000" pitchFamily="2" charset="-79"/>
                <a:cs typeface="Varela Round" panose="00000500000000000000" pitchFamily="2" charset="-79"/>
              </a:rPr>
              <a:t>נוהל שימוש ביצירות מוגנות בזכויות יוצרים ואיתור בעלי זכויות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534" y="2695671"/>
            <a:ext cx="9208400" cy="1924651"/>
          </a:xfrm>
          <a:prstGeom prst="rect">
            <a:avLst/>
          </a:prstGeom>
          <a:noFill/>
          <a:ln>
            <a:noFill/>
          </a:ln>
        </p:spPr>
        <p:txBody>
          <a:bodyPr spcFirstLastPara="1" wrap="square" lIns="121904" tIns="121904" rIns="121904" bIns="121904" anchor="t" anchorCtr="0">
            <a:noAutofit/>
          </a:bodyPr>
          <a:lstStyle/>
          <a:p>
            <a:pPr marL="609600">
              <a:lnSpc>
                <a:spcPct val="150000"/>
              </a:lnSpc>
            </a:pPr>
            <a:endParaRPr dirty="0"/>
          </a:p>
        </p:txBody>
      </p:sp>
      <p:sp>
        <p:nvSpPr>
          <p:cNvPr id="5" name="כותרת 4"/>
          <p:cNvSpPr>
            <a:spLocks noGrp="1"/>
          </p:cNvSpPr>
          <p:nvPr>
            <p:ph type="ctrTitle"/>
          </p:nvPr>
        </p:nvSpPr>
        <p:spPr>
          <a:xfrm>
            <a:off x="1" y="1640677"/>
            <a:ext cx="12192001" cy="1260164"/>
          </a:xfrm>
        </p:spPr>
        <p:txBody>
          <a:bodyPr/>
          <a:lstStyle/>
          <a:p>
            <a:r>
              <a:rPr lang="he-IL" dirty="0">
                <a:solidFill>
                  <a:srgbClr val="192A72"/>
                </a:solidFill>
              </a:rPr>
              <a:t>ניתוח תפקידים</a:t>
            </a:r>
          </a:p>
        </p:txBody>
      </p:sp>
      <p:sp>
        <p:nvSpPr>
          <p:cNvPr id="7" name="כותרת משנה 6"/>
          <p:cNvSpPr>
            <a:spLocks noGrp="1"/>
          </p:cNvSpPr>
          <p:nvPr>
            <p:ph type="subTitle" idx="1"/>
          </p:nvPr>
        </p:nvSpPr>
        <p:spPr>
          <a:xfrm>
            <a:off x="1" y="2826050"/>
            <a:ext cx="12192001" cy="720094"/>
          </a:xfrm>
        </p:spPr>
        <p:txBody>
          <a:bodyPr/>
          <a:lstStyle/>
          <a:p>
            <a:r>
              <a:rPr lang="he-IL" dirty="0">
                <a:sym typeface="Varela Round"/>
              </a:rPr>
              <a:t>ניהול עסקי – משאבי אנוש</a:t>
            </a:r>
          </a:p>
        </p:txBody>
      </p:sp>
      <p:sp>
        <p:nvSpPr>
          <p:cNvPr id="4" name="מציין מיקום תוכן 3"/>
          <p:cNvSpPr>
            <a:spLocks noGrp="1"/>
          </p:cNvSpPr>
          <p:nvPr>
            <p:ph idx="10"/>
          </p:nvPr>
        </p:nvSpPr>
        <p:spPr>
          <a:xfrm>
            <a:off x="1" y="3655861"/>
            <a:ext cx="12192001" cy="720094"/>
          </a:xfrm>
        </p:spPr>
        <p:txBody>
          <a:bodyPr/>
          <a:lstStyle/>
          <a:p>
            <a:r>
              <a:rPr lang="he-IL" dirty="0">
                <a:sym typeface="Varela Round"/>
              </a:rPr>
              <a:t>שם המורה: חמוטל כהן</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p:txBody>
          <a:bodyPr/>
          <a:lstStyle/>
          <a:p>
            <a:r>
              <a:rPr lang="he-IL" dirty="0">
                <a:solidFill>
                  <a:srgbClr val="192A72"/>
                </a:solidFill>
              </a:rPr>
              <a:t>מה נלמד היום </a:t>
            </a:r>
          </a:p>
        </p:txBody>
      </p:sp>
      <p:sp>
        <p:nvSpPr>
          <p:cNvPr id="8" name="מציין מיקום תוכן 7"/>
          <p:cNvSpPr>
            <a:spLocks noGrp="1"/>
          </p:cNvSpPr>
          <p:nvPr>
            <p:ph sz="quarter" idx="4"/>
          </p:nvPr>
        </p:nvSpPr>
        <p:spPr>
          <a:xfrm>
            <a:off x="515274" y="1725460"/>
            <a:ext cx="8306994" cy="4153058"/>
          </a:xfrm>
        </p:spPr>
        <p:txBody>
          <a:bodyPr/>
          <a:lstStyle/>
          <a:p>
            <a:pPr>
              <a:lnSpc>
                <a:spcPct val="200000"/>
              </a:lnSpc>
            </a:pPr>
            <a:r>
              <a:rPr lang="he-IL" dirty="0">
                <a:solidFill>
                  <a:schemeClr val="tx1"/>
                </a:solidFill>
              </a:rPr>
              <a:t>מהו חקר תפקידים</a:t>
            </a:r>
          </a:p>
          <a:p>
            <a:pPr>
              <a:lnSpc>
                <a:spcPct val="200000"/>
              </a:lnSpc>
            </a:pPr>
            <a:r>
              <a:rPr lang="he-IL" dirty="0">
                <a:solidFill>
                  <a:schemeClr val="tx1"/>
                </a:solidFill>
              </a:rPr>
              <a:t>הסיבות לעריכת חקר תפקידים</a:t>
            </a:r>
          </a:p>
          <a:p>
            <a:pPr>
              <a:lnSpc>
                <a:spcPct val="200000"/>
              </a:lnSpc>
            </a:pPr>
            <a:r>
              <a:rPr lang="he-IL" dirty="0">
                <a:solidFill>
                  <a:schemeClr val="tx1"/>
                </a:solidFill>
              </a:rPr>
              <a:t>שימוש בחקר תפקידים בארגונים</a:t>
            </a:r>
          </a:p>
          <a:p>
            <a:pPr>
              <a:lnSpc>
                <a:spcPct val="200000"/>
              </a:lnSpc>
            </a:pPr>
            <a:r>
              <a:rPr lang="he-IL" dirty="0">
                <a:solidFill>
                  <a:schemeClr val="tx1"/>
                </a:solidFill>
              </a:rPr>
              <a:t>אפיון דרישות התפקיד – כישורים, כפיפות, תחומי אחריות, תקן</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 name="כותרת 4"/>
          <p:cNvSpPr>
            <a:spLocks noGrp="1"/>
          </p:cNvSpPr>
          <p:nvPr>
            <p:ph type="ctrTitle"/>
          </p:nvPr>
        </p:nvSpPr>
        <p:spPr>
          <a:xfrm>
            <a:off x="1" y="1640677"/>
            <a:ext cx="12192001" cy="1260164"/>
          </a:xfrm>
        </p:spPr>
        <p:txBody>
          <a:bodyPr/>
          <a:lstStyle/>
          <a:p>
            <a:r>
              <a:rPr lang="he-IL" dirty="0">
                <a:solidFill>
                  <a:srgbClr val="192A72"/>
                </a:solidFill>
              </a:rPr>
              <a:t>שם הפרק</a:t>
            </a:r>
          </a:p>
        </p:txBody>
      </p:sp>
      <p:sp>
        <p:nvSpPr>
          <p:cNvPr id="7" name="כותרת משנה 6"/>
          <p:cNvSpPr>
            <a:spLocks noGrp="1"/>
          </p:cNvSpPr>
          <p:nvPr>
            <p:ph type="subTitle" idx="1"/>
          </p:nvPr>
        </p:nvSpPr>
        <p:spPr>
          <a:xfrm>
            <a:off x="1" y="2918426"/>
            <a:ext cx="12192001" cy="642174"/>
          </a:xfrm>
        </p:spPr>
        <p:txBody>
          <a:bodyPr/>
          <a:lstStyle/>
          <a:p>
            <a:r>
              <a:rPr lang="he-IL" dirty="0">
                <a:solidFill>
                  <a:srgbClr val="192A72"/>
                </a:solidFill>
                <a:sym typeface="Varela Round"/>
              </a:rPr>
              <a:t>ניתוח תפקידים (מיפוי עיסוקים)</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pPr algn="r"/>
            <a:r>
              <a:rPr lang="he-IL" dirty="0"/>
              <a:t>ניתוח תפקידים</a:t>
            </a:r>
          </a:p>
        </p:txBody>
      </p:sp>
      <p:sp>
        <p:nvSpPr>
          <p:cNvPr id="11" name="מציין מיקום תוכן 10"/>
          <p:cNvSpPr>
            <a:spLocks noGrp="1"/>
          </p:cNvSpPr>
          <p:nvPr>
            <p:ph sz="quarter" idx="4"/>
          </p:nvPr>
        </p:nvSpPr>
        <p:spPr>
          <a:xfrm>
            <a:off x="515273" y="1725460"/>
            <a:ext cx="7761461" cy="4153058"/>
          </a:xfrm>
        </p:spPr>
        <p:txBody>
          <a:bodyPr/>
          <a:lstStyle/>
          <a:p>
            <a:pPr marL="0" indent="0">
              <a:buNone/>
            </a:pPr>
            <a:r>
              <a:rPr lang="he-IL" dirty="0"/>
              <a:t>דני הוא מנהל השיווק והמכירות בחברה גדולה. הוא מעוניין להגדיל את צוות המכירות שלו ולשם כך הוא צריך לגייס אנשי מכירות נוספים.</a:t>
            </a:r>
          </a:p>
          <a:p>
            <a:pPr marL="0" indent="0">
              <a:buNone/>
            </a:pPr>
            <a:endParaRPr lang="he-IL" dirty="0">
              <a:solidFill>
                <a:schemeClr val="accent5"/>
              </a:solidFill>
            </a:endParaRPr>
          </a:p>
          <a:p>
            <a:pPr marL="0" indent="0">
              <a:buNone/>
            </a:pPr>
            <a:r>
              <a:rPr lang="he-IL" dirty="0"/>
              <a:t>הוא פונה למנהלת משאבי האנוש ומבקש ממנה שתגייס לו איש מכירות חדש. לשאלתה, מה הגדרת התפקיד </a:t>
            </a:r>
            <a:r>
              <a:rPr lang="he-IL" dirty="0" err="1"/>
              <a:t>המדוייקת</a:t>
            </a:r>
            <a:r>
              <a:rPr lang="he-IL" dirty="0"/>
              <a:t>? עונה דני: "לא יודע, תגייסי מה שאת חושבת".</a:t>
            </a:r>
          </a:p>
          <a:p>
            <a:pPr marL="0" indent="0">
              <a:buNone/>
            </a:pPr>
            <a:endParaRPr lang="he-IL" dirty="0"/>
          </a:p>
          <a:p>
            <a:pPr marL="0" indent="0">
              <a:buNone/>
            </a:pPr>
            <a:r>
              <a:rPr lang="he-IL" dirty="0"/>
              <a:t>איך צריכה מנהלת משאבי האנוש לפעול במקרה זה? מה הייתם ממליצים לה לעשות כדי שתהליך הגיוס יהיה תהליך אפקטיבי?</a:t>
            </a:r>
          </a:p>
        </p:txBody>
      </p:sp>
    </p:spTree>
    <p:extLst>
      <p:ext uri="{BB962C8B-B14F-4D97-AF65-F5344CB8AC3E}">
        <p14:creationId xmlns:p14="http://schemas.microsoft.com/office/powerpoint/2010/main" val="3351067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pPr algn="r"/>
            <a:r>
              <a:rPr lang="he-IL" dirty="0"/>
              <a:t>מה זה ניתוח תפקידים?</a:t>
            </a:r>
          </a:p>
        </p:txBody>
      </p:sp>
      <p:sp>
        <p:nvSpPr>
          <p:cNvPr id="11" name="מציין מיקום תוכן 10"/>
          <p:cNvSpPr>
            <a:spLocks noGrp="1"/>
          </p:cNvSpPr>
          <p:nvPr>
            <p:ph sz="quarter" idx="4"/>
          </p:nvPr>
        </p:nvSpPr>
        <p:spPr>
          <a:xfrm>
            <a:off x="515273" y="1725460"/>
            <a:ext cx="7761461" cy="4153058"/>
          </a:xfrm>
        </p:spPr>
        <p:txBody>
          <a:bodyPr/>
          <a:lstStyle/>
          <a:p>
            <a:pPr marL="0" indent="0">
              <a:buNone/>
            </a:pPr>
            <a:r>
              <a:rPr lang="he-IL" dirty="0"/>
              <a:t>תהליך קביעת דרישות הביצוע, מטלות ונתונים אישיים (כישורים וכשירויות) הנחוצים בעבודה כלשהי בארגון.</a:t>
            </a:r>
          </a:p>
          <a:p>
            <a:pPr marL="0" indent="0">
              <a:buNone/>
            </a:pPr>
            <a:endParaRPr lang="he-IL" dirty="0"/>
          </a:p>
          <a:p>
            <a:pPr marL="0" indent="0">
              <a:buNone/>
            </a:pPr>
            <a:r>
              <a:rPr lang="he-IL" dirty="0"/>
              <a:t>תוצרי תהליך ניתוח העיסוקים משמשים למטרות שונות, כגון איוש תפקידים/משרות, עיצוב תכולת תוכניות הדרכת עובדים, הערכות עובדים.</a:t>
            </a:r>
            <a:endParaRPr lang="he-IL" dirty="0">
              <a:solidFill>
                <a:schemeClr val="accent5"/>
              </a:solidFill>
            </a:endParaRPr>
          </a:p>
          <a:p>
            <a:pPr marL="96848" indent="0">
              <a:lnSpc>
                <a:spcPct val="150000"/>
              </a:lnSpc>
              <a:buNone/>
            </a:pPr>
            <a:endParaRPr lang="he-IL" dirty="0"/>
          </a:p>
        </p:txBody>
      </p:sp>
    </p:spTree>
    <p:extLst>
      <p:ext uri="{BB962C8B-B14F-4D97-AF65-F5344CB8AC3E}">
        <p14:creationId xmlns:p14="http://schemas.microsoft.com/office/powerpoint/2010/main" val="2177455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pPr algn="r"/>
            <a:r>
              <a:rPr lang="he-IL" dirty="0"/>
              <a:t>הגדרת תפקיד/עיסוק</a:t>
            </a:r>
          </a:p>
        </p:txBody>
      </p:sp>
      <p:sp>
        <p:nvSpPr>
          <p:cNvPr id="11" name="מציין מיקום תוכן 10"/>
          <p:cNvSpPr>
            <a:spLocks noGrp="1"/>
          </p:cNvSpPr>
          <p:nvPr>
            <p:ph sz="quarter" idx="4"/>
          </p:nvPr>
        </p:nvSpPr>
        <p:spPr>
          <a:xfrm>
            <a:off x="515273" y="1725460"/>
            <a:ext cx="7761461" cy="4153058"/>
          </a:xfrm>
        </p:spPr>
        <p:txBody>
          <a:bodyPr/>
          <a:lstStyle/>
          <a:p>
            <a:pPr marL="0" indent="0">
              <a:buNone/>
            </a:pPr>
            <a:r>
              <a:rPr lang="he-IL" b="1" dirty="0"/>
              <a:t>עיסוק או תפקיד </a:t>
            </a:r>
            <a:r>
              <a:rPr lang="he-IL" dirty="0"/>
              <a:t>הוא מכלול מטלות המכוונות להשיג תפוקה מסוימת. הגדרת עיסוק מכוונת לפירוט הדרישות מבחינת ידע (למשל הכשרה אקדמית, הסמכה מקצועית) מיומנויות קוגניטיביות, יכולות פיזיות, תכונות פסיכולוגיות (למשל יכולת עבודה בצוות), ניסיון וכל מאפיין אחר שהם רלוונטיים לצורך ביצוע התפקיד ברמה משביעת רצון.</a:t>
            </a:r>
          </a:p>
          <a:p>
            <a:pPr marL="96848" indent="0">
              <a:lnSpc>
                <a:spcPct val="150000"/>
              </a:lnSpc>
              <a:buNone/>
            </a:pPr>
            <a:endParaRPr lang="he-IL" dirty="0"/>
          </a:p>
        </p:txBody>
      </p:sp>
    </p:spTree>
    <p:extLst>
      <p:ext uri="{BB962C8B-B14F-4D97-AF65-F5344CB8AC3E}">
        <p14:creationId xmlns:p14="http://schemas.microsoft.com/office/powerpoint/2010/main" val="345793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pPr algn="r"/>
            <a:r>
              <a:rPr lang="he-IL" dirty="0"/>
              <a:t>הגדרת תפקיד/עיסוק</a:t>
            </a:r>
          </a:p>
        </p:txBody>
      </p:sp>
      <p:sp>
        <p:nvSpPr>
          <p:cNvPr id="3" name="מציין מיקום תוכן 2">
            <a:extLst>
              <a:ext uri="{FF2B5EF4-FFF2-40B4-BE49-F238E27FC236}">
                <a16:creationId xmlns:a16="http://schemas.microsoft.com/office/drawing/2014/main" id="{9F5552C1-D4E5-43E2-92A9-9FD4B29E4B24}"/>
              </a:ext>
            </a:extLst>
          </p:cNvPr>
          <p:cNvSpPr>
            <a:spLocks noGrp="1"/>
          </p:cNvSpPr>
          <p:nvPr>
            <p:ph sz="quarter" idx="4"/>
          </p:nvPr>
        </p:nvSpPr>
        <p:spPr/>
        <p:txBody>
          <a:bodyPr/>
          <a:lstStyle/>
          <a:p>
            <a:pPr marL="285750" indent="-285750"/>
            <a:r>
              <a:rPr lang="he-IL" dirty="0"/>
              <a:t>המטרות והיעדים של התפקיד</a:t>
            </a:r>
          </a:p>
          <a:p>
            <a:pPr marL="285750" indent="-285750"/>
            <a:r>
              <a:rPr lang="he-IL" dirty="0"/>
              <a:t>מטלות, משימות ויעדים עיקריים בתפקיד</a:t>
            </a:r>
          </a:p>
          <a:p>
            <a:pPr marL="285750" indent="-285750"/>
            <a:r>
              <a:rPr lang="he-IL" dirty="0"/>
              <a:t>כפיפות וממשקי עבודה (ניהול ישיר/מקצועי, גורמי דיווח וכו')</a:t>
            </a:r>
          </a:p>
          <a:p>
            <a:pPr marL="285750" indent="-285750"/>
            <a:r>
              <a:rPr lang="he-IL" dirty="0"/>
              <a:t>השכלה, הכשרה ותעודות נדרשת</a:t>
            </a:r>
          </a:p>
          <a:p>
            <a:pPr marL="285750" indent="-285750"/>
            <a:r>
              <a:rPr lang="he-IL" dirty="0"/>
              <a:t>ניסיון מקצועי קודם נדרש</a:t>
            </a:r>
          </a:p>
          <a:p>
            <a:pPr marL="285750" indent="-285750"/>
            <a:r>
              <a:rPr lang="he-IL" dirty="0"/>
              <a:t>כישורים נדרשים</a:t>
            </a:r>
          </a:p>
          <a:p>
            <a:pPr marL="285750" indent="-285750"/>
            <a:r>
              <a:rPr lang="he-IL" dirty="0"/>
              <a:t>היקף משרה, שעות עבודה</a:t>
            </a:r>
          </a:p>
          <a:p>
            <a:pPr marL="285750" indent="-285750"/>
            <a:r>
              <a:rPr lang="he-IL" dirty="0"/>
              <a:t>תנאים נוספים הנדרשים למשרה</a:t>
            </a:r>
          </a:p>
          <a:p>
            <a:pPr marL="96848" indent="0">
              <a:buNone/>
            </a:pPr>
            <a:endParaRPr lang="he-IL" dirty="0"/>
          </a:p>
        </p:txBody>
      </p:sp>
    </p:spTree>
    <p:extLst>
      <p:ext uri="{BB962C8B-B14F-4D97-AF65-F5344CB8AC3E}">
        <p14:creationId xmlns:p14="http://schemas.microsoft.com/office/powerpoint/2010/main" val="2172514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pPr algn="r"/>
            <a:r>
              <a:rPr lang="he-IL" sz="4000" dirty="0"/>
              <a:t>דוגמא לאפיון דרישות התפקיד – איש מכירות</a:t>
            </a:r>
          </a:p>
        </p:txBody>
      </p:sp>
      <p:sp>
        <p:nvSpPr>
          <p:cNvPr id="3" name="מציין מיקום תוכן 2">
            <a:extLst>
              <a:ext uri="{FF2B5EF4-FFF2-40B4-BE49-F238E27FC236}">
                <a16:creationId xmlns:a16="http://schemas.microsoft.com/office/drawing/2014/main" id="{9F5552C1-D4E5-43E2-92A9-9FD4B29E4B24}"/>
              </a:ext>
            </a:extLst>
          </p:cNvPr>
          <p:cNvSpPr>
            <a:spLocks noGrp="1"/>
          </p:cNvSpPr>
          <p:nvPr>
            <p:ph sz="quarter" idx="4"/>
          </p:nvPr>
        </p:nvSpPr>
        <p:spPr>
          <a:xfrm>
            <a:off x="515273" y="1265274"/>
            <a:ext cx="8031963" cy="4612925"/>
          </a:xfrm>
        </p:spPr>
        <p:txBody>
          <a:bodyPr>
            <a:normAutofit fontScale="85000" lnSpcReduction="20000"/>
          </a:bodyPr>
          <a:lstStyle/>
          <a:p>
            <a:pPr marL="96848" indent="0">
              <a:buNone/>
            </a:pPr>
            <a:r>
              <a:rPr lang="he-IL" b="1" u="sng" dirty="0"/>
              <a:t>כישורי ליבה</a:t>
            </a:r>
            <a:endParaRPr lang="he-IL" dirty="0"/>
          </a:p>
          <a:p>
            <a:pPr marL="285750" indent="-285750"/>
            <a:r>
              <a:rPr lang="he-IL" dirty="0"/>
              <a:t>אמינות</a:t>
            </a:r>
          </a:p>
          <a:p>
            <a:pPr marL="285750" indent="-285750"/>
            <a:r>
              <a:rPr lang="he-IL" dirty="0"/>
              <a:t>אסרטיביות</a:t>
            </a:r>
          </a:p>
          <a:p>
            <a:pPr marL="285750" indent="-285750"/>
            <a:r>
              <a:rPr lang="he-IL" dirty="0"/>
              <a:t>תקשורתיות</a:t>
            </a:r>
          </a:p>
          <a:p>
            <a:endParaRPr lang="he-IL" dirty="0"/>
          </a:p>
          <a:p>
            <a:pPr marL="96848" indent="0">
              <a:buNone/>
            </a:pPr>
            <a:r>
              <a:rPr lang="he-IL" b="1" u="sng" dirty="0"/>
              <a:t>כשירויות מקצועיות כלליות</a:t>
            </a:r>
            <a:endParaRPr lang="he-IL" dirty="0"/>
          </a:p>
          <a:p>
            <a:pPr marL="285750" indent="-285750"/>
            <a:r>
              <a:rPr lang="he-IL" dirty="0"/>
              <a:t>יכולת מכירה</a:t>
            </a:r>
          </a:p>
          <a:p>
            <a:pPr marL="285750" indent="-285750"/>
            <a:r>
              <a:rPr lang="he-IL" dirty="0"/>
              <a:t>יכולת ניהול משא ומתן</a:t>
            </a:r>
          </a:p>
          <a:p>
            <a:pPr marL="285750" indent="-285750"/>
            <a:r>
              <a:rPr lang="he-IL" dirty="0"/>
              <a:t>טיפול בהתנגדויות</a:t>
            </a:r>
          </a:p>
          <a:p>
            <a:endParaRPr lang="he-IL" dirty="0"/>
          </a:p>
          <a:p>
            <a:pPr marL="96848" indent="0">
              <a:buNone/>
            </a:pPr>
            <a:r>
              <a:rPr lang="he-IL" b="1" u="sng" dirty="0"/>
              <a:t>כשירויות מקצועיות ייחודיות לתפקיד</a:t>
            </a:r>
            <a:endParaRPr lang="he-IL" dirty="0"/>
          </a:p>
          <a:p>
            <a:pPr marL="285750" indent="-285750"/>
            <a:r>
              <a:rPr lang="he-IL" dirty="0"/>
              <a:t>היכרות עם מערכות מחשב ייעודיות</a:t>
            </a:r>
          </a:p>
          <a:p>
            <a:pPr marL="285750" indent="-285750"/>
            <a:r>
              <a:rPr lang="he-IL" dirty="0"/>
              <a:t>יכולת ביצוע הזמנות במערכת</a:t>
            </a:r>
          </a:p>
          <a:p>
            <a:pPr marL="285750" indent="-285750"/>
            <a:r>
              <a:rPr lang="he-IL" dirty="0"/>
              <a:t>יכולת ביצוע גבייה</a:t>
            </a:r>
          </a:p>
          <a:p>
            <a:pPr marL="96848" indent="0">
              <a:buNone/>
            </a:pPr>
            <a:endParaRPr lang="he-IL" dirty="0"/>
          </a:p>
        </p:txBody>
      </p:sp>
      <p:pic>
        <p:nvPicPr>
          <p:cNvPr id="4" name="Picture 2" descr="Businessmen, Deal, Meeting, Handshake">
            <a:extLst>
              <a:ext uri="{FF2B5EF4-FFF2-40B4-BE49-F238E27FC236}">
                <a16:creationId xmlns:a16="http://schemas.microsoft.com/office/drawing/2014/main" id="{83672395-E0E4-4F76-ABFB-8FB1C670CB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309" y="1780636"/>
            <a:ext cx="6733309" cy="47694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505266"/>
      </p:ext>
    </p:extLst>
  </p:cSld>
  <p:clrMapOvr>
    <a:masterClrMapping/>
  </p:clrMapOvr>
</p:sld>
</file>

<file path=ppt/theme/theme1.xml><?xml version="1.0" encoding="utf-8"?>
<a:theme xmlns:a="http://schemas.openxmlformats.org/drawingml/2006/main" name="ערכת נושא Office">
  <a:themeElements>
    <a:clrScheme name="מערכת שידורים">
      <a:dk1>
        <a:srgbClr val="002060"/>
      </a:dk1>
      <a:lt1>
        <a:sysClr val="window" lastClr="FFFFFF"/>
      </a:lt1>
      <a:dk2>
        <a:srgbClr val="44546A"/>
      </a:dk2>
      <a:lt2>
        <a:srgbClr val="E7E6E6"/>
      </a:lt2>
      <a:accent1>
        <a:srgbClr val="92D050"/>
      </a:accent1>
      <a:accent2>
        <a:srgbClr val="ED7D31"/>
      </a:accent2>
      <a:accent3>
        <a:srgbClr val="A5A5A5"/>
      </a:accent3>
      <a:accent4>
        <a:srgbClr val="FFC000"/>
      </a:accent4>
      <a:accent5>
        <a:srgbClr val="4472C4"/>
      </a:accent5>
      <a:accent6>
        <a:srgbClr val="70AD47"/>
      </a:accent6>
      <a:hlink>
        <a:srgbClr val="0563C1"/>
      </a:hlink>
      <a:folHlink>
        <a:srgbClr val="7030A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2977</TotalTime>
  <Words>542</Words>
  <Application>Microsoft Office PowerPoint</Application>
  <PresentationFormat>Widescreen</PresentationFormat>
  <Paragraphs>100</Paragraphs>
  <Slides>16</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Varela Round</vt:lpstr>
      <vt:lpstr>ערכת נושא Office</vt:lpstr>
      <vt:lpstr>מערכת שידורים לאומית</vt:lpstr>
      <vt:lpstr>ניתוח תפקידים</vt:lpstr>
      <vt:lpstr>מה נלמד היום </vt:lpstr>
      <vt:lpstr>שם הפרק</vt:lpstr>
      <vt:lpstr>ניתוח תפקידים</vt:lpstr>
      <vt:lpstr>מה זה ניתוח תפקידים?</vt:lpstr>
      <vt:lpstr>הגדרת תפקיד/עיסוק</vt:lpstr>
      <vt:lpstr>הגדרת תפקיד/עיסוק</vt:lpstr>
      <vt:lpstr>דוגמא לאפיון דרישות התפקיד – איש מכירות</vt:lpstr>
      <vt:lpstr>דוגמא לאפיון דרישות התפקיד – איש מכירות</vt:lpstr>
      <vt:lpstr>הגדרת תפקיד/עיסוק</vt:lpstr>
      <vt:lpstr>ניתוח תפקידים - משימה</vt:lpstr>
      <vt:lpstr>ניתוח תפקידים - דוגמא</vt:lpstr>
      <vt:lpstr>ניתוח תפקידים - דוגמא</vt:lpstr>
      <vt:lpstr>אז מה למדנו היום?</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Anat Mano</cp:lastModifiedBy>
  <cp:revision>100</cp:revision>
  <dcterms:created xsi:type="dcterms:W3CDTF">2020-03-15T19:13:03Z</dcterms:created>
  <dcterms:modified xsi:type="dcterms:W3CDTF">2020-07-03T07:37:57Z</dcterms:modified>
</cp:coreProperties>
</file>