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9"/>
  </p:notesMasterIdLst>
  <p:sldIdLst>
    <p:sldId id="257" r:id="rId2"/>
    <p:sldId id="292" r:id="rId3"/>
    <p:sldId id="258" r:id="rId4"/>
    <p:sldId id="298" r:id="rId5"/>
    <p:sldId id="295" r:id="rId6"/>
    <p:sldId id="317" r:id="rId7"/>
    <p:sldId id="299" r:id="rId8"/>
    <p:sldId id="296" r:id="rId9"/>
    <p:sldId id="311" r:id="rId10"/>
    <p:sldId id="312" r:id="rId11"/>
    <p:sldId id="297" r:id="rId12"/>
    <p:sldId id="300" r:id="rId13"/>
    <p:sldId id="313" r:id="rId14"/>
    <p:sldId id="315" r:id="rId15"/>
    <p:sldId id="314" r:id="rId16"/>
    <p:sldId id="316" r:id="rId17"/>
    <p:sldId id="291" r:id="rId18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B4BC"/>
    <a:srgbClr val="192A72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936" y="67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ב'/אייר/תש"ף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4327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2693989"/>
            <a:ext cx="12192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שלוש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5513040" y="1030562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-413012" y="764744"/>
            <a:ext cx="1159099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ציין מיקום של תמונה 2">
            <a:extLst>
              <a:ext uri="{FF2B5EF4-FFF2-40B4-BE49-F238E27FC236}">
                <a16:creationId xmlns:a16="http://schemas.microsoft.com/office/drawing/2014/main" id="{751DC1E2-ACE2-441B-8840-3A69561321B6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1241442" y="1030562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7" name="מציין מיקום של תמונה 2">
            <a:extLst>
              <a:ext uri="{FF2B5EF4-FFF2-40B4-BE49-F238E27FC236}">
                <a16:creationId xmlns:a16="http://schemas.microsoft.com/office/drawing/2014/main" id="{FAA918BE-80CF-42F4-8DC4-2E8D539F1354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1241442" y="3932962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0596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ארבע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10171544" y="938558"/>
            <a:ext cx="2190882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ציין מיקום של תמונה 2">
            <a:extLst>
              <a:ext uri="{FF2B5EF4-FFF2-40B4-BE49-F238E27FC236}">
                <a16:creationId xmlns:a16="http://schemas.microsoft.com/office/drawing/2014/main" id="{751DC1E2-ACE2-441B-8840-3A69561321B6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154519" y="10736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7" name="מציין מיקום של תמונה 2">
            <a:extLst>
              <a:ext uri="{FF2B5EF4-FFF2-40B4-BE49-F238E27FC236}">
                <a16:creationId xmlns:a16="http://schemas.microsoft.com/office/drawing/2014/main" id="{FAA918BE-80CF-42F4-8DC4-2E8D539F1354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154519" y="39760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3" name="מציין מיקום של תמונה 2">
            <a:extLst>
              <a:ext uri="{FF2B5EF4-FFF2-40B4-BE49-F238E27FC236}">
                <a16:creationId xmlns:a16="http://schemas.microsoft.com/office/drawing/2014/main" id="{8992FF61-2840-4655-842F-B373E28D9E01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414862" y="10736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4" name="מציין מיקום של תמונה 2">
            <a:extLst>
              <a:ext uri="{FF2B5EF4-FFF2-40B4-BE49-F238E27FC236}">
                <a16:creationId xmlns:a16="http://schemas.microsoft.com/office/drawing/2014/main" id="{8C91A369-DCD6-4CBC-93C6-3C5BB19BCC3E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4414862" y="39760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1129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השיעור שכבה ושם המורה">
  <p:cSld name="1_השיעור שכבה ושם המורה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7"/>
          <p:cNvSpPr/>
          <p:nvPr/>
        </p:nvSpPr>
        <p:spPr>
          <a:xfrm>
            <a:off x="0" y="1572798"/>
            <a:ext cx="11749548" cy="2978963"/>
          </a:xfrm>
          <a:prstGeom prst="roundRect">
            <a:avLst>
              <a:gd name="adj" fmla="val 5000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1800" b="0" i="0" u="none" strike="noStrike" cap="none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sz="6601" b="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/>
          <p:nvPr/>
        </p:nvSpPr>
        <p:spPr>
          <a:xfrm>
            <a:off x="6799005" y="6155858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6" name="Google Shape;26;p17"/>
          <p:cNvSpPr/>
          <p:nvPr/>
        </p:nvSpPr>
        <p:spPr>
          <a:xfrm>
            <a:off x="8970200" y="5870968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7" name="Google Shape;27;p17"/>
          <p:cNvSpPr/>
          <p:nvPr/>
        </p:nvSpPr>
        <p:spPr>
          <a:xfrm>
            <a:off x="0" y="6355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8" name="Google Shape;28;p17"/>
          <p:cNvSpPr txBox="1">
            <a:spLocks noGrp="1"/>
          </p:cNvSpPr>
          <p:nvPr>
            <p:ph type="subTitle" idx="1"/>
          </p:nvPr>
        </p:nvSpPr>
        <p:spPr>
          <a:xfrm>
            <a:off x="1" y="2895892"/>
            <a:ext cx="12192000" cy="7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sz="40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body" idx="2"/>
          </p:nvPr>
        </p:nvSpPr>
        <p:spPr>
          <a:xfrm>
            <a:off x="0" y="373482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sz="32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228600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sz="32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 algn="r" rt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55600" algn="r" rtl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55600" algn="r" rtl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7"/>
          <p:cNvSpPr/>
          <p:nvPr/>
        </p:nvSpPr>
        <p:spPr>
          <a:xfrm>
            <a:off x="9423142" y="99221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870912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כותרות ותוכן">
  <p:cSld name="1_2 כותרות ותוכן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8"/>
          <p:cNvSpPr txBox="1">
            <a:spLocks noGrp="1"/>
          </p:cNvSpPr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sz="4400" b="1" i="0" u="none" strike="noStrike" cap="non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body" idx="1"/>
          </p:nvPr>
        </p:nvSpPr>
        <p:spPr>
          <a:xfrm>
            <a:off x="515275" y="1185681"/>
            <a:ext cx="8306992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r" rtl="1">
              <a:spcBef>
                <a:spcPts val="56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  <a:defRPr sz="2800" b="1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228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4" name="Google Shape;34;p18"/>
          <p:cNvSpPr txBox="1">
            <a:spLocks noGrp="1"/>
          </p:cNvSpPr>
          <p:nvPr>
            <p:ph type="body" idx="2"/>
          </p:nvPr>
        </p:nvSpPr>
        <p:spPr>
          <a:xfrm>
            <a:off x="515273" y="1725682"/>
            <a:ext cx="8031963" cy="4152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 algn="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42900" algn="r" rtl="1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5" name="Google Shape;35;p18"/>
          <p:cNvSpPr/>
          <p:nvPr/>
        </p:nvSpPr>
        <p:spPr>
          <a:xfrm>
            <a:off x="7334558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6" name="Google Shape;36;p18"/>
          <p:cNvSpPr/>
          <p:nvPr/>
        </p:nvSpPr>
        <p:spPr>
          <a:xfrm>
            <a:off x="240880" y="83361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" name="Google Shape;37;p18"/>
          <p:cNvSpPr/>
          <p:nvPr/>
        </p:nvSpPr>
        <p:spPr>
          <a:xfrm>
            <a:off x="12617" y="370095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8" name="Google Shape;38;p18"/>
          <p:cNvSpPr/>
          <p:nvPr/>
        </p:nvSpPr>
        <p:spPr>
          <a:xfrm>
            <a:off x="8439819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3255986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פרק חדש">
  <p:cSld name="פרק חדש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9"/>
          <p:cNvSpPr/>
          <p:nvPr/>
        </p:nvSpPr>
        <p:spPr>
          <a:xfrm>
            <a:off x="0" y="1429011"/>
            <a:ext cx="11979057" cy="2978963"/>
          </a:xfrm>
          <a:prstGeom prst="roundRect">
            <a:avLst>
              <a:gd name="adj" fmla="val 5000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1800" b="0" i="0" u="none" strike="noStrike" cap="non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/>
          </a:p>
        </p:txBody>
      </p:sp>
      <p:sp>
        <p:nvSpPr>
          <p:cNvPr id="41" name="Google Shape;41;p19"/>
          <p:cNvSpPr txBox="1">
            <a:spLocks noGrp="1"/>
          </p:cNvSpPr>
          <p:nvPr>
            <p:ph type="ctrTitle"/>
          </p:nvPr>
        </p:nvSpPr>
        <p:spPr>
          <a:xfrm>
            <a:off x="1" y="1666940"/>
            <a:ext cx="121920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sz="6601" b="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2" name="Google Shape;42;p19"/>
          <p:cNvSpPr txBox="1">
            <a:spLocks noGrp="1"/>
          </p:cNvSpPr>
          <p:nvPr>
            <p:ph type="subTitle" idx="1"/>
          </p:nvPr>
        </p:nvSpPr>
        <p:spPr>
          <a:xfrm>
            <a:off x="1" y="2918493"/>
            <a:ext cx="12192000" cy="642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2800"/>
              <a:buNone/>
              <a:defRPr sz="3200" b="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>
            <a:endParaRPr/>
          </a:p>
        </p:txBody>
      </p:sp>
      <p:sp>
        <p:nvSpPr>
          <p:cNvPr id="43" name="Google Shape;43;p19"/>
          <p:cNvSpPr/>
          <p:nvPr/>
        </p:nvSpPr>
        <p:spPr>
          <a:xfrm>
            <a:off x="7383715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4" name="Google Shape;44;p19"/>
          <p:cNvSpPr/>
          <p:nvPr/>
        </p:nvSpPr>
        <p:spPr>
          <a:xfrm>
            <a:off x="260544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5" name="Google Shape;45;p19"/>
          <p:cNvSpPr/>
          <p:nvPr/>
        </p:nvSpPr>
        <p:spPr>
          <a:xfrm>
            <a:off x="32281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6" name="Google Shape;46;p19"/>
          <p:cNvSpPr/>
          <p:nvPr/>
        </p:nvSpPr>
        <p:spPr>
          <a:xfrm>
            <a:off x="84299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3030158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השיעור שכבה ושם ה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155858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501144" y="5870968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" y="2895892"/>
            <a:ext cx="12192000" cy="7652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40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0" y="3734824"/>
            <a:ext cx="12191999" cy="720000"/>
          </a:xfrm>
        </p:spPr>
        <p:txBody>
          <a:bodyPr anchor="ctr">
            <a:noAutofit/>
          </a:bodyPr>
          <a:lstStyle>
            <a:lvl1pPr marL="0" indent="0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34" indent="-342934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</p:spPr>
        <p:txBody>
          <a:bodyPr lIns="36000" tIns="0" rIns="36000" bIns="0">
            <a:noAutofit/>
          </a:bodyPr>
          <a:lstStyle>
            <a:lvl1pPr marL="536629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5274" y="1195757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49769" y="213094"/>
            <a:ext cx="9642231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5" y="1185681"/>
            <a:ext cx="8306992" cy="540000"/>
          </a:xfrm>
        </p:spPr>
        <p:txBody>
          <a:bodyPr anchor="ctr">
            <a:noAutofit/>
          </a:bodyPr>
          <a:lstStyle>
            <a:lvl1pPr marL="185757" indent="0">
              <a:buNone/>
              <a:defRPr sz="28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8031963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טקסט גדול-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 hasCustomPrompt="1"/>
          </p:nvPr>
        </p:nvSpPr>
        <p:spPr>
          <a:xfrm>
            <a:off x="234416" y="1312990"/>
            <a:ext cx="7910518" cy="522444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28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פסקת טקסט קצרה של תבנית בסיס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910416" y="6189198"/>
            <a:ext cx="3068595" cy="1189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10082352" y="8172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2155687" y="6347804"/>
            <a:ext cx="5559136" cy="47051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9" name="מציין מיקום טקסט 3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92531"/>
            <a:ext cx="12192000" cy="10096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sz="4400" dirty="0"/>
              <a:t>לחץ כדי לערוך סגנון כותרת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97592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66849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מ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161147" y="964351"/>
            <a:ext cx="8483175" cy="57215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11032901" y="950191"/>
            <a:ext cx="1159099" cy="34737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3233132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כותר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6444696" y="978201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-413012" y="764744"/>
            <a:ext cx="1159099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מציין מיקום של תמונה 2">
            <a:extLst>
              <a:ext uri="{FF2B5EF4-FFF2-40B4-BE49-F238E27FC236}">
                <a16:creationId xmlns:a16="http://schemas.microsoft.com/office/drawing/2014/main" id="{11DA6207-6C06-4DE8-8270-79FA6D2C27CC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43274" y="978201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279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ב'/אייר/תש"ף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50" r:id="rId3"/>
    <p:sldLayoutId id="2147483653" r:id="rId4"/>
    <p:sldLayoutId id="2147483665" r:id="rId5"/>
    <p:sldLayoutId id="2147483666" r:id="rId6"/>
    <p:sldLayoutId id="2147483663" r:id="rId7"/>
    <p:sldLayoutId id="2147483669" r:id="rId8"/>
    <p:sldLayoutId id="2147483671" r:id="rId9"/>
    <p:sldLayoutId id="2147483668" r:id="rId10"/>
    <p:sldLayoutId id="2147483670" r:id="rId11"/>
    <p:sldLayoutId id="2147483672" r:id="rId12"/>
    <p:sldLayoutId id="2147483673" r:id="rId13"/>
    <p:sldLayoutId id="2147483674" r:id="rId14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LS3jWS-1Ou4?start=682&amp;feature=oembed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bit.ly/hertz-tikshuv1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LS3jWS-1Ou4?start=29&amp;feature=oembed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LS3jWS-1Ou4?start=542&amp;feature=oembed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68B2A26-A882-4916-B49A-41DC0F79605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41053" y="107669"/>
            <a:ext cx="8074879" cy="532047"/>
          </a:xfrm>
        </p:spPr>
        <p:txBody>
          <a:bodyPr/>
          <a:lstStyle/>
          <a:p>
            <a:r>
              <a:rPr lang="he-IL" sz="1600" b="1" dirty="0"/>
              <a:t>כתובות </a:t>
            </a:r>
            <a:r>
              <a:rPr lang="en-US" sz="1600" b="1" dirty="0"/>
              <a:t>IP </a:t>
            </a:r>
            <a:r>
              <a:rPr lang="he-IL" sz="1600" b="1" dirty="0"/>
              <a:t> - חלק ב' - כתובות פרטיות וציבוריות וסוגי שידורים שונים</a:t>
            </a:r>
            <a:br>
              <a:rPr lang="en-US" sz="1600" b="1" dirty="0"/>
            </a:br>
            <a:r>
              <a:rPr lang="he-IL" sz="1600" b="1" dirty="0"/>
              <a:t> אתר מגמת תקשוב </a:t>
            </a:r>
            <a:r>
              <a:rPr lang="en-US" sz="1600" b="1" dirty="0"/>
              <a:t>tikshuv-ccna.com</a:t>
            </a:r>
          </a:p>
        </p:txBody>
      </p:sp>
      <p:pic>
        <p:nvPicPr>
          <p:cNvPr id="5" name="מדיה מקוונת 4" title="ￗﾛￗﾪￗﾕￗﾑￗﾕￗﾪ IP ￗﾗￗﾜￗﾧ ￗﾑ' - ￗﾛￗﾪￗﾕￗﾑￗﾕￗﾪ ￗﾤￗﾨￗﾘￗﾙￗﾕￗﾪ ￗﾕￗﾦￗﾙￗﾑￗﾕￗﾨￗﾙￗﾕￗﾪ ￗﾕￗﾡￗﾕￗﾒￗﾙ ￗﾩￗﾙￗﾓￗﾕￗﾨￗﾙￗﾝ ￗﾩￗﾕￗﾠￗﾙￗﾝ">
            <a:hlinkClick r:id="" action="ppaction://media"/>
            <a:extLst>
              <a:ext uri="{FF2B5EF4-FFF2-40B4-BE49-F238E27FC236}">
                <a16:creationId xmlns:a16="http://schemas.microsoft.com/office/drawing/2014/main" id="{152646DC-1D68-4396-A595-0EF2918835F5}"/>
              </a:ext>
            </a:extLst>
          </p:cNvPr>
          <p:cNvPicPr>
            <a:picLocks noGrp="1" noRot="1" noChangeAspect="1"/>
          </p:cNvPicPr>
          <p:nvPr>
            <p:ph type="media" sz="quarter" idx="10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54050" y="639763"/>
            <a:ext cx="10885488" cy="6122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53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68D5CD9-DCD0-491A-BFC1-816CB671C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בואו נתרגל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6D5D63F-764B-4644-BC7D-482FACFB9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000" y="859292"/>
            <a:ext cx="7150236" cy="4612305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he-IL" dirty="0"/>
              <a:t>כנסו להגדרות הרשת על מחשבכם </a:t>
            </a:r>
            <a:r>
              <a:rPr lang="he-IL" sz="1600" dirty="0"/>
              <a:t>(כפתור ימין על תמונה קטנה בצורת מחשב ולאחר מכן בחרו "שנה אפשרויות מתאם" או פשוט לחצו על כפתור </a:t>
            </a:r>
            <a:r>
              <a:rPr lang="he-IL" sz="1600" dirty="0" err="1"/>
              <a:t>ההתחל</a:t>
            </a:r>
            <a:r>
              <a:rPr lang="he-IL" sz="1600" dirty="0"/>
              <a:t> ורשמו </a:t>
            </a:r>
            <a:r>
              <a:rPr lang="en-US" sz="1600" dirty="0" err="1"/>
              <a:t>ncpa.cpl</a:t>
            </a:r>
            <a:r>
              <a:rPr lang="he-IL" sz="1600" dirty="0"/>
              <a:t>). [בפלאפון אנדרואיד – הגדרות -&gt; רשתות -&gt; אודות -&gt; הגדרות רשת אלחוטית או הגדרות חומרה].</a:t>
            </a:r>
          </a:p>
          <a:p>
            <a:pPr marL="457200" indent="-457200">
              <a:buFont typeface="+mj-lt"/>
              <a:buAutoNum type="arabicPeriod"/>
            </a:pPr>
            <a:r>
              <a:rPr lang="he-IL" dirty="0"/>
              <a:t>מצאו את כרטיס הרשת שאליו אתם מחוברים (בדרך כלל השם יהיה </a:t>
            </a:r>
            <a:r>
              <a:rPr lang="en-US" dirty="0"/>
              <a:t>Ethernet</a:t>
            </a:r>
            <a:r>
              <a:rPr lang="he-IL" dirty="0"/>
              <a:t>). </a:t>
            </a:r>
          </a:p>
          <a:p>
            <a:pPr marL="457200" indent="-457200">
              <a:buFont typeface="+mj-lt"/>
              <a:buAutoNum type="arabicPeriod"/>
            </a:pPr>
            <a:r>
              <a:rPr lang="he-IL" dirty="0"/>
              <a:t>כנסו להגדרות כרטיס הרשת – כפתור ימין ובחירה ב- "מאפיינים", לאחר מכן בחרו ברשימה ב- "פרוטוקול אינטרנט </a:t>
            </a:r>
            <a:r>
              <a:rPr lang="he-IL" dirty="0" err="1"/>
              <a:t>גרסא</a:t>
            </a:r>
            <a:r>
              <a:rPr lang="he-IL" dirty="0"/>
              <a:t> 4".</a:t>
            </a:r>
          </a:p>
          <a:p>
            <a:pPr marL="457200" indent="-457200">
              <a:buFont typeface="+mj-lt"/>
              <a:buAutoNum type="arabicPeriod"/>
            </a:pPr>
            <a:r>
              <a:rPr lang="he-IL" dirty="0"/>
              <a:t>ענו: האם הכתובת שלכם היא דינאמית או סטטית?</a:t>
            </a:r>
          </a:p>
          <a:p>
            <a:pPr marL="457200" indent="-457200">
              <a:buFont typeface="+mj-lt"/>
              <a:buAutoNum type="arabicPeriod"/>
            </a:pPr>
            <a:endParaRPr lang="he-IL" dirty="0"/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F57ABF25-194E-46D8-9EFA-8DDBFE72DC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933094"/>
            <a:ext cx="4038599" cy="4038599"/>
          </a:xfrm>
          <a:prstGeom prst="rect">
            <a:avLst/>
          </a:prstGeom>
        </p:spPr>
      </p:pic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FD97ED5D-7EFB-4190-9678-AAB6C757FF4F}"/>
              </a:ext>
            </a:extLst>
          </p:cNvPr>
          <p:cNvSpPr txBox="1"/>
          <p:nvPr/>
        </p:nvSpPr>
        <p:spPr>
          <a:xfrm>
            <a:off x="215900" y="5149652"/>
            <a:ext cx="38100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/>
              <a:t>https://bit.ly/hertz-tikshuvs1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21111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2A9D1A3-9D73-4416-B7F0-C658F2685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96940"/>
            <a:ext cx="12192000" cy="1260000"/>
          </a:xfrm>
        </p:spPr>
        <p:txBody>
          <a:bodyPr/>
          <a:lstStyle/>
          <a:p>
            <a:r>
              <a:rPr lang="he-IL" sz="6600" dirty="0"/>
              <a:t>יוצאים להפסקה...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1610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A83715-E1AF-4B13-99D3-14DD3C6D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בודקים הבנה</a:t>
            </a:r>
          </a:p>
        </p:txBody>
      </p:sp>
      <p:sp>
        <p:nvSpPr>
          <p:cNvPr id="4" name="מציין מיקום טקסט 2">
            <a:extLst>
              <a:ext uri="{FF2B5EF4-FFF2-40B4-BE49-F238E27FC236}">
                <a16:creationId xmlns:a16="http://schemas.microsoft.com/office/drawing/2014/main" id="{15A5FFE1-5718-4B3E-83A3-42304A75A169}"/>
              </a:ext>
            </a:extLst>
          </p:cNvPr>
          <p:cNvSpPr txBox="1">
            <a:spLocks/>
          </p:cNvSpPr>
          <p:nvPr/>
        </p:nvSpPr>
        <p:spPr>
          <a:xfrm>
            <a:off x="5676181" y="1201159"/>
            <a:ext cx="6406040" cy="540000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ענו על השאלות הבאות לבדיקת ההבנה:</a:t>
            </a:r>
          </a:p>
        </p:txBody>
      </p:sp>
      <p:sp>
        <p:nvSpPr>
          <p:cNvPr id="5" name="Google Shape;190;p6">
            <a:hlinkClick r:id="rId2"/>
            <a:extLst>
              <a:ext uri="{FF2B5EF4-FFF2-40B4-BE49-F238E27FC236}">
                <a16:creationId xmlns:a16="http://schemas.microsoft.com/office/drawing/2014/main" id="{59CE48D3-1C51-4F15-9C5B-95AB828C12A3}"/>
              </a:ext>
            </a:extLst>
          </p:cNvPr>
          <p:cNvSpPr/>
          <p:nvPr/>
        </p:nvSpPr>
        <p:spPr>
          <a:xfrm>
            <a:off x="8428019" y="4539915"/>
            <a:ext cx="3562186" cy="531843"/>
          </a:xfrm>
          <a:prstGeom prst="flowChartAlternateProcess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 rtl="0">
              <a:buClr>
                <a:srgbClr val="002060"/>
              </a:buClr>
              <a:buSzPts val="4400"/>
            </a:pPr>
            <a:r>
              <a:rPr lang="he-IL" sz="2000" b="1" dirty="0">
                <a:solidFill>
                  <a:srgbClr val="002060"/>
                </a:solidFill>
                <a:latin typeface="Varela Round"/>
                <a:cs typeface="Varela Round"/>
                <a:sym typeface="Varela Round"/>
              </a:rPr>
              <a:t>https://bit.ly/hertz-tikshuv3</a:t>
            </a: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165257AD-D9C2-4BF5-B369-63665721C50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795" y="1108494"/>
            <a:ext cx="4641012" cy="4641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777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2A9D1A3-9D73-4416-B7F0-C658F2685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96940"/>
            <a:ext cx="12192000" cy="1260000"/>
          </a:xfrm>
        </p:spPr>
        <p:txBody>
          <a:bodyPr/>
          <a:lstStyle/>
          <a:p>
            <a:r>
              <a:rPr lang="he-IL" sz="6600" dirty="0"/>
              <a:t>נדגים בתוכנת הפאקט </a:t>
            </a:r>
            <a:r>
              <a:rPr lang="he-IL" sz="6600" dirty="0" err="1"/>
              <a:t>טרייסר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01756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A83715-E1AF-4B13-99D3-14DD3C6D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מתרגלים </a:t>
            </a:r>
            <a:r>
              <a:rPr lang="he-IL" dirty="0" err="1"/>
              <a:t>בפאקט</a:t>
            </a:r>
            <a:r>
              <a:rPr lang="he-IL" dirty="0"/>
              <a:t> </a:t>
            </a:r>
            <a:r>
              <a:rPr lang="he-IL" dirty="0" err="1"/>
              <a:t>טרייסר</a:t>
            </a:r>
            <a:endParaRPr lang="he-IL" dirty="0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F3C5174F-AA9F-4D36-A1E4-80347EFC90AB}"/>
              </a:ext>
            </a:extLst>
          </p:cNvPr>
          <p:cNvSpPr/>
          <p:nvPr/>
        </p:nvSpPr>
        <p:spPr>
          <a:xfrm>
            <a:off x="4696691" y="940277"/>
            <a:ext cx="7495310" cy="72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>
              <a:spcBef>
                <a:spcPts val="560"/>
              </a:spcBef>
              <a:buClr>
                <a:srgbClr val="12B4BC"/>
              </a:buClr>
              <a:buSzPts val="2800"/>
            </a:pPr>
            <a:r>
              <a:rPr lang="he-IL" sz="2800" b="1" dirty="0">
                <a:solidFill>
                  <a:srgbClr val="12B4BC"/>
                </a:solidFill>
                <a:latin typeface="Varela Round"/>
                <a:cs typeface="Varela Round"/>
                <a:sym typeface="Varela Round"/>
              </a:rPr>
              <a:t>בצעו את המטלה הבאה בתוכנת הפאקט </a:t>
            </a:r>
            <a:r>
              <a:rPr lang="he-IL" sz="2800" b="1" dirty="0" err="1">
                <a:solidFill>
                  <a:srgbClr val="12B4BC"/>
                </a:solidFill>
                <a:latin typeface="Varela Round"/>
                <a:cs typeface="Varela Round"/>
                <a:sym typeface="Varela Round"/>
              </a:rPr>
              <a:t>טרייסר</a:t>
            </a:r>
            <a:endParaRPr lang="he-IL" sz="2800" b="1" dirty="0">
              <a:solidFill>
                <a:srgbClr val="12B4BC"/>
              </a:solidFill>
              <a:latin typeface="Varela Round"/>
              <a:cs typeface="Varela Round"/>
              <a:sym typeface="Varela Round"/>
            </a:endParaRP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5E3525FB-2CC2-481F-99DB-09C6CFE56047}"/>
              </a:ext>
            </a:extLst>
          </p:cNvPr>
          <p:cNvSpPr/>
          <p:nvPr/>
        </p:nvSpPr>
        <p:spPr>
          <a:xfrm>
            <a:off x="1035169" y="1935560"/>
            <a:ext cx="1076576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000" b="1" dirty="0"/>
              <a:t>במטלה זו עליכם ליצור קובץ חדש </a:t>
            </a:r>
            <a:r>
              <a:rPr lang="he-IL" sz="2000" b="1" dirty="0" err="1"/>
              <a:t>בפאקט</a:t>
            </a:r>
            <a:r>
              <a:rPr lang="he-IL" sz="2000" b="1" dirty="0"/>
              <a:t> </a:t>
            </a:r>
            <a:r>
              <a:rPr lang="he-IL" sz="2000" b="1" dirty="0" err="1"/>
              <a:t>טרייסר</a:t>
            </a:r>
            <a:endParaRPr lang="he-IL" sz="2000" b="1" dirty="0"/>
          </a:p>
          <a:p>
            <a:endParaRPr lang="he-IL" sz="2000" dirty="0"/>
          </a:p>
          <a:p>
            <a:r>
              <a:rPr lang="he-IL" sz="2000" dirty="0"/>
              <a:t>1) בתוך הקובץ ליצור: 2 מחשבים </a:t>
            </a:r>
            <a:r>
              <a:rPr lang="he-IL" sz="2000" dirty="0" err="1"/>
              <a:t>וסוויץ</a:t>
            </a:r>
            <a:r>
              <a:rPr lang="he-IL" sz="2000" dirty="0"/>
              <a:t>'.</a:t>
            </a:r>
          </a:p>
          <a:p>
            <a:r>
              <a:rPr lang="he-IL" sz="2000" dirty="0"/>
              <a:t>2) יש לחבר את המחשבים לסוויץ' בכבל המתאים.</a:t>
            </a:r>
          </a:p>
          <a:p>
            <a:r>
              <a:rPr lang="he-IL" sz="2000" dirty="0"/>
              <a:t>3) יש לאתר ב-2 המחשבים את כתובות ה- </a:t>
            </a:r>
            <a:r>
              <a:rPr lang="en-US" sz="2000" dirty="0"/>
              <a:t>MAC </a:t>
            </a:r>
            <a:r>
              <a:rPr lang="he-IL" sz="2000" dirty="0"/>
              <a:t> ולרשום אותם באמצעות תוויות לידם.</a:t>
            </a:r>
          </a:p>
          <a:p>
            <a:r>
              <a:rPr lang="he-IL" sz="2000" dirty="0"/>
              <a:t>4) יש להגדיר כתובות אייפי כלשהן כך שיהיו באותה הרשת </a:t>
            </a:r>
            <a:br>
              <a:rPr lang="en-US" sz="2000" dirty="0"/>
            </a:br>
            <a:r>
              <a:rPr lang="he-IL" sz="2000" dirty="0"/>
              <a:t>     (למשל: 192.168.1.1 ובשני: 192.168.1.2).</a:t>
            </a:r>
          </a:p>
          <a:p>
            <a:r>
              <a:rPr lang="he-IL" sz="2000" dirty="0"/>
              <a:t>5) לקחת תווית נוספת ולרשום את כתובת האייפי המתאימה ליד המחשב.</a:t>
            </a:r>
          </a:p>
          <a:p>
            <a:r>
              <a:rPr lang="he-IL" sz="2000" dirty="0"/>
              <a:t>6) יש לבצע פינג בין המחשבים ולראות שישנה תקשורת ביניהם.</a:t>
            </a:r>
          </a:p>
          <a:p>
            <a:endParaRPr lang="he-IL" sz="2000" dirty="0"/>
          </a:p>
          <a:p>
            <a:endParaRPr lang="he-IL" sz="2000" dirty="0"/>
          </a:p>
          <a:p>
            <a:r>
              <a:rPr lang="he-IL" sz="2000" dirty="0"/>
              <a:t>בהצלחה!</a:t>
            </a:r>
          </a:p>
        </p:txBody>
      </p:sp>
    </p:spTree>
    <p:extLst>
      <p:ext uri="{BB962C8B-B14F-4D97-AF65-F5344CB8AC3E}">
        <p14:creationId xmlns:p14="http://schemas.microsoft.com/office/powerpoint/2010/main" val="1634335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"/>
          <p:cNvSpPr txBox="1">
            <a:spLocks noGrp="1"/>
          </p:cNvSpPr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400"/>
              <a:buFont typeface="Varela Round"/>
              <a:buNone/>
            </a:pPr>
            <a:r>
              <a:rPr lang="he-IL" dirty="0">
                <a:solidFill>
                  <a:srgbClr val="192A72"/>
                </a:solidFill>
              </a:rPr>
              <a:t>סיכום</a:t>
            </a:r>
            <a:endParaRPr dirty="0"/>
          </a:p>
        </p:txBody>
      </p:sp>
      <p:sp>
        <p:nvSpPr>
          <p:cNvPr id="123" name="Google Shape;123;p3"/>
          <p:cNvSpPr txBox="1">
            <a:spLocks noGrp="1"/>
          </p:cNvSpPr>
          <p:nvPr>
            <p:ph type="body" idx="2"/>
          </p:nvPr>
        </p:nvSpPr>
        <p:spPr>
          <a:xfrm>
            <a:off x="537882" y="1066003"/>
            <a:ext cx="11276950" cy="3987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592147" indent="-342900">
              <a:lnSpc>
                <a:spcPct val="200000"/>
              </a:lnSpc>
            </a:pPr>
            <a:r>
              <a:rPr lang="he-IL" sz="3200" dirty="0">
                <a:solidFill>
                  <a:schemeClr val="dk1"/>
                </a:solidFill>
              </a:rPr>
              <a:t>סוגי כתובות </a:t>
            </a:r>
            <a:r>
              <a:rPr lang="en-US" sz="3200" dirty="0">
                <a:solidFill>
                  <a:schemeClr val="dk1"/>
                </a:solidFill>
              </a:rPr>
              <a:t>IP</a:t>
            </a:r>
            <a:r>
              <a:rPr lang="he-IL" sz="3200" dirty="0">
                <a:solidFill>
                  <a:schemeClr val="dk1"/>
                </a:solidFill>
              </a:rPr>
              <a:t> שונות</a:t>
            </a:r>
          </a:p>
          <a:p>
            <a:pPr marL="592147" indent="-342900">
              <a:lnSpc>
                <a:spcPct val="200000"/>
              </a:lnSpc>
            </a:pPr>
            <a:r>
              <a:rPr lang="he-IL" sz="3200" dirty="0">
                <a:solidFill>
                  <a:schemeClr val="dk1"/>
                </a:solidFill>
              </a:rPr>
              <a:t>מציאת כתובת ה- </a:t>
            </a:r>
            <a:r>
              <a:rPr lang="en-US" sz="3200" dirty="0">
                <a:solidFill>
                  <a:schemeClr val="dk1"/>
                </a:solidFill>
              </a:rPr>
              <a:t>IP</a:t>
            </a:r>
            <a:r>
              <a:rPr lang="he-IL" sz="3200" dirty="0">
                <a:solidFill>
                  <a:schemeClr val="dk1"/>
                </a:solidFill>
              </a:rPr>
              <a:t> </a:t>
            </a:r>
          </a:p>
          <a:p>
            <a:pPr marL="592147" indent="-342900">
              <a:lnSpc>
                <a:spcPct val="200000"/>
              </a:lnSpc>
            </a:pPr>
            <a:r>
              <a:rPr lang="he-IL" sz="3200" dirty="0">
                <a:solidFill>
                  <a:schemeClr val="dk1"/>
                </a:solidFill>
              </a:rPr>
              <a:t>הגדרת כתובת </a:t>
            </a:r>
            <a:r>
              <a:rPr lang="en-US" sz="3200" dirty="0">
                <a:solidFill>
                  <a:schemeClr val="dk1"/>
                </a:solidFill>
              </a:rPr>
              <a:t>IP</a:t>
            </a:r>
            <a:r>
              <a:rPr lang="he-IL" sz="3200" dirty="0">
                <a:solidFill>
                  <a:schemeClr val="dk1"/>
                </a:solidFill>
              </a:rPr>
              <a:t> סטטית ודינאמית על המחשב ותוכנת הפאקט </a:t>
            </a:r>
            <a:r>
              <a:rPr lang="he-IL" sz="3200" dirty="0" err="1">
                <a:solidFill>
                  <a:schemeClr val="dk1"/>
                </a:solidFill>
              </a:rPr>
              <a:t>טרייסר</a:t>
            </a:r>
            <a:endParaRPr lang="he-IL" sz="3200" dirty="0">
              <a:solidFill>
                <a:schemeClr val="dk1"/>
              </a:solidFill>
            </a:endParaRPr>
          </a:p>
          <a:p>
            <a:pPr marL="592147" indent="-342900">
              <a:lnSpc>
                <a:spcPct val="200000"/>
              </a:lnSpc>
            </a:pPr>
            <a:endParaRPr lang="he-IL" sz="3200" dirty="0">
              <a:solidFill>
                <a:schemeClr val="dk1"/>
              </a:solidFill>
            </a:endParaRPr>
          </a:p>
          <a:p>
            <a:pPr marL="592147" indent="-342900">
              <a:lnSpc>
                <a:spcPct val="200000"/>
              </a:lnSpc>
            </a:pPr>
            <a:endParaRPr lang="he-IL" sz="3200" dirty="0">
              <a:solidFill>
                <a:schemeClr val="dk1"/>
              </a:solidFill>
            </a:endParaRPr>
          </a:p>
          <a:p>
            <a:pPr marL="592147" indent="-342900">
              <a:lnSpc>
                <a:spcPct val="200000"/>
              </a:lnSpc>
            </a:pPr>
            <a:endParaRPr sz="32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75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"/>
          <p:cNvSpPr txBox="1"/>
          <p:nvPr/>
        </p:nvSpPr>
        <p:spPr>
          <a:xfrm>
            <a:off x="1629534" y="2695671"/>
            <a:ext cx="9208400" cy="1924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600" marR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4" name="Google Shape;114;p2"/>
          <p:cNvSpPr txBox="1">
            <a:spLocks noGrp="1"/>
          </p:cNvSpPr>
          <p:nvPr>
            <p:ph type="ctrTitle"/>
          </p:nvPr>
        </p:nvSpPr>
        <p:spPr>
          <a:xfrm>
            <a:off x="0" y="1640677"/>
            <a:ext cx="12192001" cy="126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</a:pPr>
            <a:r>
              <a:rPr lang="he-IL" dirty="0"/>
              <a:t>פרק ב' – כתובות רשת</a:t>
            </a:r>
            <a:endParaRPr dirty="0"/>
          </a:p>
        </p:txBody>
      </p:sp>
      <p:sp>
        <p:nvSpPr>
          <p:cNvPr id="115" name="Google Shape;115;p2"/>
          <p:cNvSpPr txBox="1">
            <a:spLocks noGrp="1"/>
          </p:cNvSpPr>
          <p:nvPr>
            <p:ph type="subTitle" idx="1"/>
          </p:nvPr>
        </p:nvSpPr>
        <p:spPr>
          <a:xfrm>
            <a:off x="0" y="2790757"/>
            <a:ext cx="12192000" cy="642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spAutoFit/>
          </a:bodyPr>
          <a:lstStyle/>
          <a:p>
            <a:pPr marL="0" lvl="0" indent="0" algn="ctr" rt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ts val="2800"/>
              <a:buNone/>
            </a:pPr>
            <a:r>
              <a:rPr lang="he-IL" sz="3200" dirty="0"/>
              <a:t>סוגי כתובות לוגיות (</a:t>
            </a:r>
            <a:r>
              <a:rPr lang="en-US" sz="3200" dirty="0"/>
              <a:t>IP</a:t>
            </a:r>
            <a:r>
              <a:rPr lang="he-IL" sz="3200" dirty="0"/>
              <a:t>)</a:t>
            </a:r>
            <a:endParaRPr sz="3200" dirty="0"/>
          </a:p>
        </p:txBody>
      </p:sp>
      <p:sp>
        <p:nvSpPr>
          <p:cNvPr id="116" name="Google Shape;116;p2"/>
          <p:cNvSpPr txBox="1">
            <a:spLocks noGrp="1"/>
          </p:cNvSpPr>
          <p:nvPr>
            <p:ph type="body" idx="2"/>
          </p:nvPr>
        </p:nvSpPr>
        <p:spPr>
          <a:xfrm>
            <a:off x="78925" y="3428994"/>
            <a:ext cx="12309600" cy="112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iw-IL" sz="3200" dirty="0"/>
              <a:t>שם המורה</a:t>
            </a:r>
            <a:r>
              <a:rPr lang="he-IL" sz="3200" dirty="0"/>
              <a:t>: מיכאל מרקוביץ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"/>
          <p:cNvSpPr txBox="1">
            <a:spLocks noGrp="1"/>
          </p:cNvSpPr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400"/>
              <a:buFont typeface="Varela Round"/>
              <a:buNone/>
            </a:pPr>
            <a:r>
              <a:rPr lang="iw-IL">
                <a:solidFill>
                  <a:srgbClr val="192A72"/>
                </a:solidFill>
              </a:rPr>
              <a:t>מה נלמד היום </a:t>
            </a:r>
            <a:endParaRPr/>
          </a:p>
        </p:txBody>
      </p:sp>
      <p:sp>
        <p:nvSpPr>
          <p:cNvPr id="123" name="Google Shape;123;p3"/>
          <p:cNvSpPr txBox="1">
            <a:spLocks noGrp="1"/>
          </p:cNvSpPr>
          <p:nvPr>
            <p:ph type="body" idx="2"/>
          </p:nvPr>
        </p:nvSpPr>
        <p:spPr>
          <a:xfrm>
            <a:off x="537882" y="1066003"/>
            <a:ext cx="11276950" cy="3987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592147" indent="-342900">
              <a:lnSpc>
                <a:spcPct val="200000"/>
              </a:lnSpc>
            </a:pPr>
            <a:r>
              <a:rPr lang="he-IL" sz="3200" dirty="0">
                <a:solidFill>
                  <a:schemeClr val="dk1"/>
                </a:solidFill>
              </a:rPr>
              <a:t>מהן כתובות לוגיות (</a:t>
            </a:r>
            <a:r>
              <a:rPr lang="en-US" sz="3200" dirty="0">
                <a:solidFill>
                  <a:schemeClr val="dk1"/>
                </a:solidFill>
              </a:rPr>
              <a:t>IP</a:t>
            </a:r>
            <a:r>
              <a:rPr lang="he-IL" sz="3200" dirty="0">
                <a:solidFill>
                  <a:schemeClr val="dk1"/>
                </a:solidFill>
              </a:rPr>
              <a:t>) פרטיות / ציבוריות?</a:t>
            </a:r>
          </a:p>
          <a:p>
            <a:pPr marL="592147" indent="-342900">
              <a:lnSpc>
                <a:spcPct val="200000"/>
              </a:lnSpc>
            </a:pPr>
            <a:r>
              <a:rPr lang="he-IL" sz="3200" dirty="0">
                <a:solidFill>
                  <a:schemeClr val="dk1"/>
                </a:solidFill>
              </a:rPr>
              <a:t>כתובת קבועה (סטטית) וכתובת משתנה (דינאמית)</a:t>
            </a:r>
          </a:p>
          <a:p>
            <a:pPr marL="592147" indent="-342900">
              <a:lnSpc>
                <a:spcPct val="200000"/>
              </a:lnSpc>
            </a:pPr>
            <a:r>
              <a:rPr lang="he-IL" sz="3200" dirty="0">
                <a:solidFill>
                  <a:schemeClr val="dk1"/>
                </a:solidFill>
              </a:rPr>
              <a:t>מבנה כתובת </a:t>
            </a:r>
            <a:r>
              <a:rPr lang="en-US" sz="3200" dirty="0">
                <a:solidFill>
                  <a:schemeClr val="dk1"/>
                </a:solidFill>
              </a:rPr>
              <a:t>IPv4</a:t>
            </a:r>
            <a:r>
              <a:rPr lang="he-IL" sz="3200" dirty="0">
                <a:solidFill>
                  <a:schemeClr val="dk1"/>
                </a:solidFill>
              </a:rPr>
              <a:t> – רשתות ומארחים</a:t>
            </a:r>
          </a:p>
          <a:p>
            <a:pPr marL="592147" indent="-342900">
              <a:lnSpc>
                <a:spcPct val="200000"/>
              </a:lnSpc>
            </a:pPr>
            <a:r>
              <a:rPr lang="he-IL" sz="3200" dirty="0">
                <a:solidFill>
                  <a:schemeClr val="dk1"/>
                </a:solidFill>
              </a:rPr>
              <a:t>סוגי השידורים השונים ברשת</a:t>
            </a:r>
          </a:p>
          <a:p>
            <a:pPr marL="592147" indent="-342900">
              <a:lnSpc>
                <a:spcPct val="200000"/>
              </a:lnSpc>
            </a:pPr>
            <a:endParaRPr lang="he-IL" sz="3200" dirty="0">
              <a:solidFill>
                <a:schemeClr val="dk1"/>
              </a:solidFill>
            </a:endParaRPr>
          </a:p>
          <a:p>
            <a:pPr marL="592147" indent="-342900">
              <a:lnSpc>
                <a:spcPct val="200000"/>
              </a:lnSpc>
            </a:pPr>
            <a:endParaRPr sz="3200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2A9D1A3-9D73-4416-B7F0-C658F2685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96940"/>
            <a:ext cx="12192000" cy="1260000"/>
          </a:xfrm>
        </p:spPr>
        <p:txBody>
          <a:bodyPr/>
          <a:lstStyle/>
          <a:p>
            <a:r>
              <a:rPr lang="he-IL" dirty="0"/>
              <a:t>סוגי כתובות</a:t>
            </a:r>
            <a:br>
              <a:rPr lang="he-IL" dirty="0"/>
            </a:br>
            <a:r>
              <a:rPr lang="he-IL" sz="3200" dirty="0" err="1"/>
              <a:t>כתובות</a:t>
            </a:r>
            <a:r>
              <a:rPr lang="he-IL" sz="3200" dirty="0"/>
              <a:t> פרטיות (</a:t>
            </a:r>
            <a:r>
              <a:rPr lang="en-US" sz="3200" dirty="0"/>
              <a:t>private</a:t>
            </a:r>
            <a:r>
              <a:rPr lang="he-IL" sz="3200" dirty="0"/>
              <a:t>)</a:t>
            </a:r>
            <a:br>
              <a:rPr lang="he-IL" sz="3200" dirty="0"/>
            </a:br>
            <a:r>
              <a:rPr lang="he-IL" sz="3200" dirty="0"/>
              <a:t>כתובות ציבוריות (</a:t>
            </a:r>
            <a:r>
              <a:rPr lang="en-US" sz="3200" dirty="0"/>
              <a:t>global</a:t>
            </a:r>
            <a:r>
              <a:rPr lang="he-IL" sz="3200" dirty="0"/>
              <a:t>)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54211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68B2A26-A882-4916-B49A-41DC0F79605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2617" y="76496"/>
            <a:ext cx="8074879" cy="532047"/>
          </a:xfrm>
        </p:spPr>
        <p:txBody>
          <a:bodyPr/>
          <a:lstStyle/>
          <a:p>
            <a:r>
              <a:rPr lang="he-IL" sz="1600" b="1" dirty="0"/>
              <a:t>כתובות </a:t>
            </a:r>
            <a:r>
              <a:rPr lang="en-US" sz="1600" b="1" dirty="0"/>
              <a:t>IP </a:t>
            </a:r>
            <a:r>
              <a:rPr lang="he-IL" sz="1600" b="1" dirty="0"/>
              <a:t> - חלק ב' - כתובות פרטיות וציבוריות וסוגי שידורים שונים</a:t>
            </a:r>
            <a:br>
              <a:rPr lang="en-US" sz="1600" b="1" dirty="0"/>
            </a:br>
            <a:r>
              <a:rPr lang="he-IL" sz="1600" b="1" dirty="0"/>
              <a:t> אתר מגמת תקשוב </a:t>
            </a:r>
            <a:r>
              <a:rPr lang="en-US" sz="1600" b="1" dirty="0"/>
              <a:t>tikshuv-ccna.com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F0673E5E-4EBC-4B1D-AB06-43AF2D2206CD}"/>
              </a:ext>
            </a:extLst>
          </p:cNvPr>
          <p:cNvSpPr/>
          <p:nvPr/>
        </p:nvSpPr>
        <p:spPr>
          <a:xfrm>
            <a:off x="140768" y="5523546"/>
            <a:ext cx="5132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8:59</a:t>
            </a:r>
            <a:endParaRPr lang="he-IL" sz="1200" dirty="0"/>
          </a:p>
        </p:txBody>
      </p:sp>
      <p:pic>
        <p:nvPicPr>
          <p:cNvPr id="8" name="מדיה מקוונת 7" title="ￗﾛￗﾪￗﾕￗﾑￗﾕￗﾪ IP ￗﾗￗﾜￗﾧ ￗﾑ' - ￗﾛￗﾪￗﾕￗﾑￗﾕￗﾪ ￗﾤￗﾨￗﾘￗﾙￗﾕￗﾪ ￗﾕￗﾦￗﾙￗﾑￗﾕￗﾨￗﾙￗﾕￗﾪ ￗﾕￗﾡￗﾕￗﾒￗﾙ ￗﾩￗﾙￗﾓￗﾕￗﾨￗﾙￗﾝ ￗﾩￗﾕￗﾠￗﾙￗﾝ">
            <a:hlinkClick r:id="" action="ppaction://media"/>
            <a:extLst>
              <a:ext uri="{FF2B5EF4-FFF2-40B4-BE49-F238E27FC236}">
                <a16:creationId xmlns:a16="http://schemas.microsoft.com/office/drawing/2014/main" id="{4FA35A1D-D9D9-4971-AC5F-AB89950B5943}"/>
              </a:ext>
            </a:extLst>
          </p:cNvPr>
          <p:cNvPicPr>
            <a:picLocks noGrp="1" noRot="1" noChangeAspect="1"/>
          </p:cNvPicPr>
          <p:nvPr>
            <p:ph type="media" sz="quarter" idx="10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54050" y="639763"/>
            <a:ext cx="10885488" cy="6122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89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4D8D846-2888-4F34-86FD-6764ABDC5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 הכתובות הפרטיות</a:t>
            </a:r>
          </a:p>
        </p:txBody>
      </p:sp>
      <p:graphicFrame>
        <p:nvGraphicFramePr>
          <p:cNvPr id="4" name="טבלה 3">
            <a:extLst>
              <a:ext uri="{FF2B5EF4-FFF2-40B4-BE49-F238E27FC236}">
                <a16:creationId xmlns:a16="http://schemas.microsoft.com/office/drawing/2014/main" id="{F89A16B5-A0EA-4DF4-B4D5-F20A1E1CA1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870847"/>
              </p:ext>
            </p:extLst>
          </p:nvPr>
        </p:nvGraphicFramePr>
        <p:xfrm>
          <a:off x="1341430" y="1667330"/>
          <a:ext cx="9509140" cy="3247293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054418">
                  <a:extLst>
                    <a:ext uri="{9D8B030D-6E8A-4147-A177-3AD203B41FA5}">
                      <a16:colId xmlns:a16="http://schemas.microsoft.com/office/drawing/2014/main" val="1244178038"/>
                    </a:ext>
                  </a:extLst>
                </a:gridCol>
                <a:gridCol w="4134168">
                  <a:extLst>
                    <a:ext uri="{9D8B030D-6E8A-4147-A177-3AD203B41FA5}">
                      <a16:colId xmlns:a16="http://schemas.microsoft.com/office/drawing/2014/main" val="3414682299"/>
                    </a:ext>
                  </a:extLst>
                </a:gridCol>
                <a:gridCol w="976509">
                  <a:extLst>
                    <a:ext uri="{9D8B030D-6E8A-4147-A177-3AD203B41FA5}">
                      <a16:colId xmlns:a16="http://schemas.microsoft.com/office/drawing/2014/main" val="1365115560"/>
                    </a:ext>
                  </a:extLst>
                </a:gridCol>
                <a:gridCol w="3344045">
                  <a:extLst>
                    <a:ext uri="{9D8B030D-6E8A-4147-A177-3AD203B41FA5}">
                      <a16:colId xmlns:a16="http://schemas.microsoft.com/office/drawing/2014/main" val="1794815352"/>
                    </a:ext>
                  </a:extLst>
                </a:gridCol>
              </a:tblGrid>
              <a:tr h="100647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CLASS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2000" dirty="0">
                          <a:effectLst/>
                        </a:rPr>
                        <a:t>טווח הכתובות הפרטיות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2000" dirty="0">
                          <a:effectLst/>
                        </a:rPr>
                        <a:t>מספר רשתות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2000">
                          <a:effectLst/>
                        </a:rPr>
                        <a:t>מרחב כתובות פרטיות בכל רשת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3847352"/>
                  </a:ext>
                </a:extLst>
              </a:tr>
              <a:tr h="6095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A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10.0.0.0 – 10.255.255.255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2000">
                          <a:effectLst/>
                        </a:rPr>
                        <a:t>מעל 16 מיליון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236795"/>
                  </a:ext>
                </a:extLst>
              </a:tr>
              <a:tr h="6112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B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172.16.0.0 – 172.31.255.255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2000">
                          <a:effectLst/>
                        </a:rPr>
                        <a:t>16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2000">
                          <a:effectLst/>
                        </a:rPr>
                        <a:t>כ- 65000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0521932"/>
                  </a:ext>
                </a:extLst>
              </a:tr>
              <a:tr h="102006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C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192.168.0.0 – 192.168.255.255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2000">
                          <a:effectLst/>
                        </a:rPr>
                        <a:t>256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2000" dirty="0">
                          <a:effectLst/>
                        </a:rPr>
                        <a:t>256 מארחים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5556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1550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2A9D1A3-9D73-4416-B7F0-C658F2685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96940"/>
            <a:ext cx="12192000" cy="1260000"/>
          </a:xfrm>
        </p:spPr>
        <p:txBody>
          <a:bodyPr/>
          <a:lstStyle/>
          <a:p>
            <a:r>
              <a:rPr lang="he-IL" sz="6600" dirty="0"/>
              <a:t>הקצאת כתובות לוגיות (</a:t>
            </a:r>
            <a:r>
              <a:rPr lang="en-US" sz="6600" dirty="0"/>
              <a:t>IP</a:t>
            </a:r>
            <a:r>
              <a:rPr lang="he-IL" sz="6600" dirty="0"/>
              <a:t>)</a:t>
            </a:r>
            <a:br>
              <a:rPr lang="he-IL" sz="6600" dirty="0"/>
            </a:br>
            <a:r>
              <a:rPr lang="he-IL" sz="3200" dirty="0"/>
              <a:t>כתובת קבועה (סטטית)</a:t>
            </a:r>
            <a:br>
              <a:rPr lang="en-US" sz="3200" dirty="0"/>
            </a:br>
            <a:r>
              <a:rPr lang="he-IL" sz="3200" dirty="0"/>
              <a:t>כתובת משתנה (דינאמית)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591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68B2A26-A882-4916-B49A-41DC0F79605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41053" y="107669"/>
            <a:ext cx="8074879" cy="532047"/>
          </a:xfrm>
        </p:spPr>
        <p:txBody>
          <a:bodyPr/>
          <a:lstStyle/>
          <a:p>
            <a:r>
              <a:rPr lang="he-IL" sz="1600" b="1" dirty="0"/>
              <a:t>כתובות </a:t>
            </a:r>
            <a:r>
              <a:rPr lang="en-US" sz="1600" b="1" dirty="0"/>
              <a:t>IP </a:t>
            </a:r>
            <a:r>
              <a:rPr lang="he-IL" sz="1600" b="1" dirty="0"/>
              <a:t> - חלק ב' - כתובות פרטיות וציבוריות וסוגי שידורים שונים</a:t>
            </a:r>
            <a:br>
              <a:rPr lang="en-US" sz="1600" b="1" dirty="0"/>
            </a:br>
            <a:r>
              <a:rPr lang="he-IL" sz="1600" b="1" dirty="0"/>
              <a:t> אתר מגמת תקשוב </a:t>
            </a:r>
            <a:r>
              <a:rPr lang="en-US" sz="1600" b="1" dirty="0"/>
              <a:t>tikshuv-ccna.com</a:t>
            </a:r>
          </a:p>
        </p:txBody>
      </p:sp>
      <p:pic>
        <p:nvPicPr>
          <p:cNvPr id="6" name="מדיה מקוונת 5" title="ￗﾛￗﾪￗﾕￗﾑￗﾕￗﾪ IP ￗﾗￗﾜￗﾧ ￗﾑ' - ￗﾛￗﾪￗﾕￗﾑￗﾕￗﾪ ￗﾤￗﾨￗﾘￗﾙￗﾕￗﾪ ￗﾕￗﾦￗﾙￗﾑￗﾕￗﾨￗﾙￗﾕￗﾪ ￗﾕￗﾡￗﾕￗﾒￗﾙ ￗﾩￗﾙￗﾓￗﾕￗﾨￗﾙￗﾝ ￗﾩￗﾕￗﾠￗﾙￗﾝ">
            <a:hlinkClick r:id="" action="ppaction://media"/>
            <a:extLst>
              <a:ext uri="{FF2B5EF4-FFF2-40B4-BE49-F238E27FC236}">
                <a16:creationId xmlns:a16="http://schemas.microsoft.com/office/drawing/2014/main" id="{9C878EC4-3BD1-4056-BB9C-71FEDF37FE71}"/>
              </a:ext>
            </a:extLst>
          </p:cNvPr>
          <p:cNvPicPr>
            <a:picLocks noGrp="1" noRot="1" noChangeAspect="1"/>
          </p:cNvPicPr>
          <p:nvPr>
            <p:ph type="media" sz="quarter" idx="10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54050" y="639763"/>
            <a:ext cx="10885488" cy="6122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9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E132AC8-6348-43ED-A74C-12B1D29A67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הגדרת כתובת לוגית (</a:t>
            </a:r>
            <a:r>
              <a:rPr lang="en-US" dirty="0"/>
              <a:t>IP</a:t>
            </a:r>
            <a:r>
              <a:rPr lang="he-IL" dirty="0"/>
              <a:t>)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81BDB1AC-67C7-4BA0-9AD0-CC9A2A7194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2956965"/>
            <a:ext cx="12192000" cy="565146"/>
          </a:xfrm>
        </p:spPr>
        <p:txBody>
          <a:bodyPr/>
          <a:lstStyle/>
          <a:p>
            <a:r>
              <a:rPr lang="he-IL" dirty="0"/>
              <a:t>הגדרה במחשב ובתוכנת הפאקט </a:t>
            </a:r>
            <a:r>
              <a:rPr lang="he-IL" dirty="0" err="1"/>
              <a:t>טרייסר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5913961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3544</TotalTime>
  <Words>494</Words>
  <Application>Microsoft Office PowerPoint</Application>
  <PresentationFormat>Widescreen</PresentationFormat>
  <Paragraphs>65</Paragraphs>
  <Slides>17</Slides>
  <Notes>3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Varela Round</vt:lpstr>
      <vt:lpstr>ערכת נושא Office</vt:lpstr>
      <vt:lpstr>מערכת שידורים לאומית</vt:lpstr>
      <vt:lpstr>פרק ב' – כתובות רשת</vt:lpstr>
      <vt:lpstr>מה נלמד היום </vt:lpstr>
      <vt:lpstr>סוגי כתובות כתובות פרטיות (private) כתובות ציבוריות (global)</vt:lpstr>
      <vt:lpstr>PowerPoint Presentation</vt:lpstr>
      <vt:lpstr>סיכום הכתובות הפרטיות</vt:lpstr>
      <vt:lpstr>הקצאת כתובות לוגיות (IP) כתובת קבועה (סטטית) כתובת משתנה (דינאמית)</vt:lpstr>
      <vt:lpstr>PowerPoint Presentation</vt:lpstr>
      <vt:lpstr>הגדרת כתובת לוגית (IP)</vt:lpstr>
      <vt:lpstr>PowerPoint Presentation</vt:lpstr>
      <vt:lpstr>בואו נתרגל</vt:lpstr>
      <vt:lpstr>יוצאים להפסקה...</vt:lpstr>
      <vt:lpstr>בודקים הבנה</vt:lpstr>
      <vt:lpstr>נדגים בתוכנת הפאקט טרייסר</vt:lpstr>
      <vt:lpstr>מתרגלים בפאקט טרייסר</vt:lpstr>
      <vt:lpstr>סיכום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Sivan Shimshila</cp:lastModifiedBy>
  <cp:revision>100</cp:revision>
  <dcterms:created xsi:type="dcterms:W3CDTF">2020-03-15T19:13:03Z</dcterms:created>
  <dcterms:modified xsi:type="dcterms:W3CDTF">2020-04-25T22:05:17Z</dcterms:modified>
</cp:coreProperties>
</file>