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2" r:id="rId4"/>
    <p:sldId id="324" r:id="rId5"/>
    <p:sldId id="325" r:id="rId6"/>
    <p:sldId id="334" r:id="rId7"/>
    <p:sldId id="335" r:id="rId8"/>
    <p:sldId id="336" r:id="rId9"/>
    <p:sldId id="337" r:id="rId10"/>
    <p:sldId id="326" r:id="rId11"/>
    <p:sldId id="342" r:id="rId12"/>
    <p:sldId id="343" r:id="rId13"/>
    <p:sldId id="344" r:id="rId14"/>
    <p:sldId id="345" r:id="rId15"/>
    <p:sldId id="346" r:id="rId16"/>
    <p:sldId id="347" r:id="rId17"/>
    <p:sldId id="338" r:id="rId18"/>
    <p:sldId id="307" r:id="rId19"/>
    <p:sldId id="269" r:id="rId20"/>
  </p:sldIdLst>
  <p:sldSz cx="12190413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implified Arabic" panose="02020603050405020304" pitchFamily="18" charset="-78"/>
      <p:regular r:id="rId26"/>
      <p:bold r:id="rId27"/>
    </p:embeddedFont>
    <p:embeddedFont>
      <p:font typeface="Varela Round" panose="00000500000000000000" pitchFamily="2" charset="-79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AJpvaeT3es5KFiYvK9bzZX9BW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CE8B3B-A6D0-42B3-BD6E-097B7BE5DF05}">
  <a:tblStyle styleId="{42CE8B3B-A6D0-42B3-BD6E-097B7BE5DF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31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  <a:defRPr sz="66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212915" y="3655832"/>
            <a:ext cx="1197749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Arial"/>
              <a:buNone/>
              <a:defRPr sz="44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815138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0413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3200" b="1">
                <a:solidFill>
                  <a:srgbClr val="12B4BC"/>
                </a:solidFill>
                <a:latin typeface="Varela Round" pitchFamily="2" charset="-79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96995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תרגיל מתוך בחינת הבגרות – מועד קיץ תשע"ו, 2016</a:t>
            </a:r>
          </a:p>
          <a:p>
            <a:pPr algn="just">
              <a:lnSpc>
                <a:spcPct val="150000"/>
              </a:lnSpc>
            </a:pPr>
            <a:endParaRPr lang="ar-EG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تَرْفُضُ عُضْوَةُ الكنيست (إِقْرَار 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تُقِرُّ)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ٱلْقَانُونِ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ٱلْجَدِيدِ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חברת הכנסת מסרבת (לאשר, לאישור / מאשרת) החוק החדש.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9F464AF0-E4F5-4878-B169-5B309B1577EA}"/>
              </a:ext>
            </a:extLst>
          </p:cNvPr>
          <p:cNvCxnSpPr>
            <a:cxnSpLocks/>
          </p:cNvCxnSpPr>
          <p:nvPr/>
        </p:nvCxnSpPr>
        <p:spPr>
          <a:xfrm>
            <a:off x="6845352" y="3332361"/>
            <a:ext cx="94736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תרגיל מתוך בחינת הבגרות – מועד קיץ תשע"ז, 2017</a:t>
            </a:r>
          </a:p>
          <a:p>
            <a:pPr algn="just">
              <a:lnSpc>
                <a:spcPct val="150000"/>
              </a:lnSpc>
            </a:pPr>
            <a:endParaRPr lang="ar-EG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لَا بُدَّ مِنِ (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ٱسْتِمْرَارِ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ٱسْتَمَرَّتِ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ٱلْمُحَادَثَاتِ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حَوْلَ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ٱلْأَزْمَةِ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ٱلِٱقْتِصَادِيَّةِ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he-IL" sz="2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אין מנוס (מהמשך, מלהמשיך את / הִמשיכה את) השיחות סביב המשבר הכלכלי.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9F464AF0-E4F5-4878-B169-5B309B1577EA}"/>
              </a:ext>
            </a:extLst>
          </p:cNvPr>
          <p:cNvCxnSpPr>
            <a:cxnSpLocks/>
          </p:cNvCxnSpPr>
          <p:nvPr/>
        </p:nvCxnSpPr>
        <p:spPr>
          <a:xfrm>
            <a:off x="8619069" y="3373001"/>
            <a:ext cx="94736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תרגיל מתוך בחינת הבגרות – מועד קיץ תשע"ט, 2019</a:t>
            </a:r>
          </a:p>
          <a:p>
            <a:pPr algn="just">
              <a:lnSpc>
                <a:spcPct val="150000"/>
              </a:lnSpc>
            </a:pPr>
            <a:endParaRPr lang="ar-EG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هَلْ (تُحِبُّ 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تُحِبَّ)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ٱلْفَنَّانَةُ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ٱلِٱسْتِمَاعَ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إِلَى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ٱلْأَغَانِي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ٱلْأَجْنَبِيَّةِ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 </a:t>
            </a:r>
          </a:p>
          <a:p>
            <a:pPr algn="just">
              <a:lnSpc>
                <a:spcPct val="150000"/>
              </a:lnSpc>
            </a:pP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האם האומנית אוהבת להאזין לשירים לועזיים?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9F464AF0-E4F5-4878-B169-5B309B1577EA}"/>
              </a:ext>
            </a:extLst>
          </p:cNvPr>
          <p:cNvCxnSpPr>
            <a:cxnSpLocks/>
          </p:cNvCxnSpPr>
          <p:nvPr/>
        </p:nvCxnSpPr>
        <p:spPr>
          <a:xfrm>
            <a:off x="9379230" y="3332361"/>
            <a:ext cx="94736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תרגיל מתוך בחינת הבגרות – מועד קיץ תשע"ט, 2019</a:t>
            </a: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ar-EG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FE3F8D8-7832-4D4A-8370-B5C669A3D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14" t="37589" r="22098" b="28350"/>
          <a:stretch/>
        </p:blipFill>
        <p:spPr>
          <a:xfrm>
            <a:off x="885795" y="1916585"/>
            <a:ext cx="10894180" cy="366254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371E858-CC23-4060-8DB1-9E678E3C44CD}"/>
              </a:ext>
            </a:extLst>
          </p:cNvPr>
          <p:cNvSpPr txBox="1"/>
          <p:nvPr/>
        </p:nvSpPr>
        <p:spPr>
          <a:xfrm>
            <a:off x="1473201" y="4433745"/>
            <a:ext cx="519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مَا </a:t>
            </a: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להבעת התפעלוּת</a:t>
            </a:r>
            <a:r>
              <a:rPr lang="ar-EG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(مَا </a:t>
            </a:r>
            <a:r>
              <a:rPr lang="ar-EG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ٱلتَّعَجُّبِيَّة</a:t>
            </a:r>
            <a:r>
              <a:rPr lang="ar-EG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LID4096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53206F5-B5E9-450B-B6D7-063A991FA952}"/>
              </a:ext>
            </a:extLst>
          </p:cNvPr>
          <p:cNvSpPr txBox="1"/>
          <p:nvPr/>
        </p:nvSpPr>
        <p:spPr>
          <a:xfrm>
            <a:off x="4644535" y="3578241"/>
            <a:ext cx="405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כמה חשובה למידת האומנות!</a:t>
            </a:r>
            <a:endParaRPr lang="LID4096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1B54D66-55F9-4BBA-A9C1-E7418BB9898B}"/>
              </a:ext>
            </a:extLst>
          </p:cNvPr>
          <p:cNvSpPr txBox="1"/>
          <p:nvPr/>
        </p:nvSpPr>
        <p:spPr>
          <a:xfrm>
            <a:off x="631645" y="3483488"/>
            <a:ext cx="405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همم</a:t>
            </a:r>
            <a:r>
              <a:rPr lang="he-I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*أَهْ</a:t>
            </a:r>
            <a:r>
              <a:rPr lang="ar-EG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مَمَ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أَهْ</a:t>
            </a:r>
            <a:r>
              <a:rPr lang="ar-EG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مّ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َ </a:t>
            </a:r>
            <a:r>
              <a:rPr lang="he-I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أَه</a:t>
            </a:r>
            <a:r>
              <a:rPr lang="ar-EG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مَّ</a:t>
            </a:r>
            <a:r>
              <a:rPr lang="he-I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LID4096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שורשים כפולים במשקל </a:t>
            </a:r>
            <a:r>
              <a:rPr lang="ar-EG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أَفْعَلُ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משקל זה מקיים </a:t>
            </a:r>
            <a:r>
              <a:rPr lang="he-IL" sz="2800" b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זר"מ</a:t>
            </a: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משום שלה"פ מנוקדת בניקוד סופי.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هَامّ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همم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] – </a:t>
            </a: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أَهَمّ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| شَدِيد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شدد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] – </a:t>
            </a: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أَشَدّ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| قَلِيل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قلل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] – </a:t>
            </a:r>
            <a:r>
              <a:rPr lang="ar-EG" sz="2800" b="1" dirty="0">
                <a:latin typeface="Calibri" panose="020F0502020204030204" pitchFamily="34" charset="0"/>
                <a:cs typeface="Calibri" panose="020F0502020204030204" pitchFamily="34" charset="0"/>
              </a:rPr>
              <a:t>أَقَلّ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LID4096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إِنَّ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هٰذَا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ٱلطَّالِبَ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هُوَ مِنْ </a:t>
            </a: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أَشَدِّ </a:t>
            </a:r>
            <a:r>
              <a:rPr lang="ar-EG" sz="3200" b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ٱلطُّلَّابِ</a:t>
            </a: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قِرَاءَةً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הערה: שם העצם </a:t>
            </a:r>
            <a:r>
              <a:rPr lang="ar-EG" sz="2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شَدَّة 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נוצר אף הוא במצב של </a:t>
            </a:r>
            <a:r>
              <a:rPr lang="he-IL" sz="24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זר"מ</a:t>
            </a:r>
            <a:r>
              <a:rPr lang="he-IL" sz="24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EG" sz="16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</p:spTree>
    <p:extLst>
      <p:ext uri="{BB962C8B-B14F-4D97-AF65-F5344CB8AC3E}">
        <p14:creationId xmlns:p14="http://schemas.microsoft.com/office/powerpoint/2010/main" val="30404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F40C260-ECA8-4B5A-AC26-E91FEC59B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4" t="34697" r="21918" b="19996"/>
          <a:stretch/>
        </p:blipFill>
        <p:spPr>
          <a:xfrm>
            <a:off x="1277958" y="1781820"/>
            <a:ext cx="9179392" cy="3701668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תרגיל מתוך בחינת הבגרות – מועד קיץ תשע"ט, 2019</a:t>
            </a: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ar-EG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371E858-CC23-4060-8DB1-9E678E3C44CD}"/>
              </a:ext>
            </a:extLst>
          </p:cNvPr>
          <p:cNvSpPr txBox="1"/>
          <p:nvPr/>
        </p:nvSpPr>
        <p:spPr>
          <a:xfrm>
            <a:off x="1822843" y="4509290"/>
            <a:ext cx="522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جُمْلَة شَرْطِيَّة – </a:t>
            </a: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משפט תנאי </a:t>
            </a:r>
            <a:endParaRPr lang="LID4096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53206F5-B5E9-450B-B6D7-063A991FA952}"/>
              </a:ext>
            </a:extLst>
          </p:cNvPr>
          <p:cNvSpPr txBox="1"/>
          <p:nvPr/>
        </p:nvSpPr>
        <p:spPr>
          <a:xfrm>
            <a:off x="132198" y="3545190"/>
            <a:ext cx="8921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 שידפוק בדלת, ישמע תשובה.  </a:t>
            </a:r>
            <a:endParaRPr lang="LID4096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1B54D66-55F9-4BBA-A9C1-E7418BB9898B}"/>
              </a:ext>
            </a:extLst>
          </p:cNvPr>
          <p:cNvSpPr txBox="1"/>
          <p:nvPr/>
        </p:nvSpPr>
        <p:spPr>
          <a:xfrm>
            <a:off x="1766383" y="2382020"/>
            <a:ext cx="405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دقق</a:t>
            </a:r>
            <a:r>
              <a:rPr lang="he-I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*دَقَقَ (فَعَلَ) </a:t>
            </a:r>
            <a:r>
              <a:rPr lang="he-I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دَ</a:t>
            </a:r>
            <a:r>
              <a:rPr lang="ar-EG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قَّ</a:t>
            </a:r>
            <a:endParaRPr lang="LID4096" sz="3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BD460B9-7C93-4D8E-959A-4F9BE26AC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3" t="32125" r="24809" b="17831"/>
          <a:stretch/>
        </p:blipFill>
        <p:spPr>
          <a:xfrm>
            <a:off x="1360131" y="1707985"/>
            <a:ext cx="8544727" cy="3993029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99737" y="1077750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תרגיל מתוך בחינת הבגרות – מועד קיץ תשע"ט, 201</a:t>
            </a:r>
            <a:r>
              <a:rPr lang="ar-EG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he-IL" sz="2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he-IL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ar-EG" sz="20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371E858-CC23-4060-8DB1-9E678E3C44CD}"/>
              </a:ext>
            </a:extLst>
          </p:cNvPr>
          <p:cNvSpPr txBox="1"/>
          <p:nvPr/>
        </p:nvSpPr>
        <p:spPr>
          <a:xfrm>
            <a:off x="426721" y="4810616"/>
            <a:ext cx="64516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תם+מצדר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להבעת הסביל</a:t>
            </a:r>
            <a:r>
              <a:rPr lang="ar-EG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(تَمَّ + مَصْدَر لِتَعْبِيرِ </a:t>
            </a:r>
            <a:r>
              <a:rPr lang="ar-EG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ٱلْمَجْهُولِ</a:t>
            </a:r>
            <a:r>
              <a:rPr lang="ar-EG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e-I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53206F5-B5E9-450B-B6D7-063A991FA952}"/>
              </a:ext>
            </a:extLst>
          </p:cNvPr>
          <p:cNvSpPr txBox="1"/>
          <p:nvPr/>
        </p:nvSpPr>
        <p:spPr>
          <a:xfrm>
            <a:off x="132198" y="3629585"/>
            <a:ext cx="85447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נסגר חשבונו של הנער </a:t>
            </a:r>
            <a:r>
              <a:rPr lang="he-IL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בפייסבוק</a:t>
            </a:r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לאחר שעבר על חוקיו. </a:t>
            </a:r>
            <a:endParaRPr lang="LID4096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1B54D66-55F9-4BBA-A9C1-E7418BB9898B}"/>
              </a:ext>
            </a:extLst>
          </p:cNvPr>
          <p:cNvSpPr txBox="1"/>
          <p:nvPr/>
        </p:nvSpPr>
        <p:spPr>
          <a:xfrm>
            <a:off x="1199737" y="2872511"/>
            <a:ext cx="4513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تمم</a:t>
            </a:r>
            <a:r>
              <a:rPr lang="he-I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*تَمَمَ (فَعَلَ) </a:t>
            </a:r>
            <a:r>
              <a:rPr lang="he-I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تَ</a:t>
            </a:r>
            <a:r>
              <a:rPr lang="ar-EG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مَّ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يَتِ</a:t>
            </a:r>
            <a:r>
              <a:rPr lang="ar-EG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مّ</a:t>
            </a:r>
            <a:r>
              <a:rPr lang="ar-EG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ُ</a:t>
            </a:r>
            <a:endParaRPr lang="LID4096" sz="3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ועכשיו תורכם/ן לתרגל... מתוך בחינת הבגרות – מועד קיץ תשע"ה 2015</a:t>
            </a:r>
          </a:p>
          <a:p>
            <a:pPr algn="just">
              <a:lnSpc>
                <a:spcPct val="150000"/>
              </a:lnSpc>
            </a:pPr>
            <a:r>
              <a:rPr lang="he-IL" sz="2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זהו את הפעלים והשמות בגזרת הכפולים במשפטים שלפניכם, נתחו אותם ותרגמו לעברית טובה תוך זיהוי התופעה התחבירית במשפט.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مَا أَهَمَّ نَشَاطَاتِ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ٱلْحَاصِلَة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عَلَى جَائِزَة "نوبل"!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EG" sz="3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تَمَّ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ٱعْتِقَالُ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ٱلْمُتَّهَمِ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بِسَرِقَةِ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ٱلسَّيَّارَةِ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C9F83F1F-9523-4818-9831-A6B3FCB5F39D}"/>
              </a:ext>
            </a:extLst>
          </p:cNvPr>
          <p:cNvSpPr txBox="1">
            <a:spLocks/>
          </p:cNvSpPr>
          <p:nvPr/>
        </p:nvSpPr>
        <p:spPr>
          <a:xfrm>
            <a:off x="1511087" y="4675091"/>
            <a:ext cx="4584119" cy="73769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أَتَمَنَّى لَكُمْ عَمَلًا مُمْتِعًا وَمُفِيدًا </a:t>
            </a: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ar-EG" sz="32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365760" y="1290320"/>
            <a:ext cx="12190413" cy="322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he-IL" sz="6000" dirty="0">
                <a:latin typeface="Varela Round" panose="020B0604020202020204" charset="-79"/>
                <a:cs typeface="Varela Round" panose="020B0604020202020204" charset="-79"/>
              </a:rPr>
              <a:t>תודה שהשתתפתם בשיעור!</a:t>
            </a:r>
            <a:br>
              <a:rPr lang="he-IL" dirty="0">
                <a:latin typeface="Varela Round" panose="020B0604020202020204" charset="-79"/>
                <a:cs typeface="Varela Round" panose="020B0604020202020204" charset="-79"/>
              </a:rPr>
            </a:br>
            <a:r>
              <a:rPr lang="ar-EG" sz="5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نَتَمَنَّى لَكُمُ </a:t>
            </a:r>
            <a:r>
              <a:rPr lang="ar-EG" sz="5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ٱلنَّجَاحَ</a:t>
            </a:r>
            <a:r>
              <a:rPr lang="ar-EG" sz="5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5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وَٱلتَّوْفِيقَ</a:t>
            </a:r>
            <a:r>
              <a:rPr lang="ar-EG" sz="5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!</a:t>
            </a:r>
            <a:endParaRPr sz="5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4"/>
          <p:cNvSpPr/>
          <p:nvPr/>
        </p:nvSpPr>
        <p:spPr>
          <a:xfrm>
            <a:off x="1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  <p:sp>
        <p:nvSpPr>
          <p:cNvPr id="5" name="Google Shape;219;p14">
            <a:extLst>
              <a:ext uri="{FF2B5EF4-FFF2-40B4-BE49-F238E27FC236}">
                <a16:creationId xmlns:a16="http://schemas.microsoft.com/office/drawing/2014/main" id="{C391C8CD-E1DF-41B4-9DCD-2D08EB336D00}"/>
              </a:ext>
            </a:extLst>
          </p:cNvPr>
          <p:cNvSpPr txBox="1"/>
          <p:nvPr/>
        </p:nvSpPr>
        <p:spPr>
          <a:xfrm>
            <a:off x="1388226" y="3171299"/>
            <a:ext cx="1038932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</a:t>
            </a:r>
            <a:r>
              <a:rPr lang="ar-EG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2800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תשס"ח-2007. </a:t>
            </a:r>
            <a:r>
              <a:rPr lang="iw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אם הינך בעל הזכויות באחת היצירות</a:t>
            </a:r>
            <a:r>
              <a:rPr lang="he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באפשרותך לבקש מאיתנו לחדול מהשימוש ביצירה</a:t>
            </a:r>
            <a:r>
              <a:rPr lang="he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זאת באמצעות פנייה לדוא"ל rights@education.gov.il</a:t>
            </a:r>
            <a:r>
              <a:rPr lang="he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sz="2800" b="0" i="0" u="none" strike="noStrike" cap="none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06514" y="1769437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e-IL" sz="5400" dirty="0">
                <a:latin typeface="Calibri" panose="020F0502020204030204" pitchFamily="34" charset="0"/>
                <a:cs typeface="Calibri" panose="020F0502020204030204" pitchFamily="34" charset="0"/>
              </a:rPr>
              <a:t>ערבית לתלמידי המגזר היהודי</a:t>
            </a:r>
            <a:br>
              <a:rPr lang="he-IL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أَللُّغَة</a:t>
            </a:r>
            <a:r>
              <a:rPr lang="ar-EG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ٱلْعَرَبِيَّة</a:t>
            </a:r>
            <a:r>
              <a:rPr lang="ar-EG" sz="4800" dirty="0">
                <a:latin typeface="Calibri" panose="020F0502020204030204" pitchFamily="34" charset="0"/>
                <a:cs typeface="Calibri" panose="020F0502020204030204" pitchFamily="34" charset="0"/>
              </a:rPr>
              <a:t> لِطُلَّاب </a:t>
            </a:r>
            <a:r>
              <a:rPr lang="ar-EG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ٱلْمَدَارِس</a:t>
            </a:r>
            <a:r>
              <a:rPr lang="ar-EG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ٱلْيَهُودِيَّة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284480" y="3429000"/>
            <a:ext cx="1219041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הנושא הנלמד: </a:t>
            </a:r>
            <a:r>
              <a:rPr lang="ar-EG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(ע"ע), חלק ב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15;p2">
            <a:extLst>
              <a:ext uri="{FF2B5EF4-FFF2-40B4-BE49-F238E27FC236}">
                <a16:creationId xmlns:a16="http://schemas.microsoft.com/office/drawing/2014/main" id="{F469B13F-058A-4BF7-9EAA-010C85AD74C5}"/>
              </a:ext>
            </a:extLst>
          </p:cNvPr>
          <p:cNvSpPr txBox="1">
            <a:spLocks/>
          </p:cNvSpPr>
          <p:nvPr/>
        </p:nvSpPr>
        <p:spPr>
          <a:xfrm>
            <a:off x="-1" y="4706047"/>
            <a:ext cx="1219041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Aft>
                <a:spcPts val="600"/>
              </a:spcAft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שם המורה: רועי שלומי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3161B5-52B3-4A08-A531-A8EDDD7B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37" y="619800"/>
            <a:ext cx="9640976" cy="720000"/>
          </a:xfrm>
        </p:spPr>
        <p:txBody>
          <a:bodyPr/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נלמד היום?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2EB2A4-84EB-4C36-AA32-C059AD31B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404222" y="1425985"/>
            <a:ext cx="8662907" cy="927441"/>
          </a:xfrm>
        </p:spPr>
        <p:txBody>
          <a:bodyPr/>
          <a:lstStyle/>
          <a:p>
            <a:r>
              <a:rPr lang="ar-EG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4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6D92A64-284C-447F-B2C9-606D38C40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7767" y="2320854"/>
            <a:ext cx="8030918" cy="4152517"/>
          </a:xfrm>
        </p:spPr>
        <p:txBody>
          <a:bodyPr>
            <a:normAutofit/>
          </a:bodyPr>
          <a:lstStyle/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הבנת העקרונות המנחים בתהליכי התצורה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הקניית הגִזרה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תרגול</a:t>
            </a:r>
            <a:r>
              <a:rPr lang="ar-EG" sz="3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ניתוח פעלים מתוך בחינות הבגרות ומתוך יצירות הספרות לבגרות</a:t>
            </a:r>
          </a:p>
          <a:p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מטלה </a:t>
            </a:r>
          </a:p>
        </p:txBody>
      </p:sp>
    </p:spTree>
    <p:extLst>
      <p:ext uri="{BB962C8B-B14F-4D97-AF65-F5344CB8AC3E}">
        <p14:creationId xmlns:p14="http://schemas.microsoft.com/office/powerpoint/2010/main" val="402118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he-IL" sz="2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תהליך היסוד בתצורת הגזרה: התלכדות עה"פ ולה"פ</a:t>
            </a:r>
            <a:endParaRPr lang="he-IL" sz="26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תהליך זה נקרא גם </a:t>
            </a:r>
            <a:r>
              <a:rPr lang="he-IL" sz="2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הִבָּלְעוּת</a:t>
            </a:r>
            <a:r>
              <a:rPr lang="he-IL" sz="2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ובו נטמעת עה"פ בלה"פ.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עה"פ מיוצגת באמצעות </a:t>
            </a:r>
            <a:r>
              <a:rPr lang="he-IL" sz="2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דגש חזק משלים בלה"פ</a:t>
            </a:r>
            <a:r>
              <a:rPr lang="he-IL" sz="2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הדגש משלים את עיצור השורש שנבלע ומייצג את קיומו. 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</p:spTree>
    <p:extLst>
      <p:ext uri="{BB962C8B-B14F-4D97-AF65-F5344CB8AC3E}">
        <p14:creationId xmlns:p14="http://schemas.microsoft.com/office/powerpoint/2010/main" val="23238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מתי יש התלכדות בין עה"פ ללה"פ בדמות דגש חזק משלים? </a:t>
            </a:r>
            <a:endParaRPr lang="he-IL" sz="26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תשובה: כאשר עיצורי השורש עה"פ ולה"פ מצויים במצב של </a:t>
            </a:r>
            <a:r>
              <a:rPr lang="he-IL" sz="32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זר"מ</a:t>
            </a:r>
            <a:r>
              <a:rPr lang="he-IL" sz="2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 </a:t>
            </a:r>
          </a:p>
          <a:p>
            <a:pPr>
              <a:lnSpc>
                <a:spcPct val="150000"/>
              </a:lnSpc>
            </a:pPr>
            <a:endParaRPr lang="he-IL" sz="26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כלומר, כשיש </a:t>
            </a:r>
            <a:r>
              <a:rPr lang="he-IL" sz="2600" b="1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זר"מ</a:t>
            </a:r>
            <a:r>
              <a:rPr lang="he-IL" sz="26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יש התלכדות!</a:t>
            </a:r>
            <a:r>
              <a:rPr lang="he-IL" sz="26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7577C7EB-FBD0-4805-B5DD-CC234FE735FC}"/>
              </a:ext>
            </a:extLst>
          </p:cNvPr>
          <p:cNvCxnSpPr>
            <a:cxnSpLocks/>
          </p:cNvCxnSpPr>
          <p:nvPr/>
        </p:nvCxnSpPr>
        <p:spPr>
          <a:xfrm>
            <a:off x="3799840" y="2885440"/>
            <a:ext cx="568960" cy="543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8C17578E-9B5A-44D6-AE07-64C83AC1E661}"/>
              </a:ext>
            </a:extLst>
          </p:cNvPr>
          <p:cNvCxnSpPr>
            <a:cxnSpLocks/>
          </p:cNvCxnSpPr>
          <p:nvPr/>
        </p:nvCxnSpPr>
        <p:spPr>
          <a:xfrm>
            <a:off x="3535680" y="2885440"/>
            <a:ext cx="0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7471E2FC-0A1E-4B22-87E5-93E78BA446C4}"/>
              </a:ext>
            </a:extLst>
          </p:cNvPr>
          <p:cNvCxnSpPr>
            <a:cxnSpLocks/>
          </p:cNvCxnSpPr>
          <p:nvPr/>
        </p:nvCxnSpPr>
        <p:spPr>
          <a:xfrm flipH="1">
            <a:off x="2783840" y="2885440"/>
            <a:ext cx="431801" cy="543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מלבן 13">
            <a:extLst>
              <a:ext uri="{FF2B5EF4-FFF2-40B4-BE49-F238E27FC236}">
                <a16:creationId xmlns:a16="http://schemas.microsoft.com/office/drawing/2014/main" id="{4769A2B1-43FE-4914-9409-C70D6BE82181}"/>
              </a:ext>
            </a:extLst>
          </p:cNvPr>
          <p:cNvSpPr/>
          <p:nvPr/>
        </p:nvSpPr>
        <p:spPr>
          <a:xfrm>
            <a:off x="4124959" y="3296920"/>
            <a:ext cx="995680" cy="543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</a:t>
            </a:r>
            <a:r>
              <a:rPr lang="he-I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הים</a:t>
            </a:r>
            <a:endParaRPr lang="LID4096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F7FD3AD5-C6AC-4CF5-AE2F-37013D9ED242}"/>
              </a:ext>
            </a:extLst>
          </p:cNvPr>
          <p:cNvSpPr/>
          <p:nvPr/>
        </p:nvSpPr>
        <p:spPr>
          <a:xfrm>
            <a:off x="2997204" y="3504382"/>
            <a:ext cx="1148076" cy="543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</a:t>
            </a:r>
            <a:r>
              <a:rPr lang="he-I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צוּפים</a:t>
            </a:r>
            <a:endParaRPr lang="LID4096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FEC1228F-8D08-41E2-BAA6-C24453803528}"/>
              </a:ext>
            </a:extLst>
          </p:cNvPr>
          <p:cNvSpPr/>
          <p:nvPr/>
        </p:nvSpPr>
        <p:spPr>
          <a:xfrm>
            <a:off x="1828804" y="3270702"/>
            <a:ext cx="1148076" cy="543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</a:t>
            </a:r>
            <a:r>
              <a:rPr lang="he-I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וּנעים</a:t>
            </a:r>
            <a:endParaRPr lang="LID4096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2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סיכום התהליכים הצורניים החלים בגזרה זו</a:t>
            </a:r>
            <a:endParaRPr lang="ar-EG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זר"מ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– כאשר עיצורי השורש עה"פ ולה"פ זהים, רצופים ומוּנעים (בעלי תנועה), יש התלכדות ביניהם לעיצור אחד בעל דגש חזק משלים.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תנועת עה"פ, הנשמטת בעת התלכדות העיצורים במצב של </a:t>
            </a:r>
            <a:r>
              <a:rPr lang="he-I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זר"מ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, עשויה לסייע בפתרון בעיית </a:t>
            </a:r>
            <a:r>
              <a:rPr lang="he-I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הסֻכּוּן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המופיע לפני הדגש המשלים. </a:t>
            </a:r>
            <a:endParaRPr lang="ar-E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</p:spTree>
    <p:extLst>
      <p:ext uri="{BB962C8B-B14F-4D97-AF65-F5344CB8AC3E}">
        <p14:creationId xmlns:p14="http://schemas.microsoft.com/office/powerpoint/2010/main" val="355164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لِمَاذَا </a:t>
            </a:r>
            <a:r>
              <a:rPr lang="ar-EG" sz="4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تَهْتَمُّ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بِشَكْلِي وَلَا تُدْرِكُ عَقْلِي؟" </a:t>
            </a:r>
          </a:p>
          <a:p>
            <a:pPr algn="l">
              <a:lnSpc>
                <a:spcPct val="150000"/>
              </a:lnSpc>
            </a:pP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(كُنْ صَدِيقِي </a:t>
            </a:r>
            <a:r>
              <a:rPr lang="he-IL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سعاد الصباح)</a:t>
            </a:r>
            <a:endParaRPr lang="ar-EG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همم, 8 (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إِفْتَعَلَ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ألمضارع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, أَنت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(+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هي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ar-EG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</p:spTree>
    <p:extLst>
      <p:ext uri="{BB962C8B-B14F-4D97-AF65-F5344CB8AC3E}">
        <p14:creationId xmlns:p14="http://schemas.microsoft.com/office/powerpoint/2010/main" val="16050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</a:t>
            </a:r>
            <a:r>
              <a:rPr lang="ar-EG" sz="4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مَرَّ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رَجُل ثَانٍ وَثَالِث وَرَابِع, وَكَانَ نَصِيب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ٱلْفَقِير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ٱلْفَشْلَ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فِي كُلِّ مَرَّةٍ " </a:t>
            </a:r>
          </a:p>
          <a:p>
            <a:pPr algn="l">
              <a:lnSpc>
                <a:spcPct val="150000"/>
              </a:lnSpc>
            </a:pP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(لِلْفُقَرَاء مَجَّانًا </a:t>
            </a:r>
            <a:r>
              <a:rPr lang="he-IL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محمود تيمور)</a:t>
            </a:r>
            <a:endParaRPr lang="ar-EG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مرر, 1 (فَعَلَ)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ألماضي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, هو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</p:spTree>
    <p:extLst>
      <p:ext uri="{BB962C8B-B14F-4D97-AF65-F5344CB8AC3E}">
        <p14:creationId xmlns:p14="http://schemas.microsoft.com/office/powerpoint/2010/main" val="208761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0B7D5606-6570-4FB2-8C0B-6C27EF806DBC}"/>
              </a:ext>
            </a:extLst>
          </p:cNvPr>
          <p:cNvSpPr txBox="1">
            <a:spLocks/>
          </p:cNvSpPr>
          <p:nvPr/>
        </p:nvSpPr>
        <p:spPr>
          <a:xfrm>
            <a:off x="1188720" y="1051922"/>
            <a:ext cx="9953753" cy="343154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68580" tIns="34290" rIns="68580" bIns="34290" rtlCol="1" anchor="ctr">
            <a:noAutofit/>
            <a:scene3d>
              <a:camera prst="perspectiveFront"/>
              <a:lightRig rig="threePt" dir="t"/>
            </a:scene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EG" sz="48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أُحِبُّكَ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لٰكِنَّ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ٱلْحَيَاةَ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لَا تَسِيرُ دَائِمًا فِي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ٱلطَّرِيقِ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3200" dirty="0" err="1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ٱلَّتِي</a:t>
            </a:r>
            <a:r>
              <a:rPr lang="ar-EG" sz="32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نُرِيدُهَا" </a:t>
            </a:r>
          </a:p>
          <a:p>
            <a:pPr algn="l">
              <a:lnSpc>
                <a:spcPct val="150000"/>
              </a:lnSpc>
            </a:pP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(قِصَّة حُبّ </a:t>
            </a:r>
            <a:r>
              <a:rPr lang="he-IL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ar-EG" sz="32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أنيس منصور)</a:t>
            </a:r>
            <a:endParaRPr lang="ar-EG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حبب, 4 (أَفْعَلَ)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ألمضارع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, أنا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FBC2A3B-4F02-4E4C-A1F7-C290F7E2C4AB}"/>
              </a:ext>
            </a:extLst>
          </p:cNvPr>
          <p:cNvSpPr>
            <a:spLocks noGrp="1"/>
          </p:cNvSpPr>
          <p:nvPr/>
        </p:nvSpPr>
        <p:spPr>
          <a:xfrm>
            <a:off x="4556399" y="152400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أَلْفِعْل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EG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ٱلْمُضَاعَف</a:t>
            </a:r>
            <a:r>
              <a:rPr lang="ar-EG" sz="2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גזרת הכפולים (ע"ע)</a:t>
            </a:r>
          </a:p>
        </p:txBody>
      </p:sp>
    </p:spTree>
    <p:extLst>
      <p:ext uri="{BB962C8B-B14F-4D97-AF65-F5344CB8AC3E}">
        <p14:creationId xmlns:p14="http://schemas.microsoft.com/office/powerpoint/2010/main" val="15867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767</Words>
  <Application>Microsoft Office PowerPoint</Application>
  <PresentationFormat>מותאם אישית</PresentationFormat>
  <Paragraphs>102</Paragraphs>
  <Slides>19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4" baseType="lpstr">
      <vt:lpstr>Varela Round</vt:lpstr>
      <vt:lpstr>Arial</vt:lpstr>
      <vt:lpstr>Simplified Arabic</vt:lpstr>
      <vt:lpstr>Calibri</vt:lpstr>
      <vt:lpstr>ערכת נושא Office</vt:lpstr>
      <vt:lpstr>מערכת שידורים לאומית</vt:lpstr>
      <vt:lpstr>ערבית לתלמידי המגזר היהודי أَللُّغَة ٱلْعَرَبِيَّة لِطُلَّاب ٱلْمَدَارِس ٱلْيَهُودِيَّة</vt:lpstr>
      <vt:lpstr>מה נלמד היום?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תודה שהשתתפתם בשיעור! نَتَمَنَّى لَكُمُ ٱلنَّجَاحَ وَٱلتَّوْفِيقَ!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Roei Shlomi</cp:lastModifiedBy>
  <cp:revision>107</cp:revision>
  <dcterms:created xsi:type="dcterms:W3CDTF">2020-03-15T19:13:03Z</dcterms:created>
  <dcterms:modified xsi:type="dcterms:W3CDTF">2020-04-21T18:14:18Z</dcterms:modified>
</cp:coreProperties>
</file>