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707" r:id="rId3"/>
    <p:sldMasterId id="2147483715" r:id="rId4"/>
  </p:sldMasterIdLst>
  <p:notesMasterIdLst>
    <p:notesMasterId r:id="rId59"/>
  </p:notesMasterIdLst>
  <p:sldIdLst>
    <p:sldId id="262" r:id="rId5"/>
    <p:sldId id="267" r:id="rId6"/>
    <p:sldId id="382" r:id="rId7"/>
    <p:sldId id="269" r:id="rId8"/>
    <p:sldId id="380" r:id="rId9"/>
    <p:sldId id="381" r:id="rId10"/>
    <p:sldId id="270" r:id="rId11"/>
    <p:sldId id="287" r:id="rId12"/>
    <p:sldId id="273" r:id="rId13"/>
    <p:sldId id="281" r:id="rId14"/>
    <p:sldId id="388" r:id="rId15"/>
    <p:sldId id="289" r:id="rId16"/>
    <p:sldId id="362" r:id="rId17"/>
    <p:sldId id="363" r:id="rId18"/>
    <p:sldId id="364" r:id="rId19"/>
    <p:sldId id="291" r:id="rId20"/>
    <p:sldId id="275" r:id="rId21"/>
    <p:sldId id="296" r:id="rId22"/>
    <p:sldId id="293" r:id="rId23"/>
    <p:sldId id="298" r:id="rId24"/>
    <p:sldId id="367" r:id="rId25"/>
    <p:sldId id="368" r:id="rId26"/>
    <p:sldId id="369" r:id="rId27"/>
    <p:sldId id="370" r:id="rId28"/>
    <p:sldId id="371" r:id="rId29"/>
    <p:sldId id="358" r:id="rId30"/>
    <p:sldId id="320" r:id="rId31"/>
    <p:sldId id="360" r:id="rId32"/>
    <p:sldId id="385" r:id="rId33"/>
    <p:sldId id="386" r:id="rId34"/>
    <p:sldId id="308" r:id="rId35"/>
    <p:sldId id="387" r:id="rId36"/>
    <p:sldId id="322" r:id="rId37"/>
    <p:sldId id="323" r:id="rId38"/>
    <p:sldId id="311" r:id="rId39"/>
    <p:sldId id="357" r:id="rId40"/>
    <p:sldId id="351" r:id="rId41"/>
    <p:sldId id="348" r:id="rId42"/>
    <p:sldId id="373" r:id="rId43"/>
    <p:sldId id="374" r:id="rId44"/>
    <p:sldId id="332" r:id="rId45"/>
    <p:sldId id="334" r:id="rId46"/>
    <p:sldId id="354" r:id="rId47"/>
    <p:sldId id="335" r:id="rId48"/>
    <p:sldId id="331" r:id="rId49"/>
    <p:sldId id="341" r:id="rId50"/>
    <p:sldId id="342" r:id="rId51"/>
    <p:sldId id="343" r:id="rId52"/>
    <p:sldId id="389" r:id="rId53"/>
    <p:sldId id="390" r:id="rId54"/>
    <p:sldId id="344" r:id="rId55"/>
    <p:sldId id="375" r:id="rId56"/>
    <p:sldId id="379" r:id="rId57"/>
    <p:sldId id="372" r:id="rId5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" initials="Y" lastIdx="1" clrIdx="0">
    <p:extLst>
      <p:ext uri="{19B8F6BF-5375-455C-9EA6-DF929625EA0E}">
        <p15:presenceInfo xmlns:p15="http://schemas.microsoft.com/office/powerpoint/2012/main" userId="8732eb017456e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02" autoAdjust="0"/>
    <p:restoredTop sz="93807" autoAdjust="0"/>
  </p:normalViewPr>
  <p:slideViewPr>
    <p:cSldViewPr snapToGrid="0" showGuides="1">
      <p:cViewPr varScale="1">
        <p:scale>
          <a:sx n="101" d="100"/>
          <a:sy n="101" d="100"/>
        </p:scale>
        <p:origin x="10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1C8A29-EA22-4025-AEE8-38B3CB995787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75C128-E47B-4682-9D82-7419BF119C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16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0%D7%A4%D7%95%D7%9C%D7%95_1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e.wikipedia.org/wiki/The_Blue_Marbl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760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p1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31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p1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28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נקבע את המסה של אטום המימן כבסיס להשוואה, לגבי אטום הליום נקבע פי כמה אטום זה כבד מאטום של מימן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עדינה: יש באמצע סמל של אלקטרון שחתוך ולא ברור למה הוא קשור.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2A292-74AE-4900-9577-9E84ADE1D6C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7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28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03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זה לא רק שמותר אלא רצוי לעגל פרט למסות </a:t>
            </a:r>
            <a:r>
              <a:rPr lang="he-IL" dirty="0" err="1"/>
              <a:t>המולריות</a:t>
            </a:r>
            <a:r>
              <a:rPr lang="he-IL" dirty="0"/>
              <a:t> של נחושת וכלור. בבקשה עגלי  את כל המסות </a:t>
            </a:r>
            <a:r>
              <a:rPr lang="he-IL" dirty="0" err="1"/>
              <a:t>המולריות</a:t>
            </a:r>
            <a:r>
              <a:rPr lang="he-IL" dirty="0"/>
              <a:t> בתרגילים הבאים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40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בבקשה לעגל את המסות </a:t>
            </a:r>
            <a:r>
              <a:rPr lang="he-IL" dirty="0" err="1"/>
              <a:t>המולריות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768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35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70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חסרות פה יחידות המידה בשורה האחרונה. בבקשה לעגל מסות </a:t>
            </a:r>
            <a:r>
              <a:rPr lang="he-IL" dirty="0" err="1"/>
              <a:t>מולריות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36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31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7745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תקני את המספרים עם מסות </a:t>
            </a:r>
            <a:r>
              <a:rPr lang="he-IL" dirty="0" err="1"/>
              <a:t>מולריות</a:t>
            </a:r>
            <a:r>
              <a:rPr lang="he-IL" dirty="0"/>
              <a:t> מעוגלות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1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66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מסה </a:t>
            </a:r>
            <a:r>
              <a:rPr lang="he-IL" dirty="0" err="1"/>
              <a:t>מולרית</a:t>
            </a:r>
            <a:r>
              <a:rPr lang="he-IL" dirty="0"/>
              <a:t> פה שגויה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45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284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המסה </a:t>
            </a:r>
            <a:r>
              <a:rPr lang="he-IL" dirty="0" err="1"/>
              <a:t>המולרית</a:t>
            </a:r>
            <a:r>
              <a:rPr lang="he-IL" dirty="0"/>
              <a:t> צריכה להיות 133.5  לא רואים פה את המספרים במשולש כי האותיות מסתירות. הייתי מראה את החישובים באמצעות הנוסחאות ולא על ידי הצבה במשולשים האלו.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46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321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ליחידות המידה לא מסמנים סוגריים מרובעים. </a:t>
            </a:r>
            <a:r>
              <a:rPr lang="he-IL" dirty="0" err="1"/>
              <a:t>מבבקשה</a:t>
            </a:r>
            <a:r>
              <a:rPr lang="he-IL" dirty="0"/>
              <a:t> מחקי את היחידות בכל המקומות שהם מופיעים ליד התוצאות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47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062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צריך לתקן פה השקופיות עם הנתונים המעודכנים.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48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731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צריך לתקן פה השקופיות עם הנתונים המעודכנים.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49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625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צריך לתקן פה השקופיות עם הנתונים המעודכנים.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50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158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צריך לתקן פה השקופיות עם הנתונים המעודכנים.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51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304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8" name="Google Shape;9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374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14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קודם יש כמויות ואז יש יחסים בין הכמויות לפי</a:t>
            </a:r>
            <a:r>
              <a:rPr lang="he-IL" baseline="0" dirty="0"/>
              <a:t> הניסוח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69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127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97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כדור הארץ בצילום המפורסם של צוות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אפולו 17"/>
              </a:rPr>
              <a:t>אפולו 17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The Blue Marble"/>
              </a:rPr>
              <a:t>הגולה הכחולה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17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4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61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191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1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8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77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3476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70704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10653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74151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45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794195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778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908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106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465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3383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5544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9778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6044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5644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5614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045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5837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00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7677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2317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06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2559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861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0707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4116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174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40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487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1955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7120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9"/>
          <p:cNvSpPr/>
          <p:nvPr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9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9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243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0"/>
          <p:cNvSpPr txBox="1"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/>
          <p:nvPr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0"/>
          <p:cNvSpPr/>
          <p:nvPr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0"/>
          <p:cNvSpPr/>
          <p:nvPr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0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6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2"/>
          </p:nvPr>
        </p:nvSpPr>
        <p:spPr>
          <a:xfrm>
            <a:off x="738213" y="3655832"/>
            <a:ext cx="1087341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402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body" idx="1"/>
          </p:nvPr>
        </p:nvSpPr>
        <p:spPr>
          <a:xfrm>
            <a:off x="515273" y="1185681"/>
            <a:ext cx="1116145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1116145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1"/>
          <p:cNvSpPr/>
          <p:nvPr/>
        </p:nvSpPr>
        <p:spPr>
          <a:xfrm>
            <a:off x="10535055" y="-120540"/>
            <a:ext cx="3432779" cy="2469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11336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2e70a987_2_148"/>
          <p:cNvSpPr/>
          <p:nvPr/>
        </p:nvSpPr>
        <p:spPr>
          <a:xfrm>
            <a:off x="212943" y="1396870"/>
            <a:ext cx="13177415" cy="29790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800"/>
          </a:p>
        </p:txBody>
      </p:sp>
      <p:sp>
        <p:nvSpPr>
          <p:cNvPr id="59" name="Google Shape;59;g732e70a987_2_148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8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732e70a987_2_148"/>
          <p:cNvSpPr/>
          <p:nvPr/>
        </p:nvSpPr>
        <p:spPr>
          <a:xfrm>
            <a:off x="7329941" y="6155858"/>
            <a:ext cx="5334094" cy="5577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g732e70a987_2_148"/>
          <p:cNvSpPr/>
          <p:nvPr/>
        </p:nvSpPr>
        <p:spPr>
          <a:xfrm>
            <a:off x="9501134" y="5870968"/>
            <a:ext cx="3049897" cy="20580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g732e70a987_2_148"/>
          <p:cNvSpPr/>
          <p:nvPr/>
        </p:nvSpPr>
        <p:spPr>
          <a:xfrm>
            <a:off x="-501112" y="163632"/>
            <a:ext cx="1427886" cy="3225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g732e70a987_2_148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87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64" name="Google Shape;64;g732e70a987_2_148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208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732e70a987_2_148"/>
          <p:cNvSpPr/>
          <p:nvPr/>
        </p:nvSpPr>
        <p:spPr>
          <a:xfrm>
            <a:off x="10059455" y="87232"/>
            <a:ext cx="2769060" cy="4512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168260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7" y="639719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02564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4106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995932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573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6700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4823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837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449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823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099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949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280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5113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876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4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2386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1_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6750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0"/>
          <p:cNvSpPr txBox="1"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/>
          <p:nvPr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0"/>
          <p:cNvSpPr/>
          <p:nvPr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0"/>
          <p:cNvSpPr/>
          <p:nvPr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0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6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2"/>
          </p:nvPr>
        </p:nvSpPr>
        <p:spPr>
          <a:xfrm>
            <a:off x="738213" y="3655832"/>
            <a:ext cx="1087341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77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875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559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30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D1F3-F9C2-4FCF-B01F-CA832A944AAE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14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536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7016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524B-53FD-4DC1-99E8-B649DF856EC5}" type="datetimeFigureOut">
              <a:rPr lang="he-IL" smtClean="0"/>
              <a:t>ט'/תמוז/תש"ף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38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90.png"/><Relationship Id="rId12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png"/><Relationship Id="rId11" Type="http://schemas.openxmlformats.org/officeDocument/2006/relationships/image" Target="../media/image34.png"/><Relationship Id="rId5" Type="http://schemas.openxmlformats.org/officeDocument/2006/relationships/image" Target="../media/image70.png"/><Relationship Id="rId10" Type="http://schemas.openxmlformats.org/officeDocument/2006/relationships/image" Target="../media/image332.png"/><Relationship Id="rId4" Type="http://schemas.microsoft.com/office/2007/relationships/hdphoto" Target="../media/hdphoto3.wdp"/><Relationship Id="rId9" Type="http://schemas.openxmlformats.org/officeDocument/2006/relationships/image" Target="../media/image30.png"/><Relationship Id="rId1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4.wdp"/><Relationship Id="rId7" Type="http://schemas.openxmlformats.org/officeDocument/2006/relationships/image" Target="../media/image2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1.png"/><Relationship Id="rId5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microsoft.com/office/2007/relationships/hdphoto" Target="../media/hdphoto4.wdp"/><Relationship Id="rId7" Type="http://schemas.openxmlformats.org/officeDocument/2006/relationships/image" Target="../media/image2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0.png"/><Relationship Id="rId11" Type="http://schemas.openxmlformats.org/officeDocument/2006/relationships/image" Target="../media/image362.png"/><Relationship Id="rId5" Type="http://schemas.microsoft.com/office/2007/relationships/hdphoto" Target="../media/hdphoto3.wdp"/><Relationship Id="rId10" Type="http://schemas.openxmlformats.org/officeDocument/2006/relationships/image" Target="../media/image32.jpeg"/><Relationship Id="rId4" Type="http://schemas.openxmlformats.org/officeDocument/2006/relationships/image" Target="../media/image33.png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36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0.png"/><Relationship Id="rId11" Type="http://schemas.openxmlformats.org/officeDocument/2006/relationships/image" Target="../media/image351.png"/><Relationship Id="rId5" Type="http://schemas.openxmlformats.org/officeDocument/2006/relationships/image" Target="../media/image353.png"/><Relationship Id="rId15" Type="http://schemas.microsoft.com/office/2007/relationships/hdphoto" Target="../media/hdphoto3.wdp"/><Relationship Id="rId10" Type="http://schemas.openxmlformats.org/officeDocument/2006/relationships/image" Target="../media/image341.png"/><Relationship Id="rId4" Type="http://schemas.microsoft.com/office/2007/relationships/hdphoto" Target="../media/hdphoto4.wdp"/><Relationship Id="rId9" Type="http://schemas.openxmlformats.org/officeDocument/2006/relationships/image" Target="../media/image330.png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 dirty="0"/>
              <a:t>מערכת שידורים לאומית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294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6393" y="408844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קבעו שבמול יש </a:t>
            </a:r>
            <a:r>
              <a:rPr lang="en-US" b="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sz="4000" b="0" baseline="3000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</a:t>
            </a:r>
            <a:r>
              <a:rPr lang="he-IL" b="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חלקיקים?</a:t>
            </a:r>
          </a:p>
        </p:txBody>
      </p:sp>
      <p:cxnSp>
        <p:nvCxnSpPr>
          <p:cNvPr id="3" name="מחבר ישר 2"/>
          <p:cNvCxnSpPr/>
          <p:nvPr/>
        </p:nvCxnSpPr>
        <p:spPr>
          <a:xfrm flipH="1" flipV="1">
            <a:off x="354842" y="286603"/>
            <a:ext cx="11532359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 flipH="1">
            <a:off x="354842" y="1128844"/>
            <a:ext cx="11532359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51084"/>
            <a:ext cx="1188720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קביעת מספר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אבוגדרו נעשתה בדרך ניסויית. מבחינה מדעית זוהי משימה לא פשוטה. במהלך השנים נעשו יותר מ-80 טכניקות ניסוי שונות, על מנת לנסות להגיע למספר המדויק ביותר. 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כיום, השיטות המדויקות ביותר לקביעת מספר אבוגדרו מבוססות על פיזור קרני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(קרני רנטגן)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בתוך גביש. קרני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פוגעות בגרעיני האטומים בגביש. כתוצאה מהפגיעה הקרן נשברת וסוטה ממסלולה. בעזרת  מחשבים בעלי יכולת חישובית גבוהה ומהירה נקבע הערך המדויק של מספר אבוגדרו הוא 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6.0221367 x </a:t>
            </a:r>
            <a:r>
              <a:rPr lang="en-US" sz="24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10</a:t>
            </a:r>
            <a:r>
              <a:rPr lang="en-US" sz="2400" b="1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לצרכים שלנו די להשתמש בערך המעוגל 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</a:t>
            </a:r>
            <a:r>
              <a:rPr lang="en-US" sz="24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10</a:t>
            </a:r>
            <a:r>
              <a:rPr lang="en-US" sz="2400" b="1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he-IL" sz="2400" b="1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0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קבוצה 57"/>
          <p:cNvGrpSpPr/>
          <p:nvPr/>
        </p:nvGrpSpPr>
        <p:grpSpPr>
          <a:xfrm>
            <a:off x="12634330" y="3160045"/>
            <a:ext cx="1987381" cy="1372099"/>
            <a:chOff x="10437567" y="623262"/>
            <a:chExt cx="2379715" cy="1455851"/>
          </a:xfrm>
        </p:grpSpPr>
        <p:grpSp>
          <p:nvGrpSpPr>
            <p:cNvPr id="57" name="קבוצה 56"/>
            <p:cNvGrpSpPr/>
            <p:nvPr/>
          </p:nvGrpSpPr>
          <p:grpSpPr>
            <a:xfrm>
              <a:off x="10718202" y="623262"/>
              <a:ext cx="1478576" cy="859545"/>
              <a:chOff x="10718202" y="623262"/>
              <a:chExt cx="1478576" cy="859545"/>
            </a:xfrm>
          </p:grpSpPr>
          <p:pic>
            <p:nvPicPr>
              <p:cNvPr id="9" name="תמונה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357628" y="623262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6" name="תמונה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718202" y="730974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7" name="תמונה 3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246088" y="850498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8" name="תמונה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900503" y="1022560"/>
                <a:ext cx="775380" cy="4602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6" name="קבוצה 55"/>
            <p:cNvGrpSpPr/>
            <p:nvPr/>
          </p:nvGrpSpPr>
          <p:grpSpPr>
            <a:xfrm>
              <a:off x="10437567" y="1200602"/>
              <a:ext cx="1478576" cy="859545"/>
              <a:chOff x="10437567" y="1200602"/>
              <a:chExt cx="1478576" cy="859545"/>
            </a:xfrm>
          </p:grpSpPr>
          <p:pic>
            <p:nvPicPr>
              <p:cNvPr id="46" name="תמונה 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076993" y="1200602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תמונה 4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437567" y="1308314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תמונה 4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965453" y="1427838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תמונה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619868" y="1599900"/>
                <a:ext cx="775380" cy="4602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5" name="קבוצה 54"/>
            <p:cNvGrpSpPr/>
            <p:nvPr/>
          </p:nvGrpSpPr>
          <p:grpSpPr>
            <a:xfrm>
              <a:off x="11338706" y="1219568"/>
              <a:ext cx="1478576" cy="859545"/>
              <a:chOff x="11338706" y="1219568"/>
              <a:chExt cx="1478576" cy="859545"/>
            </a:xfrm>
          </p:grpSpPr>
          <p:pic>
            <p:nvPicPr>
              <p:cNvPr id="51" name="תמונה 5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978132" y="1219568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תמונה 5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338706" y="1327280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תמונה 5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866592" y="1446804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תמונה 5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521007" y="1618866"/>
                <a:ext cx="775380" cy="46024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6" name="TextBox 75"/>
          <p:cNvSpPr txBox="1"/>
          <p:nvPr/>
        </p:nvSpPr>
        <p:spPr>
          <a:xfrm>
            <a:off x="6324828" y="2904656"/>
            <a:ext cx="2429748" cy="51077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משטחים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583765" y="3805688"/>
            <a:ext cx="2344002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endParaRPr lang="en-US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שולחנות</a:t>
            </a:r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11024" y="2904656"/>
            <a:ext cx="2499235" cy="51077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מול רגליים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57276" y="3837683"/>
            <a:ext cx="2752984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4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רגלי השולחן</a:t>
            </a:r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51479" y="276751"/>
            <a:ext cx="1767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שולחן אחד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89805" y="319465"/>
            <a:ext cx="2595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רגליים</a:t>
            </a:r>
          </a:p>
        </p:txBody>
      </p:sp>
      <p:pic>
        <p:nvPicPr>
          <p:cNvPr id="62" name="תמונה 6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29319" r="7420" b="56177"/>
          <a:stretch/>
        </p:blipFill>
        <p:spPr>
          <a:xfrm>
            <a:off x="6634521" y="919677"/>
            <a:ext cx="1810362" cy="437277"/>
          </a:xfrm>
          <a:prstGeom prst="rect">
            <a:avLst/>
          </a:prstGeom>
        </p:spPr>
      </p:pic>
      <p:grpSp>
        <p:nvGrpSpPr>
          <p:cNvPr id="63" name="קבוצה 62"/>
          <p:cNvGrpSpPr/>
          <p:nvPr/>
        </p:nvGrpSpPr>
        <p:grpSpPr>
          <a:xfrm>
            <a:off x="2277964" y="912258"/>
            <a:ext cx="954448" cy="1075631"/>
            <a:chOff x="7916197" y="3200398"/>
            <a:chExt cx="2245442" cy="1841503"/>
          </a:xfrm>
        </p:grpSpPr>
        <p:pic>
          <p:nvPicPr>
            <p:cNvPr id="64" name="תמונה 6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4" t="45444" r="25380" b="12732"/>
            <a:stretch/>
          </p:blipFill>
          <p:spPr>
            <a:xfrm>
              <a:off x="7916197" y="3200398"/>
              <a:ext cx="294968" cy="1828801"/>
            </a:xfrm>
            <a:prstGeom prst="rect">
              <a:avLst/>
            </a:prstGeom>
          </p:spPr>
        </p:pic>
        <p:pic>
          <p:nvPicPr>
            <p:cNvPr id="65" name="תמונה 6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4" t="45444" r="25380" b="12732"/>
            <a:stretch/>
          </p:blipFill>
          <p:spPr>
            <a:xfrm>
              <a:off x="8531942" y="3213100"/>
              <a:ext cx="294968" cy="1828801"/>
            </a:xfrm>
            <a:prstGeom prst="rect">
              <a:avLst/>
            </a:prstGeom>
          </p:spPr>
        </p:pic>
        <p:pic>
          <p:nvPicPr>
            <p:cNvPr id="66" name="תמונה 6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4" t="45444" r="25380" b="12732"/>
            <a:stretch/>
          </p:blipFill>
          <p:spPr>
            <a:xfrm>
              <a:off x="9173497" y="3213100"/>
              <a:ext cx="294968" cy="1828801"/>
            </a:xfrm>
            <a:prstGeom prst="rect">
              <a:avLst/>
            </a:prstGeom>
          </p:spPr>
        </p:pic>
        <p:pic>
          <p:nvPicPr>
            <p:cNvPr id="69" name="תמונה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4" t="45444" r="25380" b="12732"/>
            <a:stretch/>
          </p:blipFill>
          <p:spPr>
            <a:xfrm>
              <a:off x="9866671" y="3200399"/>
              <a:ext cx="294968" cy="1828801"/>
            </a:xfrm>
            <a:prstGeom prst="rect">
              <a:avLst/>
            </a:prstGeom>
          </p:spPr>
        </p:pic>
      </p:grpSp>
      <p:pic>
        <p:nvPicPr>
          <p:cNvPr id="71" name="תמונה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8789" r="7255" b="14546"/>
          <a:stretch/>
        </p:blipFill>
        <p:spPr>
          <a:xfrm>
            <a:off x="9923987" y="667375"/>
            <a:ext cx="1670402" cy="1229701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30192" r="8182" b="14730"/>
          <a:stretch/>
        </p:blipFill>
        <p:spPr>
          <a:xfrm>
            <a:off x="12518006" y="5953885"/>
            <a:ext cx="2103705" cy="1283110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9540701" y="1987889"/>
            <a:ext cx="2344002" cy="1451048"/>
            <a:chOff x="9981950" y="2047347"/>
            <a:chExt cx="2071875" cy="1451048"/>
          </a:xfrm>
        </p:grpSpPr>
        <p:sp>
          <p:nvSpPr>
            <p:cNvPr id="41" name="TextBox 40"/>
            <p:cNvSpPr txBox="1"/>
            <p:nvPr/>
          </p:nvSpPr>
          <p:spPr>
            <a:xfrm>
              <a:off x="9981950" y="2987617"/>
              <a:ext cx="2071875" cy="51077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מול שולחנות </a:t>
              </a:r>
            </a:p>
          </p:txBody>
        </p:sp>
        <p:grpSp>
          <p:nvGrpSpPr>
            <p:cNvPr id="84" name="קבוצה 83"/>
            <p:cNvGrpSpPr/>
            <p:nvPr/>
          </p:nvGrpSpPr>
          <p:grpSpPr>
            <a:xfrm>
              <a:off x="10232518" y="2047347"/>
              <a:ext cx="1570738" cy="866871"/>
              <a:chOff x="7315276" y="2821500"/>
              <a:chExt cx="2836984" cy="2568116"/>
            </a:xfrm>
          </p:grpSpPr>
          <p:pic>
            <p:nvPicPr>
              <p:cNvPr id="86" name="תמונה 8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2" t="29319" r="7420" b="56177"/>
              <a:stretch/>
            </p:blipFill>
            <p:spPr>
              <a:xfrm>
                <a:off x="7340938" y="2821500"/>
                <a:ext cx="1666567" cy="437277"/>
              </a:xfrm>
              <a:prstGeom prst="roundRect">
                <a:avLst/>
              </a:prstGeom>
            </p:spPr>
          </p:pic>
          <p:pic>
            <p:nvPicPr>
              <p:cNvPr id="92" name="תמונה 9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9" t="30192" r="8182" b="14730"/>
              <a:stretch/>
            </p:blipFill>
            <p:spPr>
              <a:xfrm>
                <a:off x="7978880" y="2851621"/>
                <a:ext cx="2173380" cy="1325607"/>
              </a:xfrm>
              <a:prstGeom prst="roundRect">
                <a:avLst/>
              </a:prstGeom>
            </p:spPr>
          </p:pic>
          <p:grpSp>
            <p:nvGrpSpPr>
              <p:cNvPr id="93" name="קבוצה 92"/>
              <p:cNvGrpSpPr/>
              <p:nvPr/>
            </p:nvGrpSpPr>
            <p:grpSpPr>
              <a:xfrm>
                <a:off x="7315276" y="2851621"/>
                <a:ext cx="2005705" cy="2537995"/>
                <a:chOff x="7315276" y="1707233"/>
                <a:chExt cx="3339207" cy="3682383"/>
              </a:xfrm>
            </p:grpSpPr>
            <p:pic>
              <p:nvPicPr>
                <p:cNvPr id="94" name="תמונה 93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9" t="30192" r="8182" b="14730"/>
                <a:stretch/>
              </p:blipFill>
              <p:spPr>
                <a:xfrm>
                  <a:off x="8548117" y="1707233"/>
                  <a:ext cx="1876482" cy="1144520"/>
                </a:xfrm>
                <a:prstGeom prst="roundRect">
                  <a:avLst/>
                </a:prstGeom>
              </p:spPr>
            </p:pic>
            <p:grpSp>
              <p:nvGrpSpPr>
                <p:cNvPr id="95" name="קבוצה 94"/>
                <p:cNvGrpSpPr/>
                <p:nvPr/>
              </p:nvGrpSpPr>
              <p:grpSpPr>
                <a:xfrm>
                  <a:off x="7315276" y="2138515"/>
                  <a:ext cx="3339207" cy="3251101"/>
                  <a:chOff x="7315276" y="2138515"/>
                  <a:chExt cx="3339207" cy="3251101"/>
                </a:xfrm>
              </p:grpSpPr>
              <p:pic>
                <p:nvPicPr>
                  <p:cNvPr id="97" name="תמונה 96"/>
                  <p:cNvPicPr>
                    <a:picLocks noChangeAspect="1"/>
                  </p:cNvPicPr>
                  <p:nvPr/>
                </p:nvPicPr>
                <p:blipFill rotWithShape="1"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8163200" y="2138515"/>
                    <a:ext cx="2088067" cy="1216721"/>
                  </a:xfrm>
                  <a:prstGeom prst="roundRect">
                    <a:avLst/>
                  </a:prstGeom>
                </p:spPr>
              </p:pic>
              <p:pic>
                <p:nvPicPr>
                  <p:cNvPr id="98" name="תמונה 97"/>
                  <p:cNvPicPr>
                    <a:picLocks noChangeAspect="1"/>
                  </p:cNvPicPr>
                  <p:nvPr/>
                </p:nvPicPr>
                <p:blipFill rotWithShape="1"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8308765" y="2412998"/>
                    <a:ext cx="2345718" cy="1441436"/>
                  </a:xfrm>
                  <a:prstGeom prst="roundRect">
                    <a:avLst/>
                  </a:prstGeom>
                </p:spPr>
              </p:pic>
              <p:pic>
                <p:nvPicPr>
                  <p:cNvPr id="99" name="תמונה 98"/>
                  <p:cNvPicPr>
                    <a:picLocks noChangeAspect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7610620" y="2984810"/>
                    <a:ext cx="2182309" cy="1341022"/>
                  </a:xfrm>
                  <a:prstGeom prst="roundRect">
                    <a:avLst/>
                  </a:prstGeom>
                </p:spPr>
              </p:pic>
              <p:pic>
                <p:nvPicPr>
                  <p:cNvPr id="100" name="תמונה 99"/>
                  <p:cNvPicPr>
                    <a:picLocks noChangeAspect="1"/>
                  </p:cNvPicPr>
                  <p:nvPr/>
                </p:nvPicPr>
                <p:blipFill rotWithShape="1"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8525455" y="2718286"/>
                    <a:ext cx="1842298" cy="1132086"/>
                  </a:xfrm>
                  <a:prstGeom prst="roundRect">
                    <a:avLst/>
                  </a:prstGeom>
                </p:spPr>
              </p:pic>
              <p:pic>
                <p:nvPicPr>
                  <p:cNvPr id="101" name="תמונה 100"/>
                  <p:cNvPicPr>
                    <a:picLocks noChangeAspect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7315276" y="4106506"/>
                    <a:ext cx="2103705" cy="1283110"/>
                  </a:xfrm>
                  <a:prstGeom prst="roundRect">
                    <a:avLst/>
                  </a:prstGeom>
                </p:spPr>
              </p:pic>
            </p:grpSp>
            <p:pic>
              <p:nvPicPr>
                <p:cNvPr id="96" name="תמונה 95"/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9" t="30192" r="8182" b="14730"/>
                <a:stretch/>
              </p:blipFill>
              <p:spPr>
                <a:xfrm>
                  <a:off x="7814638" y="3745581"/>
                  <a:ext cx="2198653" cy="1341022"/>
                </a:xfrm>
                <a:prstGeom prst="roundRect">
                  <a:avLst/>
                </a:prstGeom>
              </p:spPr>
            </p:pic>
          </p:grpSp>
        </p:grpSp>
      </p:grpSp>
      <p:sp>
        <p:nvSpPr>
          <p:cNvPr id="104" name="TextBox 103"/>
          <p:cNvSpPr txBox="1"/>
          <p:nvPr/>
        </p:nvSpPr>
        <p:spPr>
          <a:xfrm>
            <a:off x="6757909" y="287486"/>
            <a:ext cx="1767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משטח אחד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447454" y="3823563"/>
            <a:ext cx="2429748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endParaRPr lang="en-US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משטחים</a:t>
            </a:r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50" name="אליפסה 49"/>
          <p:cNvSpPr/>
          <p:nvPr/>
        </p:nvSpPr>
        <p:spPr>
          <a:xfrm>
            <a:off x="2609579" y="2683476"/>
            <a:ext cx="844908" cy="90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/>
          <p:cNvSpPr/>
          <p:nvPr/>
        </p:nvSpPr>
        <p:spPr>
          <a:xfrm>
            <a:off x="773246" y="3636614"/>
            <a:ext cx="1086034" cy="90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/>
          <p:cNvSpPr/>
          <p:nvPr/>
        </p:nvSpPr>
        <p:spPr>
          <a:xfrm>
            <a:off x="1645921" y="3676348"/>
            <a:ext cx="2257490" cy="141381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/>
          <p:cNvSpPr/>
          <p:nvPr/>
        </p:nvSpPr>
        <p:spPr>
          <a:xfrm>
            <a:off x="7793716" y="2683476"/>
            <a:ext cx="844908" cy="90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אליפסה 66"/>
          <p:cNvSpPr/>
          <p:nvPr/>
        </p:nvSpPr>
        <p:spPr>
          <a:xfrm>
            <a:off x="11227675" y="2683476"/>
            <a:ext cx="844908" cy="90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3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9" grpId="0"/>
      <p:bldP spid="90" grpId="0"/>
      <p:bldP spid="104" grpId="0"/>
      <p:bldP spid="105" grpId="0" animBg="1"/>
      <p:bldP spid="50" grpId="0" animBg="1"/>
      <p:bldP spid="59" grpId="0" animBg="1"/>
      <p:bldP spid="60" grpId="0" animBg="1"/>
      <p:bldP spid="61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9302579" y="2067537"/>
            <a:ext cx="2556081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1 מול מולקולות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NH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endParaRPr lang="he-IL" sz="240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20856" y="2031952"/>
            <a:ext cx="2376644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1 מול </a:t>
            </a: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אטומי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17451" y="3435419"/>
            <a:ext cx="3156479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3</a:t>
            </a:r>
            <a:r>
              <a:rPr lang="he-IL" sz="2400" dirty="0"/>
              <a:t>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אטומי</a:t>
            </a:r>
            <a:r>
              <a:rPr lang="en-US" sz="2400" dirty="0"/>
              <a:t>H </a:t>
            </a:r>
            <a:endParaRPr lang="he-IL" dirty="0"/>
          </a:p>
        </p:txBody>
      </p:sp>
      <p:sp>
        <p:nvSpPr>
          <p:cNvPr id="72" name="TextBox 71"/>
          <p:cNvSpPr txBox="1"/>
          <p:nvPr/>
        </p:nvSpPr>
        <p:spPr>
          <a:xfrm>
            <a:off x="1533024" y="2067536"/>
            <a:ext cx="3156479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3 מול </a:t>
            </a: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אטומי </a:t>
            </a:r>
            <a:r>
              <a:rPr lang="en-US" sz="2400" dirty="0"/>
              <a:t>H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95294" y="3411008"/>
            <a:ext cx="2376644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אטומי</a:t>
            </a:r>
            <a:r>
              <a:rPr lang="en-US" sz="2400" dirty="0"/>
              <a:t>N </a:t>
            </a:r>
            <a:endParaRPr lang="he-IL" dirty="0"/>
          </a:p>
        </p:txBody>
      </p:sp>
      <p:grpSp>
        <p:nvGrpSpPr>
          <p:cNvPr id="82" name="קבוצה 81"/>
          <p:cNvGrpSpPr/>
          <p:nvPr/>
        </p:nvGrpSpPr>
        <p:grpSpPr>
          <a:xfrm>
            <a:off x="9655900" y="668460"/>
            <a:ext cx="2132218" cy="969044"/>
            <a:chOff x="12606102" y="1222058"/>
            <a:chExt cx="2132218" cy="969044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65" t="7938" r="6903" b="75677"/>
            <a:stretch/>
          </p:blipFill>
          <p:spPr>
            <a:xfrm>
              <a:off x="12606102" y="1257650"/>
              <a:ext cx="1066801" cy="933452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3399426" y="1222058"/>
              <a:ext cx="133889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מולקולה</a:t>
              </a:r>
            </a:p>
            <a:p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NH</a:t>
              </a:r>
              <a:r>
                <a:rPr lang="en-US" sz="2400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endParaRPr lang="he-IL" dirty="0"/>
            </a:p>
          </p:txBody>
        </p:sp>
      </p:grpSp>
      <p:grpSp>
        <p:nvGrpSpPr>
          <p:cNvPr id="87" name="קבוצה 86"/>
          <p:cNvGrpSpPr/>
          <p:nvPr/>
        </p:nvGrpSpPr>
        <p:grpSpPr>
          <a:xfrm>
            <a:off x="6195294" y="668460"/>
            <a:ext cx="3063944" cy="738664"/>
            <a:chOff x="11999768" y="-730312"/>
            <a:chExt cx="3063944" cy="738664"/>
          </a:xfrm>
        </p:grpSpPr>
        <p:pic>
          <p:nvPicPr>
            <p:cNvPr id="25" name="תמונה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8" t="71411" r="81216" b="19566"/>
            <a:stretch/>
          </p:blipFill>
          <p:spPr>
            <a:xfrm>
              <a:off x="11999768" y="-656708"/>
              <a:ext cx="682837" cy="623458"/>
            </a:xfrm>
            <a:prstGeom prst="flowChartConnector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2341187" y="-730312"/>
              <a:ext cx="2722525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אטום  חנקן אחד</a:t>
              </a:r>
            </a:p>
            <a:p>
              <a:endParaRPr lang="he-IL" dirty="0"/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798065" y="742064"/>
            <a:ext cx="1966182" cy="514720"/>
            <a:chOff x="3738280" y="3962852"/>
            <a:chExt cx="1966182" cy="514720"/>
          </a:xfrm>
        </p:grpSpPr>
        <p:pic>
          <p:nvPicPr>
            <p:cNvPr id="22" name="תמונה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00" t="15587" r="11079" b="76319"/>
            <a:stretch/>
          </p:blipFill>
          <p:spPr>
            <a:xfrm>
              <a:off x="5189741" y="3962852"/>
              <a:ext cx="514721" cy="514720"/>
            </a:xfrm>
            <a:prstGeom prst="flowChartConnector">
              <a:avLst/>
            </a:prstGeom>
          </p:spPr>
        </p:pic>
        <p:pic>
          <p:nvPicPr>
            <p:cNvPr id="26" name="תמונה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00" t="15587" r="11079" b="76319"/>
            <a:stretch/>
          </p:blipFill>
          <p:spPr>
            <a:xfrm>
              <a:off x="4473239" y="3962852"/>
              <a:ext cx="514721" cy="514720"/>
            </a:xfrm>
            <a:prstGeom prst="flowChartConnector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00" t="15587" r="11079" b="76319"/>
            <a:stretch/>
          </p:blipFill>
          <p:spPr>
            <a:xfrm>
              <a:off x="3738280" y="3962852"/>
              <a:ext cx="514721" cy="514720"/>
            </a:xfrm>
            <a:prstGeom prst="flowChartConnector">
              <a:avLst/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2764247" y="742064"/>
            <a:ext cx="2836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שלושה אטומי מימן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302579" y="3411008"/>
            <a:ext cx="2556081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מולקולות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NH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84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 animBg="1"/>
      <p:bldP spid="72" grpId="0" animBg="1"/>
      <p:bldP spid="73" grpId="0" animBg="1"/>
      <p:bldP spid="85" grpId="0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870977"/>
            <a:ext cx="1228725" cy="10398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16274" y="1224262"/>
            <a:ext cx="2051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מולקולת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endParaRPr kumimoji="0" lang="he-IL" sz="2400" b="0" i="0" u="none" strike="noStrike" kern="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 t="22596" r="38494" b="46154"/>
          <a:stretch/>
        </p:blipFill>
        <p:spPr>
          <a:xfrm>
            <a:off x="4714875" y="2018153"/>
            <a:ext cx="997090" cy="7201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67593" y="1224263"/>
            <a:ext cx="18665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מולקולת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28" name="מחבר חץ ישר 27"/>
          <p:cNvCxnSpPr/>
          <p:nvPr/>
        </p:nvCxnSpPr>
        <p:spPr>
          <a:xfrm>
            <a:off x="6359742" y="1446164"/>
            <a:ext cx="1330906" cy="426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776;p43"/>
          <p:cNvPicPr preferRelativeResize="0"/>
          <p:nvPr/>
        </p:nvPicPr>
        <p:blipFill rotWithShape="1">
          <a:blip r:embed="rId4">
            <a:alphaModFix/>
          </a:blip>
          <a:srcRect l="30763" t="32982" r="61978" b="62409"/>
          <a:stretch/>
        </p:blipFill>
        <p:spPr>
          <a:xfrm>
            <a:off x="1824241" y="1611446"/>
            <a:ext cx="1864965" cy="1126826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224023" y="1228300"/>
            <a:ext cx="1263867" cy="4576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אטום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2082" y="1228300"/>
            <a:ext cx="4913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Wingdings 2" panose="05020102010507070707" pitchFamily="18" charset="2"/>
              </a:rPr>
              <a:t>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14450" y="3466202"/>
            <a:ext cx="9286876" cy="830997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בדוגמא זו-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המגיבים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הם אטום פחמן אחד ומולקולת חמצן אחת.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התוצר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הוא מולקולת פחמן דו-חמצני אחת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724" y="1228300"/>
            <a:ext cx="1705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חלקיק אחד</a:t>
            </a:r>
          </a:p>
        </p:txBody>
      </p:sp>
    </p:spTree>
    <p:extLst>
      <p:ext uri="{BB962C8B-B14F-4D97-AF65-F5344CB8AC3E}">
        <p14:creationId xmlns:p14="http://schemas.microsoft.com/office/powerpoint/2010/main" val="37123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19" grpId="0"/>
      <p:bldP spid="31" grpId="0"/>
      <p:bldP spid="4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קבוצה 38"/>
          <p:cNvGrpSpPr/>
          <p:nvPr/>
        </p:nvGrpSpPr>
        <p:grpSpPr>
          <a:xfrm>
            <a:off x="7958549" y="947644"/>
            <a:ext cx="2051713" cy="722222"/>
            <a:chOff x="7958549" y="947644"/>
            <a:chExt cx="2051713" cy="722222"/>
          </a:xfrm>
        </p:grpSpPr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528" y="947644"/>
              <a:ext cx="381756" cy="3230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958549" y="1208201"/>
              <a:ext cx="205171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מולקולת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O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2</a:t>
              </a:r>
              <a:endPara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171" y="2318874"/>
            <a:ext cx="17888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תריסר אחד</a:t>
            </a:r>
          </a:p>
        </p:txBody>
      </p:sp>
      <p:pic>
        <p:nvPicPr>
          <p:cNvPr id="7" name="Google Shape;776;p43"/>
          <p:cNvPicPr preferRelativeResize="0"/>
          <p:nvPr/>
        </p:nvPicPr>
        <p:blipFill rotWithShape="1">
          <a:blip r:embed="rId3">
            <a:alphaModFix/>
          </a:blip>
          <a:srcRect l="31684" t="45725" r="60670" b="45208"/>
          <a:stretch/>
        </p:blipFill>
        <p:spPr>
          <a:xfrm>
            <a:off x="2417187" y="2219709"/>
            <a:ext cx="842963" cy="8001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8" name="Google Shape;776;p43"/>
          <p:cNvPicPr preferRelativeResize="0"/>
          <p:nvPr/>
        </p:nvPicPr>
        <p:blipFill rotWithShape="1">
          <a:blip r:embed="rId3">
            <a:alphaModFix/>
          </a:blip>
          <a:srcRect l="62360" t="42903" r="25330" b="42286"/>
          <a:stretch/>
        </p:blipFill>
        <p:spPr>
          <a:xfrm>
            <a:off x="8114871" y="2111266"/>
            <a:ext cx="1357313" cy="1385887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38" name="קבוצה 37"/>
          <p:cNvGrpSpPr/>
          <p:nvPr/>
        </p:nvGrpSpPr>
        <p:grpSpPr>
          <a:xfrm>
            <a:off x="4356746" y="1012283"/>
            <a:ext cx="1866523" cy="616686"/>
            <a:chOff x="4323281" y="1039531"/>
            <a:chExt cx="1866523" cy="616686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4" t="22596" r="38494" b="46154"/>
            <a:stretch/>
          </p:blipFill>
          <p:spPr>
            <a:xfrm>
              <a:off x="5293807" y="1039531"/>
              <a:ext cx="271684" cy="1962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323281" y="1194552"/>
              <a:ext cx="18665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מולקולת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O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2</a:t>
              </a:r>
              <a:endParaRPr kumimoji="0" lang="he-IL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endParaRPr>
            </a:p>
          </p:txBody>
        </p:sp>
      </p:grpSp>
      <p:cxnSp>
        <p:nvCxnSpPr>
          <p:cNvPr id="28" name="מחבר חץ ישר 27"/>
          <p:cNvCxnSpPr/>
          <p:nvPr/>
        </p:nvCxnSpPr>
        <p:spPr>
          <a:xfrm>
            <a:off x="6399490" y="1397710"/>
            <a:ext cx="1330906" cy="426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קבוצה 43"/>
          <p:cNvGrpSpPr/>
          <p:nvPr/>
        </p:nvGrpSpPr>
        <p:grpSpPr>
          <a:xfrm>
            <a:off x="2224023" y="888539"/>
            <a:ext cx="1956502" cy="797389"/>
            <a:chOff x="2224023" y="888539"/>
            <a:chExt cx="1956502" cy="797389"/>
          </a:xfrm>
        </p:grpSpPr>
        <p:grpSp>
          <p:nvGrpSpPr>
            <p:cNvPr id="37" name="קבוצה 36"/>
            <p:cNvGrpSpPr/>
            <p:nvPr/>
          </p:nvGrpSpPr>
          <p:grpSpPr>
            <a:xfrm>
              <a:off x="2224023" y="888539"/>
              <a:ext cx="1263867" cy="797389"/>
              <a:chOff x="2224023" y="888539"/>
              <a:chExt cx="1263867" cy="797389"/>
            </a:xfrm>
          </p:grpSpPr>
          <p:pic>
            <p:nvPicPr>
              <p:cNvPr id="3" name="Google Shape;776;p43"/>
              <p:cNvPicPr preferRelativeResize="0"/>
              <p:nvPr/>
            </p:nvPicPr>
            <p:blipFill rotWithShape="1">
              <a:blip r:embed="rId3">
                <a:alphaModFix/>
              </a:blip>
              <a:srcRect l="30763" t="32982" r="61978" b="62409"/>
              <a:stretch/>
            </p:blipFill>
            <p:spPr>
              <a:xfrm>
                <a:off x="2445763" y="888539"/>
                <a:ext cx="814387" cy="400050"/>
              </a:xfrm>
              <a:prstGeom prst="flowChartConnector">
                <a:avLst/>
              </a:prstGeom>
              <a:noFill/>
              <a:ln>
                <a:noFill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224023" y="1228300"/>
                <a:ext cx="1263867" cy="457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אטום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C</a:t>
                </a:r>
                <a:endPara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689206" y="1057756"/>
              <a:ext cx="49131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 2" panose="05020102010507070707" pitchFamily="18" charset="2"/>
                </a:rPr>
                <a:t></a:t>
              </a: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56221" y="2472585"/>
            <a:ext cx="4913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Wingdings 2" panose="05020102010507070707" pitchFamily="18" charset="2"/>
              </a:rPr>
              <a:t>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353766" y="2712078"/>
            <a:ext cx="1309701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1675" y="1049692"/>
            <a:ext cx="1705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חלקיק אחד</a:t>
            </a:r>
          </a:p>
        </p:txBody>
      </p:sp>
      <p:pic>
        <p:nvPicPr>
          <p:cNvPr id="46" name="Google Shape;776;p43"/>
          <p:cNvPicPr preferRelativeResize="0"/>
          <p:nvPr/>
        </p:nvPicPr>
        <p:blipFill rotWithShape="1">
          <a:blip r:embed="rId3">
            <a:alphaModFix/>
          </a:blip>
          <a:srcRect l="43477" t="43710" r="44707" b="42131"/>
          <a:stretch/>
        </p:blipFill>
        <p:spPr>
          <a:xfrm>
            <a:off x="4642452" y="2078627"/>
            <a:ext cx="1302709" cy="1249579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54635" y="3657598"/>
            <a:ext cx="1649282" cy="919401"/>
          </a:xfrm>
          <a:prstGeom prst="roundRect">
            <a:avLst/>
          </a:prstGeom>
          <a:noFill/>
          <a:ln w="635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12 אטומי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פחמן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67070" y="3649664"/>
            <a:ext cx="2054246" cy="919401"/>
          </a:xfrm>
          <a:prstGeom prst="roundRect">
            <a:avLst/>
          </a:prstGeom>
          <a:noFill/>
          <a:ln w="635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12 מולקולות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חמצן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30939" y="3657598"/>
            <a:ext cx="3325177" cy="919401"/>
          </a:xfrm>
          <a:prstGeom prst="roundRect">
            <a:avLst/>
          </a:prstGeom>
          <a:noFill/>
          <a:ln w="635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12 מולקולות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פחמן דו-חמצני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79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0106" y="736610"/>
            <a:ext cx="17888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תריסר אחד</a:t>
            </a:r>
          </a:p>
        </p:txBody>
      </p:sp>
      <p:pic>
        <p:nvPicPr>
          <p:cNvPr id="7" name="Google Shape;776;p43"/>
          <p:cNvPicPr preferRelativeResize="0"/>
          <p:nvPr/>
        </p:nvPicPr>
        <p:blipFill rotWithShape="1">
          <a:blip r:embed="rId2">
            <a:alphaModFix/>
          </a:blip>
          <a:srcRect l="31684" t="45725" r="60670" b="45208"/>
          <a:stretch/>
        </p:blipFill>
        <p:spPr>
          <a:xfrm>
            <a:off x="3313269" y="605170"/>
            <a:ext cx="842963" cy="8001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8" name="Google Shape;776;p43"/>
          <p:cNvPicPr preferRelativeResize="0"/>
          <p:nvPr/>
        </p:nvPicPr>
        <p:blipFill rotWithShape="1">
          <a:blip r:embed="rId2">
            <a:alphaModFix/>
          </a:blip>
          <a:srcRect l="62360" t="42903" r="25330" b="42286"/>
          <a:stretch/>
        </p:blipFill>
        <p:spPr>
          <a:xfrm>
            <a:off x="8892381" y="312276"/>
            <a:ext cx="1357313" cy="1385887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4456027" y="800638"/>
            <a:ext cx="4913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Wingdings 2" panose="05020102010507070707" pitchFamily="18" charset="2"/>
              </a:rPr>
              <a:t>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7206445" y="1031471"/>
            <a:ext cx="1309701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oogle Shape;776;p43"/>
          <p:cNvPicPr preferRelativeResize="0"/>
          <p:nvPr/>
        </p:nvPicPr>
        <p:blipFill rotWithShape="1">
          <a:blip r:embed="rId2">
            <a:alphaModFix/>
          </a:blip>
          <a:srcRect l="43477" t="43710" r="44707" b="42131"/>
          <a:stretch/>
        </p:blipFill>
        <p:spPr>
          <a:xfrm>
            <a:off x="5373254" y="411762"/>
            <a:ext cx="1302709" cy="1249579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665950" y="2745846"/>
            <a:ext cx="152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 אחד</a:t>
            </a:r>
          </a:p>
        </p:txBody>
      </p:sp>
      <p:pic>
        <p:nvPicPr>
          <p:cNvPr id="29" name="Google Shape;776;p43"/>
          <p:cNvPicPr preferRelativeResize="0"/>
          <p:nvPr/>
        </p:nvPicPr>
        <p:blipFill rotWithShape="1">
          <a:blip r:embed="rId2">
            <a:alphaModFix/>
          </a:blip>
          <a:srcRect l="31397" t="44549" r="59402" b="29060"/>
          <a:stretch/>
        </p:blipFill>
        <p:spPr>
          <a:xfrm>
            <a:off x="3091299" y="2712355"/>
            <a:ext cx="1014412" cy="23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460330" y="4378153"/>
            <a:ext cx="19691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6.02 x10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23 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  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אטומי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 </a:t>
            </a:r>
          </a:p>
        </p:txBody>
      </p:sp>
      <p:pic>
        <p:nvPicPr>
          <p:cNvPr id="34" name="Google Shape;776;p43"/>
          <p:cNvPicPr preferRelativeResize="0"/>
          <p:nvPr/>
        </p:nvPicPr>
        <p:blipFill rotWithShape="1">
          <a:blip r:embed="rId2">
            <a:alphaModFix/>
          </a:blip>
          <a:srcRect l="42477" t="41733" r="43527" b="24429"/>
          <a:stretch/>
        </p:blipFill>
        <p:spPr>
          <a:xfrm>
            <a:off x="5335131" y="2139230"/>
            <a:ext cx="1543050" cy="29860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3064086" y="4410311"/>
            <a:ext cx="36118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6.02 x10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23  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מולקולות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pic>
        <p:nvPicPr>
          <p:cNvPr id="36" name="Google Shape;776;p43"/>
          <p:cNvPicPr preferRelativeResize="0"/>
          <p:nvPr/>
        </p:nvPicPr>
        <p:blipFill rotWithShape="1">
          <a:blip r:embed="rId2">
            <a:alphaModFix/>
          </a:blip>
          <a:srcRect l="61117" t="41439" r="24413" b="24236"/>
          <a:stretch/>
        </p:blipFill>
        <p:spPr>
          <a:xfrm>
            <a:off x="8892381" y="2084266"/>
            <a:ext cx="1595438" cy="3028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7030833" y="4410310"/>
            <a:ext cx="222298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6.02 x10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23</a:t>
            </a:r>
            <a:endParaRPr kumimoji="0" lang="he-IL" sz="2000" b="0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מולקולות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3163" y="2911539"/>
            <a:ext cx="4913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Wingdings 2" panose="05020102010507070707" pitchFamily="18" charset="2"/>
              </a:rPr>
              <a:t>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42" name="מחבר חץ ישר 41"/>
          <p:cNvCxnSpPr/>
          <p:nvPr/>
        </p:nvCxnSpPr>
        <p:spPr>
          <a:xfrm>
            <a:off x="7235872" y="3114384"/>
            <a:ext cx="1309701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/>
          <p:cNvSpPr/>
          <p:nvPr/>
        </p:nvSpPr>
        <p:spPr>
          <a:xfrm>
            <a:off x="1212376" y="7036154"/>
            <a:ext cx="870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לקחנו מול חלקיקים מכל מגיב  וקיבלנו מול חלקיקים אחד של תוצר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5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5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450309" y="354937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מול - מספר אבוגדרו</a:t>
            </a:r>
          </a:p>
        </p:txBody>
      </p:sp>
      <p:cxnSp>
        <p:nvCxnSpPr>
          <p:cNvPr id="6" name="מחבר ישר 5"/>
          <p:cNvCxnSpPr/>
          <p:nvPr/>
        </p:nvCxnSpPr>
        <p:spPr>
          <a:xfrm flipH="1" flipV="1">
            <a:off x="560441" y="235132"/>
            <a:ext cx="10924620" cy="4416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 flipV="1">
            <a:off x="560440" y="1049725"/>
            <a:ext cx="10924621" cy="5042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759;p41"/>
          <p:cNvPicPr preferRelativeResize="0"/>
          <p:nvPr/>
        </p:nvPicPr>
        <p:blipFill rotWithShape="1">
          <a:blip r:embed="rId2">
            <a:alphaModFix/>
          </a:blip>
          <a:srcRect l="3706" t="2477" r="7403" b="53674"/>
          <a:stretch/>
        </p:blipFill>
        <p:spPr>
          <a:xfrm>
            <a:off x="122904" y="100053"/>
            <a:ext cx="1234409" cy="1385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996780" y="1329821"/>
            <a:ext cx="52978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AlCl</a:t>
            </a:r>
            <a:r>
              <a:rPr lang="en-US" sz="32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3</a:t>
            </a:r>
            <a:r>
              <a:rPr lang="en-US" sz="32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         Al</a:t>
            </a:r>
            <a:r>
              <a:rPr lang="en-US" sz="32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3+</a:t>
            </a:r>
            <a:r>
              <a:rPr lang="en-US" sz="32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+     3Cl</a:t>
            </a:r>
            <a:r>
              <a:rPr lang="en-US" sz="32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-</a:t>
            </a:r>
            <a:r>
              <a:rPr lang="en-US" sz="32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    </a:t>
            </a:r>
            <a:endParaRPr lang="he-IL" sz="32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>
            <a:off x="4554530" y="1622208"/>
            <a:ext cx="673640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קבוצה 37"/>
          <p:cNvGrpSpPr/>
          <p:nvPr/>
        </p:nvGrpSpPr>
        <p:grpSpPr>
          <a:xfrm>
            <a:off x="2499017" y="2001885"/>
            <a:ext cx="1975272" cy="919401"/>
            <a:chOff x="2914018" y="1986994"/>
            <a:chExt cx="1975272" cy="919401"/>
          </a:xfrm>
        </p:grpSpPr>
        <p:sp>
          <p:nvSpPr>
            <p:cNvPr id="33" name="TextBox 32"/>
            <p:cNvSpPr txBox="1"/>
            <p:nvPr/>
          </p:nvSpPr>
          <p:spPr>
            <a:xfrm>
              <a:off x="2914018" y="1986994"/>
              <a:ext cx="1975271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4020" y="1994997"/>
              <a:ext cx="197527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1 מול יחידות</a:t>
              </a:r>
            </a:p>
            <a:p>
              <a:pPr algn="ctr"/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AlCl</a:t>
              </a:r>
              <a:r>
                <a:rPr lang="en-US" sz="2400" baseline="-25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he-IL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  </a:t>
              </a:r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5025096" y="1942728"/>
            <a:ext cx="1375463" cy="934357"/>
            <a:chOff x="4972049" y="1969846"/>
            <a:chExt cx="1375463" cy="934357"/>
          </a:xfrm>
        </p:grpSpPr>
        <p:sp>
          <p:nvSpPr>
            <p:cNvPr id="31" name="TextBox 30"/>
            <p:cNvSpPr txBox="1"/>
            <p:nvPr/>
          </p:nvSpPr>
          <p:spPr>
            <a:xfrm>
              <a:off x="4972049" y="1969846"/>
              <a:ext cx="1269789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94963" y="2073206"/>
              <a:ext cx="135254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1 מול 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יוני </a:t>
              </a:r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Al</a:t>
              </a:r>
              <a:r>
                <a:rPr lang="en-US" sz="2400" baseline="30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3+</a:t>
              </a:r>
              <a:endParaRPr lang="he-IL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6796428" y="1965685"/>
            <a:ext cx="1386394" cy="919401"/>
            <a:chOff x="6767512" y="1995957"/>
            <a:chExt cx="1386394" cy="919401"/>
          </a:xfrm>
        </p:grpSpPr>
        <p:sp>
          <p:nvSpPr>
            <p:cNvPr id="34" name="TextBox 33"/>
            <p:cNvSpPr txBox="1"/>
            <p:nvPr/>
          </p:nvSpPr>
          <p:spPr>
            <a:xfrm>
              <a:off x="6767512" y="1995957"/>
              <a:ext cx="1386394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67512" y="2020702"/>
              <a:ext cx="113729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 מול יוני </a:t>
              </a:r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Cl</a:t>
              </a:r>
              <a:r>
                <a:rPr lang="en-US" sz="2400" baseline="30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-</a:t>
              </a:r>
              <a:endParaRPr lang="he-IL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41" name="קבוצה 40"/>
          <p:cNvGrpSpPr/>
          <p:nvPr/>
        </p:nvGrpSpPr>
        <p:grpSpPr>
          <a:xfrm>
            <a:off x="1357313" y="3114512"/>
            <a:ext cx="3126104" cy="919401"/>
            <a:chOff x="1828457" y="3325735"/>
            <a:chExt cx="3126104" cy="919401"/>
          </a:xfrm>
        </p:grpSpPr>
        <p:sp>
          <p:nvSpPr>
            <p:cNvPr id="35" name="TextBox 34"/>
            <p:cNvSpPr txBox="1"/>
            <p:nvPr/>
          </p:nvSpPr>
          <p:spPr>
            <a:xfrm>
              <a:off x="2257425" y="3325735"/>
              <a:ext cx="2697136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8457" y="3343113"/>
              <a:ext cx="306083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aseline="300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23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10 </a:t>
              </a:r>
              <a:r>
                <a:rPr lang="en-US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x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6.02</a:t>
              </a:r>
              <a:r>
                <a:rPr lang="he-IL" sz="2400" dirty="0">
                  <a:solidFill>
                    <a:srgbClr val="0000CC"/>
                  </a:solidFill>
                </a:rPr>
                <a:t> </a:t>
              </a:r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יחידות</a:t>
              </a:r>
            </a:p>
            <a:p>
              <a:pPr algn="ctr"/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AlCl</a:t>
              </a:r>
              <a:r>
                <a:rPr lang="en-US" sz="2400" baseline="-25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he-IL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  </a:t>
              </a:r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4642007" y="3083948"/>
            <a:ext cx="2058267" cy="926880"/>
            <a:chOff x="4871035" y="3167951"/>
            <a:chExt cx="2058267" cy="926880"/>
          </a:xfrm>
        </p:grpSpPr>
        <p:sp>
          <p:nvSpPr>
            <p:cNvPr id="32" name="TextBox 31"/>
            <p:cNvSpPr txBox="1"/>
            <p:nvPr/>
          </p:nvSpPr>
          <p:spPr>
            <a:xfrm>
              <a:off x="5012389" y="3175430"/>
              <a:ext cx="1916913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1035" y="3167951"/>
              <a:ext cx="196716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aseline="300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23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10 </a:t>
              </a:r>
              <a:r>
                <a:rPr lang="en-US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x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6.02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יוני </a:t>
              </a:r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Al</a:t>
              </a:r>
              <a:r>
                <a:rPr lang="en-US" sz="2400" baseline="30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3+</a:t>
              </a:r>
              <a:endParaRPr lang="he-IL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841628" y="3098484"/>
            <a:ext cx="3069541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49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141552" y="253567"/>
            <a:ext cx="2148971" cy="203214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0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/>
          <a:lstStyle/>
          <a:p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אבקת גופרית, </a:t>
            </a:r>
            <a:r>
              <a:rPr lang="en-US" sz="4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16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– איך נדע כמה אטומים יש כאן? </a:t>
            </a:r>
          </a:p>
        </p:txBody>
      </p:sp>
      <p:cxnSp>
        <p:nvCxnSpPr>
          <p:cNvPr id="101" name="מחבר ישר 100"/>
          <p:cNvCxnSpPr/>
          <p:nvPr/>
        </p:nvCxnSpPr>
        <p:spPr>
          <a:xfrm>
            <a:off x="294968" y="18606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מחבר ישר 103"/>
          <p:cNvCxnSpPr/>
          <p:nvPr/>
        </p:nvCxnSpPr>
        <p:spPr>
          <a:xfrm>
            <a:off x="318752" y="1006091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תמונה 4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6" t="10188" r="14285" b="19380"/>
          <a:stretch/>
        </p:blipFill>
        <p:spPr>
          <a:xfrm>
            <a:off x="8397424" y="1079089"/>
            <a:ext cx="3328989" cy="227171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294968" y="1146770"/>
            <a:ext cx="810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כמה שנים ייקח לספור את כל הגרגירים באבקה הצהובה?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האם אפשרי בכלל לספור מספר כזה של גרגירים? </a:t>
            </a:r>
          </a:p>
        </p:txBody>
      </p:sp>
    </p:spTree>
    <p:extLst>
      <p:ext uri="{BB962C8B-B14F-4D97-AF65-F5344CB8AC3E}">
        <p14:creationId xmlns:p14="http://schemas.microsoft.com/office/powerpoint/2010/main" val="417943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תוצאת תמונה עבור מאזניים ציור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7" y="1597793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141552" y="253567"/>
            <a:ext cx="2148971" cy="203214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0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/>
          <a:lstStyle/>
          <a:p>
            <a:r>
              <a:rPr lang="he-IL" sz="4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איך נספור, בזמן קצר, כמות גדולה מאוד של גרגרי אורז?</a:t>
            </a:r>
          </a:p>
        </p:txBody>
      </p:sp>
      <p:cxnSp>
        <p:nvCxnSpPr>
          <p:cNvPr id="101" name="מחבר ישר 100"/>
          <p:cNvCxnSpPr/>
          <p:nvPr/>
        </p:nvCxnSpPr>
        <p:spPr>
          <a:xfrm>
            <a:off x="294968" y="18606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מחבר ישר 103"/>
          <p:cNvCxnSpPr/>
          <p:nvPr/>
        </p:nvCxnSpPr>
        <p:spPr>
          <a:xfrm>
            <a:off x="318752" y="1006091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קבוצה 123"/>
          <p:cNvGrpSpPr/>
          <p:nvPr/>
        </p:nvGrpSpPr>
        <p:grpSpPr>
          <a:xfrm>
            <a:off x="7777541" y="1490111"/>
            <a:ext cx="4094074" cy="3366931"/>
            <a:chOff x="9012571" y="253567"/>
            <a:chExt cx="2158349" cy="2005031"/>
          </a:xfrm>
        </p:grpSpPr>
        <p:pic>
          <p:nvPicPr>
            <p:cNvPr id="125" name="Google Shape;269;p32"/>
            <p:cNvPicPr preferRelativeResize="0"/>
            <p:nvPr/>
          </p:nvPicPr>
          <p:blipFill rotWithShape="1">
            <a:blip r:embed="rId4">
              <a:alphaModFix/>
            </a:blip>
            <a:srcRect l="23181" r="31884" b="16611"/>
            <a:stretch/>
          </p:blipFill>
          <p:spPr>
            <a:xfrm>
              <a:off x="9020328" y="253567"/>
              <a:ext cx="2142151" cy="2005031"/>
            </a:xfrm>
            <a:prstGeom prst="rect">
              <a:avLst/>
            </a:prstGeom>
            <a:noFill/>
            <a:ln>
              <a:solidFill>
                <a:srgbClr val="CCFFCC"/>
              </a:solidFill>
            </a:ln>
          </p:spPr>
        </p:pic>
        <p:sp>
          <p:nvSpPr>
            <p:cNvPr id="126" name="מלבן 125"/>
            <p:cNvSpPr/>
            <p:nvPr/>
          </p:nvSpPr>
          <p:spPr>
            <a:xfrm>
              <a:off x="9012571" y="253567"/>
              <a:ext cx="2158349" cy="2005031"/>
            </a:xfrm>
            <a:prstGeom prst="rect">
              <a:avLst/>
            </a:prstGeom>
            <a:noFill/>
            <a:ln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3622" y="1230403"/>
            <a:ext cx="748498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שיטה מעשית היא שקילה של כל החלקיקים הקטנטנים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627" y="2015755"/>
            <a:ext cx="44083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נ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ניח שהמסה של10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גרגרי אורז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בתבשיל 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היא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1 גרם.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2932" y="2936779"/>
            <a:ext cx="49594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defRPr sz="240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מס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 של כל 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הדוגמא היא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400 גרם.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0" y="5745480"/>
            <a:ext cx="839724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48072" y="5149480"/>
            <a:ext cx="763053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בהנחה שכל גרגירי האורז בתבשיל זהים ניתן לומר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שבמנה זו יש 4000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גרגרי אורז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197" y="3625196"/>
            <a:ext cx="219838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גרגרי אורז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4080" y="3645006"/>
            <a:ext cx="151258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4080" y="4537826"/>
            <a:ext cx="151258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400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5197" y="4535094"/>
            <a:ext cx="219838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?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גרגרי אורז</a:t>
            </a:r>
          </a:p>
        </p:txBody>
      </p:sp>
      <p:cxnSp>
        <p:nvCxnSpPr>
          <p:cNvPr id="6" name="מחבר חץ ישר 5"/>
          <p:cNvCxnSpPr>
            <a:stCxn id="18" idx="2"/>
            <a:endCxn id="19" idx="0"/>
          </p:cNvCxnSpPr>
          <p:nvPr/>
        </p:nvCxnSpPr>
        <p:spPr>
          <a:xfrm>
            <a:off x="6730372" y="4155784"/>
            <a:ext cx="0" cy="3820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>
            <a:off x="4223921" y="4135974"/>
            <a:ext cx="0" cy="3820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רשים זרימה: מחבר 6"/>
          <p:cNvSpPr/>
          <p:nvPr/>
        </p:nvSpPr>
        <p:spPr>
          <a:xfrm>
            <a:off x="3115197" y="5740402"/>
            <a:ext cx="2858884" cy="63795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313581" y="4085195"/>
            <a:ext cx="550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00CC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088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8" grpId="0"/>
      <p:bldP spid="15" grpId="0"/>
      <p:bldP spid="16" grpId="0"/>
      <p:bldP spid="17" grpId="0"/>
      <p:bldP spid="4" grpId="0" animBg="1"/>
      <p:bldP spid="18" grpId="0" animBg="1"/>
      <p:bldP spid="19" grpId="0" animBg="1"/>
      <p:bldP spid="20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414338" y="1335748"/>
            <a:ext cx="11378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גודל האטומים -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קטן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16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altLang="he-IL" sz="1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........ בסדרי גודל של 10</a:t>
            </a:r>
            <a:r>
              <a:rPr lang="he-IL" alt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-8 </a:t>
            </a:r>
            <a:r>
              <a:rPr lang="he-IL" alt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ס”מ</a:t>
            </a:r>
            <a:r>
              <a:rPr lang="en-US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מסת</a:t>
            </a:r>
            <a:r>
              <a:rPr lang="he-IL" altLang="he-IL" sz="2400" dirty="0">
                <a:solidFill>
                  <a:srgbClr val="FF000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האטומים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 </a:t>
            </a:r>
            <a:r>
              <a:rPr lang="he-IL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קטנה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16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altLang="he-IL" sz="1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.......</a:t>
            </a:r>
            <a:endParaRPr lang="en-US" alt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33120" y="361162"/>
            <a:ext cx="1192576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סופרים אטומים ומולקולות?</a:t>
            </a:r>
          </a:p>
        </p:txBody>
      </p:sp>
      <p:cxnSp>
        <p:nvCxnSpPr>
          <p:cNvPr id="6" name="מחבר ישר 5"/>
          <p:cNvCxnSpPr/>
          <p:nvPr/>
        </p:nvCxnSpPr>
        <p:spPr>
          <a:xfrm>
            <a:off x="214892" y="34048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>
            <a:off x="307258" y="1243994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15840" y="4105780"/>
            <a:ext cx="71506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המסה של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אטום היא סכום המסות: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 </a:t>
            </a:r>
            <a:r>
              <a:rPr lang="he-IL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הפרוטונים, הנויטרונים והאלקטרונים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שבאטום.</a:t>
            </a:r>
            <a:r>
              <a:rPr lang="he-IL" altLang="he-IL" sz="2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338" y="2152054"/>
                <a:ext cx="4265599" cy="255389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m</a:t>
                </a:r>
                <a:r>
                  <a:rPr kumimoji="0" lang="en-U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p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+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=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   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1.67 x 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-24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gram</a:t>
                </a: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  <m:t>n</m:t>
                        </m:r>
                      </m:e>
                      <m:sup>
                        <m:r>
                          <a:rPr kumimoji="0" lang="en-US" sz="2400" b="0" i="0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=  1.67 x 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-24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gram</a:t>
                </a: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m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e-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=   9.11 x 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-28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gram</a:t>
                </a:r>
                <a:endParaRPr kumimoji="0" lang="he-IL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8" y="2152054"/>
                <a:ext cx="4265599" cy="25538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2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חישובים והתגובה הכימית</a:t>
            </a:r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4000" dirty="0"/>
              <a:t>כימיה, כיתה י</a:t>
            </a:r>
            <a:r>
              <a:rPr lang="he-IL" dirty="0"/>
              <a:t>'</a:t>
            </a:r>
            <a:r>
              <a:rPr lang="he-IL" sz="4000" dirty="0"/>
              <a:t> - י"א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3200" dirty="0"/>
              <a:t>שם המורה:</a:t>
            </a:r>
            <a:r>
              <a:rPr lang="he-IL" sz="3200" dirty="0"/>
              <a:t> יעל ארנרייך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635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pfEF9j_wbE9COARM:" descr="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9" y="1136649"/>
            <a:ext cx="3514725" cy="465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529" y="2163899"/>
            <a:ext cx="117516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לכימאי, במעבדה או בתעשייה, אין כל אפשרות "לשקול" חלקיקים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קטנטנים כל כך. 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במאזניים העדינות ביותר שיש כיום  ניתן לשקול רק מסות שעולות 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10</a:t>
            </a:r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-6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גרם, כלומר אפשר לשקול מסה גדולה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מ-  0.000001 גרם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7362" y="380082"/>
            <a:ext cx="814944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רק שתרגישו מה זה 10</a:t>
            </a:r>
            <a:r>
              <a:rPr kumimoji="0" lang="he-IL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-24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גרם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??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noProof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0.000000000000000000000001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grpSp>
        <p:nvGrpSpPr>
          <p:cNvPr id="32" name="קבוצה 31"/>
          <p:cNvGrpSpPr/>
          <p:nvPr/>
        </p:nvGrpSpPr>
        <p:grpSpPr>
          <a:xfrm>
            <a:off x="3411097" y="1186490"/>
            <a:ext cx="335280" cy="961216"/>
            <a:chOff x="3558401" y="2279411"/>
            <a:chExt cx="335280" cy="961216"/>
          </a:xfrm>
        </p:grpSpPr>
        <p:cxnSp>
          <p:nvCxnSpPr>
            <p:cNvPr id="13" name="מחבר חץ ישר 12"/>
            <p:cNvCxnSpPr/>
            <p:nvPr/>
          </p:nvCxnSpPr>
          <p:spPr>
            <a:xfrm>
              <a:off x="3730382" y="2279411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58401" y="2871295"/>
              <a:ext cx="3352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8478698" y="1224205"/>
            <a:ext cx="441960" cy="932233"/>
            <a:chOff x="10180084" y="5080770"/>
            <a:chExt cx="441960" cy="932233"/>
          </a:xfrm>
        </p:grpSpPr>
        <p:cxnSp>
          <p:nvCxnSpPr>
            <p:cNvPr id="20" name="מחבר חץ ישר 19"/>
            <p:cNvCxnSpPr/>
            <p:nvPr/>
          </p:nvCxnSpPr>
          <p:spPr>
            <a:xfrm>
              <a:off x="10393680" y="5080770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180084" y="5643671"/>
              <a:ext cx="4419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9261497" y="1215247"/>
            <a:ext cx="532834" cy="903703"/>
            <a:chOff x="10889263" y="5109300"/>
            <a:chExt cx="532834" cy="903703"/>
          </a:xfrm>
        </p:grpSpPr>
        <p:cxnSp>
          <p:nvCxnSpPr>
            <p:cNvPr id="23" name="מחבר חץ ישר 22"/>
            <p:cNvCxnSpPr/>
            <p:nvPr/>
          </p:nvCxnSpPr>
          <p:spPr>
            <a:xfrm>
              <a:off x="11262360" y="5109300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889263" y="5643671"/>
              <a:ext cx="53283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6865540" y="1203268"/>
            <a:ext cx="479825" cy="927660"/>
            <a:chOff x="7038984" y="2239638"/>
            <a:chExt cx="479825" cy="927660"/>
          </a:xfrm>
        </p:grpSpPr>
        <p:cxnSp>
          <p:nvCxnSpPr>
            <p:cNvPr id="27" name="מחבר חץ ישר 26"/>
            <p:cNvCxnSpPr/>
            <p:nvPr/>
          </p:nvCxnSpPr>
          <p:spPr>
            <a:xfrm>
              <a:off x="7177284" y="2239638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38984" y="2797966"/>
              <a:ext cx="47982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5141550" y="1215247"/>
            <a:ext cx="335280" cy="928462"/>
            <a:chOff x="5362722" y="2279411"/>
            <a:chExt cx="335280" cy="928462"/>
          </a:xfrm>
        </p:grpSpPr>
        <p:cxnSp>
          <p:nvCxnSpPr>
            <p:cNvPr id="29" name="מחבר חץ ישר 28"/>
            <p:cNvCxnSpPr/>
            <p:nvPr/>
          </p:nvCxnSpPr>
          <p:spPr>
            <a:xfrm>
              <a:off x="5512460" y="2279411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362722" y="2838541"/>
              <a:ext cx="3352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" name="אליפסה 1"/>
          <p:cNvSpPr/>
          <p:nvPr/>
        </p:nvSpPr>
        <p:spPr>
          <a:xfrm>
            <a:off x="2007112" y="4512911"/>
            <a:ext cx="1571625" cy="68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2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79304" y="165496"/>
            <a:ext cx="12191999" cy="720000"/>
          </a:xfrm>
          <a:ln>
            <a:noFill/>
          </a:ln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השוואה בין אטומים של יסודות שונים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343771" y="155854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/>
          <p:cNvCxnSpPr/>
          <p:nvPr/>
        </p:nvCxnSpPr>
        <p:spPr>
          <a:xfrm>
            <a:off x="417837" y="1018242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קבוצה 8"/>
          <p:cNvGrpSpPr/>
          <p:nvPr/>
        </p:nvGrpSpPr>
        <p:grpSpPr>
          <a:xfrm>
            <a:off x="4745789" y="4629039"/>
            <a:ext cx="876538" cy="486030"/>
            <a:chOff x="5895261" y="4509423"/>
            <a:chExt cx="876538" cy="48603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5895261" y="4511385"/>
              <a:ext cx="438269" cy="484068"/>
            </a:xfrm>
            <a:prstGeom prst="flowChartConnector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6333530" y="4509423"/>
              <a:ext cx="438269" cy="484068"/>
            </a:xfrm>
            <a:prstGeom prst="flowChartConnector">
              <a:avLst/>
            </a:prstGeom>
          </p:spPr>
        </p:pic>
      </p:grpSp>
      <p:grpSp>
        <p:nvGrpSpPr>
          <p:cNvPr id="11" name="קבוצה 10"/>
          <p:cNvGrpSpPr/>
          <p:nvPr/>
        </p:nvGrpSpPr>
        <p:grpSpPr>
          <a:xfrm>
            <a:off x="4710789" y="5139518"/>
            <a:ext cx="876538" cy="486030"/>
            <a:chOff x="5895260" y="4982618"/>
            <a:chExt cx="876538" cy="486030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5895260" y="4984580"/>
              <a:ext cx="438269" cy="484068"/>
            </a:xfrm>
            <a:prstGeom prst="flowChartConnector">
              <a:avLst/>
            </a:prstGeom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6333529" y="4982618"/>
              <a:ext cx="438269" cy="484068"/>
            </a:xfrm>
            <a:prstGeom prst="flowChartConnector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8260725" y="1294471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725" y="1294471"/>
                <a:ext cx="840716" cy="7211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3124213" y="1251493"/>
                <a:ext cx="9292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13" y="1251493"/>
                <a:ext cx="929220" cy="72083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5207615" y="2839880"/>
            <a:ext cx="888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p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025997" y="2861501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0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8477" y="2861105"/>
            <a:ext cx="6704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=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1712" y="3374373"/>
            <a:ext cx="48073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של אטום מימן אחד היא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מסה של חרוז אחד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          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(מסה של פרוטון אחד)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06" y="3330986"/>
            <a:ext cx="5761990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האטומית היחסית של אטום הליום  היא פי 4 גדולה מזו של אטום המימן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= 4 חרוזים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(מסה של שני פרוטונים ושני נויטרונים)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מעוגל 24"/>
              <p:cNvSpPr/>
              <p:nvPr/>
            </p:nvSpPr>
            <p:spPr>
              <a:xfrm>
                <a:off x="8382620" y="2353658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5" name="מלבן מעוגל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620" y="2353658"/>
                <a:ext cx="1082861" cy="510778"/>
              </a:xfrm>
              <a:prstGeom prst="roundRect">
                <a:avLst/>
              </a:prstGeom>
              <a:blipFill>
                <a:blip r:embed="rId7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מלבן 25"/>
          <p:cNvSpPr/>
          <p:nvPr/>
        </p:nvSpPr>
        <p:spPr>
          <a:xfrm>
            <a:off x="9465481" y="2378215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מעוגל 26"/>
              <p:cNvSpPr/>
              <p:nvPr/>
            </p:nvSpPr>
            <p:spPr>
              <a:xfrm>
                <a:off x="7504659" y="2350327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7" name="מלבן מעוגל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659" y="2350327"/>
                <a:ext cx="1082861" cy="510778"/>
              </a:xfrm>
              <a:prstGeom prst="roundRect">
                <a:avLst/>
              </a:prstGeom>
              <a:blipFill>
                <a:blip r:embed="rId8"/>
                <a:stretch>
                  <a:fillRect t="-4819" b="-228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לבן 27"/>
          <p:cNvSpPr/>
          <p:nvPr/>
        </p:nvSpPr>
        <p:spPr>
          <a:xfrm>
            <a:off x="4336058" y="2374976"/>
            <a:ext cx="792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מלבן מעוגל 28"/>
              <p:cNvSpPr/>
              <p:nvPr/>
            </p:nvSpPr>
            <p:spPr>
              <a:xfrm>
                <a:off x="3043364" y="2341970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9" name="מלבן מעוגל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64" y="2341970"/>
                <a:ext cx="1082861" cy="510778"/>
              </a:xfrm>
              <a:prstGeom prst="roundRect">
                <a:avLst/>
              </a:prstGeom>
              <a:blipFill>
                <a:blip r:embed="rId9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מלבן מעוגל 29"/>
              <p:cNvSpPr/>
              <p:nvPr/>
            </p:nvSpPr>
            <p:spPr>
              <a:xfrm>
                <a:off x="1710922" y="2329102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0" name="מלבן מעוגל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922" y="2329102"/>
                <a:ext cx="1082861" cy="510778"/>
              </a:xfrm>
              <a:prstGeom prst="roundRect">
                <a:avLst/>
              </a:prstGeom>
              <a:blipFill>
                <a:blip r:embed="rId10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7607820" y="4704363"/>
            <a:ext cx="438269" cy="438269"/>
          </a:xfrm>
          <a:prstGeom prst="flowChartConnector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7801826" y="2970478"/>
            <a:ext cx="440749" cy="397412"/>
          </a:xfrm>
          <a:prstGeom prst="flowChartConnector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4698024" y="2936104"/>
            <a:ext cx="438269" cy="438269"/>
          </a:xfrm>
          <a:prstGeom prst="flowChartConnector">
            <a:avLst/>
          </a:prstGeom>
        </p:spPr>
      </p:pic>
      <p:sp>
        <p:nvSpPr>
          <p:cNvPr id="33" name="אליפסה 32"/>
          <p:cNvSpPr/>
          <p:nvPr/>
        </p:nvSpPr>
        <p:spPr>
          <a:xfrm>
            <a:off x="9413432" y="2215710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4305722" y="2196592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3163387" y="2196591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4" name="מחבר ישר 33"/>
          <p:cNvCxnSpPr/>
          <p:nvPr/>
        </p:nvCxnSpPr>
        <p:spPr>
          <a:xfrm>
            <a:off x="7863840" y="2331720"/>
            <a:ext cx="366186" cy="4896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1962084" y="2216371"/>
            <a:ext cx="351774" cy="4288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7" grpId="0"/>
      <p:bldP spid="8" grpId="0"/>
      <p:bldP spid="14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237719" cy="720000"/>
          </a:xfrm>
          <a:ln>
            <a:noFill/>
          </a:ln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היחס בין המסות של אטומי יסודות שונים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294968" y="933094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/>
          <p:cNvCxnSpPr/>
          <p:nvPr/>
        </p:nvCxnSpPr>
        <p:spPr>
          <a:xfrm>
            <a:off x="294968" y="18606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4855868" y="2099038"/>
            <a:ext cx="438269" cy="438269"/>
          </a:xfrm>
          <a:prstGeom prst="flowChartConnector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7076543" y="2057694"/>
            <a:ext cx="876539" cy="959225"/>
            <a:chOff x="7976172" y="1433959"/>
            <a:chExt cx="876539" cy="86847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4654645" y="1214782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45" y="1214782"/>
                <a:ext cx="840716" cy="721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7076543" y="1219456"/>
                <a:ext cx="9292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543" y="1219456"/>
                <a:ext cx="929220" cy="7208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pfEF9j_wbE9COARM:" descr="X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7" y="1078028"/>
            <a:ext cx="2212031" cy="29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2291" y="3973769"/>
            <a:ext cx="121919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האטומית היחסית של אטום הליום אחד תהיה פי 4 גדולה מזו של אטום המימן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2292" y="4570784"/>
                <a:ext cx="12191999" cy="966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המסה היחסית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הליום</m:t>
                        </m:r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אטום</m:t>
                        </m:r>
                      </m:num>
                      <m:den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מימן</m:t>
                        </m:r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אטום</m:t>
                        </m:r>
                      </m:den>
                    </m:f>
                    <m:r>
                      <a:rPr lang="he-I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] נשמרת כשלוקחים מספר שווה של אטומים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92" y="4570784"/>
                <a:ext cx="12191999" cy="9665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9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01308"/>
            <a:ext cx="12191999" cy="720000"/>
          </a:xfrm>
          <a:ln>
            <a:noFill/>
          </a:ln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מסת 2 אטומי הליום יחסית למסת 2 אטומי מימ</a:t>
            </a:r>
            <a:r>
              <a:rPr lang="he-IL" b="0" dirty="0">
                <a:solidFill>
                  <a:srgbClr val="0000CC"/>
                </a:solidFill>
              </a:rPr>
              <a:t>ן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294968" y="933094"/>
            <a:ext cx="11577484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/>
          <p:cNvCxnSpPr/>
          <p:nvPr/>
        </p:nvCxnSpPr>
        <p:spPr>
          <a:xfrm>
            <a:off x="294968" y="18606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4636734" y="2244966"/>
            <a:ext cx="438269" cy="438269"/>
          </a:xfrm>
          <a:prstGeom prst="flowChartConnector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8587432" y="2395405"/>
            <a:ext cx="876539" cy="959225"/>
            <a:chOff x="7976172" y="1433959"/>
            <a:chExt cx="876539" cy="86847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4435510" y="1292676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10" y="1292676"/>
                <a:ext cx="840716" cy="721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7309775" y="1279683"/>
                <a:ext cx="9292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75" y="1279683"/>
                <a:ext cx="929220" cy="7208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מעוגל 20"/>
              <p:cNvSpPr/>
              <p:nvPr/>
            </p:nvSpPr>
            <p:spPr>
              <a:xfrm>
                <a:off x="3088654" y="1276360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1" name="מלבן מעוגל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54" y="1276360"/>
                <a:ext cx="840716" cy="72112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קבוצה 23"/>
          <p:cNvGrpSpPr/>
          <p:nvPr/>
        </p:nvGrpSpPr>
        <p:grpSpPr>
          <a:xfrm>
            <a:off x="7334306" y="2397366"/>
            <a:ext cx="876539" cy="959225"/>
            <a:chOff x="7976172" y="1433959"/>
            <a:chExt cx="876539" cy="868470"/>
          </a:xfrm>
        </p:grpSpPr>
        <p:pic>
          <p:nvPicPr>
            <p:cNvPr id="25" name="תמונה 2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26" name="תמונה 2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מלבן מעוגל 28"/>
              <p:cNvSpPr/>
              <p:nvPr/>
            </p:nvSpPr>
            <p:spPr>
              <a:xfrm>
                <a:off x="8492546" y="1303832"/>
                <a:ext cx="9292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9" name="מלבן מעוגל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546" y="1303832"/>
                <a:ext cx="929220" cy="72083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3352768" y="2244965"/>
            <a:ext cx="438269" cy="438269"/>
          </a:xfrm>
          <a:prstGeom prst="flowChartConnector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9774" y="3946622"/>
            <a:ext cx="11872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עדיין המסה האטומית היחסית של 2 אטומי הליום תהיה פי 4 גדולה מזו של 2 אטומי מימן</a:t>
            </a:r>
          </a:p>
        </p:txBody>
      </p:sp>
      <p:pic>
        <p:nvPicPr>
          <p:cNvPr id="32" name="ipfEF9j_wbE9COARM:" descr="X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7" y="1078028"/>
            <a:ext cx="2212031" cy="29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0079" y="4367611"/>
                <a:ext cx="10911840" cy="9665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המסה היחסית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הליום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אטומי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מימן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אטומי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e-I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] נשמרת כשלוקחים </a:t>
                </a:r>
                <a:r>
                  <a:rPr lang="he-IL" sz="2400" dirty="0">
                    <a:solidFill>
                      <a:srgbClr val="00B05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מספר שווה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של אטומים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4367611"/>
                <a:ext cx="10911840" cy="9665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9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pfEF9j_wbE9COARM:" descr="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8228"/>
            <a:ext cx="2212031" cy="29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-155718" y="260700"/>
            <a:ext cx="12347718" cy="720000"/>
          </a:xfrm>
        </p:spPr>
        <p:txBody>
          <a:bodyPr/>
          <a:lstStyle/>
          <a:p>
            <a:pPr algn="r"/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מסת 4 אטומי הליום יחסית למסת-4 אטומי מימן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9196421" y="2403308"/>
            <a:ext cx="438269" cy="438269"/>
          </a:xfrm>
          <a:prstGeom prst="flowChartConnector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8919206" y="1502758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06" y="1502758"/>
                <a:ext cx="840716" cy="7211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מעוגל 20"/>
              <p:cNvSpPr/>
              <p:nvPr/>
            </p:nvSpPr>
            <p:spPr>
              <a:xfrm>
                <a:off x="7906208" y="1526070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1" name="מלבן מעוגל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208" y="1526070"/>
                <a:ext cx="840716" cy="721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8183848" y="2398238"/>
            <a:ext cx="438269" cy="438269"/>
          </a:xfrm>
          <a:prstGeom prst="flowChartConnector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מעוגל 22"/>
              <p:cNvSpPr/>
              <p:nvPr/>
            </p:nvSpPr>
            <p:spPr>
              <a:xfrm>
                <a:off x="9967763" y="1502758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3" name="מלבן מעוגל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763" y="1502758"/>
                <a:ext cx="840716" cy="7211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מעוגל 32"/>
              <p:cNvSpPr/>
              <p:nvPr/>
            </p:nvSpPr>
            <p:spPr>
              <a:xfrm>
                <a:off x="10990301" y="1502758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3" name="מלבן מעוגל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301" y="1502758"/>
                <a:ext cx="840716" cy="72112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3775267" y="1466747"/>
                <a:ext cx="10816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267" y="1466747"/>
                <a:ext cx="1081620" cy="72083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מלבן מעוגל 36"/>
              <p:cNvSpPr/>
              <p:nvPr/>
            </p:nvSpPr>
            <p:spPr>
              <a:xfrm>
                <a:off x="5014380" y="1473165"/>
                <a:ext cx="10816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7" name="מלבן מעוגל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380" y="1473165"/>
                <a:ext cx="1081620" cy="72083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מלבן מעוגל 48"/>
              <p:cNvSpPr/>
              <p:nvPr/>
            </p:nvSpPr>
            <p:spPr>
              <a:xfrm>
                <a:off x="2587763" y="1458835"/>
                <a:ext cx="10816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49" name="מלבן מעוגל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763" y="1458835"/>
                <a:ext cx="1081620" cy="72083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מלבן מעוגל 49"/>
              <p:cNvSpPr/>
              <p:nvPr/>
            </p:nvSpPr>
            <p:spPr>
              <a:xfrm>
                <a:off x="1454534" y="1458835"/>
                <a:ext cx="10816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50" name="מלבן מעוגל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534" y="1458835"/>
                <a:ext cx="1081620" cy="72083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מחבר ישר 50"/>
          <p:cNvCxnSpPr/>
          <p:nvPr/>
        </p:nvCxnSpPr>
        <p:spPr>
          <a:xfrm>
            <a:off x="0" y="260700"/>
            <a:ext cx="1219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0" y="980700"/>
            <a:ext cx="1219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549" y="3411291"/>
            <a:ext cx="11872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עדיין המסה האטומית היחסית של 4 אטומי הליום תהיה פי 4 גדולה מזו של 4 אטומי מימן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0080" y="4186589"/>
                <a:ext cx="10911840" cy="14450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המסה היחסית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הליום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אטומי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מימן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אטומי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e-IL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] נשמרת כשלוקחים </a:t>
                </a:r>
              </a:p>
              <a:p>
                <a:pPr algn="ctr"/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מספר שווה של אטומים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4186589"/>
                <a:ext cx="10911840" cy="1445076"/>
              </a:xfrm>
              <a:prstGeom prst="rect">
                <a:avLst/>
              </a:prstGeom>
              <a:blipFill>
                <a:blip r:embed="rId13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תמונה 5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10128978" y="2448407"/>
            <a:ext cx="438269" cy="438269"/>
          </a:xfrm>
          <a:prstGeom prst="flowChartConnector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11141551" y="2413607"/>
            <a:ext cx="438269" cy="438269"/>
          </a:xfrm>
          <a:prstGeom prst="flowChartConnector">
            <a:avLst/>
          </a:prstGeom>
        </p:spPr>
      </p:pic>
      <p:grpSp>
        <p:nvGrpSpPr>
          <p:cNvPr id="56" name="קבוצה 55"/>
          <p:cNvGrpSpPr/>
          <p:nvPr/>
        </p:nvGrpSpPr>
        <p:grpSpPr>
          <a:xfrm>
            <a:off x="1510194" y="2274848"/>
            <a:ext cx="876539" cy="959225"/>
            <a:chOff x="7976172" y="1433959"/>
            <a:chExt cx="876539" cy="868470"/>
          </a:xfrm>
        </p:grpSpPr>
        <p:pic>
          <p:nvPicPr>
            <p:cNvPr id="57" name="תמונה 5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58" name="תמונה 5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59" name="תמונה 58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60" name="תמונה 5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p:grpSp>
        <p:nvGrpSpPr>
          <p:cNvPr id="61" name="קבוצה 60"/>
          <p:cNvGrpSpPr/>
          <p:nvPr/>
        </p:nvGrpSpPr>
        <p:grpSpPr>
          <a:xfrm>
            <a:off x="5079825" y="2284275"/>
            <a:ext cx="876539" cy="959225"/>
            <a:chOff x="7976172" y="1433959"/>
            <a:chExt cx="876539" cy="868470"/>
          </a:xfrm>
        </p:grpSpPr>
        <p:pic>
          <p:nvPicPr>
            <p:cNvPr id="62" name="תמונה 61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63" name="תמונה 6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64" name="תמונה 63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65" name="תמונה 64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p:grpSp>
        <p:nvGrpSpPr>
          <p:cNvPr id="66" name="קבוצה 65"/>
          <p:cNvGrpSpPr/>
          <p:nvPr/>
        </p:nvGrpSpPr>
        <p:grpSpPr>
          <a:xfrm>
            <a:off x="2690303" y="2260875"/>
            <a:ext cx="876539" cy="959225"/>
            <a:chOff x="7976172" y="1433959"/>
            <a:chExt cx="876539" cy="868470"/>
          </a:xfrm>
        </p:grpSpPr>
        <p:pic>
          <p:nvPicPr>
            <p:cNvPr id="67" name="תמונה 6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68" name="תמונה 6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77" name="תמונה 7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78" name="תמונה 7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p:grpSp>
        <p:nvGrpSpPr>
          <p:cNvPr id="79" name="קבוצה 78"/>
          <p:cNvGrpSpPr/>
          <p:nvPr/>
        </p:nvGrpSpPr>
        <p:grpSpPr>
          <a:xfrm>
            <a:off x="3900821" y="2256950"/>
            <a:ext cx="876539" cy="959225"/>
            <a:chOff x="7976172" y="1433959"/>
            <a:chExt cx="876539" cy="868470"/>
          </a:xfrm>
        </p:grpSpPr>
        <p:pic>
          <p:nvPicPr>
            <p:cNvPr id="80" name="תמונה 7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81" name="תמונה 80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82" name="תמונה 81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83" name="תמונה 8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6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pfEF9j_wbE9COARM:" descr="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16" y="3531116"/>
            <a:ext cx="2012452" cy="266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-140478" y="260700"/>
            <a:ext cx="12307897" cy="712694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מספר חלקיקים –מסת חלקיקים</a:t>
            </a:r>
          </a:p>
        </p:txBody>
      </p:sp>
      <p:cxnSp>
        <p:nvCxnSpPr>
          <p:cNvPr id="51" name="מחבר ישר 50"/>
          <p:cNvCxnSpPr/>
          <p:nvPr/>
        </p:nvCxnSpPr>
        <p:spPr>
          <a:xfrm>
            <a:off x="15240" y="260700"/>
            <a:ext cx="1219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0" y="980700"/>
            <a:ext cx="12192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" y="1073584"/>
            <a:ext cx="123177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אם ב-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5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גרם של אטומי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יש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אטומי מימן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אז ב-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20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גרם של אטומי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He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יש גם כן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אטומים.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2619" y="2197661"/>
            <a:ext cx="1219200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לפי הגדרה זו </a:t>
            </a:r>
            <a:r>
              <a:rPr lang="he-IL" sz="28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גרם אטומי מימן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או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4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גרם של אטומי הליום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יש  מספר שווה של אטומים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59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להפסקה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9160" y="1097280"/>
            <a:ext cx="3093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נתון 2 מול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Mg(NO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sz="2400" baseline="-250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0800" y="1723131"/>
            <a:ext cx="1402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קיבעו-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6960" y="1723131"/>
            <a:ext cx="819912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מול יונים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סוג.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ב.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יונים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סוג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ג.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מול אטומים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סוג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ד.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אטומים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סוג.</a:t>
            </a:r>
          </a:p>
        </p:txBody>
      </p:sp>
    </p:spTree>
    <p:extLst>
      <p:ext uri="{BB962C8B-B14F-4D97-AF65-F5344CB8AC3E}">
        <p14:creationId xmlns:p14="http://schemas.microsoft.com/office/powerpoint/2010/main" val="3147256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8619" y="2206079"/>
            <a:ext cx="45339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80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186651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מחבר חץ ישר 16"/>
          <p:cNvCxnSpPr/>
          <p:nvPr/>
        </p:nvCxnSpPr>
        <p:spPr>
          <a:xfrm flipH="1">
            <a:off x="4968795" y="1816301"/>
            <a:ext cx="423895" cy="360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6784675" y="1804279"/>
            <a:ext cx="502212" cy="390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6964000" y="3597021"/>
            <a:ext cx="575218" cy="548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>
            <a:off x="9689643" y="3597021"/>
            <a:ext cx="568356" cy="526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32823" y="2178729"/>
            <a:ext cx="3759867" cy="127183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 מול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 מגנזיום 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Mg</a:t>
            </a:r>
            <a:r>
              <a:rPr lang="en-US" sz="240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2+</a:t>
            </a:r>
            <a:endParaRPr lang="he-IL" sz="24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יונים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2 x 6.02 x 10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4644314" y="448399"/>
            <a:ext cx="2715948" cy="1328023"/>
            <a:chOff x="8177700" y="690486"/>
            <a:chExt cx="2715948" cy="1328023"/>
          </a:xfrm>
        </p:grpSpPr>
        <p:sp>
          <p:nvSpPr>
            <p:cNvPr id="38" name="TextBox 37"/>
            <p:cNvSpPr txBox="1"/>
            <p:nvPr/>
          </p:nvSpPr>
          <p:spPr>
            <a:xfrm>
              <a:off x="8502181" y="690486"/>
              <a:ext cx="2391467" cy="13280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2 מול 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יחידת מבנה</a:t>
              </a:r>
            </a:p>
            <a:p>
              <a:pPr algn="ctr"/>
              <a:endPara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77700" y="1446690"/>
              <a:ext cx="23914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Mg(NO</a:t>
              </a:r>
              <a:r>
                <a:rPr lang="en-US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)</a:t>
              </a:r>
              <a:r>
                <a:rPr lang="en-US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2</a:t>
              </a:r>
              <a:endParaRPr lang="he-IL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97718" y="4145470"/>
            <a:ext cx="37598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מול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חנקן 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N</a:t>
            </a:r>
            <a:endParaRPr lang="he-IL" sz="24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אטומים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4 x 6.02 x 10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93887" y="4128723"/>
            <a:ext cx="37598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12 מול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חמצן 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O</a:t>
            </a:r>
            <a:endParaRPr lang="he-IL" sz="24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אטומים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12x6.02x 10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4675" y="2242806"/>
            <a:ext cx="37598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מול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 </a:t>
            </a:r>
            <a:r>
              <a:rPr lang="he-IL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-1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NO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יונים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4 x 6.02 x 10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6963" y="217566"/>
            <a:ext cx="3913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פתרון לתרגיל של ההפסקה.</a:t>
            </a:r>
          </a:p>
        </p:txBody>
      </p:sp>
    </p:spTree>
    <p:extLst>
      <p:ext uri="{BB962C8B-B14F-4D97-AF65-F5344CB8AC3E}">
        <p14:creationId xmlns:p14="http://schemas.microsoft.com/office/powerpoint/2010/main" val="15092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-2197" y="5640074"/>
            <a:ext cx="7964129" cy="15780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39258"/>
              </p:ext>
            </p:extLst>
          </p:nvPr>
        </p:nvGraphicFramePr>
        <p:xfrm>
          <a:off x="3598021" y="763920"/>
          <a:ext cx="7395246" cy="5801703"/>
        </p:xfrm>
        <a:graphic>
          <a:graphicData uri="http://schemas.openxmlformats.org/drawingml/2006/table">
            <a:tbl>
              <a:tblPr/>
              <a:tblGrid>
                <a:gridCol w="410847">
                  <a:extLst>
                    <a:ext uri="{9D8B030D-6E8A-4147-A177-3AD203B41FA5}">
                      <a16:colId xmlns:a16="http://schemas.microsoft.com/office/drawing/2014/main" val="314520150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0367643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772072845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81310511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96166428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3712555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203384980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6613189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0980203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916142386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92308038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076297788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73526309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7774064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55320134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09976225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82645983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462541929"/>
                    </a:ext>
                  </a:extLst>
                </a:gridCol>
              </a:tblGrid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03105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4951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1268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63.54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69.72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90890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85.47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87.62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91.22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(99)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101.07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107.87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114.82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118.69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121.75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262805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137.34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57-71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178.49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207.19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84181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32190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68744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138.91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144.24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(145)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150.35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157.25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167.26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5871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(251)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(256)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3377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מעוגל 8"/>
              <p:cNvSpPr/>
              <p:nvPr/>
            </p:nvSpPr>
            <p:spPr>
              <a:xfrm>
                <a:off x="2334157" y="2008748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9" name="מלבן מעוגל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7" y="2008748"/>
                <a:ext cx="1082861" cy="510778"/>
              </a:xfrm>
              <a:prstGeom prst="roundRect">
                <a:avLst/>
              </a:prstGeom>
              <a:blipFill>
                <a:blip r:embed="rId2"/>
                <a:stretch>
                  <a:fillRect t="-4819" b="-228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/>
          <p:cNvSpPr/>
          <p:nvPr/>
        </p:nvSpPr>
        <p:spPr>
          <a:xfrm>
            <a:off x="2548007" y="1513017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8p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מעוגל 10"/>
              <p:cNvSpPr/>
              <p:nvPr/>
            </p:nvSpPr>
            <p:spPr>
              <a:xfrm>
                <a:off x="2334157" y="257151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1" name="מלבן מעוגל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7" y="2571511"/>
                <a:ext cx="1082861" cy="510778"/>
              </a:xfrm>
              <a:prstGeom prst="roundRect">
                <a:avLst/>
              </a:prstGeom>
              <a:blipFill>
                <a:blip r:embed="rId3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מעוגל 11"/>
              <p:cNvSpPr/>
              <p:nvPr/>
            </p:nvSpPr>
            <p:spPr>
              <a:xfrm>
                <a:off x="497141" y="636161"/>
                <a:ext cx="1209739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2" name="מלבן מעוגל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1" y="636161"/>
                <a:ext cx="1209739" cy="7211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מעוגל 6"/>
              <p:cNvSpPr/>
              <p:nvPr/>
            </p:nvSpPr>
            <p:spPr>
              <a:xfrm>
                <a:off x="2431999" y="586148"/>
                <a:ext cx="859311" cy="754592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7" name="מלבן מעוגל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99" y="586148"/>
                <a:ext cx="859311" cy="7545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מחבר ישר 14"/>
          <p:cNvCxnSpPr/>
          <p:nvPr/>
        </p:nvCxnSpPr>
        <p:spPr>
          <a:xfrm>
            <a:off x="2548007" y="2514736"/>
            <a:ext cx="428200" cy="512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מלבן מעוגל 15"/>
          <p:cNvSpPr/>
          <p:nvPr/>
        </p:nvSpPr>
        <p:spPr>
          <a:xfrm>
            <a:off x="383910" y="3239520"/>
            <a:ext cx="3060756" cy="1123712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האטומית היחסית של אטום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תהיה פי 16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גדולה מזו של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מעוגל 17"/>
              <p:cNvSpPr/>
              <p:nvPr/>
            </p:nvSpPr>
            <p:spPr>
              <a:xfrm>
                <a:off x="364065" y="203474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8" name="מלבן מעוגל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5" y="2034741"/>
                <a:ext cx="1082861" cy="510778"/>
              </a:xfrm>
              <a:prstGeom prst="roundRect">
                <a:avLst/>
              </a:prstGeom>
              <a:blipFill>
                <a:blip r:embed="rId6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 18"/>
          <p:cNvSpPr/>
          <p:nvPr/>
        </p:nvSpPr>
        <p:spPr>
          <a:xfrm>
            <a:off x="614971" y="1509829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364066" y="257151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6" y="2571511"/>
                <a:ext cx="1082861" cy="510778"/>
              </a:xfrm>
              <a:prstGeom prst="roundRect">
                <a:avLst/>
              </a:prstGeom>
              <a:blipFill>
                <a:blip r:embed="rId7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ישר 22"/>
          <p:cNvCxnSpPr/>
          <p:nvPr/>
        </p:nvCxnSpPr>
        <p:spPr>
          <a:xfrm>
            <a:off x="590527" y="2519526"/>
            <a:ext cx="428200" cy="512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5372" y="501779"/>
            <a:ext cx="3323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המערכה המחזורית</a:t>
            </a:r>
          </a:p>
        </p:txBody>
      </p:sp>
      <p:sp>
        <p:nvSpPr>
          <p:cNvPr id="25" name="מלבן 24"/>
          <p:cNvSpPr/>
          <p:nvPr/>
        </p:nvSpPr>
        <p:spPr>
          <a:xfrm>
            <a:off x="1002071" y="4359131"/>
            <a:ext cx="2523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1.01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 אטומי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16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 אטומי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6" name="תרשים זרימה: מחבר 25"/>
          <p:cNvSpPr/>
          <p:nvPr/>
        </p:nvSpPr>
        <p:spPr>
          <a:xfrm>
            <a:off x="9448800" y="1236636"/>
            <a:ext cx="995827" cy="1008050"/>
          </a:xfrm>
          <a:prstGeom prst="flowChartConnector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רשים זרימה: מחבר 26"/>
          <p:cNvSpPr/>
          <p:nvPr/>
        </p:nvSpPr>
        <p:spPr>
          <a:xfrm>
            <a:off x="3453680" y="459419"/>
            <a:ext cx="995827" cy="1008050"/>
          </a:xfrm>
          <a:prstGeom prst="flowChartConnector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1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7" grpId="0" animBg="1"/>
      <p:bldP spid="18" grpId="0"/>
      <p:bldP spid="19" grpId="0"/>
      <p:bldP spid="20" grpId="0"/>
      <p:bldP spid="25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x-none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מה נלמד היום </a:t>
            </a:r>
            <a:r>
              <a:rPr lang="he-IL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?</a:t>
            </a:r>
            <a:endParaRPr kern="1200" dirty="0">
              <a:solidFill>
                <a:schemeClr val="tx1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600998" y="1239685"/>
            <a:ext cx="11214765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366" lvl="0" indent="-342900">
              <a:lnSpc>
                <a:spcPct val="200000"/>
              </a:lnSpc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נבין מהי </a:t>
            </a:r>
            <a:r>
              <a:rPr lang="he-IL" dirty="0" err="1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סטוכיומטריה</a:t>
            </a:r>
            <a:endParaRPr lang="he-IL" dirty="0">
              <a:solidFill>
                <a:srgbClr val="0000CC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152366" lvl="0" indent="-342900">
              <a:lnSpc>
                <a:spcPct val="200000"/>
              </a:lnSpc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נכיר את המושגים-  מול, מספר אבוגדרו, מסה מולרית ונבין את התועלת שבהם. </a:t>
            </a:r>
          </a:p>
          <a:p>
            <a:pPr marL="152366" lvl="0" indent="-342900">
              <a:lnSpc>
                <a:spcPct val="200000"/>
              </a:lnSpc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נתרגל את השימוש במושגים שנלמדו.</a:t>
            </a:r>
          </a:p>
          <a:p>
            <a:pPr marL="439782" lvl="0" indent="-190534">
              <a:lnSpc>
                <a:spcPct val="200000"/>
              </a:lnSpc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6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-2197" y="5640074"/>
            <a:ext cx="7964129" cy="15780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39258"/>
              </p:ext>
            </p:extLst>
          </p:nvPr>
        </p:nvGraphicFramePr>
        <p:xfrm>
          <a:off x="3598021" y="763920"/>
          <a:ext cx="7395246" cy="5801703"/>
        </p:xfrm>
        <a:graphic>
          <a:graphicData uri="http://schemas.openxmlformats.org/drawingml/2006/table">
            <a:tbl>
              <a:tblPr/>
              <a:tblGrid>
                <a:gridCol w="410847">
                  <a:extLst>
                    <a:ext uri="{9D8B030D-6E8A-4147-A177-3AD203B41FA5}">
                      <a16:colId xmlns:a16="http://schemas.microsoft.com/office/drawing/2014/main" val="314520150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0367643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772072845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81310511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96166428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3712555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203384980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6613189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0980203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916142386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92308038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076297788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73526309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7774064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55320134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09976225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82645983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462541929"/>
                    </a:ext>
                  </a:extLst>
                </a:gridCol>
              </a:tblGrid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03105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4951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1268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63.54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69.72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90890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85.47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87.62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91.22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(99)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101.07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107.87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114.82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118.69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121.75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262805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137.34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57-71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178.49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207.19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84181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32190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68744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138.91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144.24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(145)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150.35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157.25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167.26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5871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(251)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(256)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3377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מעוגל 8"/>
              <p:cNvSpPr/>
              <p:nvPr/>
            </p:nvSpPr>
            <p:spPr>
              <a:xfrm>
                <a:off x="2334157" y="2008748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Varela Round" panose="00000500000000000000" pitchFamily="2" charset="-79"/>
                      </a:rPr>
                      <m:t>6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9" name="מלבן מעוגל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7" y="2008748"/>
                <a:ext cx="1082861" cy="510778"/>
              </a:xfrm>
              <a:prstGeom prst="roundRect">
                <a:avLst/>
              </a:prstGeom>
              <a:blipFill>
                <a:blip r:embed="rId2"/>
                <a:stretch>
                  <a:fillRect t="-4819" b="-228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/>
          <p:cNvSpPr/>
          <p:nvPr/>
        </p:nvSpPr>
        <p:spPr>
          <a:xfrm>
            <a:off x="2451025" y="1513017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16p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מעוגל 10"/>
              <p:cNvSpPr/>
              <p:nvPr/>
            </p:nvSpPr>
            <p:spPr>
              <a:xfrm>
                <a:off x="2334157" y="257151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Varela Round" panose="00000500000000000000" pitchFamily="2" charset="-79"/>
                      </a:rPr>
                      <m:t>6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1" name="מלבן מעוגל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7" y="2571511"/>
                <a:ext cx="1082861" cy="510778"/>
              </a:xfrm>
              <a:prstGeom prst="roundRect">
                <a:avLst/>
              </a:prstGeom>
              <a:blipFill>
                <a:blip r:embed="rId3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מעוגל 11"/>
              <p:cNvSpPr/>
              <p:nvPr/>
            </p:nvSpPr>
            <p:spPr>
              <a:xfrm>
                <a:off x="443832" y="530800"/>
                <a:ext cx="1209739" cy="656634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PrePr>
                        <m:sub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.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01</m:t>
                          </m:r>
                        </m:sub>
                        <m:sup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2" name="מלבן מעוגל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32" y="530800"/>
                <a:ext cx="1209739" cy="65663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מעוגל 6"/>
              <p:cNvSpPr/>
              <p:nvPr/>
            </p:nvSpPr>
            <p:spPr>
              <a:xfrm>
                <a:off x="2132663" y="537168"/>
                <a:ext cx="1222425" cy="661529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PrePr>
                        <m:sub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32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.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06</m:t>
                          </m:r>
                        </m:sub>
                        <m:sup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S</m:t>
                          </m:r>
                        </m:e>
                      </m:sPre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7" name="מלבן מעוגל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663" y="537168"/>
                <a:ext cx="1222425" cy="6615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מחבר ישר 14"/>
          <p:cNvCxnSpPr/>
          <p:nvPr/>
        </p:nvCxnSpPr>
        <p:spPr>
          <a:xfrm>
            <a:off x="2605941" y="2495430"/>
            <a:ext cx="428200" cy="512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מלבן מעוגל 15"/>
          <p:cNvSpPr/>
          <p:nvPr/>
        </p:nvSpPr>
        <p:spPr>
          <a:xfrm>
            <a:off x="404754" y="3102779"/>
            <a:ext cx="3060756" cy="1123712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האטומית היחסית של אטום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S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תהיה פי 32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גדולה מזו של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מעוגל 17"/>
              <p:cNvSpPr/>
              <p:nvPr/>
            </p:nvSpPr>
            <p:spPr>
              <a:xfrm>
                <a:off x="364065" y="203474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8" name="מלבן מעוגל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5" y="2034741"/>
                <a:ext cx="1082861" cy="510778"/>
              </a:xfrm>
              <a:prstGeom prst="roundRect">
                <a:avLst/>
              </a:prstGeom>
              <a:blipFill>
                <a:blip r:embed="rId6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 18"/>
          <p:cNvSpPr/>
          <p:nvPr/>
        </p:nvSpPr>
        <p:spPr>
          <a:xfrm>
            <a:off x="614971" y="1509829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364066" y="257151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6" y="2571511"/>
                <a:ext cx="1082861" cy="510778"/>
              </a:xfrm>
              <a:prstGeom prst="roundRect">
                <a:avLst/>
              </a:prstGeom>
              <a:blipFill>
                <a:blip r:embed="rId7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ישר 22"/>
          <p:cNvCxnSpPr/>
          <p:nvPr/>
        </p:nvCxnSpPr>
        <p:spPr>
          <a:xfrm>
            <a:off x="590527" y="2519526"/>
            <a:ext cx="428200" cy="512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5372" y="501779"/>
            <a:ext cx="3323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המערכה המחזורית</a:t>
            </a:r>
          </a:p>
        </p:txBody>
      </p:sp>
      <p:sp>
        <p:nvSpPr>
          <p:cNvPr id="25" name="מלבן 24"/>
          <p:cNvSpPr/>
          <p:nvPr/>
        </p:nvSpPr>
        <p:spPr>
          <a:xfrm>
            <a:off x="941658" y="4179371"/>
            <a:ext cx="2523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1.01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 אטומי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32.06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 אטומי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6" name="תרשים זרימה: מחבר 25"/>
          <p:cNvSpPr/>
          <p:nvPr/>
        </p:nvSpPr>
        <p:spPr>
          <a:xfrm>
            <a:off x="9433560" y="1899456"/>
            <a:ext cx="995827" cy="1008050"/>
          </a:xfrm>
          <a:prstGeom prst="flowChartConnector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רשים זרימה: מחבר 26"/>
          <p:cNvSpPr/>
          <p:nvPr/>
        </p:nvSpPr>
        <p:spPr>
          <a:xfrm>
            <a:off x="3453680" y="459419"/>
            <a:ext cx="995827" cy="1008050"/>
          </a:xfrm>
          <a:prstGeom prst="flowChartConnector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9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7" grpId="0" animBg="1"/>
      <p:bldP spid="18" grpId="0"/>
      <p:bldP spid="19" grpId="0"/>
      <p:bldP spid="20" grpId="0"/>
      <p:bldP spid="25" grpId="0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מלבן 29"/>
          <p:cNvSpPr/>
          <p:nvPr/>
        </p:nvSpPr>
        <p:spPr>
          <a:xfrm>
            <a:off x="5557421" y="3111545"/>
            <a:ext cx="268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יחידות המדידה הן:</a:t>
            </a:r>
            <a:endParaRPr lang="en-US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63668" y="3103980"/>
                <a:ext cx="790683" cy="5809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lang="he-IL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lang="he-IL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lang="he-IL" dirty="0">
                    <a:solidFill>
                      <a:srgbClr val="00B05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[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68" y="3103980"/>
                <a:ext cx="790683" cy="580928"/>
              </a:xfrm>
              <a:prstGeom prst="rect">
                <a:avLst/>
              </a:prstGeom>
              <a:blipFill>
                <a:blip r:embed="rId2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כותרת 1"/>
          <p:cNvSpPr txBox="1">
            <a:spLocks/>
          </p:cNvSpPr>
          <p:nvPr/>
        </p:nvSpPr>
        <p:spPr>
          <a:xfrm>
            <a:off x="3817573" y="190458"/>
            <a:ext cx="4543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מסה מולרית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Mw</a:t>
            </a:r>
            <a:endParaRPr lang="he-IL" b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3" name="מחבר ישר 12"/>
          <p:cNvCxnSpPr/>
          <p:nvPr/>
        </p:nvCxnSpPr>
        <p:spPr>
          <a:xfrm flipH="1" flipV="1">
            <a:off x="3971925" y="910458"/>
            <a:ext cx="4129088" cy="175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56842" y="3230326"/>
            <a:ext cx="32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]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3779985" y="1201757"/>
            <a:ext cx="4478503" cy="2047037"/>
            <a:chOff x="7252564" y="1520560"/>
            <a:chExt cx="4478503" cy="2047037"/>
          </a:xfrm>
        </p:grpSpPr>
        <p:sp>
          <p:nvSpPr>
            <p:cNvPr id="16" name="מלבן מעוגל 15"/>
            <p:cNvSpPr/>
            <p:nvPr/>
          </p:nvSpPr>
          <p:spPr>
            <a:xfrm>
              <a:off x="7252564" y="1520560"/>
              <a:ext cx="4478503" cy="2047037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" name="מלבן 2"/>
            <p:cNvSpPr/>
            <p:nvPr/>
          </p:nvSpPr>
          <p:spPr>
            <a:xfrm>
              <a:off x="7293532" y="1601120"/>
              <a:ext cx="4437535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e-IL" sz="2400" kern="0" dirty="0">
                  <a:solidFill>
                    <a:srgbClr val="00B050"/>
                  </a:solidFill>
                  <a:latin typeface="Varela Round" panose="00000500000000000000" pitchFamily="2" charset="-79"/>
                  <a:ea typeface="Varela Round"/>
                  <a:cs typeface="Varela Round" panose="00000500000000000000" pitchFamily="2" charset="-79"/>
                  <a:sym typeface="Varela Round"/>
                </a:rPr>
                <a:t>מסה של </a:t>
              </a:r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1 מול חלקיקים.</a:t>
              </a:r>
              <a:endPara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0878" y="2035281"/>
            <a:ext cx="57149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מסה של </a:t>
            </a:r>
            <a:r>
              <a:rPr lang="en-US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alt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חלקיקים מסוג נתון.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33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2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-2197" y="5623275"/>
            <a:ext cx="7964129" cy="15780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94398"/>
              </p:ext>
            </p:extLst>
          </p:nvPr>
        </p:nvGraphicFramePr>
        <p:xfrm>
          <a:off x="3322553" y="840997"/>
          <a:ext cx="7395246" cy="5801703"/>
        </p:xfrm>
        <a:graphic>
          <a:graphicData uri="http://schemas.openxmlformats.org/drawingml/2006/table">
            <a:tbl>
              <a:tblPr/>
              <a:tblGrid>
                <a:gridCol w="410847">
                  <a:extLst>
                    <a:ext uri="{9D8B030D-6E8A-4147-A177-3AD203B41FA5}">
                      <a16:colId xmlns:a16="http://schemas.microsoft.com/office/drawing/2014/main" val="314520150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0367643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772072845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81310511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96166428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3712555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203384980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6613189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0980203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916142386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92308038"/>
                    </a:ext>
                  </a:extLst>
                </a:gridCol>
                <a:gridCol w="353472">
                  <a:extLst>
                    <a:ext uri="{9D8B030D-6E8A-4147-A177-3AD203B41FA5}">
                      <a16:colId xmlns:a16="http://schemas.microsoft.com/office/drawing/2014/main" val="2076297788"/>
                    </a:ext>
                  </a:extLst>
                </a:gridCol>
                <a:gridCol w="468222">
                  <a:extLst>
                    <a:ext uri="{9D8B030D-6E8A-4147-A177-3AD203B41FA5}">
                      <a16:colId xmlns:a16="http://schemas.microsoft.com/office/drawing/2014/main" val="373526309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7774064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55320134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09976225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82645983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462541929"/>
                    </a:ext>
                  </a:extLst>
                </a:gridCol>
              </a:tblGrid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03105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4951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39.95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1268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63.54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69.72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90890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85.47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87.62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91.22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(99)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101.07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107.87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114.82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118.69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121.75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262805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137.34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57-71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178.49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207.19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84181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32190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68744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138.91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144.24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(145)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150.35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157.25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167.26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Yb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173.04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5871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(251)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(256)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337786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38208" y="345735"/>
            <a:ext cx="3323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המערכה המחזורית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11145866" y="531301"/>
            <a:ext cx="1057433" cy="1898595"/>
            <a:chOff x="9556717" y="327236"/>
            <a:chExt cx="1057433" cy="1898595"/>
          </a:xfrm>
        </p:grpSpPr>
        <p:grpSp>
          <p:nvGrpSpPr>
            <p:cNvPr id="22" name="קבוצה 21"/>
            <p:cNvGrpSpPr/>
            <p:nvPr/>
          </p:nvGrpSpPr>
          <p:grpSpPr>
            <a:xfrm>
              <a:off x="9698987" y="327236"/>
              <a:ext cx="915163" cy="1898595"/>
              <a:chOff x="9630299" y="1370858"/>
              <a:chExt cx="2133358" cy="3407782"/>
            </a:xfrm>
          </p:grpSpPr>
          <p:pic>
            <p:nvPicPr>
              <p:cNvPr id="29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16" t="36043" r="4901" b="41048"/>
              <a:stretch/>
            </p:blipFill>
            <p:spPr bwMode="auto">
              <a:xfrm>
                <a:off x="9630299" y="1370858"/>
                <a:ext cx="2133358" cy="3407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מלבן 29"/>
              <p:cNvSpPr/>
              <p:nvPr/>
            </p:nvSpPr>
            <p:spPr>
              <a:xfrm>
                <a:off x="9630299" y="4114800"/>
                <a:ext cx="1798837" cy="663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556717" y="1549419"/>
              <a:ext cx="10574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הליום</a:t>
              </a: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7400053" y="4603851"/>
            <a:ext cx="1123757" cy="2072446"/>
            <a:chOff x="9965730" y="3622100"/>
            <a:chExt cx="1123757" cy="2072446"/>
          </a:xfrm>
        </p:grpSpPr>
        <p:grpSp>
          <p:nvGrpSpPr>
            <p:cNvPr id="32" name="קבוצה 31"/>
            <p:cNvGrpSpPr/>
            <p:nvPr/>
          </p:nvGrpSpPr>
          <p:grpSpPr>
            <a:xfrm>
              <a:off x="9997737" y="3622100"/>
              <a:ext cx="1091750" cy="2072446"/>
              <a:chOff x="6658081" y="1110942"/>
              <a:chExt cx="1884293" cy="3760346"/>
            </a:xfrm>
          </p:grpSpPr>
          <p:pic>
            <p:nvPicPr>
              <p:cNvPr id="34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85" t="36713" r="21683" b="41048"/>
              <a:stretch/>
            </p:blipFill>
            <p:spPr bwMode="auto">
              <a:xfrm>
                <a:off x="6658081" y="1110942"/>
                <a:ext cx="1870176" cy="369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מלבן 34"/>
              <p:cNvSpPr/>
              <p:nvPr/>
            </p:nvSpPr>
            <p:spPr>
              <a:xfrm>
                <a:off x="6743537" y="4207448"/>
                <a:ext cx="1798837" cy="663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965730" y="5057840"/>
              <a:ext cx="108088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זהב</a:t>
              </a:r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5545914" y="1115382"/>
            <a:ext cx="1733807" cy="1519373"/>
            <a:chOff x="345067" y="2682239"/>
            <a:chExt cx="1682832" cy="2269635"/>
          </a:xfrm>
        </p:grpSpPr>
        <p:pic>
          <p:nvPicPr>
            <p:cNvPr id="37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36347" r="63437" b="41048"/>
            <a:stretch/>
          </p:blipFill>
          <p:spPr bwMode="auto">
            <a:xfrm>
              <a:off x="345067" y="2682239"/>
              <a:ext cx="1682832" cy="226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83670" y="4429524"/>
              <a:ext cx="10056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ברזל</a:t>
              </a: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11127220" y="2015879"/>
            <a:ext cx="1064780" cy="2065959"/>
            <a:chOff x="5194665" y="1875948"/>
            <a:chExt cx="1064780" cy="2065959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6" t="36025" r="50543" b="41370"/>
            <a:stretch/>
          </p:blipFill>
          <p:spPr bwMode="auto">
            <a:xfrm>
              <a:off x="5239842" y="1875948"/>
              <a:ext cx="1019603" cy="193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665" y="3480242"/>
              <a:ext cx="10056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חמצן</a:t>
              </a:r>
            </a:p>
          </p:txBody>
        </p:sp>
      </p:grpSp>
      <p:sp>
        <p:nvSpPr>
          <p:cNvPr id="42" name="מלבן 41"/>
          <p:cNvSpPr/>
          <p:nvPr/>
        </p:nvSpPr>
        <p:spPr>
          <a:xfrm>
            <a:off x="636731" y="725022"/>
            <a:ext cx="248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לרוב היסודות יש מספר איזוטופים. </a:t>
            </a:r>
            <a:endParaRPr lang="en-US" sz="2400" kern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225848" y="1802856"/>
            <a:ext cx="2867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בטבלה המחזורית מופיעה המסה האטומית  המשוקללת של היסוד ב-</a:t>
            </a:r>
            <a:r>
              <a:rPr lang="he-IL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[גרמים]</a:t>
            </a:r>
            <a:r>
              <a:rPr lang="he-IL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0" y="3851005"/>
            <a:ext cx="3107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מסה </a:t>
            </a:r>
            <a:r>
              <a:rPr lang="he-IL" sz="2400" dirty="0" err="1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מולרית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היא הממוצע  המשוקלל של המסות </a:t>
            </a:r>
            <a:r>
              <a:rPr lang="he-IL" sz="2400" dirty="0" err="1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המולריות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האיזוטופים השונים על פי שכיחותם בטבע.</a:t>
            </a:r>
            <a:endParaRPr lang="he-IL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422654" y="2068006"/>
            <a:ext cx="2140270" cy="3185160"/>
            <a:chOff x="681734" y="2006089"/>
            <a:chExt cx="1691640" cy="2621280"/>
          </a:xfrm>
        </p:grpSpPr>
        <p:pic>
          <p:nvPicPr>
            <p:cNvPr id="42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" t="38299" r="82976" b="45076"/>
            <a:stretch/>
          </p:blipFill>
          <p:spPr bwMode="auto">
            <a:xfrm>
              <a:off x="681734" y="2006089"/>
              <a:ext cx="1691640" cy="262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מלבן מעוגל 6"/>
            <p:cNvSpPr/>
            <p:nvPr/>
          </p:nvSpPr>
          <p:spPr>
            <a:xfrm>
              <a:off x="1164481" y="3860545"/>
              <a:ext cx="887136" cy="51333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0" name="מלבן 29"/>
          <p:cNvSpPr/>
          <p:nvPr/>
        </p:nvSpPr>
        <p:spPr>
          <a:xfrm>
            <a:off x="259081" y="344059"/>
            <a:ext cx="1176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מסה מולרית של תרכובות 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(מורכבות מאטומים שונים)</a:t>
            </a:r>
          </a:p>
        </p:txBody>
      </p:sp>
      <p:cxnSp>
        <p:nvCxnSpPr>
          <p:cNvPr id="32" name="מחבר ישר 31"/>
          <p:cNvCxnSpPr/>
          <p:nvPr/>
        </p:nvCxnSpPr>
        <p:spPr>
          <a:xfrm flipH="1">
            <a:off x="259080" y="344059"/>
            <a:ext cx="1168908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 flipH="1" flipV="1">
            <a:off x="259080" y="1145872"/>
            <a:ext cx="11689080" cy="82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0513" y="1334884"/>
            <a:ext cx="1168908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הסכום בגרמים של כל המסות  האטומיות של האטומים  שמרכיבים את התרכובת הנתונה</a:t>
            </a:r>
            <a:endParaRPr lang="en-US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480" y="2652717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מול מולקולות מים</a:t>
            </a:r>
          </a:p>
          <a:p>
            <a:pPr algn="ctr"/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5053" y="2652717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2 מול אטומי מימן</a:t>
            </a:r>
          </a:p>
          <a:p>
            <a:pPr algn="ctr"/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71626" y="2652717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מול 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חמצן</a:t>
            </a:r>
          </a:p>
          <a:p>
            <a:pPr algn="ctr"/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7970" y="3024340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3568" y="2994456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78480" y="4483135"/>
            <a:ext cx="2391467" cy="9194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מותר לעגל למספר שלם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1563054" y="3465513"/>
            <a:ext cx="747787" cy="7375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926353" y="3524669"/>
            <a:ext cx="747787" cy="7375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9580930" y="3472902"/>
            <a:ext cx="15290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(16 </a:t>
            </a:r>
            <a:r>
              <a:rPr lang="he-IL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92410" y="3505010"/>
            <a:ext cx="235675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he-IL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1.01 x 2)</a:t>
            </a:r>
            <a:endParaRPr lang="he-IL" sz="2400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118275" y="3461601"/>
            <a:ext cx="2042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.02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18 </a:t>
            </a:r>
            <a:r>
              <a:rPr lang="he-IL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he-IL" dirty="0"/>
          </a:p>
        </p:txBody>
      </p:sp>
      <p:sp>
        <p:nvSpPr>
          <p:cNvPr id="20" name="אליפסה 19"/>
          <p:cNvSpPr/>
          <p:nvPr/>
        </p:nvSpPr>
        <p:spPr>
          <a:xfrm>
            <a:off x="761454" y="3328584"/>
            <a:ext cx="1594561" cy="11297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69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8" grpId="0" animBg="1"/>
      <p:bldP spid="49" grpId="0" animBg="1"/>
      <p:bldP spid="6" grpId="0"/>
      <p:bldP spid="50" grpId="0"/>
      <p:bldP spid="51" grpId="0" animBg="1"/>
      <p:bldP spid="15" grpId="0" animBg="1"/>
      <p:bldP spid="15" grpId="1" animBg="1"/>
      <p:bldP spid="16" grpId="0" animBg="1"/>
      <p:bldP spid="16" grpId="1" animBg="1"/>
      <p:bldP spid="2" grpId="0"/>
      <p:bldP spid="4" grpId="0"/>
      <p:bldP spid="9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84647" y="3547563"/>
                <a:ext cx="575187" cy="7599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altLang="he-IL" i="1" ker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Varela Round" panose="00000500000000000000" pitchFamily="2" charset="-79"/>
                              <a:sym typeface="Arial"/>
                            </a:rPr>
                          </m:ctrlPr>
                        </m:fPr>
                        <m:num>
                          <m:r>
                            <a:rPr lang="he-IL" altLang="he-IL" ker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Varela Round" panose="00000500000000000000" pitchFamily="2" charset="-79"/>
                              <a:sym typeface="Arial"/>
                            </a:rPr>
                            <m:t>גרם</m:t>
                          </m:r>
                        </m:num>
                        <m:den>
                          <m:r>
                            <a:rPr lang="he-IL" altLang="he-IL" ker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Varela Round" panose="00000500000000000000" pitchFamily="2" charset="-79"/>
                              <a:sym typeface="Arial"/>
                            </a:rPr>
                            <m:t>מול</m:t>
                          </m:r>
                        </m:den>
                      </m:f>
                    </m:oMath>
                  </m:oMathPara>
                </a14:m>
                <a:endParaRPr lang="he-IL" kern="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647" y="3547563"/>
                <a:ext cx="575187" cy="759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061381" y="2863400"/>
            <a:ext cx="3734669" cy="4086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Mw[C]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מסה של 1 מול אטומי פחמן 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4064" y="2867393"/>
            <a:ext cx="3623130" cy="4086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Mw[Si]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מסה של 1 מול אטומי צורן 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כותרת 21"/>
          <p:cNvSpPr>
            <a:spLocks noGrp="1"/>
          </p:cNvSpPr>
          <p:nvPr>
            <p:ph type="title"/>
          </p:nvPr>
        </p:nvSpPr>
        <p:spPr>
          <a:xfrm>
            <a:off x="0" y="270176"/>
            <a:ext cx="12191999" cy="720000"/>
          </a:xfrm>
        </p:spPr>
        <p:txBody>
          <a:bodyPr/>
          <a:lstStyle/>
          <a:p>
            <a:r>
              <a:rPr lang="he-IL" sz="4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מסה מולרית של חומרים בעלי מבני ענק</a:t>
            </a:r>
          </a:p>
        </p:txBody>
      </p:sp>
      <p:cxnSp>
        <p:nvCxnSpPr>
          <p:cNvPr id="30" name="מחבר ישר 29"/>
          <p:cNvCxnSpPr/>
          <p:nvPr/>
        </p:nvCxnSpPr>
        <p:spPr>
          <a:xfrm flipH="1">
            <a:off x="259080" y="344059"/>
            <a:ext cx="1168908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 flipH="1" flipV="1">
            <a:off x="259080" y="1145872"/>
            <a:ext cx="11689080" cy="82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4614" y="2710168"/>
            <a:ext cx="2996176" cy="71508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Mw[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SiC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מסה של 1 מול  קרביד הצורן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066" y="3696804"/>
            <a:ext cx="67787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 x 28.09 + 1 x 12.01 =        40.10 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endParaRPr lang="he-IL" sz="2400" dirty="0"/>
          </a:p>
        </p:txBody>
      </p:sp>
      <p:sp>
        <p:nvSpPr>
          <p:cNvPr id="5" name="אליפסה 4"/>
          <p:cNvSpPr/>
          <p:nvPr/>
        </p:nvSpPr>
        <p:spPr>
          <a:xfrm>
            <a:off x="7502450" y="3273116"/>
            <a:ext cx="1676730" cy="1146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TextBox 33"/>
          <p:cNvSpPr txBox="1"/>
          <p:nvPr/>
        </p:nvSpPr>
        <p:spPr>
          <a:xfrm>
            <a:off x="7282393" y="4527801"/>
            <a:ext cx="2116843" cy="9194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מותר לעגל למספר שלם</a:t>
            </a:r>
          </a:p>
        </p:txBody>
      </p:sp>
      <p:sp>
        <p:nvSpPr>
          <p:cNvPr id="2" name="מלבן 1"/>
          <p:cNvSpPr/>
          <p:nvPr/>
        </p:nvSpPr>
        <p:spPr>
          <a:xfrm>
            <a:off x="259080" y="1318628"/>
            <a:ext cx="1170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מסה של כמות חומר שבה יחידת המבנה קבועה </a:t>
            </a:r>
            <a:r>
              <a:rPr lang="he-IL" sz="2400" kern="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– </a:t>
            </a: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הנוסחה האמפירית</a:t>
            </a:r>
            <a:endParaRPr lang="en-US" sz="2400" kern="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11480" y="1939043"/>
            <a:ext cx="123318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 קרביד הצורן,</a:t>
            </a:r>
            <a:r>
              <a:rPr lang="en-US" sz="2400" dirty="0" err="1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SiC</a:t>
            </a:r>
            <a:r>
              <a:rPr lang="en-US" sz="240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מכיל:</a:t>
            </a:r>
          </a:p>
        </p:txBody>
      </p:sp>
      <p:sp>
        <p:nvSpPr>
          <p:cNvPr id="8" name="מלבן 7"/>
          <p:cNvSpPr/>
          <p:nvPr/>
        </p:nvSpPr>
        <p:spPr>
          <a:xfrm>
            <a:off x="3436961" y="2775616"/>
            <a:ext cx="476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=</a:t>
            </a:r>
            <a:endParaRPr lang="he-IL" sz="3200" dirty="0"/>
          </a:p>
        </p:txBody>
      </p:sp>
      <p:sp>
        <p:nvSpPr>
          <p:cNvPr id="9" name="מלבן 8"/>
          <p:cNvSpPr/>
          <p:nvPr/>
        </p:nvSpPr>
        <p:spPr>
          <a:xfrm>
            <a:off x="7607194" y="2800300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+</a:t>
            </a:r>
            <a:endParaRPr lang="he-I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309" y="4954759"/>
            <a:ext cx="3583858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הערה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-</a:t>
            </a:r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יחידת המבנה הקבועה חוזרת על עצמה מול פעמים.</a:t>
            </a:r>
            <a:endParaRPr lang="en-US" sz="20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91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32" grpId="0" animBg="1"/>
      <p:bldP spid="4" grpId="0"/>
      <p:bldP spid="5" grpId="0" animBg="1"/>
      <p:bldP spid="34" grpId="0" animBg="1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3674258" y="308208"/>
            <a:ext cx="2458255" cy="1338678"/>
            <a:chOff x="899743" y="502959"/>
            <a:chExt cx="2458255" cy="1338678"/>
          </a:xfrm>
        </p:grpSpPr>
        <p:sp>
          <p:nvSpPr>
            <p:cNvPr id="15" name="TextBox 14"/>
            <p:cNvSpPr txBox="1"/>
            <p:nvPr/>
          </p:nvSpPr>
          <p:spPr>
            <a:xfrm>
              <a:off x="899743" y="1256862"/>
              <a:ext cx="23914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Mg(NO</a:t>
              </a:r>
              <a:r>
                <a:rPr lang="en-US" sz="32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en-US" sz="32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)</a:t>
              </a:r>
              <a:r>
                <a:rPr lang="en-US" sz="32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2</a:t>
              </a:r>
              <a:endParaRPr lang="he-IL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6531" y="502959"/>
              <a:ext cx="2391467" cy="13280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מסת מול 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יחידת מבנה</a:t>
              </a:r>
            </a:p>
            <a:p>
              <a:pPr algn="ctr"/>
              <a:endPara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10411" y="2074173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מול יוני מגנזיום</a:t>
            </a:r>
          </a:p>
          <a:p>
            <a:pPr algn="ctr" rtl="0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0715" y="2001659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מול 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יונים חנקתיים</a:t>
            </a:r>
            <a:endParaRPr lang="en-US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3920" y="2808804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35484" y="4067911"/>
            <a:ext cx="2391467" cy="98750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מול 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חנקן,</a:t>
            </a:r>
            <a:r>
              <a:rPr lang="en-US" sz="2800" b="1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endParaRPr lang="he-IL" sz="2800" b="1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0094" y="4053212"/>
            <a:ext cx="2391467" cy="91940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מול 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חמצן,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0642" y="4235223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0543" y="2786134"/>
            <a:ext cx="26408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2(NO</a:t>
            </a:r>
            <a:r>
              <a:rPr lang="en-US" sz="3200" baseline="-25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3</a:t>
            </a:r>
            <a:r>
              <a:rPr lang="en-US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)</a:t>
            </a:r>
            <a:r>
              <a:rPr lang="en-US" sz="440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-</a:t>
            </a:r>
            <a:r>
              <a:rPr lang="en-US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    </a:t>
            </a:r>
            <a:endParaRPr lang="he-IL" sz="32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9993" y="2817421"/>
            <a:ext cx="12249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Mg</a:t>
            </a:r>
            <a:r>
              <a:rPr lang="en-US" sz="320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2+</a:t>
            </a:r>
            <a:endParaRPr lang="he-IL" sz="32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 flipH="1">
            <a:off x="6078984" y="3370601"/>
            <a:ext cx="575218" cy="56787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/>
          <p:nvPr/>
        </p:nvCxnSpPr>
        <p:spPr>
          <a:xfrm rot="5400000" flipV="1">
            <a:off x="7916979" y="3375244"/>
            <a:ext cx="575218" cy="54825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>
            <a:off x="3468061" y="1613056"/>
            <a:ext cx="479182" cy="41177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5965350" y="1610350"/>
            <a:ext cx="401245" cy="41448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35463" y="2122113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39755" y="4389639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cxnSp>
        <p:nvCxnSpPr>
          <p:cNvPr id="17" name="מחבר חץ ישר 16"/>
          <p:cNvCxnSpPr/>
          <p:nvPr/>
        </p:nvCxnSpPr>
        <p:spPr>
          <a:xfrm flipV="1">
            <a:off x="3116744" y="1404468"/>
            <a:ext cx="630648" cy="34555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 flipV="1">
            <a:off x="6332155" y="1385778"/>
            <a:ext cx="513482" cy="28783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5800" y="3740161"/>
            <a:ext cx="3282809" cy="188477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2 מול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חנקן,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14.01)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2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28.02= (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57530" y="3739642"/>
            <a:ext cx="2745027" cy="188477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6 מול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חמצן,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16.00)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6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96=(</a:t>
            </a:r>
          </a:p>
        </p:txBody>
      </p:sp>
      <p:cxnSp>
        <p:nvCxnSpPr>
          <p:cNvPr id="34" name="מחבר חץ ישר 33"/>
          <p:cNvCxnSpPr/>
          <p:nvPr/>
        </p:nvCxnSpPr>
        <p:spPr>
          <a:xfrm rot="5400000" flipH="1" flipV="1">
            <a:off x="7115101" y="3063103"/>
            <a:ext cx="575218" cy="54825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 rot="10800000">
            <a:off x="8623482" y="3119449"/>
            <a:ext cx="575218" cy="54825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קבוצה 9"/>
          <p:cNvGrpSpPr/>
          <p:nvPr/>
        </p:nvGrpSpPr>
        <p:grpSpPr>
          <a:xfrm>
            <a:off x="760642" y="1769292"/>
            <a:ext cx="2593336" cy="1328023"/>
            <a:chOff x="317504" y="2468880"/>
            <a:chExt cx="2593336" cy="1328023"/>
          </a:xfrm>
        </p:grpSpPr>
        <p:sp>
          <p:nvSpPr>
            <p:cNvPr id="28" name="TextBox 27"/>
            <p:cNvSpPr txBox="1"/>
            <p:nvPr/>
          </p:nvSpPr>
          <p:spPr>
            <a:xfrm>
              <a:off x="696753" y="2827273"/>
              <a:ext cx="110182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Mg</a:t>
              </a:r>
              <a:r>
                <a:rPr lang="en-US" sz="2400" baseline="30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+2</a:t>
              </a:r>
              <a:endParaRPr lang="he-IL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7504" y="2468880"/>
              <a:ext cx="2593336" cy="13280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מסת 1  מול יוני מגנזיום </a:t>
              </a:r>
            </a:p>
            <a:p>
              <a:pPr algn="ctr" rtl="0"/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(24.31 גרם)</a:t>
              </a:r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844021" y="1644060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2 מול 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(NO</a:t>
            </a:r>
            <a:r>
              <a:rPr lang="en-US" sz="2400" baseline="-25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3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)</a:t>
            </a:r>
            <a:r>
              <a:rPr lang="en-US" sz="240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-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    </a:t>
            </a:r>
            <a:endParaRPr lang="he-IL" sz="24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124.02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3490844" y="13380"/>
            <a:ext cx="2715948" cy="1736646"/>
            <a:chOff x="8177700" y="690486"/>
            <a:chExt cx="2715948" cy="1736646"/>
          </a:xfrm>
        </p:grpSpPr>
        <p:sp>
          <p:nvSpPr>
            <p:cNvPr id="38" name="TextBox 37"/>
            <p:cNvSpPr txBox="1"/>
            <p:nvPr/>
          </p:nvSpPr>
          <p:spPr>
            <a:xfrm>
              <a:off x="8502181" y="690486"/>
              <a:ext cx="2391467" cy="173664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מסת מול 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יחידת מבנה</a:t>
              </a:r>
            </a:p>
            <a:p>
              <a:pPr algn="ctr"/>
              <a:endPara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.33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148 </a:t>
              </a:r>
              <a:r>
                <a:rPr lang="he-IL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גרם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77700" y="1446690"/>
              <a:ext cx="23914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Mg(NO</a:t>
              </a:r>
              <a:r>
                <a:rPr lang="en-US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)</a:t>
              </a:r>
              <a:r>
                <a:rPr lang="en-US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2</a:t>
              </a:r>
              <a:endParaRPr lang="he-IL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endParaRPr>
            </a:p>
          </p:txBody>
        </p:sp>
      </p:grpSp>
      <p:sp>
        <p:nvSpPr>
          <p:cNvPr id="2" name="תרשים זרימה: מחבר 1"/>
          <p:cNvSpPr/>
          <p:nvPr/>
        </p:nvSpPr>
        <p:spPr>
          <a:xfrm>
            <a:off x="1028644" y="2431363"/>
            <a:ext cx="2190280" cy="79951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תרשים זרימה: מחבר 17"/>
          <p:cNvSpPr/>
          <p:nvPr/>
        </p:nvSpPr>
        <p:spPr>
          <a:xfrm>
            <a:off x="4653741" y="4842609"/>
            <a:ext cx="3023098" cy="79951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רשים זרימה: מחבר 18"/>
          <p:cNvSpPr/>
          <p:nvPr/>
        </p:nvSpPr>
        <p:spPr>
          <a:xfrm>
            <a:off x="8311433" y="4884916"/>
            <a:ext cx="3023098" cy="79951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תרשים זרימה: מחבר 19"/>
          <p:cNvSpPr/>
          <p:nvPr/>
        </p:nvSpPr>
        <p:spPr>
          <a:xfrm>
            <a:off x="3940323" y="1088840"/>
            <a:ext cx="2190280" cy="79951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8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מול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-מספר אבוגדרו -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מסה מולרית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2" y="213094"/>
            <a:ext cx="1219199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 flipH="1">
            <a:off x="1" y="933094"/>
            <a:ext cx="12191999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489822" y="1395935"/>
            <a:ext cx="1539240" cy="3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6.02 x 10</a:t>
            </a:r>
            <a:r>
              <a:rPr kumimoji="0" lang="en-US" altLang="he-IL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23</a:t>
            </a:r>
            <a:endParaRPr kumimoji="0" lang="he-IL" altLang="he-IL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                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6130" y="2976545"/>
            <a:ext cx="3906442" cy="14260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חלקיקים:</a:t>
            </a: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אטומים, מולקולות, יונים, אלקטרונים.</a:t>
            </a:r>
            <a:r>
              <a:rPr lang="he-IL" alt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8235771" y="1124872"/>
            <a:ext cx="3565610" cy="2666669"/>
            <a:chOff x="4350209" y="1322042"/>
            <a:chExt cx="3565610" cy="2666669"/>
          </a:xfrm>
        </p:grpSpPr>
        <p:sp>
          <p:nvSpPr>
            <p:cNvPr id="21" name="מלבן מעוגל 20"/>
            <p:cNvSpPr/>
            <p:nvPr/>
          </p:nvSpPr>
          <p:spPr>
            <a:xfrm>
              <a:off x="4350209" y="1322042"/>
              <a:ext cx="3565610" cy="266666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1546" y="1473187"/>
              <a:ext cx="323323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 </a:t>
              </a:r>
              <a:r>
                <a:rPr lang="en-US" altLang="he-IL" sz="28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r>
                <a:rPr lang="en-US" altLang="he-IL" sz="2800" b="1" baseline="-250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A</a:t>
              </a:r>
              <a:r>
                <a:rPr lang="en-US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</a:t>
              </a:r>
              <a:r>
                <a:rPr lang="he-IL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</a:t>
              </a:r>
              <a:r>
                <a:rPr lang="he-IL" altLang="he-IL" sz="2400" b="1" baseline="-25000" dirty="0">
                  <a:solidFill>
                    <a:srgbClr val="00B05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                        </a:t>
              </a:r>
              <a:r>
                <a:rPr lang="he-IL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</a:t>
              </a:r>
              <a:r>
                <a:rPr lang="he-IL" altLang="he-IL" sz="28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1</a:t>
              </a:r>
              <a:r>
                <a:rPr lang="he-IL" altLang="he-IL" sz="2400" b="1" baseline="-250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</a:t>
              </a:r>
              <a:r>
                <a:rPr kumimoji="0" lang="he-IL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מול</a:t>
              </a: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                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909198" y="1995421"/>
            <a:ext cx="1511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09671" y="2625283"/>
                <a:ext cx="762896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671" y="2625283"/>
                <a:ext cx="762896" cy="840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40911" y="1987380"/>
            <a:ext cx="11876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945119" y="2622325"/>
                <a:ext cx="724860" cy="100251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  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119" y="2622325"/>
                <a:ext cx="724860" cy="1002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915369" y="2845719"/>
                <a:ext cx="81059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69" y="2845719"/>
                <a:ext cx="81059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מחבר ישר 13"/>
          <p:cNvCxnSpPr/>
          <p:nvPr/>
        </p:nvCxnSpPr>
        <p:spPr>
          <a:xfrm flipH="1">
            <a:off x="9583205" y="2847113"/>
            <a:ext cx="1426147" cy="5690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9619381" y="2847113"/>
            <a:ext cx="1426147" cy="5740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/>
          <p:cNvGrpSpPr/>
          <p:nvPr/>
        </p:nvGrpSpPr>
        <p:grpSpPr>
          <a:xfrm>
            <a:off x="8522358" y="3795025"/>
            <a:ext cx="2773680" cy="2258938"/>
            <a:chOff x="4853623" y="1277316"/>
            <a:chExt cx="2773680" cy="2352647"/>
          </a:xfrm>
        </p:grpSpPr>
        <p:sp>
          <p:nvSpPr>
            <p:cNvPr id="28" name="משולש שווה-שוקיים 27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" name="מחבר ישר 28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9"/>
            <p:cNvCxnSpPr>
              <a:endCxn id="28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מלבן 30"/>
          <p:cNvSpPr/>
          <p:nvPr/>
        </p:nvSpPr>
        <p:spPr>
          <a:xfrm>
            <a:off x="9160043" y="5352783"/>
            <a:ext cx="386836" cy="46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9546879" y="4364301"/>
            <a:ext cx="592125" cy="47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10156082" y="5311426"/>
            <a:ext cx="595081" cy="46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4" name="אליפסה 33"/>
          <p:cNvSpPr/>
          <p:nvPr/>
        </p:nvSpPr>
        <p:spPr>
          <a:xfrm>
            <a:off x="10093724" y="5165202"/>
            <a:ext cx="747787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9031130" y="5179137"/>
            <a:ext cx="719529" cy="7096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6" name="אליפסה 35"/>
          <p:cNvSpPr/>
          <p:nvPr/>
        </p:nvSpPr>
        <p:spPr>
          <a:xfrm>
            <a:off x="9560861" y="4278952"/>
            <a:ext cx="719529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8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8" grpId="0"/>
      <p:bldP spid="31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מול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-מספר אבוגדרו -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מסה מולרית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2" y="213094"/>
            <a:ext cx="1219199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 flipH="1">
            <a:off x="1" y="933094"/>
            <a:ext cx="12191999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489822" y="1395935"/>
            <a:ext cx="1539240" cy="3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6.02 x 10</a:t>
            </a:r>
            <a:r>
              <a:rPr kumimoji="0" lang="en-US" altLang="he-IL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23</a:t>
            </a:r>
            <a:endParaRPr kumimoji="0" lang="he-IL" altLang="he-IL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                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6130" y="2976545"/>
            <a:ext cx="3906442" cy="14260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חלקיקים:</a:t>
            </a: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אטומים, מולקולות, יונים, אלקטרונים.</a:t>
            </a:r>
            <a:r>
              <a:rPr lang="he-IL" alt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8235771" y="1124872"/>
            <a:ext cx="3565610" cy="2666669"/>
            <a:chOff x="4350209" y="1322042"/>
            <a:chExt cx="3565610" cy="2666669"/>
          </a:xfrm>
        </p:grpSpPr>
        <p:sp>
          <p:nvSpPr>
            <p:cNvPr id="21" name="מלבן מעוגל 20"/>
            <p:cNvSpPr/>
            <p:nvPr/>
          </p:nvSpPr>
          <p:spPr>
            <a:xfrm>
              <a:off x="4350209" y="1322042"/>
              <a:ext cx="3565610" cy="266666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1546" y="1473187"/>
              <a:ext cx="323323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 </a:t>
              </a:r>
              <a:r>
                <a:rPr lang="en-US" altLang="he-IL" sz="28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r>
                <a:rPr lang="en-US" altLang="he-IL" sz="2800" b="1" baseline="-250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A</a:t>
              </a:r>
              <a:r>
                <a:rPr lang="en-US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</a:t>
              </a:r>
              <a:r>
                <a:rPr lang="he-IL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</a:t>
              </a:r>
              <a:r>
                <a:rPr lang="he-IL" altLang="he-IL" sz="2400" b="1" baseline="-25000" dirty="0">
                  <a:solidFill>
                    <a:srgbClr val="00B05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                        </a:t>
              </a:r>
              <a:r>
                <a:rPr lang="he-IL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</a:t>
              </a:r>
              <a:r>
                <a:rPr lang="he-IL" altLang="he-IL" sz="28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1</a:t>
              </a:r>
              <a:r>
                <a:rPr lang="he-IL" altLang="he-IL" sz="2400" b="1" baseline="-250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</a:t>
              </a:r>
              <a:r>
                <a:rPr kumimoji="0" lang="he-IL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מול</a:t>
              </a: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                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909198" y="1995421"/>
            <a:ext cx="1511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09671" y="2625283"/>
                <a:ext cx="762896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671" y="2625283"/>
                <a:ext cx="762896" cy="840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40911" y="1987380"/>
            <a:ext cx="11876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948778" y="2544138"/>
                <a:ext cx="724860" cy="100251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  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78" y="2544138"/>
                <a:ext cx="724860" cy="1002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915369" y="2845719"/>
                <a:ext cx="81059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69" y="2845719"/>
                <a:ext cx="81059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מחבר ישר 13"/>
          <p:cNvCxnSpPr/>
          <p:nvPr/>
        </p:nvCxnSpPr>
        <p:spPr>
          <a:xfrm flipH="1">
            <a:off x="9583205" y="2847113"/>
            <a:ext cx="1426147" cy="5690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9619381" y="2847113"/>
            <a:ext cx="1426147" cy="5740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/>
          <p:cNvGrpSpPr/>
          <p:nvPr/>
        </p:nvGrpSpPr>
        <p:grpSpPr>
          <a:xfrm>
            <a:off x="8522358" y="3795025"/>
            <a:ext cx="2773680" cy="2018443"/>
            <a:chOff x="4853623" y="1277316"/>
            <a:chExt cx="2773680" cy="2352647"/>
          </a:xfrm>
        </p:grpSpPr>
        <p:sp>
          <p:nvSpPr>
            <p:cNvPr id="28" name="משולש שווה-שוקיים 27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" name="מחבר ישר 28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9"/>
            <p:cNvCxnSpPr>
              <a:endCxn id="28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מלבן 30"/>
          <p:cNvSpPr/>
          <p:nvPr/>
        </p:nvSpPr>
        <p:spPr>
          <a:xfrm>
            <a:off x="9210437" y="5142087"/>
            <a:ext cx="386836" cy="46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9546879" y="4364301"/>
            <a:ext cx="592125" cy="47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10156669" y="5160120"/>
            <a:ext cx="595081" cy="46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4" name="אליפסה 33"/>
          <p:cNvSpPr/>
          <p:nvPr/>
        </p:nvSpPr>
        <p:spPr>
          <a:xfrm>
            <a:off x="10067738" y="5016699"/>
            <a:ext cx="747787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9031130" y="4996197"/>
            <a:ext cx="719529" cy="7096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6" name="אליפסה 35"/>
          <p:cNvSpPr/>
          <p:nvPr/>
        </p:nvSpPr>
        <p:spPr>
          <a:xfrm>
            <a:off x="9560861" y="4278952"/>
            <a:ext cx="719529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427976" y="1138328"/>
            <a:ext cx="3674857" cy="2653213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40" name="קבוצה 39"/>
          <p:cNvGrpSpPr/>
          <p:nvPr/>
        </p:nvGrpSpPr>
        <p:grpSpPr>
          <a:xfrm>
            <a:off x="777248" y="1296106"/>
            <a:ext cx="2941320" cy="862231"/>
            <a:chOff x="4766880" y="2372178"/>
            <a:chExt cx="2317547" cy="859810"/>
          </a:xfrm>
        </p:grpSpPr>
        <p:sp>
          <p:nvSpPr>
            <p:cNvPr id="42" name="TextBox 41"/>
            <p:cNvSpPr txBox="1"/>
            <p:nvPr/>
          </p:nvSpPr>
          <p:spPr>
            <a:xfrm>
              <a:off x="4805030" y="2493324"/>
              <a:ext cx="227939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cs typeface="Varela Round" panose="00000500000000000000" pitchFamily="2" charset="-79"/>
                </a:rPr>
                <a:t>   1  מול      </a:t>
              </a:r>
              <a:r>
                <a:rPr kumimoji="0" lang="en-US" alt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cs typeface="Varela Round" panose="00000500000000000000" pitchFamily="2" charset="-79"/>
                </a:rPr>
                <a:t>      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66880" y="2372178"/>
                  <a:ext cx="575187" cy="75995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he-IL" altLang="he-IL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</m:ctrlPr>
                          </m:fPr>
                          <m:num>
                            <m:r>
                              <a:rPr kumimoji="0" lang="he-IL" altLang="he-IL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גרם</m:t>
                            </m:r>
                          </m:num>
                          <m:den>
                            <m:r>
                              <a:rPr kumimoji="0" lang="he-IL" altLang="he-IL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מול</m:t>
                            </m:r>
                          </m:den>
                        </m:f>
                      </m:oMath>
                    </m:oMathPara>
                  </a14:m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6880" y="2372178"/>
                  <a:ext cx="575187" cy="7599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825893" y="2634269"/>
                <a:ext cx="829955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893" y="2634269"/>
                <a:ext cx="829955" cy="840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02546" y="2586446"/>
                <a:ext cx="712519" cy="840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Mw</m:t>
                          </m:r>
                        </m:den>
                      </m:f>
                    </m:oMath>
                  </m:oMathPara>
                </a14:m>
                <a:endParaRPr kumimoji="0" lang="he-IL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46" y="2586446"/>
                <a:ext cx="712519" cy="840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מחבר ישר 45"/>
          <p:cNvCxnSpPr/>
          <p:nvPr/>
        </p:nvCxnSpPr>
        <p:spPr>
          <a:xfrm flipH="1">
            <a:off x="2037300" y="2703961"/>
            <a:ext cx="962729" cy="5747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972148" y="2802410"/>
            <a:ext cx="997780" cy="5763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25996" y="2069764"/>
            <a:ext cx="14130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7" y="2094226"/>
            <a:ext cx="19692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n 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 מול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2200797" y="2792362"/>
            <a:ext cx="476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</a:p>
        </p:txBody>
      </p:sp>
      <p:grpSp>
        <p:nvGrpSpPr>
          <p:cNvPr id="53" name="קבוצה 52"/>
          <p:cNvGrpSpPr/>
          <p:nvPr/>
        </p:nvGrpSpPr>
        <p:grpSpPr>
          <a:xfrm>
            <a:off x="934965" y="3827357"/>
            <a:ext cx="2397283" cy="1986111"/>
            <a:chOff x="4032505" y="1041870"/>
            <a:chExt cx="2773680" cy="2352647"/>
          </a:xfrm>
          <a:noFill/>
        </p:grpSpPr>
        <p:grpSp>
          <p:nvGrpSpPr>
            <p:cNvPr id="54" name="קבוצה 53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57" name="קבוצה 56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59" name="משולש שווה-שוקיים 58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0" name="מחבר ישר 59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מחבר ישר 60"/>
                <p:cNvCxnSpPr/>
                <p:nvPr/>
              </p:nvCxnSpPr>
              <p:spPr>
                <a:xfrm>
                  <a:off x="6199575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מלבן 57"/>
              <p:cNvSpPr/>
              <p:nvPr/>
            </p:nvSpPr>
            <p:spPr>
              <a:xfrm>
                <a:off x="7864142" y="2568035"/>
                <a:ext cx="436137" cy="5468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מלבן 54"/>
            <p:cNvSpPr/>
            <p:nvPr/>
          </p:nvSpPr>
          <p:spPr>
            <a:xfrm>
              <a:off x="5079947" y="1620809"/>
              <a:ext cx="540085" cy="5468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56" name="מלבן 55"/>
            <p:cNvSpPr/>
            <p:nvPr/>
          </p:nvSpPr>
          <p:spPr>
            <a:xfrm>
              <a:off x="4457800" y="2631557"/>
              <a:ext cx="836836" cy="5468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62" name="אליפסה 61"/>
          <p:cNvSpPr/>
          <p:nvPr/>
        </p:nvSpPr>
        <p:spPr>
          <a:xfrm>
            <a:off x="1331889" y="4999025"/>
            <a:ext cx="696711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/>
          <p:cNvSpPr/>
          <p:nvPr/>
        </p:nvSpPr>
        <p:spPr>
          <a:xfrm>
            <a:off x="2167935" y="5056765"/>
            <a:ext cx="696711" cy="7096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64" name="אליפסה 63"/>
          <p:cNvSpPr/>
          <p:nvPr/>
        </p:nvSpPr>
        <p:spPr>
          <a:xfrm>
            <a:off x="1773237" y="4203254"/>
            <a:ext cx="696711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96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/>
      <p:bldP spid="45" grpId="0"/>
      <p:bldP spid="50" grpId="0"/>
      <p:bldP spid="52" grpId="0"/>
      <p:bldP spid="62" grpId="0" animBg="1"/>
      <p:bldP spid="63" grpId="0" animBg="1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המרת יחידות</a:t>
            </a:r>
          </a:p>
        </p:txBody>
      </p:sp>
      <p:sp>
        <p:nvSpPr>
          <p:cNvPr id="22" name="מלבן מעוגל 21"/>
          <p:cNvSpPr/>
          <p:nvPr/>
        </p:nvSpPr>
        <p:spPr>
          <a:xfrm>
            <a:off x="4287501" y="946475"/>
            <a:ext cx="3653787" cy="646986"/>
          </a:xfrm>
          <a:prstGeom prst="round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alt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יחידות מסה</a:t>
            </a:r>
            <a:r>
              <a:rPr kumimoji="0" lang="he-IL" alt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            </a:t>
            </a:r>
            <a:endParaRPr kumimoji="0" lang="en-US" altLang="he-IL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80179" y="1996149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 מ"ג</a:t>
            </a:r>
          </a:p>
        </p:txBody>
      </p:sp>
      <p:sp>
        <p:nvSpPr>
          <p:cNvPr id="18" name="Down Arrow 1"/>
          <p:cNvSpPr/>
          <p:nvPr/>
        </p:nvSpPr>
        <p:spPr bwMode="auto">
          <a:xfrm>
            <a:off x="9883921" y="2650042"/>
            <a:ext cx="120183" cy="936554"/>
          </a:xfrm>
          <a:prstGeom prst="downArrow">
            <a:avLst/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9" name="Up Arrow 5"/>
          <p:cNvSpPr/>
          <p:nvPr/>
        </p:nvSpPr>
        <p:spPr bwMode="auto">
          <a:xfrm flipH="1">
            <a:off x="10103815" y="2640107"/>
            <a:ext cx="100103" cy="931252"/>
          </a:xfrm>
          <a:prstGeom prst="upArrow">
            <a:avLst/>
          </a:prstGeom>
          <a:solidFill>
            <a:srgbClr val="000099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0178610" y="2669699"/>
            <a:ext cx="11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</a:t>
            </a:r>
            <a:r>
              <a:rPr kumimoji="0" lang="en-US" alt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8797680" y="2670507"/>
            <a:ext cx="1118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: 1000</a:t>
            </a:r>
            <a:endParaRPr kumimoji="0" lang="he-IL" altLang="he-IL" sz="24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80180" y="3654910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 גרם</a:t>
            </a:r>
          </a:p>
        </p:txBody>
      </p:sp>
      <p:sp>
        <p:nvSpPr>
          <p:cNvPr id="14" name="Down Arrow 1"/>
          <p:cNvSpPr/>
          <p:nvPr/>
        </p:nvSpPr>
        <p:spPr bwMode="auto">
          <a:xfrm>
            <a:off x="6081043" y="2553501"/>
            <a:ext cx="124801" cy="972541"/>
          </a:xfrm>
          <a:prstGeom prst="downArrow">
            <a:avLst/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5" name="Up Arrow 5"/>
          <p:cNvSpPr/>
          <p:nvPr/>
        </p:nvSpPr>
        <p:spPr bwMode="auto">
          <a:xfrm flipH="1">
            <a:off x="6305555" y="2579553"/>
            <a:ext cx="100103" cy="931252"/>
          </a:xfrm>
          <a:prstGeom prst="upArrow">
            <a:avLst/>
          </a:prstGeom>
          <a:solidFill>
            <a:srgbClr val="000099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355761" y="2634369"/>
            <a:ext cx="1239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</a:t>
            </a:r>
            <a:r>
              <a:rPr kumimoji="0" lang="en-US" alt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4982482" y="2679042"/>
            <a:ext cx="1113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: 1000</a:t>
            </a:r>
            <a:endParaRPr kumimoji="0" lang="he-IL" altLang="he-IL" sz="24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0506" y="1974002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  גרם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40201" y="3592944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 ק"ג</a:t>
            </a:r>
          </a:p>
        </p:txBody>
      </p:sp>
      <p:sp>
        <p:nvSpPr>
          <p:cNvPr id="10" name="Down Arrow 1"/>
          <p:cNvSpPr/>
          <p:nvPr/>
        </p:nvSpPr>
        <p:spPr bwMode="auto">
          <a:xfrm>
            <a:off x="1946270" y="2548013"/>
            <a:ext cx="120183" cy="936554"/>
          </a:xfrm>
          <a:prstGeom prst="downArrow">
            <a:avLst/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1" name="Up Arrow 5"/>
          <p:cNvSpPr/>
          <p:nvPr/>
        </p:nvSpPr>
        <p:spPr bwMode="auto">
          <a:xfrm flipH="1">
            <a:off x="2166164" y="2538078"/>
            <a:ext cx="100103" cy="931252"/>
          </a:xfrm>
          <a:prstGeom prst="upArrow">
            <a:avLst/>
          </a:prstGeom>
          <a:solidFill>
            <a:srgbClr val="000099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31132" y="2699763"/>
            <a:ext cx="11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</a:t>
            </a:r>
            <a:r>
              <a:rPr kumimoji="0" lang="en-US" alt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52267" y="2699763"/>
            <a:ext cx="1195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: 1000</a:t>
            </a:r>
            <a:endParaRPr kumimoji="0" lang="he-IL" altLang="he-IL" sz="24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7724" y="2003563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 ק"ג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7723" y="3666464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 טון</a:t>
            </a:r>
          </a:p>
        </p:txBody>
      </p:sp>
      <p:graphicFrame>
        <p:nvGraphicFramePr>
          <p:cNvPr id="5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332892"/>
              </p:ext>
            </p:extLst>
          </p:nvPr>
        </p:nvGraphicFramePr>
        <p:xfrm>
          <a:off x="5113909" y="4310283"/>
          <a:ext cx="1986688" cy="194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Image" r:id="rId3" imgW="7838095" imgH="7676190" progId="">
                  <p:embed/>
                </p:oleObj>
              </mc:Choice>
              <mc:Fallback>
                <p:oleObj name="Image" r:id="rId3" imgW="7838095" imgH="7676190" progId="">
                  <p:embed/>
                  <p:pic>
                    <p:nvPicPr>
                      <p:cNvPr id="5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909" y="4310283"/>
                        <a:ext cx="1986688" cy="1946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9" grpId="0" animBg="1"/>
      <p:bldP spid="20" grpId="0"/>
      <p:bldP spid="21" grpId="0"/>
      <p:bldP spid="45" grpId="0" animBg="1"/>
      <p:bldP spid="14" grpId="0" animBg="1"/>
      <p:bldP spid="15" grpId="0" animBg="1"/>
      <p:bldP spid="16" grpId="0"/>
      <p:bldP spid="17" grpId="0"/>
      <p:bldP spid="43" grpId="0" animBg="1"/>
      <p:bldP spid="46" grpId="0" animBg="1"/>
      <p:bldP spid="10" grpId="0" animBg="1"/>
      <p:bldP spid="11" grpId="0" animBg="1"/>
      <p:bldP spid="12" grpId="0"/>
      <p:bldP spid="13" grpId="0"/>
      <p:bldP spid="4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6600" dirty="0"/>
              <a:t>כמויות ויחסים</a:t>
            </a:r>
            <a:endParaRPr sz="6600"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he-IL" dirty="0">
                <a:solidFill>
                  <a:srgbClr val="192A72"/>
                </a:solidFill>
              </a:rPr>
              <a:t>מספר אבוגדרו, מול ומסה מולרית.</a:t>
            </a:r>
            <a:endParaRPr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solidFill>
                  <a:srgbClr val="0000CC"/>
                </a:solidFill>
              </a:rPr>
              <a:t>המרת יחידות </a:t>
            </a:r>
          </a:p>
        </p:txBody>
      </p:sp>
      <p:sp>
        <p:nvSpPr>
          <p:cNvPr id="4" name="מלבן מעוגל 3"/>
          <p:cNvSpPr/>
          <p:nvPr/>
        </p:nvSpPr>
        <p:spPr>
          <a:xfrm>
            <a:off x="4340544" y="1106036"/>
            <a:ext cx="3653787" cy="646986"/>
          </a:xfrm>
          <a:prstGeom prst="round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alt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יחידות נפח</a:t>
            </a:r>
            <a:r>
              <a:rPr kumimoji="0" lang="he-IL" alt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            </a:t>
            </a:r>
            <a:endParaRPr kumimoji="0" lang="en-US" altLang="he-IL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2946" y="2044741"/>
            <a:ext cx="1799143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1000 מ"ל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5976" y="3952814"/>
            <a:ext cx="1799143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 ליטר</a:t>
            </a:r>
          </a:p>
        </p:txBody>
      </p:sp>
      <p:sp>
        <p:nvSpPr>
          <p:cNvPr id="8" name="Down Arrow 1"/>
          <p:cNvSpPr/>
          <p:nvPr/>
        </p:nvSpPr>
        <p:spPr bwMode="auto">
          <a:xfrm>
            <a:off x="5962520" y="2863482"/>
            <a:ext cx="120183" cy="936554"/>
          </a:xfrm>
          <a:prstGeom prst="downArrow">
            <a:avLst/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9" name="Up Arrow 5"/>
          <p:cNvSpPr/>
          <p:nvPr/>
        </p:nvSpPr>
        <p:spPr bwMode="auto">
          <a:xfrm flipH="1">
            <a:off x="6155547" y="2863482"/>
            <a:ext cx="100103" cy="931252"/>
          </a:xfrm>
          <a:prstGeom prst="upArrow">
            <a:avLst/>
          </a:prstGeom>
          <a:solidFill>
            <a:srgbClr val="000099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05599" y="2953170"/>
            <a:ext cx="1194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133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</a:t>
            </a:r>
            <a:r>
              <a:rPr kumimoji="0" lang="en-US" alt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792347" y="3098276"/>
            <a:ext cx="1263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: 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896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26504"/>
            <a:ext cx="12191999" cy="720000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–מהי המסה של 100 מולקולות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633" y="1917682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N=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 מולקולות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633" y="2624566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[SO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]=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kumimoji="0" lang="he-I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64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blipFill>
                <a:blip r:embed="rId2"/>
                <a:stretch>
                  <a:fillRect l="-1866" t="-5882" b="-1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907046" y="1107598"/>
            <a:ext cx="3284954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389890" y="1244139"/>
            <a:ext cx="3520440" cy="321328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809555" y="1676974"/>
            <a:ext cx="2681109" cy="2260805"/>
            <a:chOff x="4032505" y="1041870"/>
            <a:chExt cx="2773680" cy="2352647"/>
          </a:xfrm>
          <a:noFill/>
        </p:grpSpPr>
        <p:grpSp>
          <p:nvGrpSpPr>
            <p:cNvPr id="19" name="קבוצה 18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23" name="קבוצה 22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5" name="משולש שווה-שוקיים 24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מחבר ישר 25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מחבר ישר 26"/>
                <p:cNvCxnSpPr>
                  <a:endCxn id="25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מלבן 23"/>
              <p:cNvSpPr/>
              <p:nvPr/>
            </p:nvSpPr>
            <p:spPr>
              <a:xfrm>
                <a:off x="7024244" y="2550174"/>
                <a:ext cx="372220" cy="544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מלבן 19"/>
            <p:cNvSpPr/>
            <p:nvPr/>
          </p:nvSpPr>
          <p:spPr>
            <a:xfrm>
              <a:off x="5087369" y="1620809"/>
              <a:ext cx="532664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5532346" y="2557149"/>
              <a:ext cx="841116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4606290" y="1237524"/>
            <a:ext cx="3520440" cy="3174799"/>
            <a:chOff x="4606290" y="1237524"/>
            <a:chExt cx="3520440" cy="3174799"/>
          </a:xfrm>
        </p:grpSpPr>
        <p:sp>
          <p:nvSpPr>
            <p:cNvPr id="28" name="מלבן מעוגל 27"/>
            <p:cNvSpPr/>
            <p:nvPr/>
          </p:nvSpPr>
          <p:spPr>
            <a:xfrm>
              <a:off x="4606290" y="1237524"/>
              <a:ext cx="3520440" cy="3174799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" name="קבוצה 28"/>
            <p:cNvGrpSpPr/>
            <p:nvPr/>
          </p:nvGrpSpPr>
          <p:grpSpPr>
            <a:xfrm>
              <a:off x="4979670" y="1596904"/>
              <a:ext cx="2773680" cy="2258938"/>
              <a:chOff x="4853623" y="1277316"/>
              <a:chExt cx="2773680" cy="2352647"/>
            </a:xfrm>
          </p:grpSpPr>
          <p:sp>
            <p:nvSpPr>
              <p:cNvPr id="30" name="משולש שווה-שוקיים 29"/>
              <p:cNvSpPr/>
              <p:nvPr/>
            </p:nvSpPr>
            <p:spPr>
              <a:xfrm>
                <a:off x="4853623" y="1277316"/>
                <a:ext cx="2773680" cy="2352647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מחבר ישר 31"/>
              <p:cNvCxnSpPr/>
              <p:nvPr/>
            </p:nvCxnSpPr>
            <p:spPr>
              <a:xfrm>
                <a:off x="5394643" y="2677920"/>
                <a:ext cx="169164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ישר 34"/>
              <p:cNvCxnSpPr>
                <a:endCxn id="30" idx="3"/>
              </p:cNvCxnSpPr>
              <p:nvPr/>
            </p:nvCxnSpPr>
            <p:spPr>
              <a:xfrm>
                <a:off x="6240463" y="2677920"/>
                <a:ext cx="0" cy="95204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מלבן 35"/>
            <p:cNvSpPr/>
            <p:nvPr/>
          </p:nvSpPr>
          <p:spPr>
            <a:xfrm>
              <a:off x="5776899" y="3168438"/>
              <a:ext cx="386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7" name="מלבן 36"/>
            <p:cNvSpPr/>
            <p:nvPr/>
          </p:nvSpPr>
          <p:spPr>
            <a:xfrm>
              <a:off x="6096000" y="2233313"/>
              <a:ext cx="5204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38" name="מלבן 37"/>
            <p:cNvSpPr/>
            <p:nvPr/>
          </p:nvSpPr>
          <p:spPr>
            <a:xfrm>
              <a:off x="6568658" y="3139863"/>
              <a:ext cx="6436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r>
                <a:rPr kumimoji="0" lang="en-US" altLang="he-IL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A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39" name="אליפסה 38"/>
          <p:cNvSpPr/>
          <p:nvPr/>
        </p:nvSpPr>
        <p:spPr>
          <a:xfrm>
            <a:off x="2276904" y="3032692"/>
            <a:ext cx="747787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אליפסה 39"/>
          <p:cNvSpPr/>
          <p:nvPr/>
        </p:nvSpPr>
        <p:spPr>
          <a:xfrm>
            <a:off x="6568658" y="3069549"/>
            <a:ext cx="719529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1" name="אליפסה 40"/>
          <p:cNvSpPr/>
          <p:nvPr/>
        </p:nvSpPr>
        <p:spPr>
          <a:xfrm>
            <a:off x="6011599" y="2128250"/>
            <a:ext cx="719529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/>
          <p:cNvSpPr/>
          <p:nvPr/>
        </p:nvSpPr>
        <p:spPr>
          <a:xfrm>
            <a:off x="1747075" y="2100378"/>
            <a:ext cx="747787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126730" y="4186883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sp>
        <p:nvSpPr>
          <p:cNvPr id="44" name="אליפסה 43"/>
          <p:cNvSpPr/>
          <p:nvPr/>
        </p:nvSpPr>
        <p:spPr>
          <a:xfrm>
            <a:off x="6568658" y="159591"/>
            <a:ext cx="1707595" cy="948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9727324" y="4821021"/>
            <a:ext cx="1002688" cy="57888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m=?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" y="4621957"/>
                <a:ext cx="7879080" cy="66806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>
                    <a:solidFill>
                      <a:srgbClr val="00B05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שלבי הפתרון: </a:t>
                </a:r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א. בעזרת היחס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N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A</m:t>
                            </m:r>
                          </m:sub>
                        </m:sSub>
                      </m:den>
                    </m:f>
                  </m:oMath>
                </a14:m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  נחשב את </a:t>
                </a:r>
                <a:r>
                  <a:rPr lang="en-US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n</a:t>
                </a:r>
                <a:endPara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621957"/>
                <a:ext cx="7879080" cy="668068"/>
              </a:xfrm>
              <a:prstGeom prst="rect">
                <a:avLst/>
              </a:prstGeom>
              <a:blipFill>
                <a:blip r:embed="rId3"/>
                <a:stretch>
                  <a:fillRect r="-1161" b="-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-313266" y="5351474"/>
            <a:ext cx="68734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ב. בעזרת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המכפלה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 x Mw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נחשב את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7" name="אליפסה 46"/>
          <p:cNvSpPr/>
          <p:nvPr/>
        </p:nvSpPr>
        <p:spPr>
          <a:xfrm>
            <a:off x="5542206" y="3032692"/>
            <a:ext cx="719529" cy="709689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אליפסה 47"/>
          <p:cNvSpPr/>
          <p:nvPr/>
        </p:nvSpPr>
        <p:spPr>
          <a:xfrm>
            <a:off x="1321353" y="3022902"/>
            <a:ext cx="719529" cy="709689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81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34" grpId="0"/>
      <p:bldP spid="17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26504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–מהי המסה של 100 מולקולות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b="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633" y="1917682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N=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 מולקולות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633" y="2624566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[SO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]=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kumimoji="0" lang="he-I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64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blipFill>
                <a:blip r:embed="rId3"/>
                <a:stretch>
                  <a:fillRect l="-1866" t="-5882" b="-1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743946" y="1107598"/>
            <a:ext cx="3284954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389890" y="1244139"/>
            <a:ext cx="3520440" cy="321328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809555" y="1676974"/>
            <a:ext cx="2681109" cy="2260805"/>
            <a:chOff x="4032505" y="1041870"/>
            <a:chExt cx="2773680" cy="2352647"/>
          </a:xfrm>
          <a:noFill/>
        </p:grpSpPr>
        <p:grpSp>
          <p:nvGrpSpPr>
            <p:cNvPr id="19" name="קבוצה 18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23" name="קבוצה 22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5" name="משולש שווה-שוקיים 24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מחבר ישר 25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מחבר ישר 26"/>
                <p:cNvCxnSpPr>
                  <a:endCxn id="25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מלבן 23"/>
              <p:cNvSpPr/>
              <p:nvPr/>
            </p:nvSpPr>
            <p:spPr>
              <a:xfrm>
                <a:off x="7024244" y="2550174"/>
                <a:ext cx="372220" cy="544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מלבן 19"/>
            <p:cNvSpPr/>
            <p:nvPr/>
          </p:nvSpPr>
          <p:spPr>
            <a:xfrm>
              <a:off x="5087369" y="1620809"/>
              <a:ext cx="532664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5532346" y="2557149"/>
              <a:ext cx="841116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2" name="אליפסה 41"/>
          <p:cNvSpPr/>
          <p:nvPr/>
        </p:nvSpPr>
        <p:spPr>
          <a:xfrm>
            <a:off x="1747075" y="2100378"/>
            <a:ext cx="747787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126730" y="4186883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שלב</a:t>
            </a:r>
            <a:r>
              <a:rPr kumimoji="0" lang="he-IL" sz="32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א' לפתרון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76332" y="3357966"/>
            <a:ext cx="155877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06290" y="1237524"/>
            <a:ext cx="3520440" cy="3174799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קבוצה 49"/>
          <p:cNvGrpSpPr/>
          <p:nvPr/>
        </p:nvGrpSpPr>
        <p:grpSpPr>
          <a:xfrm>
            <a:off x="4949330" y="1567053"/>
            <a:ext cx="2773680" cy="2258938"/>
            <a:chOff x="4853623" y="1277316"/>
            <a:chExt cx="2773680" cy="2352647"/>
          </a:xfrm>
        </p:grpSpPr>
        <p:sp>
          <p:nvSpPr>
            <p:cNvPr id="54" name="משולש שווה-שוקיים 53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5" name="מחבר ישר 54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/>
            <p:cNvCxnSpPr>
              <a:endCxn id="54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מלבן 50"/>
          <p:cNvSpPr/>
          <p:nvPr/>
        </p:nvSpPr>
        <p:spPr>
          <a:xfrm>
            <a:off x="5776899" y="3168438"/>
            <a:ext cx="3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6096000" y="2233313"/>
            <a:ext cx="52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6545853" y="3128160"/>
            <a:ext cx="643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0795" y="2304473"/>
            <a:ext cx="771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100</a:t>
            </a:r>
            <a:endParaRPr lang="he-IL" sz="2400" b="1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7" name="אליפסה 46"/>
          <p:cNvSpPr/>
          <p:nvPr/>
        </p:nvSpPr>
        <p:spPr>
          <a:xfrm>
            <a:off x="8398802" y="1754484"/>
            <a:ext cx="3630098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/>
          <p:cNvSpPr/>
          <p:nvPr/>
        </p:nvSpPr>
        <p:spPr>
          <a:xfrm>
            <a:off x="8398802" y="2562464"/>
            <a:ext cx="3630098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/>
          <p:cNvSpPr/>
          <p:nvPr/>
        </p:nvSpPr>
        <p:spPr>
          <a:xfrm>
            <a:off x="5558556" y="2989186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/>
          <p:cNvSpPr/>
          <p:nvPr/>
        </p:nvSpPr>
        <p:spPr>
          <a:xfrm>
            <a:off x="1309882" y="3020989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/>
          <p:cNvSpPr/>
          <p:nvPr/>
        </p:nvSpPr>
        <p:spPr>
          <a:xfrm>
            <a:off x="6568658" y="159591"/>
            <a:ext cx="1670273" cy="948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24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53" grpId="0"/>
      <p:bldP spid="3" grpId="0"/>
      <p:bldP spid="47" grpId="0" animBg="1"/>
      <p:bldP spid="47" grpId="1" animBg="1"/>
      <p:bldP spid="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26504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–מהי המסה של 100 מולקולות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b="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633" y="1917682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N=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 מולקולות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633" y="2624566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[SO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]=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kumimoji="0" lang="he-I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64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blipFill>
                <a:blip r:embed="rId2"/>
                <a:stretch>
                  <a:fillRect l="-1866" t="-5882" b="-1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689633" y="1094278"/>
            <a:ext cx="3284954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389890" y="1244139"/>
            <a:ext cx="3520440" cy="321328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809555" y="1676974"/>
            <a:ext cx="2681109" cy="2260805"/>
            <a:chOff x="4032505" y="1041870"/>
            <a:chExt cx="2773680" cy="2352647"/>
          </a:xfrm>
          <a:noFill/>
        </p:grpSpPr>
        <p:grpSp>
          <p:nvGrpSpPr>
            <p:cNvPr id="19" name="קבוצה 18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23" name="קבוצה 22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5" name="משולש שווה-שוקיים 24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מחבר ישר 25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מחבר ישר 26"/>
                <p:cNvCxnSpPr>
                  <a:endCxn id="25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מלבן 23"/>
              <p:cNvSpPr/>
              <p:nvPr/>
            </p:nvSpPr>
            <p:spPr>
              <a:xfrm>
                <a:off x="7024244" y="2550174"/>
                <a:ext cx="372220" cy="544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מלבן 19"/>
            <p:cNvSpPr/>
            <p:nvPr/>
          </p:nvSpPr>
          <p:spPr>
            <a:xfrm>
              <a:off x="5087369" y="1620809"/>
              <a:ext cx="532664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5532346" y="2557149"/>
              <a:ext cx="841116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2" name="אליפסה 41"/>
          <p:cNvSpPr/>
          <p:nvPr/>
        </p:nvSpPr>
        <p:spPr>
          <a:xfrm>
            <a:off x="1747075" y="2100378"/>
            <a:ext cx="747787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126730" y="4186883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שלב</a:t>
            </a:r>
            <a:r>
              <a:rPr kumimoji="0" lang="he-IL" sz="32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א' לפתרון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5478" y="3315049"/>
            <a:ext cx="155877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8935" y="4797169"/>
                <a:ext cx="4860396" cy="849452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n</m:t>
                    </m:r>
                    <m: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N</m:t>
                        </m:r>
                      </m:num>
                      <m:den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A</m:t>
                            </m:r>
                          </m:sub>
                        </m:sSub>
                      </m:den>
                    </m:f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100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6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02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 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𝑥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 </m:t>
                        </m:r>
                        <m:sSup>
                          <m:sSup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23</m:t>
                            </m:r>
                          </m:sup>
                        </m:sSup>
                      </m:den>
                    </m:f>
                  </m:oMath>
                </a14:m>
                <a:endParaRPr kumimoji="0" lang="he-IL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5" y="4797169"/>
                <a:ext cx="4860396" cy="84945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אליפסה 44"/>
          <p:cNvSpPr/>
          <p:nvPr/>
        </p:nvSpPr>
        <p:spPr>
          <a:xfrm>
            <a:off x="4454807" y="4533141"/>
            <a:ext cx="2945231" cy="1355717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 מעוגל 48"/>
          <p:cNvSpPr/>
          <p:nvPr/>
        </p:nvSpPr>
        <p:spPr>
          <a:xfrm>
            <a:off x="4606290" y="1237524"/>
            <a:ext cx="3520440" cy="3174799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קבוצה 49"/>
          <p:cNvGrpSpPr/>
          <p:nvPr/>
        </p:nvGrpSpPr>
        <p:grpSpPr>
          <a:xfrm>
            <a:off x="4949330" y="1567053"/>
            <a:ext cx="2773680" cy="2258938"/>
            <a:chOff x="4853623" y="1277316"/>
            <a:chExt cx="2773680" cy="2352647"/>
          </a:xfrm>
        </p:grpSpPr>
        <p:sp>
          <p:nvSpPr>
            <p:cNvPr id="54" name="משולש שווה-שוקיים 53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5" name="מחבר ישר 54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/>
            <p:cNvCxnSpPr>
              <a:endCxn id="54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מלבן 50"/>
          <p:cNvSpPr/>
          <p:nvPr/>
        </p:nvSpPr>
        <p:spPr>
          <a:xfrm>
            <a:off x="5776899" y="3168438"/>
            <a:ext cx="3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8967" y="2294868"/>
            <a:ext cx="771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100</a:t>
            </a:r>
            <a:endParaRPr lang="he-IL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 flipH="1" flipV="1">
            <a:off x="1926974" y="3811977"/>
            <a:ext cx="3456957" cy="12261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 flipV="1">
            <a:off x="5765244" y="3687806"/>
            <a:ext cx="71358" cy="11815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אליפסה 57"/>
          <p:cNvSpPr/>
          <p:nvPr/>
        </p:nvSpPr>
        <p:spPr>
          <a:xfrm>
            <a:off x="1229567" y="3106637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/>
          <p:cNvSpPr/>
          <p:nvPr/>
        </p:nvSpPr>
        <p:spPr>
          <a:xfrm>
            <a:off x="5576728" y="3016294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/>
          <p:cNvSpPr/>
          <p:nvPr/>
        </p:nvSpPr>
        <p:spPr>
          <a:xfrm>
            <a:off x="784539" y="4829390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7681" y="4990125"/>
                <a:ext cx="387559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</m:oMath>
                </a14:m>
                <a:r>
                  <a:rPr lang="en-US" sz="2400" kern="0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1.661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US" sz="2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400" kern="0" dirty="0">
                    <a:solidFill>
                      <a:srgbClr val="002060"/>
                    </a:solidFill>
                    <a:cs typeface="Arial"/>
                    <a:sym typeface="Arial"/>
                  </a:rPr>
                  <a:t> </a:t>
                </a:r>
                <a:r>
                  <a:rPr lang="en-US" kern="0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[</a:t>
                </a:r>
                <a:r>
                  <a:rPr lang="he-IL" kern="0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 [מול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81" y="4990125"/>
                <a:ext cx="3875593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אליפסה 60"/>
          <p:cNvSpPr/>
          <p:nvPr/>
        </p:nvSpPr>
        <p:spPr>
          <a:xfrm>
            <a:off x="6568658" y="159591"/>
            <a:ext cx="1684616" cy="948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49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60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26504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–מהי המסה של 100 מולקולות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b="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633" y="1917682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N=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 מולקולות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633" y="2624566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[SO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]=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kumimoji="0" lang="he-I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64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blipFill>
                <a:blip r:embed="rId3"/>
                <a:stretch>
                  <a:fillRect l="-1866" t="-5882" b="-1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907046" y="1107598"/>
            <a:ext cx="3284954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389890" y="1244139"/>
            <a:ext cx="3520440" cy="321328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809555" y="1676974"/>
            <a:ext cx="2681109" cy="2260805"/>
            <a:chOff x="4032505" y="1041870"/>
            <a:chExt cx="2773680" cy="2352647"/>
          </a:xfrm>
          <a:noFill/>
        </p:grpSpPr>
        <p:grpSp>
          <p:nvGrpSpPr>
            <p:cNvPr id="19" name="קבוצה 18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23" name="קבוצה 22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5" name="משולש שווה-שוקיים 24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מחבר ישר 25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מחבר ישר 26"/>
                <p:cNvCxnSpPr>
                  <a:endCxn id="25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מלבן 23"/>
              <p:cNvSpPr/>
              <p:nvPr/>
            </p:nvSpPr>
            <p:spPr>
              <a:xfrm>
                <a:off x="7024244" y="2550174"/>
                <a:ext cx="372220" cy="544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מלבן 19"/>
            <p:cNvSpPr/>
            <p:nvPr/>
          </p:nvSpPr>
          <p:spPr>
            <a:xfrm>
              <a:off x="5087369" y="1620809"/>
              <a:ext cx="532664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5532346" y="2557149"/>
              <a:ext cx="841116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126730" y="4017588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שלב ב' לפתרון</a:t>
            </a:r>
          </a:p>
        </p:txBody>
      </p:sp>
      <p:sp>
        <p:nvSpPr>
          <p:cNvPr id="49" name="מלבן מעוגל 48"/>
          <p:cNvSpPr/>
          <p:nvPr/>
        </p:nvSpPr>
        <p:spPr>
          <a:xfrm>
            <a:off x="4447787" y="1263380"/>
            <a:ext cx="3520440" cy="3174799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קבוצה 49"/>
          <p:cNvGrpSpPr/>
          <p:nvPr/>
        </p:nvGrpSpPr>
        <p:grpSpPr>
          <a:xfrm>
            <a:off x="4979670" y="1596904"/>
            <a:ext cx="2773680" cy="2258938"/>
            <a:chOff x="4853623" y="1277316"/>
            <a:chExt cx="2773680" cy="2352647"/>
          </a:xfrm>
        </p:grpSpPr>
        <p:sp>
          <p:nvSpPr>
            <p:cNvPr id="54" name="משולש שווה-שוקיים 53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5" name="מחבר ישר 54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/>
            <p:cNvCxnSpPr>
              <a:endCxn id="54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מלבן 50"/>
          <p:cNvSpPr/>
          <p:nvPr/>
        </p:nvSpPr>
        <p:spPr>
          <a:xfrm>
            <a:off x="5776899" y="3168438"/>
            <a:ext cx="3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93814" y="4998448"/>
            <a:ext cx="3738699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1.661 x 10 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-22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 64</a:t>
            </a: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אליפסה 63"/>
          <p:cNvSpPr/>
          <p:nvPr/>
        </p:nvSpPr>
        <p:spPr>
          <a:xfrm>
            <a:off x="1268814" y="3079338"/>
            <a:ext cx="731635" cy="68789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אליפסה 65"/>
          <p:cNvSpPr/>
          <p:nvPr/>
        </p:nvSpPr>
        <p:spPr>
          <a:xfrm>
            <a:off x="2661952" y="4794577"/>
            <a:ext cx="2207594" cy="9002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אליפסה 66"/>
          <p:cNvSpPr/>
          <p:nvPr/>
        </p:nvSpPr>
        <p:spPr>
          <a:xfrm>
            <a:off x="5041753" y="4917810"/>
            <a:ext cx="928564" cy="67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251460" y="4968244"/>
            <a:ext cx="22915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m</a:t>
            </a:r>
            <a:r>
              <a:rPr lang="en-US" sz="2800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= </a:t>
            </a:r>
            <a:r>
              <a:rPr lang="en-US" sz="28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n x Mw</a:t>
            </a:r>
            <a:endParaRPr lang="he-IL" sz="28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6921" y="5010691"/>
            <a:ext cx="3156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= </a:t>
            </a:r>
            <a:r>
              <a:rPr lang="en-US" sz="2400" kern="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1.064 x10</a:t>
            </a:r>
            <a:r>
              <a:rPr lang="en-US" sz="2400" kern="0" baseline="30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-20</a:t>
            </a:r>
            <a:r>
              <a:rPr lang="en-US" sz="2400" kern="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he-IL" kern="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p:sp>
        <p:nvSpPr>
          <p:cNvPr id="44" name="אליפסה 43"/>
          <p:cNvSpPr/>
          <p:nvPr/>
        </p:nvSpPr>
        <p:spPr>
          <a:xfrm>
            <a:off x="5538134" y="3034996"/>
            <a:ext cx="731635" cy="68789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TextBox 44"/>
          <p:cNvSpPr txBox="1"/>
          <p:nvPr/>
        </p:nvSpPr>
        <p:spPr>
          <a:xfrm>
            <a:off x="5938967" y="2294868"/>
            <a:ext cx="771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100</a:t>
            </a:r>
            <a:endParaRPr lang="he-IL" sz="2400" b="1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314833" y="3504945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>
                <a:srgbClr val="000000"/>
              </a:buClr>
              <a:defRPr/>
            </a:pPr>
            <a:r>
              <a:rPr lang="en-US" b="1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b="1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 </a:t>
            </a:r>
            <a:endParaRPr lang="he-IL" b="1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7" name="אליפסה 46"/>
          <p:cNvSpPr/>
          <p:nvPr/>
        </p:nvSpPr>
        <p:spPr>
          <a:xfrm>
            <a:off x="6568658" y="159591"/>
            <a:ext cx="1716926" cy="948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/>
          <p:cNvSpPr/>
          <p:nvPr/>
        </p:nvSpPr>
        <p:spPr>
          <a:xfrm>
            <a:off x="1747075" y="2100378"/>
            <a:ext cx="747787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אליפסה 52"/>
          <p:cNvSpPr/>
          <p:nvPr/>
        </p:nvSpPr>
        <p:spPr>
          <a:xfrm>
            <a:off x="2201788" y="3093689"/>
            <a:ext cx="928564" cy="67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/>
          <p:cNvSpPr/>
          <p:nvPr/>
        </p:nvSpPr>
        <p:spPr>
          <a:xfrm>
            <a:off x="8689633" y="3079338"/>
            <a:ext cx="3250906" cy="951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CV</a:t>
            </a:r>
            <a:endParaRPr lang="he-IL" dirty="0"/>
          </a:p>
        </p:txBody>
      </p:sp>
      <p:sp>
        <p:nvSpPr>
          <p:cNvPr id="58" name="אליפסה 57"/>
          <p:cNvSpPr/>
          <p:nvPr/>
        </p:nvSpPr>
        <p:spPr>
          <a:xfrm>
            <a:off x="6251480" y="4664574"/>
            <a:ext cx="2655566" cy="10427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84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6" grpId="0" animBg="1"/>
      <p:bldP spid="67" grpId="0" animBg="1"/>
      <p:bldP spid="21" grpId="0"/>
      <p:bldP spid="28" grpId="0"/>
      <p:bldP spid="57" grpId="0" animBg="1"/>
      <p:bldP spid="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82424" y="3310967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553633" y="1261570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40132" y="1273685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0134" y="2125054"/>
                <a:ext cx="3386253" cy="1051352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l" rtl="0">
                  <a:buClr>
                    <a:srgbClr val="000000"/>
                  </a:buClr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lang="he-IL" sz="2400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133.5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4" y="2125054"/>
                <a:ext cx="3386253" cy="1051352"/>
              </a:xfrm>
              <a:prstGeom prst="roundRect">
                <a:avLst/>
              </a:prstGeom>
              <a:blipFill>
                <a:blip r:embed="rId3"/>
                <a:stretch>
                  <a:fillRect l="-1254" b="-6897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29200" y="16810"/>
            <a:ext cx="4120428" cy="11040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487132" y="4137164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25658" y="1980343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23458" y="1955465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05665" y="1919679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</a:t>
            </a:r>
          </a:p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14201" y="1916508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751141" y="2949245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159666" y="3817153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>
            <a:endCxn id="66" idx="3"/>
          </p:cNvCxnSpPr>
          <p:nvPr/>
        </p:nvCxnSpPr>
        <p:spPr>
          <a:xfrm>
            <a:off x="1813584" y="3842426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355676" y="3842426"/>
            <a:ext cx="285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1550198" y="3228475"/>
            <a:ext cx="5148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altLang="he-IL" sz="28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</a:t>
            </a:r>
            <a:endParaRPr lang="he-IL" altLang="he-IL" sz="2800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3" name="מלבן 62"/>
          <p:cNvSpPr/>
          <p:nvPr/>
        </p:nvSpPr>
        <p:spPr>
          <a:xfrm>
            <a:off x="1853948" y="3844364"/>
            <a:ext cx="8130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Mw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9" name="אליפסה 68"/>
          <p:cNvSpPr/>
          <p:nvPr/>
        </p:nvSpPr>
        <p:spPr>
          <a:xfrm>
            <a:off x="2158200" y="1178947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9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8" grpId="0" animBg="1"/>
      <p:bldP spid="29" grpId="0" animBg="1"/>
      <p:bldP spid="30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6" grpId="0" animBg="1"/>
      <p:bldP spid="65" grpId="0"/>
      <p:bldP spid="62" grpId="0"/>
      <p:bldP spid="63" grpId="0"/>
      <p:bldP spid="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b="0" kern="1200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69916" y="3300470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36597" y="1262390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7371" y="1273919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7371" y="2036274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71" y="2036274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613" b="-373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58697" y="76200"/>
            <a:ext cx="4090931" cy="104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504891" y="3963529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54258" y="2003447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4532" y="1986480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22452" y="2003447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96630" y="2009117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720596" y="2984115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135066" y="3855402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750938" y="3855402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320707" y="3875671"/>
            <a:ext cx="285154" cy="34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1616686" y="3321510"/>
            <a:ext cx="408068" cy="34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m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63" name="מלבן 62"/>
          <p:cNvSpPr/>
          <p:nvPr/>
        </p:nvSpPr>
        <p:spPr>
          <a:xfrm>
            <a:off x="2010497" y="4006122"/>
            <a:ext cx="644370" cy="34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Mw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9" name="אליפסה 68"/>
          <p:cNvSpPr/>
          <p:nvPr/>
        </p:nvSpPr>
        <p:spPr>
          <a:xfrm>
            <a:off x="2201869" y="1136556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277110" y="3395386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27" name="אליפסה 26"/>
          <p:cNvSpPr/>
          <p:nvPr/>
        </p:nvSpPr>
        <p:spPr>
          <a:xfrm>
            <a:off x="2129978" y="1986480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482004" y="4022759"/>
            <a:ext cx="12959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46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3" grpId="0"/>
      <p:bldP spid="27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69916" y="3300470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35007" y="1265260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5309" y="1265260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5501" y="2020036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1" y="2020036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795" b="-370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85785" y="41217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504891" y="3963529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76820" y="1989337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4532" y="2008127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87039" y="200862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14261" y="199866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735536" y="2973998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150005" y="3875144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796357" y="3875144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307806" y="3880571"/>
            <a:ext cx="285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9" name="אליפסה 68"/>
          <p:cNvSpPr/>
          <p:nvPr/>
        </p:nvSpPr>
        <p:spPr>
          <a:xfrm>
            <a:off x="2198773" y="1123277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292050" y="3334810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27" name="אליפסה 26"/>
          <p:cNvSpPr/>
          <p:nvPr/>
        </p:nvSpPr>
        <p:spPr>
          <a:xfrm>
            <a:off x="2049373" y="1935236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450383" y="4007530"/>
            <a:ext cx="1295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309" y="4811690"/>
                <a:ext cx="3077971" cy="579947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n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[AlCl3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]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Mw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2670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133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.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9" y="4811690"/>
                <a:ext cx="3077971" cy="579947"/>
              </a:xfrm>
              <a:prstGeom prst="roundRect">
                <a:avLst/>
              </a:prstGeom>
              <a:blipFill>
                <a:blip r:embed="rId4"/>
                <a:stretch>
                  <a:fillRect b="-14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61216" y="4910122"/>
                <a:ext cx="2571034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</m:oMath>
                </a14:m>
                <a:r>
                  <a:rPr lang="en-US" sz="2400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20 </a:t>
                </a:r>
                <a:r>
                  <a:rPr lang="he-IL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מול</a:t>
                </a:r>
              </a:p>
              <a:p>
                <a:endParaRPr lang="he-IL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216" y="4910122"/>
                <a:ext cx="2571034" cy="738664"/>
              </a:xfrm>
              <a:prstGeom prst="rect">
                <a:avLst/>
              </a:prstGeom>
              <a:blipFill>
                <a:blip r:embed="rId5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אליפסה 32"/>
          <p:cNvSpPr/>
          <p:nvPr/>
        </p:nvSpPr>
        <p:spPr>
          <a:xfrm>
            <a:off x="897045" y="3825580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44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kern="1200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3674" y="3253268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02410" y="1234881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167" y="1242561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795" b="-277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85785" y="43352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492547" y="3915164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80135" y="2001580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54258" y="1997366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9397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4473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881877" y="3054941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296346" y="3947456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944320" y="3948122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404998" y="3963529"/>
            <a:ext cx="285154" cy="34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998" y="3453499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44427" y="4012040"/>
            <a:ext cx="1262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309" y="4811690"/>
                <a:ext cx="3077971" cy="58065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n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[AlCl3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]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Mw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2670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133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.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9" y="4811690"/>
                <a:ext cx="3077971" cy="580656"/>
              </a:xfrm>
              <a:prstGeom prst="roundRect">
                <a:avLst/>
              </a:prstGeom>
              <a:blipFill>
                <a:blip r:embed="rId4"/>
                <a:stretch>
                  <a:fillRect b="-13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61216" y="4910122"/>
                <a:ext cx="2571034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</m:oMath>
                </a14:m>
                <a:r>
                  <a:rPr lang="en-US" sz="2400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20</a:t>
                </a:r>
                <a:r>
                  <a:rPr lang="en-US" sz="2400" kern="0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lang="he-IL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מול</a:t>
                </a:r>
              </a:p>
              <a:p>
                <a:endParaRPr lang="he-IL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216" y="4910122"/>
                <a:ext cx="2571034" cy="738664"/>
              </a:xfrm>
              <a:prstGeom prst="rect">
                <a:avLst/>
              </a:prstGeom>
              <a:blipFill>
                <a:blip r:embed="rId5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קבוצה 33"/>
          <p:cNvGrpSpPr/>
          <p:nvPr/>
        </p:nvGrpSpPr>
        <p:grpSpPr>
          <a:xfrm>
            <a:off x="4666703" y="3032266"/>
            <a:ext cx="2434528" cy="1520715"/>
            <a:chOff x="4853623" y="1277316"/>
            <a:chExt cx="2773680" cy="2352647"/>
          </a:xfrm>
        </p:grpSpPr>
        <p:sp>
          <p:nvSpPr>
            <p:cNvPr id="35" name="משולש שווה-שוקיים 34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מחבר ישר 35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>
              <a:endCxn id="35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מלבן 37"/>
          <p:cNvSpPr/>
          <p:nvPr/>
        </p:nvSpPr>
        <p:spPr>
          <a:xfrm>
            <a:off x="5302633" y="3940379"/>
            <a:ext cx="339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5620001" y="3315347"/>
            <a:ext cx="4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5987943" y="4004106"/>
            <a:ext cx="684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41" name="אליפסה 40"/>
          <p:cNvSpPr/>
          <p:nvPr/>
        </p:nvSpPr>
        <p:spPr>
          <a:xfrm>
            <a:off x="3321202" y="4629992"/>
            <a:ext cx="1973299" cy="1021787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744823" y="4051705"/>
            <a:ext cx="10949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20.0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6000008" y="3915164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492547" y="4709268"/>
            <a:ext cx="3403521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2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8" grpId="0"/>
      <p:bldP spid="41" grpId="0" animBg="1"/>
      <p:bldP spid="41" grpId="1" animBg="1"/>
      <p:bldP spid="6" grpId="0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kern="1200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3674" y="3253268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02410" y="1234881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167" y="1242561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795" b="-277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85785" y="43352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492547" y="3915164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80135" y="2001580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54258" y="1997366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9397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4473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881877" y="3054941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296346" y="3947456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944320" y="3948122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404998" y="3963529"/>
            <a:ext cx="285154" cy="34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998" y="3453499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44427" y="4012040"/>
            <a:ext cx="1262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4666703" y="3032266"/>
            <a:ext cx="2434528" cy="1520715"/>
            <a:chOff x="4853623" y="1277316"/>
            <a:chExt cx="2773680" cy="2352647"/>
          </a:xfrm>
        </p:grpSpPr>
        <p:sp>
          <p:nvSpPr>
            <p:cNvPr id="35" name="משולש שווה-שוקיים 34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מחבר ישר 35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>
              <a:endCxn id="35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מלבן 38"/>
          <p:cNvSpPr/>
          <p:nvPr/>
        </p:nvSpPr>
        <p:spPr>
          <a:xfrm>
            <a:off x="5620001" y="3315347"/>
            <a:ext cx="4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5987943" y="4004106"/>
            <a:ext cx="684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897" y="4081050"/>
            <a:ext cx="10949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20.0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6000008" y="3915164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492547" y="4709268"/>
            <a:ext cx="3403521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77114" y="4067166"/>
            <a:ext cx="151543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kumimoji="0" lang="en-US" b="0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6" name="אליפסה 45"/>
          <p:cNvSpPr/>
          <p:nvPr/>
        </p:nvSpPr>
        <p:spPr>
          <a:xfrm>
            <a:off x="9112332" y="4514791"/>
            <a:ext cx="2865151" cy="1021787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28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4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91" y="1811692"/>
            <a:ext cx="4352379" cy="3899292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6461760" y="345018"/>
            <a:ext cx="5532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במכונית מותקנות "כריות אוויר". בעצירה פתאומית של המכונית,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או בעת תאונה חזיתית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 "כריות האוויר"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מתנפחות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בִּן-רגע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0.03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שניות), </a:t>
            </a: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ומגינות על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נוסעי המכונית מפני פציעה.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24179" y="2150417"/>
            <a:ext cx="3268890" cy="720000"/>
          </a:xfrm>
        </p:spPr>
        <p:txBody>
          <a:bodyPr/>
          <a:lstStyle/>
          <a:p>
            <a:r>
              <a:rPr lang="he-IL" sz="3600" dirty="0">
                <a:solidFill>
                  <a:schemeClr val="bg1"/>
                </a:solidFill>
              </a:rPr>
              <a:t>"כרית אוויר"</a:t>
            </a:r>
            <a:r>
              <a:rPr lang="he-IL" dirty="0"/>
              <a:t>.</a:t>
            </a:r>
          </a:p>
        </p:txBody>
      </p:sp>
      <p:sp>
        <p:nvSpPr>
          <p:cNvPr id="6" name="מלבן 5"/>
          <p:cNvSpPr/>
          <p:nvPr/>
        </p:nvSpPr>
        <p:spPr>
          <a:xfrm>
            <a:off x="4424179" y="4315336"/>
            <a:ext cx="3596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e-IL" sz="2400" kern="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70</a:t>
            </a:r>
            <a:r>
              <a:rPr lang="he-IL" b="1" kern="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ליטר גז נדרשים לניפוח</a:t>
            </a:r>
          </a:p>
          <a:p>
            <a:pPr lvl="0" algn="ctr">
              <a:defRPr/>
            </a:pPr>
            <a:r>
              <a:rPr lang="he-IL" b="1" kern="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מתאים של "כרית אוויר"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147864" y="345018"/>
            <a:ext cx="6243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החומר העיקרי להפעלת הכרית הוא נתרן אזיד,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ברגע ההתנגשות חיישן שרגיש לשינוי </a:t>
            </a:r>
          </a:p>
          <a:p>
            <a:pPr hangingPunct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פתאומי במהירות מפעיל מצית </a:t>
            </a:r>
          </a:p>
          <a:p>
            <a:pPr hangingPunct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חשמלי, הגורם לפירוק </a:t>
            </a:r>
          </a:p>
          <a:p>
            <a:pPr hangingPunct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ה-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NaN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ל-נתרן מוצק,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endParaRPr lang="en-US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hangingPunct="0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ולגז חנקן,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19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kern="1200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3674" y="3253268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02410" y="1234881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167" y="1242561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795" b="-277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85785" y="43352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492547" y="3915164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80135" y="2001580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54258" y="1997366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9397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4473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881877" y="3054941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296346" y="3947456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944320" y="3948122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404998" y="3963529"/>
            <a:ext cx="285154" cy="34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998" y="3453499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44427" y="4012040"/>
            <a:ext cx="1262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4666703" y="3032266"/>
            <a:ext cx="2434528" cy="1520715"/>
            <a:chOff x="4853623" y="1277316"/>
            <a:chExt cx="2773680" cy="2352647"/>
          </a:xfrm>
        </p:grpSpPr>
        <p:sp>
          <p:nvSpPr>
            <p:cNvPr id="35" name="משולש שווה-שוקיים 34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מחבר ישר 35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>
              <a:endCxn id="35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מלבן 38"/>
          <p:cNvSpPr/>
          <p:nvPr/>
        </p:nvSpPr>
        <p:spPr>
          <a:xfrm>
            <a:off x="5620001" y="3315347"/>
            <a:ext cx="4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897" y="4081050"/>
            <a:ext cx="10949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20.0</a:t>
            </a:r>
            <a:endParaRPr lang="he-IL" dirty="0"/>
          </a:p>
        </p:txBody>
      </p:sp>
      <p:sp>
        <p:nvSpPr>
          <p:cNvPr id="43" name="TextBox 42"/>
          <p:cNvSpPr txBox="1"/>
          <p:nvPr/>
        </p:nvSpPr>
        <p:spPr>
          <a:xfrm>
            <a:off x="8492547" y="4709268"/>
            <a:ext cx="3403521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43359" y="4032696"/>
            <a:ext cx="213880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kumimoji="0" lang="en-US" b="0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529697" y="4920163"/>
            <a:ext cx="4611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N</a:t>
            </a:r>
            <a:r>
              <a:rPr lang="en-US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AlCl3</a:t>
            </a:r>
            <a:r>
              <a:rPr lang="en-US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= 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n</a:t>
            </a:r>
            <a:r>
              <a:rPr lang="en-US" sz="2400" kern="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AlCl3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x N</a:t>
            </a:r>
            <a:r>
              <a:rPr lang="en-US" sz="2400" kern="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=</a:t>
            </a:r>
            <a:endParaRPr lang="he-IL" sz="2400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4037" y="5507124"/>
            <a:ext cx="40923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20.0 x 6.02 x 10</a:t>
            </a:r>
            <a:r>
              <a:rPr lang="en-US" sz="2400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=</a:t>
            </a:r>
            <a:endParaRPr lang="he-IL" sz="2400" dirty="0">
              <a:solidFill>
                <a:srgbClr val="0000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22090" y="5499166"/>
            <a:ext cx="266806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יחידות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1.204 x 10</a:t>
            </a:r>
            <a:r>
              <a:rPr lang="en-US" sz="2400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25</a:t>
            </a:r>
            <a:endParaRPr lang="he-IL" sz="2400" kern="0" dirty="0">
              <a:solidFill>
                <a:srgbClr val="0000CC"/>
              </a:solidFill>
              <a:cs typeface="Arial"/>
              <a:sym typeface="Arial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34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kern="1200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3674" y="3253268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02410" y="1234881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167" y="1242561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795" b="-277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43835" y="71553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504891" y="3963529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80135" y="2001580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54258" y="1997366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9397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4473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881877" y="3054941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296346" y="3947456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944320" y="3948122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404998" y="3963529"/>
            <a:ext cx="285154" cy="34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998" y="3453499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54890" y="4012041"/>
            <a:ext cx="10518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4666703" y="3032266"/>
            <a:ext cx="2434528" cy="1520715"/>
            <a:chOff x="4853623" y="1277316"/>
            <a:chExt cx="2773680" cy="2352647"/>
          </a:xfrm>
        </p:grpSpPr>
        <p:sp>
          <p:nvSpPr>
            <p:cNvPr id="35" name="משולש שווה-שוקיים 34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מחבר ישר 35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>
              <a:endCxn id="35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מלבן 38"/>
          <p:cNvSpPr/>
          <p:nvPr/>
        </p:nvSpPr>
        <p:spPr>
          <a:xfrm>
            <a:off x="5620001" y="3315347"/>
            <a:ext cx="4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5965" y="4018814"/>
            <a:ext cx="10949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20.0</a:t>
            </a:r>
            <a:endParaRPr lang="he-IL" dirty="0"/>
          </a:p>
        </p:txBody>
      </p:sp>
      <p:sp>
        <p:nvSpPr>
          <p:cNvPr id="43" name="TextBox 42"/>
          <p:cNvSpPr txBox="1"/>
          <p:nvPr/>
        </p:nvSpPr>
        <p:spPr>
          <a:xfrm>
            <a:off x="8368817" y="4677513"/>
            <a:ext cx="3403521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416856" y="4920163"/>
            <a:ext cx="2724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= 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4 x n</a:t>
            </a:r>
            <a:r>
              <a:rPr lang="en-US" sz="2400" kern="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AlCl3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x N</a:t>
            </a:r>
            <a:r>
              <a:rPr lang="en-US" sz="2400" kern="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=</a:t>
            </a:r>
            <a:endParaRPr lang="he-IL" sz="2400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4037" y="5507124"/>
            <a:ext cx="40923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4 x 20.0 x 6.02 x 10</a:t>
            </a:r>
            <a:r>
              <a:rPr lang="en-US" sz="2400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=</a:t>
            </a:r>
            <a:endParaRPr lang="he-IL" sz="2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4258" y="5507124"/>
            <a:ext cx="266806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יונים</a:t>
            </a:r>
            <a:r>
              <a:rPr lang="he-IL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4.816 x 10</a:t>
            </a:r>
            <a:r>
              <a:rPr lang="en-US" sz="2400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25</a:t>
            </a:r>
            <a:endParaRPr lang="he-IL" sz="2400" kern="0" dirty="0">
              <a:solidFill>
                <a:srgbClr val="0000CC"/>
              </a:solidFill>
              <a:cs typeface="Arial"/>
              <a:sym typeface="Arial"/>
            </a:endParaRPr>
          </a:p>
          <a:p>
            <a:endParaRPr lang="he-IL" dirty="0"/>
          </a:p>
        </p:txBody>
      </p:sp>
      <p:sp>
        <p:nvSpPr>
          <p:cNvPr id="44" name="אליפסה 43"/>
          <p:cNvSpPr/>
          <p:nvPr/>
        </p:nvSpPr>
        <p:spPr>
          <a:xfrm>
            <a:off x="2632870" y="4756431"/>
            <a:ext cx="747787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5879563" y="403662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0">
              <a:buClr>
                <a:srgbClr val="000000"/>
              </a:buClr>
              <a:defRPr/>
            </a:pPr>
            <a:r>
              <a:rPr lang="en-US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 </a:t>
            </a:r>
            <a:endParaRPr lang="he-IL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570" y="4844862"/>
            <a:ext cx="2040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kern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N</a:t>
            </a:r>
            <a:r>
              <a:rPr lang="en-US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[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כולל</a:t>
            </a:r>
            <a:r>
              <a:rPr lang="en-US" sz="2400" kern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lang="en-US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]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8947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44" grpId="0" animBg="1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43839" y="325706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תרגול- מול, מספר אבוגדרו, מסה </a:t>
            </a:r>
            <a:r>
              <a:rPr lang="he-IL" b="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מולרית</a:t>
            </a:r>
            <a:r>
              <a:rPr lang="he-IL" b="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1096" y="1657268"/>
            <a:ext cx="10191135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את קוד ה- </a:t>
            </a: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QR</a:t>
            </a:r>
            <a:r>
              <a:rPr lang="he-IL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וענו על השאלות</a:t>
            </a:r>
          </a:p>
          <a:p>
            <a:pPr algn="ctr"/>
            <a:endParaRPr lang="he-IL" sz="28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6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בהצלחה לכולם.</a:t>
            </a:r>
            <a:endParaRPr lang="en-US" sz="36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259080" y="344059"/>
            <a:ext cx="1168908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 flipV="1">
            <a:off x="259080" y="1145872"/>
            <a:ext cx="11689080" cy="827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>
            <a:extLst>
              <a:ext uri="{FF2B5EF4-FFF2-40B4-BE49-F238E27FC236}">
                <a16:creationId xmlns:a16="http://schemas.microsoft.com/office/drawing/2014/main" id="{61AF3A34-8ADE-44CC-8F19-21F9F49E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87" y="3263980"/>
            <a:ext cx="1936752" cy="19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93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;p1">
            <a:extLst>
              <a:ext uri="{FF2B5EF4-FFF2-40B4-BE49-F238E27FC236}">
                <a16:creationId xmlns:a16="http://schemas.microsoft.com/office/drawing/2014/main" id="{574EF798-3875-4F39-8FD8-F6C30C344036}"/>
              </a:ext>
            </a:extLst>
          </p:cNvPr>
          <p:cNvSpPr txBox="1"/>
          <p:nvPr/>
        </p:nvSpPr>
        <p:spPr>
          <a:xfrm>
            <a:off x="116628" y="389979"/>
            <a:ext cx="114702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המצגת נערכה על פי: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א. יחסים וקשרים בעולם החומרים-תמי לוי נחום, יעל שורץ, זיוה בר-דב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(ספר לימוד)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lang="he-IL" kern="0" dirty="0">
                <a:solidFill>
                  <a:srgbClr val="0000CC"/>
                </a:solidFill>
                <a:latin typeface="Varela Round"/>
                <a:ea typeface="Varela Round"/>
                <a:cs typeface="Varela Round"/>
                <a:sym typeface="Varela Round"/>
              </a:rPr>
              <a:t>מטה </a:t>
            </a:r>
            <a:r>
              <a:rPr lang="he-IL" kern="0" dirty="0" err="1">
                <a:solidFill>
                  <a:srgbClr val="0000CC"/>
                </a:solidFill>
                <a:latin typeface="Varela Round"/>
                <a:ea typeface="Varela Round"/>
                <a:cs typeface="Varela Round"/>
                <a:sym typeface="Varela Round"/>
              </a:rPr>
              <a:t>מל"מ</a:t>
            </a:r>
            <a:r>
              <a:rPr lang="he-IL" kern="0" dirty="0">
                <a:solidFill>
                  <a:srgbClr val="0000CC"/>
                </a:solidFill>
                <a:latin typeface="Varela Round"/>
                <a:ea typeface="Varela Round"/>
                <a:cs typeface="Varela Round"/>
                <a:sym typeface="Varela Round"/>
              </a:rPr>
              <a:t>- המרכז הישראלי לחינוך מדעי טכנולוגי ע"ש עמוס דה שליט ו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משרד</a:t>
            </a:r>
            <a:r>
              <a:rPr kumimoji="0" lang="he-IL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החינוך  </a:t>
            </a:r>
            <a:r>
              <a:rPr kumimoji="0" lang="x-none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ב. חומרים של עדינה שינפלד וירדן קדמי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ג. הכימיה-אתגר: רות בן-צבי</a:t>
            </a:r>
            <a:r>
              <a:rPr kumimoji="0" lang="he-IL" sz="2400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ויהודית זילברשטיין . </a:t>
            </a:r>
            <a:r>
              <a:rPr kumimoji="0" lang="he-IL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(ספר לימוד)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lang="he-IL" sz="2400" kern="0" dirty="0">
                <a:solidFill>
                  <a:srgbClr val="0000CC"/>
                </a:solidFill>
                <a:latin typeface="Varela Round"/>
                <a:ea typeface="Varela Round"/>
                <a:cs typeface="Varela Round"/>
                <a:sym typeface="Varela Round"/>
              </a:rPr>
              <a:t>    </a:t>
            </a:r>
            <a:r>
              <a:rPr kumimoji="0" lang="he-IL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(המחלקה להוראת המדעים, מכון ויצמן למדע, רחובות)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ד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.מצגת של נחשון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04253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6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56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2" name="Google Shape;942;p56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x-none" sz="3200" b="1" i="0" u="none" strike="noStrike" kern="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34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מה תפקיד </a:t>
            </a:r>
            <a:r>
              <a:rPr lang="he-IL" b="0" dirty="0" err="1"/>
              <a:t>הסטוכיומטריה</a:t>
            </a:r>
            <a:r>
              <a:rPr lang="he-IL" b="0" dirty="0"/>
              <a:t> ?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221070" y="1891927"/>
            <a:ext cx="4352379" cy="3899292"/>
            <a:chOff x="480150" y="1084207"/>
            <a:chExt cx="4352379" cy="3899292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50" y="1084207"/>
              <a:ext cx="4352379" cy="3899292"/>
            </a:xfrm>
            <a:prstGeom prst="rect">
              <a:avLst/>
            </a:prstGeom>
          </p:spPr>
        </p:pic>
        <p:sp>
          <p:nvSpPr>
            <p:cNvPr id="4" name="מלבן 3"/>
            <p:cNvSpPr/>
            <p:nvPr/>
          </p:nvSpPr>
          <p:spPr>
            <a:xfrm>
              <a:off x="645622" y="4071496"/>
              <a:ext cx="35966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he-IL" sz="2400" kern="0" dirty="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70</a:t>
              </a:r>
              <a:r>
                <a:rPr lang="he-IL" b="1" kern="0" dirty="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 ליטר גז נדרשים לניפוח</a:t>
              </a:r>
            </a:p>
            <a:p>
              <a:pPr lvl="0" algn="ctr">
                <a:defRPr/>
              </a:pPr>
              <a:r>
                <a:rPr lang="he-IL" b="1" kern="0" dirty="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מתאים של "כרית אוויר"</a:t>
              </a:r>
              <a:endParaRPr lang="he-IL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120676"/>
            <a:ext cx="1191767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בעזרת מספר כלים וחשיבה הגיונית </a:t>
            </a:r>
            <a:r>
              <a:rPr lang="he-IL" sz="2400" dirty="0" err="1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הסטוכיומטריה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מאפשרת לנו לחשב כמה גרם נתרן אזיד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יש לשים על מנת ליצור 70 ליטר גז חנקן,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גם נוכל לחשב כמה גרמים של מתכת נתרן,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יתקבלו.</a:t>
            </a:r>
            <a:endParaRPr lang="he-IL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710" y="3063989"/>
            <a:ext cx="5099991" cy="2553891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סטוכיון [ביוונית]- יסוד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מטריה- מדע המדידה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חישוב כמויות של חומרים שמשתתפים  בתגובות כימיות</a:t>
            </a:r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81742" y="367750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8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(Stoichiometry</a:t>
            </a:r>
            <a:endParaRPr lang="he-IL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9850" r="7130" b="8625"/>
          <a:stretch/>
        </p:blipFill>
        <p:spPr>
          <a:xfrm>
            <a:off x="6487646" y="1975749"/>
            <a:ext cx="2742075" cy="181207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r="14288"/>
          <a:stretch/>
        </p:blipFill>
        <p:spPr>
          <a:xfrm rot="17700935">
            <a:off x="1952441" y="1773839"/>
            <a:ext cx="1468051" cy="2037498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874337" y="256181"/>
            <a:ext cx="10778122" cy="76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מול- "יחידה של הכימאים"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 flipV="1">
            <a:off x="335910" y="308278"/>
            <a:ext cx="11536050" cy="1060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 flipH="1">
            <a:off x="335909" y="1021199"/>
            <a:ext cx="11536051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73497" y="1331480"/>
            <a:ext cx="4369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 תריסר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ביצים- הם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12</a:t>
            </a:r>
            <a:r>
              <a:rPr lang="he-IL" altLang="he-IL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ביצים</a:t>
            </a:r>
            <a:r>
              <a:rPr lang="he-IL" altLang="he-IL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endParaRPr lang="he-IL" altLang="he-IL" kern="0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909" y="1327574"/>
            <a:ext cx="4369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 זוג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נעליים- הם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2</a:t>
            </a:r>
            <a:r>
              <a:rPr lang="he-IL" altLang="he-IL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נעליים.</a:t>
            </a:r>
            <a:r>
              <a:rPr lang="he-IL" altLang="he-IL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 </a:t>
            </a:r>
            <a:endParaRPr lang="he-IL" altLang="he-IL" kern="0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4496555"/>
            <a:ext cx="82234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 מול</a:t>
            </a:r>
            <a:r>
              <a:rPr lang="he-IL" altLang="he-IL" sz="2400" kern="0" dirty="0">
                <a:solidFill>
                  <a:srgbClr val="00206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-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הם</a:t>
            </a:r>
            <a:r>
              <a:rPr lang="he-IL" altLang="he-IL" sz="2400" kern="0" dirty="0">
                <a:solidFill>
                  <a:srgbClr val="00206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602,000,000,000,000,000,000,000</a:t>
            </a:r>
            <a:r>
              <a:rPr lang="he-IL" altLang="he-IL" sz="2400" kern="0" dirty="0">
                <a:solidFill>
                  <a:srgbClr val="00206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חלקיקים.</a:t>
            </a:r>
            <a:endParaRPr lang="he-IL" altLang="he-IL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7646" y="3787820"/>
            <a:ext cx="51648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 רבבה </a:t>
            </a:r>
            <a:r>
              <a:rPr lang="he-IL" altLang="he-IL" sz="2400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-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הם</a:t>
            </a:r>
            <a:r>
              <a:rPr lang="he-IL" altLang="he-IL" sz="2400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10,000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פריטים.</a:t>
            </a:r>
            <a:endParaRPr lang="he-IL" altLang="he-IL" sz="2400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7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" y="5694613"/>
            <a:ext cx="5162776" cy="614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056671" y="236521"/>
            <a:ext cx="69127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0">
              <a:buClr>
                <a:srgbClr val="000000"/>
              </a:buClr>
              <a:defRPr/>
            </a:pPr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מול הוא רק מספר: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236" y="1124370"/>
            <a:ext cx="10951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0">
              <a:buClr>
                <a:srgbClr val="000000"/>
              </a:buClr>
              <a:defRPr/>
            </a:pPr>
            <a:r>
              <a:rPr kumimoji="0" lang="he-IL" sz="3200" b="0" i="0" u="none" strike="noStrike" kern="0" cap="none" spc="70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602,000,000,000,000,000,000,000</a:t>
            </a:r>
            <a:endParaRPr kumimoji="0" lang="he-IL" sz="5400" b="0" i="0" u="none" strike="noStrike" kern="0" cap="none" spc="7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281102" y="1930231"/>
            <a:ext cx="2685003" cy="715089"/>
          </a:xfrm>
          <a:prstGeom prst="round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600" kern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sz="3600" kern="0" baseline="30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5119" y="811256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7483" y="840712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7727" y="2012399"/>
            <a:ext cx="16080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967419" y="2473594"/>
            <a:ext cx="9174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המספר</a:t>
            </a:r>
            <a:r>
              <a:rPr lang="en-US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sz="2400" kern="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en-US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נקרא גם </a:t>
            </a:r>
            <a:r>
              <a:rPr lang="he-IL" sz="40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אבוגדרו.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אבוגדרו -נקבע בדרך ניסויית ונקרא על שם המדען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האיטלקי אמדיאו אבוגדרו- </a:t>
            </a: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כימאי </a:t>
            </a: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איטלקי שחי במאה ה- 19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 </a:t>
            </a:r>
            <a:r>
              <a:rPr lang="he-IL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(1856-1776) .</a:t>
            </a: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אחד המדענים החשובים ביותר בתולדות הכימיה.</a:t>
            </a:r>
          </a:p>
        </p:txBody>
      </p:sp>
      <p:cxnSp>
        <p:nvCxnSpPr>
          <p:cNvPr id="63" name="מחבר ישר 62"/>
          <p:cNvCxnSpPr/>
          <p:nvPr/>
        </p:nvCxnSpPr>
        <p:spPr>
          <a:xfrm flipH="1" flipV="1">
            <a:off x="824787" y="266761"/>
            <a:ext cx="10542426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 flipH="1" flipV="1">
            <a:off x="817522" y="1004924"/>
            <a:ext cx="10542426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/>
          <p:cNvCxnSpPr/>
          <p:nvPr/>
        </p:nvCxnSpPr>
        <p:spPr>
          <a:xfrm flipH="1" flipV="1">
            <a:off x="1623900" y="1873217"/>
            <a:ext cx="9415522" cy="164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435493" y="836294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78097" y="859965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012938" y="821580"/>
            <a:ext cx="1196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51235" y="859965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240456" y="849643"/>
            <a:ext cx="12413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800840" y="845573"/>
            <a:ext cx="1279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4465" y="825394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54685" y="830449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90347" y="850479"/>
            <a:ext cx="1204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68783" y="875635"/>
            <a:ext cx="141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4465" y="5082895"/>
            <a:ext cx="6925465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8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מול -"מספר אבוגדרו" מסמנים אותו [</a:t>
            </a:r>
            <a:r>
              <a:rPr lang="en-US" sz="28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N</a:t>
            </a:r>
            <a:r>
              <a:rPr lang="en-US" sz="2800" kern="0" baseline="-25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</a:t>
            </a:r>
            <a:r>
              <a:rPr lang="he-IL" sz="28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86576" y="830448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4957" y="833672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8843" y="840713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2397" y="825484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53941" y="842840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2153" y="824708"/>
            <a:ext cx="8219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45" y="830447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64240" y="821579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91446" y="821580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55623" y="821580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73512" y="859964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2506" y="1639498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4840" y="821580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pic>
        <p:nvPicPr>
          <p:cNvPr id="69" name="Google Shape;6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9" y="2876247"/>
            <a:ext cx="2997840" cy="341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8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4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3" grpId="1"/>
      <p:bldP spid="57" grpId="0"/>
      <p:bldP spid="52" grpId="0"/>
      <p:bldP spid="52" grpId="1"/>
      <p:bldP spid="59" grpId="0"/>
      <p:bldP spid="59" grpId="1"/>
      <p:bldP spid="60" grpId="0"/>
      <p:bldP spid="60" grpId="1"/>
      <p:bldP spid="61" grpId="0"/>
      <p:bldP spid="61" grpId="1"/>
      <p:bldP spid="65" grpId="0"/>
      <p:bldP spid="65" grpId="1"/>
      <p:bldP spid="66" grpId="0"/>
      <p:bldP spid="66" grpId="1"/>
      <p:bldP spid="68" grpId="0"/>
      <p:bldP spid="68" grpId="1"/>
      <p:bldP spid="70" grpId="0"/>
      <p:bldP spid="70" grpId="1"/>
      <p:bldP spid="71" grpId="0"/>
      <p:bldP spid="71" grpId="1"/>
      <p:bldP spid="72" grpId="0"/>
      <p:bldP spid="72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2" y="1236624"/>
            <a:ext cx="2476500" cy="24765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35060" y="329725"/>
            <a:ext cx="12191999" cy="720000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עד כמה </a:t>
            </a:r>
            <a:r>
              <a:rPr lang="he-IL" sz="5400" b="0" kern="120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גדול</a:t>
            </a:r>
            <a:r>
              <a:rPr lang="he-IL" b="0" kern="1200" dirty="0">
                <a:solidFill>
                  <a:srgbClr val="000099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המספר</a:t>
            </a:r>
            <a:r>
              <a:rPr lang="he-IL" b="0" kern="1200" dirty="0">
                <a:solidFill>
                  <a:srgbClr val="000099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b="0" kern="120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b="0" kern="1200" baseline="3000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</a:t>
            </a:r>
            <a:endParaRPr lang="he-IL" b="0" kern="1200" baseline="30000" dirty="0">
              <a:solidFill>
                <a:srgbClr val="00B050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980423" y="3275112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Arial"/>
              </a:rPr>
              <a:t> </a:t>
            </a: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9" name="מחבר ישר 48"/>
          <p:cNvCxnSpPr/>
          <p:nvPr/>
        </p:nvCxnSpPr>
        <p:spPr>
          <a:xfrm flipH="1" flipV="1">
            <a:off x="560441" y="235132"/>
            <a:ext cx="10924620" cy="4416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560440" y="1049725"/>
            <a:ext cx="10924621" cy="5042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68245" y="4005588"/>
            <a:ext cx="7916816" cy="595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זהו מספר כל כך גדול שקשה מאוד להמחיש אותו לעצמנו</a:t>
            </a:r>
            <a:r>
              <a:rPr lang="he-IL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7825" y="1495133"/>
            <a:ext cx="6027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1,000 אפונים= בקבוק בנפח של 750 מ"ל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081" y="2063955"/>
            <a:ext cx="87596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</a:t>
            </a:r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21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אפונים = שיכבה בעובי של 1.5 מטר שתכסה את כל כדור </a:t>
            </a:r>
          </a:p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הארץ</a:t>
            </a:r>
            <a:endParaRPr lang="he-IL" sz="2400" baseline="300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670" y="3174591"/>
            <a:ext cx="87407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כמה שנים דרושות על מנת ל"בזבז" </a:t>
            </a:r>
            <a:r>
              <a:rPr lang="he-IL" sz="3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ש"ח בקצב של 10</a:t>
            </a:r>
            <a:r>
              <a:rPr lang="he-IL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ש"ח בשנייה אחת?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726" y="4773697"/>
                <a:ext cx="1828800" cy="10001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שנה</m:t>
                          </m:r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e-IL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שניות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6" y="4773697"/>
                <a:ext cx="1828800" cy="1000146"/>
              </a:xfrm>
              <a:prstGeom prst="rect">
                <a:avLst/>
              </a:prstGeom>
              <a:blipFill>
                <a:blip r:embed="rId4"/>
                <a:stretch>
                  <a:fillRect r="-11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76857" y="4797951"/>
                <a:ext cx="1828800" cy="10001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שניה</m:t>
                          </m:r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e-IL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שקל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57" y="4797951"/>
                <a:ext cx="1828800" cy="1000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40815" y="4773697"/>
                <a:ext cx="534677" cy="941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שקל</m:t>
                          </m:r>
                        </m:num>
                        <m:den>
                          <m:sSup>
                            <m:sSupPr>
                              <m:ctrlPr>
                                <a:rPr lang="he-IL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מול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2400" dirty="0">
                  <a:solidFill>
                    <a:srgbClr val="FF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15" y="4773697"/>
                <a:ext cx="534677" cy="941861"/>
              </a:xfrm>
              <a:prstGeom prst="rect">
                <a:avLst/>
              </a:prstGeom>
              <a:blipFill>
                <a:blip r:embed="rId6"/>
                <a:stretch>
                  <a:fillRect r="-147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69484" y="5137881"/>
            <a:ext cx="314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4360" y="5115494"/>
            <a:ext cx="314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940" y="5029994"/>
            <a:ext cx="21764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6.02 </a:t>
            </a:r>
            <a:r>
              <a:rPr lang="en-US" sz="2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10</a:t>
            </a:r>
            <a:r>
              <a:rPr lang="en-US" sz="2000" baseline="30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endParaRPr lang="he-IL" sz="2000" baseline="30000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5392" y="4988550"/>
            <a:ext cx="314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717" y="4942673"/>
            <a:ext cx="37158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dirty="0"/>
              <a:t> 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שנים</a:t>
            </a:r>
            <a: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1.91 x 10</a:t>
            </a:r>
            <a:r>
              <a:rPr lang="en-US" sz="2400" baseline="30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</a:t>
            </a:r>
            <a:endParaRPr lang="he-IL" sz="2400" baseline="30000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תרשים זרימה: מחבר 15"/>
          <p:cNvSpPr/>
          <p:nvPr/>
        </p:nvSpPr>
        <p:spPr>
          <a:xfrm>
            <a:off x="264813" y="1236624"/>
            <a:ext cx="2439617" cy="2497399"/>
          </a:xfrm>
          <a:prstGeom prst="flowChartConnector">
            <a:avLst/>
          </a:prstGeom>
          <a:noFill/>
          <a:ln w="20002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ישר 18"/>
          <p:cNvCxnSpPr/>
          <p:nvPr/>
        </p:nvCxnSpPr>
        <p:spPr>
          <a:xfrm flipV="1">
            <a:off x="2630042" y="2526488"/>
            <a:ext cx="256995" cy="2336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תרשים זרימה: מחבר 17"/>
          <p:cNvSpPr/>
          <p:nvPr/>
        </p:nvSpPr>
        <p:spPr>
          <a:xfrm>
            <a:off x="6027402" y="1790821"/>
            <a:ext cx="1215979" cy="954912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02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7" grpId="0"/>
      <p:bldP spid="15" grpId="0"/>
      <p:bldP spid="10" grpId="0"/>
      <p:bldP spid="17" grpId="0"/>
      <p:bldP spid="11" grpId="0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4151</Words>
  <Application>Microsoft Office PowerPoint</Application>
  <PresentationFormat>מסך רחב</PresentationFormat>
  <Paragraphs>1859</Paragraphs>
  <Slides>54</Slides>
  <Notes>27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54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Times New Roman</vt:lpstr>
      <vt:lpstr>Varela Round</vt:lpstr>
      <vt:lpstr>Wingdings</vt:lpstr>
      <vt:lpstr>ערכת נושא Office</vt:lpstr>
      <vt:lpstr>1_ערכת נושא Office</vt:lpstr>
      <vt:lpstr>2_ערכת נושא Office</vt:lpstr>
      <vt:lpstr>3_ערכת נושא Office</vt:lpstr>
      <vt:lpstr>Image</vt:lpstr>
      <vt:lpstr>מערכת שידורים לאומית</vt:lpstr>
      <vt:lpstr>חישובים והתגובה הכימית</vt:lpstr>
      <vt:lpstr>מה נלמד היום ?</vt:lpstr>
      <vt:lpstr>כמויות ויחסים</vt:lpstr>
      <vt:lpstr>"כרית אוויר".</vt:lpstr>
      <vt:lpstr>מה תפקיד הסטוכיומטריה ?</vt:lpstr>
      <vt:lpstr>מצגת של PowerPoint‏</vt:lpstr>
      <vt:lpstr>מצגת של PowerPoint‏</vt:lpstr>
      <vt:lpstr>עד כמה גדול המספר 6.02 x 1023</vt:lpstr>
      <vt:lpstr>כיצד קבעו שבמול יש 6.02 x 1023 חלקיקים?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אבקת גופרית, 16S – איך נדע כמה אטומים יש כאן? </vt:lpstr>
      <vt:lpstr>איך נספור, בזמן קצר, כמות גדולה מאוד של גרגרי אורז?</vt:lpstr>
      <vt:lpstr>מצגת של PowerPoint‏</vt:lpstr>
      <vt:lpstr>מצגת של PowerPoint‏</vt:lpstr>
      <vt:lpstr>השוואה בין אטומים של יסודות שונים</vt:lpstr>
      <vt:lpstr>היחס בין המסות של אטומי יסודות שונים</vt:lpstr>
      <vt:lpstr>מסת 2 אטומי הליום יחסית למסת 2 אטומי מימן</vt:lpstr>
      <vt:lpstr>מסת 4 אטומי הליום יחסית למסת-4 אטומי מימן</vt:lpstr>
      <vt:lpstr>מספר חלקיקים –מסת חלקיקים</vt:lpstr>
      <vt:lpstr>תרגיל להפסקה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מסה מולרית של חומרים בעלי מבני ענק</vt:lpstr>
      <vt:lpstr>מצגת של PowerPoint‏</vt:lpstr>
      <vt:lpstr>מצגת של PowerPoint‏</vt:lpstr>
      <vt:lpstr>מול חלקיקים -מספר אבוגדרו - מסה מולרית</vt:lpstr>
      <vt:lpstr>מול חלקיקים -מספר אבוגדרו - מסה מולרית</vt:lpstr>
      <vt:lpstr>המרת יחידות</vt:lpstr>
      <vt:lpstr>המרת יחידות </vt:lpstr>
      <vt:lpstr>תרגיל –מהי המסה של 100 מולקולות SO2</vt:lpstr>
      <vt:lpstr>תרגיל –מהי המסה של 100 מולקולות SO2</vt:lpstr>
      <vt:lpstr>תרגיל –מהי המסה של 100 מולקולות SO2</vt:lpstr>
      <vt:lpstr>תרגיל –מהי המסה של 100 מולקולות SO2</vt:lpstr>
      <vt:lpstr>חשב את מספר יונים כולל ב- 2.67 ק"ג AlCl3  </vt:lpstr>
      <vt:lpstr>חשב את מספר יונים כולל ב- 2.67 ק"ג AlCl3  </vt:lpstr>
      <vt:lpstr>חשב את מספר יונים כולל ב- 2.67 ק"ג AlCl3  </vt:lpstr>
      <vt:lpstr>חשב את מספר יונים כולל ב- 2.67 ק"ג AlCl3  </vt:lpstr>
      <vt:lpstr>חשב את מספר יונים כולל ב- 2.67 ק"ג AlCl3  </vt:lpstr>
      <vt:lpstr>חשב את מספר יונים כולל ב- 2.67 ק"ג AlCl3  </vt:lpstr>
      <vt:lpstr>חשב את מספר יונים כולל ב- 2.67 ק"ג AlCl3  </vt:lpstr>
      <vt:lpstr>תרגול- מול, מספר אבוגדרו, מסה מולרית.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YAIR</dc:creator>
  <cp:lastModifiedBy>Anat Kaldaron</cp:lastModifiedBy>
  <cp:revision>326</cp:revision>
  <dcterms:created xsi:type="dcterms:W3CDTF">2020-06-07T13:09:35Z</dcterms:created>
  <dcterms:modified xsi:type="dcterms:W3CDTF">2020-07-01T05:02:26Z</dcterms:modified>
</cp:coreProperties>
</file>