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7" r:id="rId2"/>
    <p:sldId id="335" r:id="rId3"/>
    <p:sldId id="292" r:id="rId4"/>
    <p:sldId id="336" r:id="rId5"/>
    <p:sldId id="342" r:id="rId6"/>
    <p:sldId id="343" r:id="rId7"/>
    <p:sldId id="338" r:id="rId8"/>
    <p:sldId id="339" r:id="rId9"/>
    <p:sldId id="346" r:id="rId10"/>
    <p:sldId id="347" r:id="rId11"/>
    <p:sldId id="344" r:id="rId12"/>
    <p:sldId id="348" r:id="rId13"/>
    <p:sldId id="345" r:id="rId14"/>
    <p:sldId id="334" r:id="rId15"/>
    <p:sldId id="337" r:id="rId16"/>
    <p:sldId id="340" r:id="rId17"/>
    <p:sldId id="365" r:id="rId18"/>
    <p:sldId id="353" r:id="rId19"/>
    <p:sldId id="354" r:id="rId20"/>
    <p:sldId id="355" r:id="rId21"/>
    <p:sldId id="341" r:id="rId22"/>
    <p:sldId id="352" r:id="rId23"/>
    <p:sldId id="349" r:id="rId24"/>
    <p:sldId id="356" r:id="rId25"/>
    <p:sldId id="357" r:id="rId26"/>
    <p:sldId id="350" r:id="rId27"/>
    <p:sldId id="358" r:id="rId28"/>
    <p:sldId id="351" r:id="rId29"/>
    <p:sldId id="359" r:id="rId30"/>
    <p:sldId id="360" r:id="rId31"/>
    <p:sldId id="361" r:id="rId32"/>
    <p:sldId id="366" r:id="rId33"/>
    <p:sldId id="291" r:id="rId3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4750" autoAdjust="0"/>
  </p:normalViewPr>
  <p:slideViewPr>
    <p:cSldViewPr snapToGrid="0" snapToObjects="1">
      <p:cViewPr varScale="1">
        <p:scale>
          <a:sx n="70" d="100"/>
          <a:sy n="70" d="100"/>
        </p:scale>
        <p:origin x="1138" y="-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3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ט'/אייר/תש"פ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331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23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06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13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אין</a:t>
            </a:r>
            <a:r>
              <a:rPr lang="he-IL" baseline="0" dirty="0"/>
              <a:t> עקביות </a:t>
            </a:r>
            <a:r>
              <a:rPr lang="he-IL" baseline="0" dirty="0" err="1"/>
              <a:t>בקירובים</a:t>
            </a:r>
            <a:r>
              <a:rPr lang="he-IL" baseline="0" dirty="0"/>
              <a:t> שנעשו בניתוח בחינת הבגרות 2018</a:t>
            </a:r>
          </a:p>
          <a:p>
            <a:r>
              <a:rPr lang="he-IL" baseline="0" dirty="0"/>
              <a:t>בעמודים 126 ו 127</a:t>
            </a:r>
          </a:p>
          <a:p>
            <a:r>
              <a:rPr lang="he-IL" baseline="0" dirty="0"/>
              <a:t>פעם נכתב  11968 -</a:t>
            </a:r>
          </a:p>
          <a:p>
            <a:r>
              <a:rPr lang="he-IL" baseline="0" dirty="0"/>
              <a:t>ופעם נכתב  11972 -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76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לפי דעתנו תחפשי שאלות נ וספות מבגרות משנים קודמות ותפני את התלמידים אליהם לפתרון ותרגול</a:t>
            </a:r>
            <a:endParaRPr lang="ar-SA" dirty="0"/>
          </a:p>
          <a:p>
            <a:r>
              <a:rPr lang="he-IL" dirty="0"/>
              <a:t>תצרפי </a:t>
            </a:r>
            <a:r>
              <a:rPr lang="en-US" dirty="0"/>
              <a:t>QR</a:t>
            </a:r>
            <a:r>
              <a:rPr lang="he-IL" dirty="0"/>
              <a:t> עם השאלות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76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4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23737" y="6121391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223737" y="6549941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מספר שקופית 22">
            <a:extLst>
              <a:ext uri="{FF2B5EF4-FFF2-40B4-BE49-F238E27FC236}">
                <a16:creationId xmlns:a16="http://schemas.microsoft.com/office/drawing/2014/main" id="{2CAD7D7D-CFA4-4979-8F0C-239DDEC0B52B}"/>
              </a:ext>
            </a:extLst>
          </p:cNvPr>
          <p:cNvSpPr txBox="1">
            <a:spLocks/>
          </p:cNvSpPr>
          <p:nvPr userDrawn="1"/>
        </p:nvSpPr>
        <p:spPr>
          <a:xfrm>
            <a:off x="10995415" y="136524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9" r:id="rId4"/>
    <p:sldLayoutId id="2147483670" r:id="rId5"/>
    <p:sldLayoutId id="2147483671" r:id="rId6"/>
    <p:sldLayoutId id="2147483663" r:id="rId7"/>
    <p:sldLayoutId id="2147483675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/>
              <a:t>منظومة البثّ القُطريّة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אליפסה 15"/>
          <p:cNvSpPr/>
          <p:nvPr/>
        </p:nvSpPr>
        <p:spPr>
          <a:xfrm>
            <a:off x="5442369" y="2218341"/>
            <a:ext cx="913517" cy="55671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2065958" y="1754802"/>
            <a:ext cx="913517" cy="55671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1938077" y="1214760"/>
            <a:ext cx="913517" cy="55671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>
            <a:off x="2851594" y="1481267"/>
            <a:ext cx="751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3145508" y="1950628"/>
            <a:ext cx="751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69330" y="1140996"/>
            <a:ext cx="10604551" cy="468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I.   4C</a:t>
            </a:r>
            <a:r>
              <a:rPr lang="en-US" baseline="-25000" dirty="0"/>
              <a:t>(S)</a:t>
            </a:r>
            <a:r>
              <a:rPr lang="en-US" dirty="0"/>
              <a:t>  +  4O</a:t>
            </a:r>
            <a:r>
              <a:rPr lang="en-US" baseline="-25000" dirty="0"/>
              <a:t>2(g)</a:t>
            </a:r>
            <a:r>
              <a:rPr lang="en-US" dirty="0"/>
              <a:t>           4CO</a:t>
            </a:r>
            <a:r>
              <a:rPr lang="en-US" baseline="-25000" dirty="0"/>
              <a:t>2(g)</a:t>
            </a:r>
            <a:r>
              <a:rPr lang="en-US" dirty="0"/>
              <a:t>                                                 4∆H</a:t>
            </a:r>
            <a:r>
              <a:rPr lang="en-US" baseline="30000" dirty="0"/>
              <a:t>0</a:t>
            </a:r>
            <a:r>
              <a:rPr lang="en-US" baseline="-25000" dirty="0"/>
              <a:t>I</a:t>
            </a:r>
            <a:r>
              <a:rPr lang="en-US" dirty="0"/>
              <a:t>  = 4 </a:t>
            </a:r>
            <a:r>
              <a:rPr lang="en-US" baseline="30000" dirty="0"/>
              <a:t>x </a:t>
            </a:r>
            <a:r>
              <a:rPr lang="en-US" dirty="0"/>
              <a:t>-393.5 kJ</a:t>
            </a:r>
          </a:p>
          <a:p>
            <a:pPr marL="0" indent="0">
              <a:buNone/>
            </a:pPr>
            <a:r>
              <a:rPr lang="en-US" dirty="0"/>
              <a:t>II.   4H</a:t>
            </a:r>
            <a:r>
              <a:rPr lang="en-US" baseline="-25000" dirty="0"/>
              <a:t>2(g)  </a:t>
            </a:r>
            <a:r>
              <a:rPr lang="en-US" dirty="0"/>
              <a:t>  +  2O</a:t>
            </a:r>
            <a:r>
              <a:rPr lang="en-US" baseline="-25000" dirty="0"/>
              <a:t>2(g)              </a:t>
            </a:r>
            <a:r>
              <a:rPr lang="en-US" dirty="0"/>
              <a:t> 4H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</a:t>
            </a:r>
            <a:r>
              <a:rPr lang="en-US" dirty="0"/>
              <a:t>                                               4∆H</a:t>
            </a:r>
            <a:r>
              <a:rPr lang="en-US" baseline="30000" dirty="0"/>
              <a:t>0</a:t>
            </a:r>
            <a:r>
              <a:rPr lang="en-US" baseline="-25000" dirty="0"/>
              <a:t>II</a:t>
            </a:r>
            <a:r>
              <a:rPr lang="en-US" dirty="0"/>
              <a:t> = 4 </a:t>
            </a:r>
            <a:r>
              <a:rPr lang="en-US" baseline="30000" dirty="0"/>
              <a:t>x </a:t>
            </a:r>
            <a:r>
              <a:rPr lang="en-US" dirty="0"/>
              <a:t>-286.0 kJ</a:t>
            </a:r>
          </a:p>
          <a:p>
            <a:pPr marL="0" indent="0">
              <a:buNone/>
            </a:pPr>
            <a:r>
              <a:rPr lang="en-US" dirty="0"/>
              <a:t>III.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COOH</a:t>
            </a:r>
            <a:r>
              <a:rPr lang="en-US" baseline="-25000" dirty="0"/>
              <a:t>(l)                  </a:t>
            </a:r>
            <a:r>
              <a:rPr lang="en-US" dirty="0"/>
              <a:t>4C</a:t>
            </a:r>
            <a:r>
              <a:rPr lang="en-US" baseline="-25000" dirty="0"/>
              <a:t>(s)   </a:t>
            </a:r>
            <a:r>
              <a:rPr lang="en-US" dirty="0"/>
              <a:t>+  4H</a:t>
            </a:r>
            <a:r>
              <a:rPr lang="en-US" baseline="-25000" dirty="0"/>
              <a:t>2(g)</a:t>
            </a:r>
            <a:r>
              <a:rPr lang="en-US" dirty="0"/>
              <a:t> +  O</a:t>
            </a:r>
            <a:r>
              <a:rPr lang="en-US" baseline="-25000" dirty="0"/>
              <a:t>2(g)                                     </a:t>
            </a:r>
            <a:r>
              <a:rPr lang="en-US" dirty="0"/>
              <a:t>- ∆H</a:t>
            </a:r>
            <a:r>
              <a:rPr lang="en-US" baseline="30000" dirty="0"/>
              <a:t>0</a:t>
            </a:r>
            <a:r>
              <a:rPr lang="en-US" baseline="-25000" dirty="0"/>
              <a:t>III</a:t>
            </a:r>
            <a:r>
              <a:rPr lang="en-US" dirty="0"/>
              <a:t> = -1 </a:t>
            </a:r>
            <a:r>
              <a:rPr lang="en-US" baseline="30000" dirty="0"/>
              <a:t>x </a:t>
            </a:r>
            <a:r>
              <a:rPr lang="en-US" dirty="0"/>
              <a:t>-534.0 kJ</a:t>
            </a:r>
          </a:p>
          <a:p>
            <a:pPr marL="0" indent="0">
              <a:buNone/>
            </a:pPr>
            <a:r>
              <a:rPr lang="en-US" dirty="0"/>
              <a:t>   </a:t>
            </a:r>
            <a:endParaRPr lang="ar-SA" dirty="0"/>
          </a:p>
          <a:p>
            <a:pPr marL="0" indent="0">
              <a:buNone/>
            </a:pPr>
            <a:r>
              <a:rPr lang="en-US" dirty="0"/>
              <a:t>(1)      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COOH</a:t>
            </a:r>
            <a:r>
              <a:rPr lang="en-US" baseline="-25000" dirty="0"/>
              <a:t>(l)     </a:t>
            </a:r>
            <a:r>
              <a:rPr lang="en-US" dirty="0"/>
              <a:t>+ 5O</a:t>
            </a:r>
            <a:r>
              <a:rPr lang="en-US" baseline="-25000" dirty="0"/>
              <a:t>2(g)    </a:t>
            </a:r>
            <a:r>
              <a:rPr lang="en-US" dirty="0"/>
              <a:t>        4CO</a:t>
            </a:r>
            <a:r>
              <a:rPr lang="en-US" baseline="-25000" dirty="0"/>
              <a:t>2(g)</a:t>
            </a:r>
            <a:r>
              <a:rPr lang="en-US" dirty="0"/>
              <a:t>   +  4H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(1)  </a:t>
            </a:r>
            <a:r>
              <a:rPr lang="en-US" dirty="0"/>
              <a:t> =  ?                 </a:t>
            </a:r>
          </a:p>
          <a:p>
            <a:pPr marL="0" indent="0" algn="l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(1)  </a:t>
            </a:r>
            <a:r>
              <a:rPr lang="en-US" dirty="0"/>
              <a:t> =  4∆H</a:t>
            </a:r>
            <a:r>
              <a:rPr lang="en-US" baseline="30000" dirty="0"/>
              <a:t>0</a:t>
            </a:r>
            <a:r>
              <a:rPr lang="en-US" baseline="-25000" dirty="0"/>
              <a:t>I</a:t>
            </a:r>
            <a:r>
              <a:rPr lang="en-US" dirty="0"/>
              <a:t>  + 4∆H</a:t>
            </a:r>
            <a:r>
              <a:rPr lang="en-US" baseline="30000" dirty="0"/>
              <a:t>0</a:t>
            </a:r>
            <a:r>
              <a:rPr lang="en-US" baseline="-25000" dirty="0"/>
              <a:t>II  </a:t>
            </a:r>
            <a:r>
              <a:rPr lang="en-US" dirty="0"/>
              <a:t> - ∆H</a:t>
            </a:r>
            <a:r>
              <a:rPr lang="en-US" baseline="30000" dirty="0"/>
              <a:t>0</a:t>
            </a:r>
            <a:r>
              <a:rPr lang="en-US" baseline="-25000" dirty="0"/>
              <a:t>III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(1)  </a:t>
            </a:r>
            <a:r>
              <a:rPr lang="en-US" dirty="0"/>
              <a:t> =  4 </a:t>
            </a:r>
            <a:r>
              <a:rPr lang="en-US" baseline="30000" dirty="0"/>
              <a:t>x</a:t>
            </a:r>
            <a:r>
              <a:rPr lang="en-US" dirty="0"/>
              <a:t> (-393.5) + 4</a:t>
            </a:r>
            <a:r>
              <a:rPr lang="en-US" baseline="30000" dirty="0"/>
              <a:t>x</a:t>
            </a:r>
            <a:r>
              <a:rPr lang="en-US" dirty="0"/>
              <a:t> (-286.0) – (-534.0)</a:t>
            </a:r>
          </a:p>
          <a:p>
            <a:pPr marL="0" indent="0" algn="l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(1)    </a:t>
            </a:r>
            <a:r>
              <a:rPr lang="en-US" dirty="0"/>
              <a:t>=  -2184.0 kJ</a:t>
            </a:r>
          </a:p>
          <a:p>
            <a:pPr marL="0" indent="0" algn="l">
              <a:buNone/>
            </a:pPr>
            <a:r>
              <a:rPr lang="ar-SA" dirty="0"/>
              <a:t>يتطلّب حلّ هذا البند مهارة "التطبيق".</a:t>
            </a:r>
            <a:endParaRPr lang="he-IL" dirty="0"/>
          </a:p>
        </p:txBody>
      </p:sp>
      <p:cxnSp>
        <p:nvCxnSpPr>
          <p:cNvPr id="8" name="מחבר חץ ישר 7"/>
          <p:cNvCxnSpPr/>
          <p:nvPr/>
        </p:nvCxnSpPr>
        <p:spPr>
          <a:xfrm>
            <a:off x="2851594" y="2522126"/>
            <a:ext cx="751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4356601" y="3480996"/>
            <a:ext cx="751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636814" y="3001331"/>
            <a:ext cx="10042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3602708" y="2267724"/>
            <a:ext cx="466928" cy="4579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 flipH="1">
            <a:off x="1030182" y="1183325"/>
            <a:ext cx="466928" cy="4579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4750918" y="2174403"/>
            <a:ext cx="466928" cy="4579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1060676" y="1771470"/>
            <a:ext cx="466928" cy="4579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2019، سؤال 11 بند  د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70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0" grpId="0" animBg="1"/>
      <p:bldP spid="4" grpId="0" uiExpand="1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2019، سؤال 11 بند  هـ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5395" r="7361" b="30197"/>
          <a:stretch/>
        </p:blipFill>
        <p:spPr>
          <a:xfrm>
            <a:off x="3272588" y="933094"/>
            <a:ext cx="8687699" cy="3747190"/>
          </a:xfrm>
          <a:prstGeom prst="rect">
            <a:avLst/>
          </a:prstGeom>
        </p:spPr>
      </p:pic>
      <p:pic>
        <p:nvPicPr>
          <p:cNvPr id="5" name="תמונה 2">
            <a:extLst>
              <a:ext uri="{FF2B5EF4-FFF2-40B4-BE49-F238E27FC236}">
                <a16:creationId xmlns:a16="http://schemas.microsoft.com/office/drawing/2014/main" id="{71F56EB5-DFEE-43CD-863D-EC655283D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6" t="69443" r="7361" b="9320"/>
          <a:stretch/>
        </p:blipFill>
        <p:spPr>
          <a:xfrm>
            <a:off x="193266" y="2658979"/>
            <a:ext cx="6158643" cy="15400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FF02F9-5066-4110-ACC2-6E0A67FBB8E3}"/>
              </a:ext>
            </a:extLst>
          </p:cNvPr>
          <p:cNvSpPr/>
          <p:nvPr/>
        </p:nvSpPr>
        <p:spPr>
          <a:xfrm>
            <a:off x="1118937" y="4760100"/>
            <a:ext cx="944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من أجل الإجابة عن هذا السؤال على الطالب أن: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يحسب التغيُّر في </a:t>
            </a:r>
            <a:r>
              <a:rPr lang="ar-SA" sz="2400" b="1" dirty="0" err="1">
                <a:solidFill>
                  <a:srgbClr val="FF0000"/>
                </a:solidFill>
              </a:rPr>
              <a:t>الانثالبيا</a:t>
            </a:r>
            <a:r>
              <a:rPr lang="ar-SA" sz="2400" b="1" dirty="0">
                <a:solidFill>
                  <a:srgbClr val="FF0000"/>
                </a:solidFill>
              </a:rPr>
              <a:t>  للتفاعل (لعملية تفكيك الأربطة) حسب معطيات </a:t>
            </a:r>
            <a:r>
              <a:rPr lang="ar-SA" sz="2400" b="1" dirty="0" err="1">
                <a:solidFill>
                  <a:srgbClr val="FF0000"/>
                </a:solidFill>
              </a:rPr>
              <a:t>انثالبيا</a:t>
            </a:r>
            <a:r>
              <a:rPr lang="ar-SA" sz="2400" b="1" dirty="0">
                <a:solidFill>
                  <a:srgbClr val="FF0000"/>
                </a:solidFill>
              </a:rPr>
              <a:t> الرابط.</a:t>
            </a:r>
          </a:p>
        </p:txBody>
      </p:sp>
    </p:spTree>
    <p:extLst>
      <p:ext uri="{BB962C8B-B14F-4D97-AF65-F5344CB8AC3E}">
        <p14:creationId xmlns:p14="http://schemas.microsoft.com/office/powerpoint/2010/main" val="3865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80742"/>
            <a:ext cx="12190412" cy="720000"/>
          </a:xfrm>
        </p:spPr>
        <p:txBody>
          <a:bodyPr/>
          <a:lstStyle/>
          <a:p>
            <a:r>
              <a:rPr lang="ar-SA" sz="4000" dirty="0">
                <a:solidFill>
                  <a:srgbClr val="FF0000"/>
                </a:solidFill>
              </a:rPr>
              <a:t>حلّ: </a:t>
            </a:r>
            <a:r>
              <a:rPr lang="ar-SA" sz="4000" dirty="0"/>
              <a:t>بجروت 2019، سؤال 11 بند هـ</a:t>
            </a:r>
            <a:endParaRPr lang="he-IL" sz="40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700390" y="1061687"/>
            <a:ext cx="10648547" cy="2138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السؤال </a:t>
            </a:r>
            <a:r>
              <a:rPr lang="ar-SA" dirty="0"/>
              <a:t>– أجروا في المختبر التفاعل (2) الذي امامك: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(2)    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COOH</a:t>
            </a:r>
            <a:r>
              <a:rPr lang="en-US" baseline="-25000" dirty="0"/>
              <a:t>(l)     </a:t>
            </a:r>
            <a:r>
              <a:rPr lang="en-US" dirty="0"/>
              <a:t>+ 5O</a:t>
            </a:r>
            <a:r>
              <a:rPr lang="en-US" baseline="-25000" dirty="0"/>
              <a:t>2(g)    </a:t>
            </a:r>
            <a:r>
              <a:rPr lang="en-US" dirty="0"/>
              <a:t>         4CO</a:t>
            </a:r>
            <a:r>
              <a:rPr lang="en-US" baseline="-25000" dirty="0"/>
              <a:t>2(g)</a:t>
            </a:r>
            <a:r>
              <a:rPr lang="en-US" dirty="0"/>
              <a:t>   +  4H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(2)  </a:t>
            </a:r>
            <a:r>
              <a:rPr lang="en-US" dirty="0"/>
              <a:t> =  -2065.6kJ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احسب كمية الطاقة التي يجب بذلها من اجل فك جميع الأربطة التساهمية (</a:t>
            </a:r>
            <a:r>
              <a:rPr lang="ar-SA" dirty="0" err="1"/>
              <a:t>الكوفلنتية</a:t>
            </a:r>
            <a:r>
              <a:rPr lang="ar-SA" dirty="0"/>
              <a:t>) في </a:t>
            </a:r>
            <a:r>
              <a:rPr lang="ar-SA" u="sng" dirty="0"/>
              <a:t>المواد المتفاعلة</a:t>
            </a:r>
            <a:r>
              <a:rPr lang="ar-SA" dirty="0"/>
              <a:t>،  في 1 تفاعل  مول 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COOH</a:t>
            </a:r>
            <a:r>
              <a:rPr lang="en-US" baseline="-25000" dirty="0"/>
              <a:t>(g)</a:t>
            </a:r>
            <a:r>
              <a:rPr lang="en-US" dirty="0"/>
              <a:t> </a:t>
            </a:r>
            <a:r>
              <a:rPr lang="ar-SA" dirty="0"/>
              <a:t>. فصل حساباتك.</a:t>
            </a:r>
            <a:endParaRPr lang="he-IL" dirty="0"/>
          </a:p>
        </p:txBody>
      </p:sp>
      <p:sp>
        <p:nvSpPr>
          <p:cNvPr id="6" name="מציין מיקום תוכן 4"/>
          <p:cNvSpPr txBox="1">
            <a:spLocks/>
          </p:cNvSpPr>
          <p:nvPr/>
        </p:nvSpPr>
        <p:spPr>
          <a:xfrm>
            <a:off x="298075" y="3144379"/>
            <a:ext cx="11142460" cy="317802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b="1" dirty="0">
                <a:solidFill>
                  <a:srgbClr val="FF0000"/>
                </a:solidFill>
              </a:rPr>
              <a:t>الجواب</a:t>
            </a:r>
            <a:r>
              <a:rPr lang="ar-SA" dirty="0"/>
              <a:t> – سنرمز ب </a:t>
            </a:r>
            <a:r>
              <a:rPr lang="en-US" dirty="0"/>
              <a:t>X </a:t>
            </a:r>
            <a:r>
              <a:rPr lang="ar-SA" dirty="0"/>
              <a:t> الى الطاقة اللازمة من اجل تفكيك جميع الأربطة التساهمية في المواد المتفاعلة.</a:t>
            </a:r>
          </a:p>
          <a:p>
            <a:pPr marL="0" indent="0" algn="l">
              <a:buFont typeface="Arial" pitchFamily="34" charset="0"/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(2)   </a:t>
            </a:r>
            <a:r>
              <a:rPr lang="en-US" dirty="0"/>
              <a:t>=  X  -[ 8∆H</a:t>
            </a:r>
            <a:r>
              <a:rPr lang="en-US" baseline="30000" dirty="0"/>
              <a:t>0</a:t>
            </a:r>
            <a:r>
              <a:rPr lang="en-US" baseline="-25000" dirty="0"/>
              <a:t>C=O</a:t>
            </a:r>
            <a:r>
              <a:rPr lang="en-US" dirty="0"/>
              <a:t>   + 8∆H</a:t>
            </a:r>
            <a:r>
              <a:rPr lang="en-US" baseline="30000" dirty="0"/>
              <a:t>0</a:t>
            </a:r>
            <a:r>
              <a:rPr lang="en-US" baseline="-25000" dirty="0"/>
              <a:t>O-H</a:t>
            </a:r>
            <a:r>
              <a:rPr lang="en-US" dirty="0"/>
              <a:t>]    </a:t>
            </a:r>
          </a:p>
          <a:p>
            <a:pPr marL="0" indent="0" algn="l">
              <a:buFont typeface="Arial" pitchFamily="34" charset="0"/>
              <a:buNone/>
            </a:pPr>
            <a:r>
              <a:rPr lang="en-US" dirty="0"/>
              <a:t>-2065.6  = X – [8 </a:t>
            </a:r>
            <a:r>
              <a:rPr lang="en-US" baseline="30000" dirty="0"/>
              <a:t> x</a:t>
            </a:r>
            <a:r>
              <a:rPr lang="en-US" dirty="0"/>
              <a:t> 803 + 8 </a:t>
            </a:r>
            <a:r>
              <a:rPr lang="en-US" baseline="30000" dirty="0"/>
              <a:t>x</a:t>
            </a:r>
            <a:r>
              <a:rPr lang="en-US" dirty="0"/>
              <a:t> 463]</a:t>
            </a:r>
            <a:endParaRPr lang="ar-SA" dirty="0"/>
          </a:p>
          <a:p>
            <a:pPr marL="0" indent="0" algn="l">
              <a:buNone/>
            </a:pPr>
            <a:r>
              <a:rPr lang="en-US" dirty="0"/>
              <a:t>-2065.6  = X – 10128</a:t>
            </a:r>
          </a:p>
          <a:p>
            <a:pPr marL="0" indent="0" algn="l">
              <a:buFont typeface="Arial" pitchFamily="34" charset="0"/>
              <a:buNone/>
            </a:pPr>
            <a:r>
              <a:rPr lang="en-US" dirty="0"/>
              <a:t>X= + 8062.4 kJ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                                       يتطلّب حلّ هذا السؤال مهارة "التطبيق". </a:t>
            </a:r>
            <a:endParaRPr lang="en-US" dirty="0"/>
          </a:p>
        </p:txBody>
      </p:sp>
      <p:cxnSp>
        <p:nvCxnSpPr>
          <p:cNvPr id="9" name="מחבר חץ ישר 8"/>
          <p:cNvCxnSpPr/>
          <p:nvPr/>
        </p:nvCxnSpPr>
        <p:spPr>
          <a:xfrm flipV="1">
            <a:off x="4950099" y="1917887"/>
            <a:ext cx="5544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85521" y="260780"/>
            <a:ext cx="12190412" cy="720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 بمُساعدة تخطيط بياني: </a:t>
            </a:r>
            <a:r>
              <a:rPr lang="ar-SA" dirty="0"/>
              <a:t>بجروت 2019، سؤال 11 بند هـ</a:t>
            </a:r>
            <a:endParaRPr lang="he-IL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71830" y="1051883"/>
            <a:ext cx="9074297" cy="4616316"/>
            <a:chOff x="1940914" y="1351934"/>
            <a:chExt cx="7896019" cy="3817774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1940914" y="1351934"/>
              <a:ext cx="7896019" cy="3817774"/>
              <a:chOff x="6400800" y="3346315"/>
              <a:chExt cx="6553212" cy="2859932"/>
            </a:xfrm>
          </p:grpSpPr>
          <p:cxnSp>
            <p:nvCxnSpPr>
              <p:cNvPr id="17" name="מחבר חץ ישר 16"/>
              <p:cNvCxnSpPr/>
              <p:nvPr/>
            </p:nvCxnSpPr>
            <p:spPr>
              <a:xfrm flipV="1">
                <a:off x="7422204" y="3511686"/>
                <a:ext cx="0" cy="26945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 flipV="1">
                <a:off x="7402941" y="5187622"/>
                <a:ext cx="2919368" cy="854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/>
              <p:nvPr/>
            </p:nvCxnSpPr>
            <p:spPr>
              <a:xfrm flipV="1">
                <a:off x="7422204" y="4056433"/>
                <a:ext cx="3647873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ישר 19"/>
              <p:cNvCxnSpPr/>
              <p:nvPr/>
            </p:nvCxnSpPr>
            <p:spPr>
              <a:xfrm>
                <a:off x="9067346" y="6011822"/>
                <a:ext cx="3886666" cy="256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 flipV="1">
                <a:off x="9792271" y="4048319"/>
                <a:ext cx="0" cy="112146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חץ ישר 21"/>
              <p:cNvCxnSpPr/>
              <p:nvPr/>
            </p:nvCxnSpPr>
            <p:spPr>
              <a:xfrm>
                <a:off x="10785459" y="4056434"/>
                <a:ext cx="13327" cy="19471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מחבר חץ ישר 22"/>
              <p:cNvCxnSpPr/>
              <p:nvPr/>
            </p:nvCxnSpPr>
            <p:spPr>
              <a:xfrm>
                <a:off x="9435115" y="5187622"/>
                <a:ext cx="0" cy="8242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453822" y="3844063"/>
                <a:ext cx="3387385" cy="2288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/>
                  <a:t>ذرات منفردة في الحالة الغازية  </a:t>
                </a:r>
                <a:r>
                  <a:rPr lang="en-US" dirty="0"/>
                  <a:t>4C</a:t>
                </a:r>
                <a:r>
                  <a:rPr lang="en-US" baseline="-25000" dirty="0"/>
                  <a:t>(g) </a:t>
                </a:r>
                <a:r>
                  <a:rPr lang="en-US" dirty="0"/>
                  <a:t> + 8H</a:t>
                </a:r>
                <a:r>
                  <a:rPr lang="en-US" baseline="-25000" dirty="0"/>
                  <a:t>(g) </a:t>
                </a:r>
                <a:r>
                  <a:rPr lang="en-US" dirty="0"/>
                  <a:t> +12O</a:t>
                </a:r>
                <a:r>
                  <a:rPr lang="en-US" baseline="-25000" dirty="0"/>
                  <a:t>(g)</a:t>
                </a:r>
                <a:r>
                  <a:rPr lang="ar-SA" dirty="0"/>
                  <a:t> </a:t>
                </a:r>
                <a:endParaRPr lang="he-IL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166835" y="4964320"/>
                <a:ext cx="2676079" cy="2285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/>
                  <a:t>مواد متفاعلة  </a:t>
                </a:r>
                <a:r>
                  <a:rPr lang="en-US" dirty="0"/>
                  <a:t>C</a:t>
                </a:r>
                <a:r>
                  <a:rPr lang="en-US" baseline="-25000" dirty="0"/>
                  <a:t>3</a:t>
                </a:r>
                <a:r>
                  <a:rPr lang="en-US" dirty="0"/>
                  <a:t>H</a:t>
                </a:r>
                <a:r>
                  <a:rPr lang="en-US" baseline="-25000" dirty="0"/>
                  <a:t>7</a:t>
                </a:r>
                <a:r>
                  <a:rPr lang="en-US" dirty="0"/>
                  <a:t>COOH</a:t>
                </a:r>
                <a:r>
                  <a:rPr lang="en-US" baseline="-25000" dirty="0"/>
                  <a:t>(g) </a:t>
                </a:r>
                <a:r>
                  <a:rPr lang="en-US" dirty="0"/>
                  <a:t>+ 5O</a:t>
                </a:r>
                <a:r>
                  <a:rPr lang="en-US" baseline="-25000" dirty="0"/>
                  <a:t>2(g)</a:t>
                </a:r>
                <a:endParaRPr lang="he-IL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668330" y="5781295"/>
                <a:ext cx="2169749" cy="2288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/>
                  <a:t>مواد ناتجة  </a:t>
                </a:r>
                <a:r>
                  <a:rPr lang="en-US" dirty="0"/>
                  <a:t>4CO</a:t>
                </a:r>
                <a:r>
                  <a:rPr lang="en-US" baseline="-25000" dirty="0"/>
                  <a:t>2(g) </a:t>
                </a:r>
                <a:r>
                  <a:rPr lang="en-US" dirty="0"/>
                  <a:t> + 4H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r>
                  <a:rPr lang="en-US" baseline="-25000" dirty="0"/>
                  <a:t>(g)</a:t>
                </a:r>
                <a:endParaRPr lang="he-IL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00800" y="3346315"/>
                <a:ext cx="1053022" cy="2288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err="1"/>
                  <a:t>انثالبيا</a:t>
                </a:r>
                <a:r>
                  <a:rPr lang="ar-SA" dirty="0"/>
                  <a:t>  </a:t>
                </a:r>
                <a:r>
                  <a:rPr lang="en-US" dirty="0"/>
                  <a:t>KJ</a:t>
                </a:r>
                <a:endParaRPr lang="he-IL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9411265" y="4476130"/>
                <a:ext cx="1302690" cy="288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0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>
                    <a:solidFill>
                      <a:srgbClr val="FF0000"/>
                    </a:solidFill>
                  </a:rPr>
                  <a:t>∆   تفكيك أربطة</a:t>
                </a:r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10298188" y="4622703"/>
                <a:ext cx="1353697" cy="288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0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</a:rPr>
                  <a:t>  </a:t>
                </a:r>
                <a:r>
                  <a:rPr lang="ar-SA" sz="2000" dirty="0">
                    <a:solidFill>
                      <a:srgbClr val="FF0000"/>
                    </a:solidFill>
                  </a:rPr>
                  <a:t>∆   تكوين أربطة</a:t>
                </a:r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750240" y="5516959"/>
                <a:ext cx="1730940" cy="2896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∆H</a:t>
                </a:r>
                <a:r>
                  <a:rPr lang="en-US" b="1" baseline="30000" dirty="0">
                    <a:solidFill>
                      <a:srgbClr val="002060"/>
                    </a:solidFill>
                  </a:rPr>
                  <a:t>0</a:t>
                </a:r>
                <a:r>
                  <a:rPr lang="en-US" b="1" dirty="0">
                    <a:solidFill>
                      <a:srgbClr val="002060"/>
                    </a:solidFill>
                  </a:rPr>
                  <a:t> = - 2065.6 kJ</a:t>
                </a:r>
                <a:endParaRPr lang="he-IL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507614" y="2836362"/>
              <a:ext cx="1232865" cy="41884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- 10128kJ</a:t>
              </a:r>
              <a:endParaRPr lang="he-IL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76131" y="2795232"/>
              <a:ext cx="1648835" cy="41884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 + 8062.4  kJ </a:t>
              </a:r>
              <a:endParaRPr lang="he-IL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1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استراحة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95" y="909838"/>
            <a:ext cx="2201779" cy="2179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9080E8-D52D-4894-9153-003A7241DEA9}"/>
              </a:ext>
            </a:extLst>
          </p:cNvPr>
          <p:cNvSpPr/>
          <p:nvPr/>
        </p:nvSpPr>
        <p:spPr>
          <a:xfrm>
            <a:off x="3922296" y="1191171"/>
            <a:ext cx="7781256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0">
              <a:spcBef>
                <a:spcPct val="20000"/>
              </a:spcBef>
            </a:pPr>
            <a:r>
              <a:rPr lang="ar-SA" sz="3200" b="1" dirty="0">
                <a:solidFill>
                  <a:srgbClr val="12B4BC"/>
                </a:solidFill>
              </a:rPr>
              <a:t>طُلابنا الأعزاء... معكم  استراحة قصيرة ...</a:t>
            </a:r>
          </a:p>
          <a:p>
            <a:pPr marL="185738" lvl="0">
              <a:spcBef>
                <a:spcPct val="20000"/>
              </a:spcBef>
            </a:pPr>
            <a:endParaRPr lang="ar-SA" sz="3200" b="1" dirty="0">
              <a:solidFill>
                <a:srgbClr val="12B4BC"/>
              </a:solidFill>
            </a:endParaRPr>
          </a:p>
          <a:p>
            <a:pPr marL="185738" lvl="0">
              <a:spcBef>
                <a:spcPct val="20000"/>
              </a:spcBef>
            </a:pPr>
            <a:r>
              <a:rPr lang="ar-SA" sz="3200" b="1" dirty="0">
                <a:solidFill>
                  <a:srgbClr val="12B4BC"/>
                </a:solidFill>
              </a:rPr>
              <a:t>استثمروا وقتكُم بحلّ أسئلة بجروت 2018 - طاقة</a:t>
            </a:r>
          </a:p>
          <a:p>
            <a:pPr marL="185738" lvl="0">
              <a:spcBef>
                <a:spcPct val="20000"/>
              </a:spcBef>
            </a:pPr>
            <a:endParaRPr lang="ar-SA" sz="3200" b="1" dirty="0">
              <a:solidFill>
                <a:srgbClr val="12B4BC"/>
              </a:solidFill>
            </a:endParaRPr>
          </a:p>
          <a:p>
            <a:pPr marL="185738" lvl="0">
              <a:spcBef>
                <a:spcPct val="20000"/>
              </a:spcBef>
            </a:pPr>
            <a:r>
              <a:rPr lang="ar-SA" sz="3200" b="1" dirty="0">
                <a:solidFill>
                  <a:srgbClr val="12B4BC"/>
                </a:solidFill>
              </a:rPr>
              <a:t>حلاً مُمتعا أرجوه لكم </a:t>
            </a:r>
            <a:r>
              <a:rPr lang="ar-SA" sz="3200" b="1" dirty="0">
                <a:solidFill>
                  <a:srgbClr val="12B4BC"/>
                </a:solidFill>
                <a:sym typeface="Wingdings" panose="05000000000000000000" pitchFamily="2" charset="2"/>
              </a:rPr>
              <a:t></a:t>
            </a:r>
            <a:endParaRPr lang="he-IL" sz="3200" b="1" dirty="0">
              <a:solidFill>
                <a:srgbClr val="12B4BC"/>
              </a:solidFill>
            </a:endParaRP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F6DAE177-D0BC-41FB-942C-17908D1A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>
            <a:off x="3674982" y="3671490"/>
            <a:ext cx="2777497" cy="2485129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EBAC27D6-14E9-4D2A-A7D9-2D168826F283}"/>
              </a:ext>
            </a:extLst>
          </p:cNvPr>
          <p:cNvSpPr txBox="1">
            <a:spLocks/>
          </p:cNvSpPr>
          <p:nvPr/>
        </p:nvSpPr>
        <p:spPr>
          <a:xfrm>
            <a:off x="277718" y="5348191"/>
            <a:ext cx="3644578" cy="808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800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+mn-cs"/>
              </a:defRPr>
            </a:lvl1pPr>
          </a:lstStyle>
          <a:p>
            <a:pPr algn="ctr"/>
            <a:r>
              <a:rPr lang="ar-SA" sz="2400" b="1" dirty="0"/>
              <a:t>امسح الصورة</a:t>
            </a:r>
            <a:endParaRPr lang="en-US" sz="2400" b="1" dirty="0"/>
          </a:p>
        </p:txBody>
      </p:sp>
      <p:pic>
        <p:nvPicPr>
          <p:cNvPr id="9" name="תמונה 3">
            <a:extLst>
              <a:ext uri="{FF2B5EF4-FFF2-40B4-BE49-F238E27FC236}">
                <a16:creationId xmlns:a16="http://schemas.microsoft.com/office/drawing/2014/main" id="{8E735F43-75A0-4E33-A3AE-E44E80904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38" y="3363708"/>
            <a:ext cx="1984483" cy="19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حل أسئلة الطاقة من </a:t>
            </a:r>
            <a:r>
              <a:rPr lang="ar-SA" dirty="0" err="1"/>
              <a:t>بجروت</a:t>
            </a:r>
            <a:r>
              <a:rPr lang="ar-SA" dirty="0"/>
              <a:t> كيمياء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نموذج 037381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SA" dirty="0"/>
              <a:t>سنة 2018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068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77A67-1AFD-431E-B1AA-4CC9C52D2CC9}"/>
              </a:ext>
            </a:extLst>
          </p:cNvPr>
          <p:cNvSpPr/>
          <p:nvPr/>
        </p:nvSpPr>
        <p:spPr>
          <a:xfrm>
            <a:off x="0" y="6030410"/>
            <a:ext cx="5532699" cy="49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32614"/>
            <a:ext cx="12190412" cy="720000"/>
          </a:xfrm>
        </p:spPr>
        <p:txBody>
          <a:bodyPr/>
          <a:lstStyle/>
          <a:p>
            <a:r>
              <a:rPr lang="ar-SA" dirty="0"/>
              <a:t>بجروت 2018، سؤال 8 (سؤال متعدد الخيارات)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4"/>
          <a:stretch/>
        </p:blipFill>
        <p:spPr>
          <a:xfrm>
            <a:off x="23149" y="710572"/>
            <a:ext cx="9530026" cy="56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من أجل الإجابة عن هذا السؤال على الطالب أن: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0012426" cy="4680000"/>
          </a:xfrm>
        </p:spPr>
        <p:txBody>
          <a:bodyPr/>
          <a:lstStyle/>
          <a:p>
            <a:r>
              <a:rPr lang="ar-SA" dirty="0"/>
              <a:t>يحسب التغيُّر في </a:t>
            </a:r>
            <a:r>
              <a:rPr lang="ar-SA" dirty="0" err="1"/>
              <a:t>الانثالبيا</a:t>
            </a:r>
            <a:r>
              <a:rPr lang="ar-SA" dirty="0"/>
              <a:t> للتفاعل المعطى بمُساعدة  </a:t>
            </a:r>
            <a:r>
              <a:rPr lang="ar-SA" dirty="0" err="1"/>
              <a:t>انثالبيا</a:t>
            </a:r>
            <a:r>
              <a:rPr lang="ar-SA" dirty="0"/>
              <a:t> الأربطة </a:t>
            </a:r>
            <a:r>
              <a:rPr lang="ar-SA" dirty="0" err="1"/>
              <a:t>الكوفلنتية</a:t>
            </a:r>
            <a:r>
              <a:rPr lang="ar-SA" dirty="0"/>
              <a:t> في المواد المُتفاعِلة والمواد الناتِجة.</a:t>
            </a:r>
          </a:p>
          <a:p>
            <a:r>
              <a:rPr lang="ar-SA" dirty="0"/>
              <a:t>يحسب </a:t>
            </a:r>
            <a:r>
              <a:rPr lang="ar-SA" dirty="0" err="1"/>
              <a:t>انثالبيا</a:t>
            </a:r>
            <a:r>
              <a:rPr lang="ar-SA" dirty="0"/>
              <a:t> الرابط بين الذرات في جزيئات إحدى المواد المتفاعلة في التفاعل المُعطى بمساعدة </a:t>
            </a:r>
            <a:r>
              <a:rPr lang="ar-SA" dirty="0" err="1"/>
              <a:t>انثالبيا</a:t>
            </a:r>
            <a:r>
              <a:rPr lang="ar-SA" dirty="0"/>
              <a:t> الرابط في المواد المُتفاعِلة والمواد الناتِجة وأيضًا التغيُّر في </a:t>
            </a:r>
            <a:r>
              <a:rPr lang="ar-SA" dirty="0" err="1"/>
              <a:t>الانثالبيا</a:t>
            </a:r>
            <a:r>
              <a:rPr lang="ar-SA" dirty="0"/>
              <a:t> للتفاعل.</a:t>
            </a:r>
          </a:p>
        </p:txBody>
      </p:sp>
    </p:spTree>
    <p:extLst>
      <p:ext uri="{BB962C8B-B14F-4D97-AF65-F5344CB8AC3E}">
        <p14:creationId xmlns:p14="http://schemas.microsoft.com/office/powerpoint/2010/main" val="32071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2018، سؤال 8 (سؤال متعدد الخيارات)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5" y="1195757"/>
            <a:ext cx="10723065" cy="4680000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السؤال: </a:t>
            </a:r>
            <a:r>
              <a:rPr lang="ar-SA" dirty="0"/>
              <a:t>معطى التفاعلان (1) و (2) :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(1)   H</a:t>
            </a:r>
            <a:r>
              <a:rPr lang="en-US" baseline="-25000" dirty="0"/>
              <a:t>2(g)    </a:t>
            </a:r>
            <a:r>
              <a:rPr lang="en-US" dirty="0"/>
              <a:t>+ I</a:t>
            </a:r>
            <a:r>
              <a:rPr lang="en-US" baseline="-25000" dirty="0"/>
              <a:t>2(g)                      </a:t>
            </a:r>
            <a:r>
              <a:rPr lang="en-US" dirty="0"/>
              <a:t>2HI</a:t>
            </a:r>
            <a:r>
              <a:rPr lang="en-US" baseline="-25000" dirty="0"/>
              <a:t>(g)                 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1</a:t>
            </a:r>
            <a:r>
              <a:rPr lang="en-US" dirty="0"/>
              <a:t> = -11 kJ</a:t>
            </a:r>
          </a:p>
          <a:p>
            <a:pPr marL="0" indent="0" algn="l">
              <a:buNone/>
            </a:pPr>
            <a:r>
              <a:rPr lang="en-US" dirty="0"/>
              <a:t>(2)   H</a:t>
            </a:r>
            <a:r>
              <a:rPr lang="en-US" baseline="-25000" dirty="0"/>
              <a:t>2(g)    </a:t>
            </a:r>
            <a:r>
              <a:rPr lang="en-US" dirty="0"/>
              <a:t>+ Cl</a:t>
            </a:r>
            <a:r>
              <a:rPr lang="en-US" baseline="-25000" dirty="0"/>
              <a:t>2(g)                 </a:t>
            </a:r>
            <a:r>
              <a:rPr lang="en-US" dirty="0"/>
              <a:t>2HCl</a:t>
            </a:r>
            <a:r>
              <a:rPr lang="en-US" baseline="-25000" dirty="0"/>
              <a:t>(g)</a:t>
            </a:r>
            <a:r>
              <a:rPr lang="en-US" dirty="0"/>
              <a:t>                   ∆H</a:t>
            </a:r>
            <a:r>
              <a:rPr lang="en-US" baseline="30000" dirty="0"/>
              <a:t>0</a:t>
            </a:r>
            <a:r>
              <a:rPr lang="en-US" baseline="-25000" dirty="0"/>
              <a:t>2 </a:t>
            </a:r>
            <a:r>
              <a:rPr lang="en-US" dirty="0"/>
              <a:t> = ?       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                   الجدول الذي أمامك يعرض قيم </a:t>
            </a:r>
            <a:r>
              <a:rPr lang="ar-SA" dirty="0" err="1"/>
              <a:t>انثالبيا</a:t>
            </a:r>
            <a:r>
              <a:rPr lang="ar-SA" dirty="0"/>
              <a:t> الرابط: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ar-SA" dirty="0"/>
              <a:t>                    ما هي قيمة </a:t>
            </a:r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baseline="-25000" dirty="0"/>
              <a:t>2 </a:t>
            </a:r>
            <a:r>
              <a:rPr lang="ar-SA" dirty="0"/>
              <a:t>∆؟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89850"/>
              </p:ext>
            </p:extLst>
          </p:nvPr>
        </p:nvGraphicFramePr>
        <p:xfrm>
          <a:off x="1382808" y="3833322"/>
          <a:ext cx="8126940" cy="1097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5388">
                  <a:extLst>
                    <a:ext uri="{9D8B030D-6E8A-4147-A177-3AD203B41FA5}">
                      <a16:colId xmlns:a16="http://schemas.microsoft.com/office/drawing/2014/main" val="3391185525"/>
                    </a:ext>
                  </a:extLst>
                </a:gridCol>
                <a:gridCol w="1625388">
                  <a:extLst>
                    <a:ext uri="{9D8B030D-6E8A-4147-A177-3AD203B41FA5}">
                      <a16:colId xmlns:a16="http://schemas.microsoft.com/office/drawing/2014/main" val="4062896336"/>
                    </a:ext>
                  </a:extLst>
                </a:gridCol>
                <a:gridCol w="1625388">
                  <a:extLst>
                    <a:ext uri="{9D8B030D-6E8A-4147-A177-3AD203B41FA5}">
                      <a16:colId xmlns:a16="http://schemas.microsoft.com/office/drawing/2014/main" val="3208384503"/>
                    </a:ext>
                  </a:extLst>
                </a:gridCol>
                <a:gridCol w="1625388">
                  <a:extLst>
                    <a:ext uri="{9D8B030D-6E8A-4147-A177-3AD203B41FA5}">
                      <a16:colId xmlns:a16="http://schemas.microsoft.com/office/drawing/2014/main" val="380462943"/>
                    </a:ext>
                  </a:extLst>
                </a:gridCol>
                <a:gridCol w="1625388">
                  <a:extLst>
                    <a:ext uri="{9D8B030D-6E8A-4147-A177-3AD203B41FA5}">
                      <a16:colId xmlns:a16="http://schemas.microsoft.com/office/drawing/2014/main" val="3547803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الرابط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I-I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H-I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Cl-Cl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H-Cl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0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/>
                        <a:t>انثالبيا</a:t>
                      </a:r>
                      <a:r>
                        <a:rPr lang="ar-SA" sz="2000" b="1" dirty="0"/>
                        <a:t> الرباط </a:t>
                      </a:r>
                      <a:r>
                        <a:rPr lang="en-US" sz="2000" b="1" dirty="0"/>
                        <a:t>(</a:t>
                      </a:r>
                      <a:r>
                        <a:rPr lang="en-US" sz="2000" b="1" dirty="0" err="1"/>
                        <a:t>Kj</a:t>
                      </a:r>
                      <a:r>
                        <a:rPr lang="en-US" sz="2000" b="1" dirty="0"/>
                        <a:t>/</a:t>
                      </a:r>
                      <a:r>
                        <a:rPr lang="en-US" sz="2000" b="1" dirty="0" err="1"/>
                        <a:t>mol</a:t>
                      </a:r>
                      <a:r>
                        <a:rPr lang="en-US" sz="2000" b="1" dirty="0"/>
                        <a:t>)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151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299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242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431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37321"/>
                  </a:ext>
                </a:extLst>
              </a:tr>
            </a:tbl>
          </a:graphicData>
        </a:graphic>
      </p:graphicFrame>
      <p:cxnSp>
        <p:nvCxnSpPr>
          <p:cNvPr id="7" name="מחבר חץ ישר 6"/>
          <p:cNvCxnSpPr/>
          <p:nvPr/>
        </p:nvCxnSpPr>
        <p:spPr>
          <a:xfrm>
            <a:off x="2861187" y="2168013"/>
            <a:ext cx="929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2979174" y="2781879"/>
            <a:ext cx="811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8 (سؤال متعدد الخيارات)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5910" y="1195757"/>
            <a:ext cx="10412360" cy="4680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(1)   H</a:t>
            </a:r>
            <a:r>
              <a:rPr lang="en-US" baseline="-25000" dirty="0"/>
              <a:t>2(g)    </a:t>
            </a:r>
            <a:r>
              <a:rPr lang="en-US" dirty="0"/>
              <a:t>+ I</a:t>
            </a:r>
            <a:r>
              <a:rPr lang="en-US" baseline="-25000" dirty="0"/>
              <a:t>2(g)                      </a:t>
            </a:r>
            <a:r>
              <a:rPr lang="en-US" dirty="0"/>
              <a:t>2HI</a:t>
            </a:r>
            <a:r>
              <a:rPr lang="en-US" baseline="-25000" dirty="0"/>
              <a:t>(g)                 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1</a:t>
            </a:r>
            <a:r>
              <a:rPr lang="en-US" dirty="0"/>
              <a:t> = -11 kJ</a:t>
            </a:r>
          </a:p>
          <a:p>
            <a:pPr marL="0" indent="0" algn="l">
              <a:buNone/>
            </a:pPr>
            <a:r>
              <a:rPr lang="en-US" dirty="0"/>
              <a:t>   </a:t>
            </a:r>
            <a:endParaRPr lang="ar-SA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1</a:t>
            </a:r>
            <a:r>
              <a:rPr lang="en-US" dirty="0"/>
              <a:t>   =  [ 1∆H</a:t>
            </a:r>
            <a:r>
              <a:rPr lang="en-US" baseline="30000" dirty="0"/>
              <a:t>0</a:t>
            </a:r>
            <a:r>
              <a:rPr lang="en-US" baseline="-25000" dirty="0"/>
              <a:t>H-H</a:t>
            </a:r>
            <a:r>
              <a:rPr lang="en-US" dirty="0"/>
              <a:t> + 1∆H</a:t>
            </a:r>
            <a:r>
              <a:rPr lang="en-US" baseline="30000" dirty="0"/>
              <a:t>0</a:t>
            </a:r>
            <a:r>
              <a:rPr lang="en-US" baseline="-25000" dirty="0"/>
              <a:t>I-I</a:t>
            </a:r>
            <a:r>
              <a:rPr lang="en-US" dirty="0"/>
              <a:t> ]  - [2∆H</a:t>
            </a:r>
            <a:r>
              <a:rPr lang="en-US" baseline="30000" dirty="0"/>
              <a:t>0</a:t>
            </a:r>
            <a:r>
              <a:rPr lang="en-US" baseline="-25000" dirty="0"/>
              <a:t>H-I</a:t>
            </a:r>
            <a:r>
              <a:rPr lang="en-US" dirty="0"/>
              <a:t>]</a:t>
            </a:r>
            <a:endParaRPr lang="ar-SA" dirty="0"/>
          </a:p>
          <a:p>
            <a:pPr marL="0" indent="0" algn="l">
              <a:buNone/>
            </a:pPr>
            <a:r>
              <a:rPr lang="en-US" dirty="0"/>
              <a:t>-11 = [∆H</a:t>
            </a:r>
            <a:r>
              <a:rPr lang="en-US" baseline="30000" dirty="0"/>
              <a:t>0</a:t>
            </a:r>
            <a:r>
              <a:rPr lang="en-US" baseline="-25000" dirty="0"/>
              <a:t>H-H</a:t>
            </a:r>
            <a:r>
              <a:rPr lang="en-US" dirty="0"/>
              <a:t>  + 151 ] – [ 2 </a:t>
            </a:r>
            <a:r>
              <a:rPr lang="en-US" baseline="30000" dirty="0"/>
              <a:t>x </a:t>
            </a:r>
            <a:r>
              <a:rPr lang="en-US" dirty="0"/>
              <a:t>299]</a:t>
            </a:r>
          </a:p>
          <a:p>
            <a:pPr marL="0" indent="0" algn="l">
              <a:buNone/>
            </a:pPr>
            <a:r>
              <a:rPr lang="en-US" dirty="0"/>
              <a:t>436 </a:t>
            </a:r>
            <a:r>
              <a:rPr lang="en-US" dirty="0" smtClean="0"/>
              <a:t>kJ/</a:t>
            </a:r>
            <a:r>
              <a:rPr lang="en-US" dirty="0" err="1" smtClean="0"/>
              <a:t>mol</a:t>
            </a:r>
            <a:r>
              <a:rPr lang="en-US" dirty="0" smtClean="0"/>
              <a:t>  </a:t>
            </a:r>
            <a:r>
              <a:rPr lang="en-US" dirty="0"/>
              <a:t>= ∆H</a:t>
            </a:r>
            <a:r>
              <a:rPr lang="en-US" baseline="30000" dirty="0"/>
              <a:t>0</a:t>
            </a:r>
            <a:r>
              <a:rPr lang="en-US" baseline="-25000" dirty="0"/>
              <a:t>H-H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מחבר חץ ישר 6"/>
          <p:cNvCxnSpPr/>
          <p:nvPr/>
        </p:nvCxnSpPr>
        <p:spPr>
          <a:xfrm>
            <a:off x="3229895" y="1533832"/>
            <a:ext cx="929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2" y="2005781"/>
            <a:ext cx="815105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4228" y="1374526"/>
            <a:ext cx="12190413" cy="1260000"/>
          </a:xfrm>
        </p:spPr>
        <p:txBody>
          <a:bodyPr/>
          <a:lstStyle/>
          <a:p>
            <a:r>
              <a:rPr lang="he-IL" sz="4000" dirty="0"/>
              <a:t>אנרגיה – תרגול, שאלות מבחינות בגרות בכימיה</a:t>
            </a:r>
            <a:r>
              <a:rPr lang="ar-SA" sz="4000" dirty="0"/>
              <a:t/>
            </a:r>
            <a:br>
              <a:rPr lang="ar-SA" sz="4000" dirty="0"/>
            </a:br>
            <a:r>
              <a:rPr lang="ar-SA" sz="4000" dirty="0"/>
              <a:t>طاقة – تمارين، حل أسئلة بجروت في موضوع الكيمياء</a:t>
            </a:r>
            <a:endParaRPr lang="he-IL" sz="4000" dirty="0"/>
          </a:p>
        </p:txBody>
      </p:sp>
      <p:sp>
        <p:nvSpPr>
          <p:cNvPr id="4" name="כותרת משנה 6">
            <a:extLst>
              <a:ext uri="{FF2B5EF4-FFF2-40B4-BE49-F238E27FC236}">
                <a16:creationId xmlns:a16="http://schemas.microsoft.com/office/drawing/2014/main" id="{24E58D5F-D7A2-4B79-BCF7-C01B51FAC69F}"/>
              </a:ext>
            </a:extLst>
          </p:cNvPr>
          <p:cNvSpPr txBox="1">
            <a:spLocks/>
          </p:cNvSpPr>
          <p:nvPr/>
        </p:nvSpPr>
        <p:spPr>
          <a:xfrm>
            <a:off x="180480" y="2689367"/>
            <a:ext cx="12190413" cy="703645"/>
          </a:xfrm>
          <a:prstGeom prst="rect">
            <a:avLst/>
          </a:prstGeom>
        </p:spPr>
        <p:txBody>
          <a:bodyPr spcFirstLastPara="1" vert="horz" wrap="square" lIns="36000" tIns="36000" rIns="36000" bIns="36000" rtlCol="1" anchor="ctr" anchorCtr="0">
            <a:spAutoFit/>
          </a:bodyPr>
          <a:lstStyle>
            <a:lvl1pPr marL="342900" lvl="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lvl="1" indent="-28575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lvl="2" indent="-2286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lvl="3" indent="-2286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lvl="4" indent="-2286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lvl="5" indent="-2286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>
                <a:sym typeface="Varela Round"/>
              </a:rPr>
              <a:t>كيمياء – الصفّ الحادي عشر – الثاني عشر</a:t>
            </a:r>
            <a:endParaRPr lang="he-IL" sz="3600" dirty="0">
              <a:sym typeface="Varela Round"/>
            </a:endParaRPr>
          </a:p>
        </p:txBody>
      </p:sp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5E3A5CCD-E933-4367-8A9B-165D5CD6C8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692" y="3483478"/>
            <a:ext cx="11977498" cy="720000"/>
          </a:xfrm>
        </p:spPr>
        <p:txBody>
          <a:bodyPr/>
          <a:lstStyle/>
          <a:p>
            <a:r>
              <a:rPr lang="ar-SA" dirty="0">
                <a:sym typeface="Varela Round"/>
              </a:rPr>
              <a:t>معلمة الكيمياء: أفراح عاصي</a:t>
            </a:r>
          </a:p>
          <a:p>
            <a:r>
              <a:rPr lang="ar-SA" sz="3200" b="1" dirty="0">
                <a:sym typeface="Varela Round"/>
              </a:rPr>
              <a:t>والمرشدات: ريم سابا ونهال ناصر</a:t>
            </a:r>
            <a:endParaRPr lang="he-IL" sz="3200" b="1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2591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8 (سؤال متعدد الخيارات)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5910" y="1194619"/>
            <a:ext cx="10382864" cy="46811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(2)   H</a:t>
            </a:r>
            <a:r>
              <a:rPr lang="en-US" baseline="-25000" dirty="0"/>
              <a:t>2(g)    </a:t>
            </a:r>
            <a:r>
              <a:rPr lang="en-US" dirty="0"/>
              <a:t>+ Cl</a:t>
            </a:r>
            <a:r>
              <a:rPr lang="en-US" baseline="-25000" dirty="0"/>
              <a:t>2(g)                       </a:t>
            </a:r>
            <a:r>
              <a:rPr lang="en-US" dirty="0"/>
              <a:t>2HCl</a:t>
            </a:r>
            <a:r>
              <a:rPr lang="en-US" baseline="-25000" dirty="0"/>
              <a:t>(g)</a:t>
            </a:r>
            <a:r>
              <a:rPr lang="en-US" dirty="0"/>
              <a:t>                   ∆H</a:t>
            </a:r>
            <a:r>
              <a:rPr lang="en-US" baseline="30000" dirty="0"/>
              <a:t>0</a:t>
            </a:r>
            <a:r>
              <a:rPr lang="en-US" baseline="-25000" dirty="0"/>
              <a:t>2 </a:t>
            </a:r>
            <a:r>
              <a:rPr lang="en-US" dirty="0"/>
              <a:t> = ?    </a:t>
            </a:r>
            <a:endParaRPr lang="ar-SA" dirty="0"/>
          </a:p>
          <a:p>
            <a:pPr marL="0" indent="0" algn="l">
              <a:buNone/>
            </a:pPr>
            <a:endParaRPr lang="ar-SA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2</a:t>
            </a:r>
            <a:r>
              <a:rPr lang="en-US" dirty="0"/>
              <a:t>   =  [ 1∆H</a:t>
            </a:r>
            <a:r>
              <a:rPr lang="en-US" baseline="30000" dirty="0"/>
              <a:t>0</a:t>
            </a:r>
            <a:r>
              <a:rPr lang="en-US" baseline="-25000" dirty="0"/>
              <a:t>H-H</a:t>
            </a:r>
            <a:r>
              <a:rPr lang="en-US" dirty="0"/>
              <a:t> + 1∆H</a:t>
            </a:r>
            <a:r>
              <a:rPr lang="en-US" baseline="30000" dirty="0"/>
              <a:t>0</a:t>
            </a:r>
            <a:r>
              <a:rPr lang="en-US" baseline="-25000" dirty="0"/>
              <a:t>Cl-Cl</a:t>
            </a:r>
            <a:r>
              <a:rPr lang="en-US" dirty="0"/>
              <a:t> ]  - [2∆H</a:t>
            </a:r>
            <a:r>
              <a:rPr lang="en-US" baseline="30000" dirty="0"/>
              <a:t>0</a:t>
            </a:r>
            <a:r>
              <a:rPr lang="en-US" baseline="-25000" dirty="0"/>
              <a:t>H-Cl</a:t>
            </a:r>
            <a:r>
              <a:rPr lang="en-US" dirty="0"/>
              <a:t>]</a:t>
            </a:r>
            <a:endParaRPr lang="ar-SA" dirty="0"/>
          </a:p>
          <a:p>
            <a:pPr marL="0" indent="0" algn="l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2</a:t>
            </a:r>
            <a:r>
              <a:rPr lang="en-US" dirty="0"/>
              <a:t> = [436  + 242 ] – [ 2 </a:t>
            </a:r>
            <a:r>
              <a:rPr lang="en-US" baseline="30000" dirty="0"/>
              <a:t>x  </a:t>
            </a:r>
            <a:r>
              <a:rPr lang="en-US" dirty="0"/>
              <a:t>431]</a:t>
            </a:r>
          </a:p>
          <a:p>
            <a:pPr marL="0" indent="0" algn="l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2 </a:t>
            </a:r>
            <a:r>
              <a:rPr lang="en-US" dirty="0"/>
              <a:t>= -184kJ </a:t>
            </a:r>
            <a:endParaRPr lang="ar-S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מחבר חץ ישר 6"/>
          <p:cNvCxnSpPr/>
          <p:nvPr/>
        </p:nvCxnSpPr>
        <p:spPr>
          <a:xfrm>
            <a:off x="3510115" y="1533833"/>
            <a:ext cx="929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0" y="2004513"/>
            <a:ext cx="815105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2018، سؤال 14 بند أ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10842" t="39866"/>
          <a:stretch/>
        </p:blipFill>
        <p:spPr>
          <a:xfrm>
            <a:off x="993817" y="1143001"/>
            <a:ext cx="10202778" cy="35132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2692CD-BC04-42C6-BC84-833D413E0436}"/>
              </a:ext>
            </a:extLst>
          </p:cNvPr>
          <p:cNvSpPr/>
          <p:nvPr/>
        </p:nvSpPr>
        <p:spPr>
          <a:xfrm>
            <a:off x="2947737" y="4656223"/>
            <a:ext cx="674694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من أجل الإجابة عن هذا السؤال على الطالب أن: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يُسجّل صيغة موازنة لتفاعل احتراق كامل لهيدروكربون.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14 بند 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77090" y="1215633"/>
            <a:ext cx="7978877" cy="1414707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(أ) السؤال: </a:t>
            </a:r>
            <a:r>
              <a:rPr lang="ar-SA" dirty="0"/>
              <a:t>اكتب معادلة موازنة لتفاعل الاحتراق الكامل لِ  </a:t>
            </a:r>
            <a:r>
              <a:rPr lang="he-IL" dirty="0"/>
              <a:t> </a:t>
            </a: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515206" y="2373790"/>
            <a:ext cx="9040761" cy="17431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b="1" dirty="0">
                <a:solidFill>
                  <a:srgbClr val="FF0000"/>
                </a:solidFill>
              </a:rPr>
              <a:t>(أ) الجواب: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  </a:t>
            </a:r>
            <a:r>
              <a:rPr lang="en-US" dirty="0"/>
              <a:t> +  38O</a:t>
            </a:r>
            <a:r>
              <a:rPr lang="en-US" baseline="-25000" dirty="0"/>
              <a:t>2(g)                          </a:t>
            </a:r>
            <a:r>
              <a:rPr lang="en-US" dirty="0"/>
              <a:t>   25CO</a:t>
            </a:r>
            <a:r>
              <a:rPr lang="en-US" baseline="-25000" dirty="0"/>
              <a:t>2(g)   </a:t>
            </a:r>
            <a:r>
              <a:rPr lang="en-US" dirty="0"/>
              <a:t> +    26H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 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797349" y="3349985"/>
            <a:ext cx="12978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2018، سؤال 14 بند ب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r="1032" b="51816"/>
          <a:stretch/>
        </p:blipFill>
        <p:spPr>
          <a:xfrm>
            <a:off x="-481" y="1169069"/>
            <a:ext cx="11971577" cy="31669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0DE338-CCA0-4255-8D78-2F40E1D1054D}"/>
              </a:ext>
            </a:extLst>
          </p:cNvPr>
          <p:cNvSpPr/>
          <p:nvPr/>
        </p:nvSpPr>
        <p:spPr>
          <a:xfrm>
            <a:off x="1005848" y="4247149"/>
            <a:ext cx="1017871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من أجل الإجابة عن هذا السؤال على الطالب أن: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rgbClr val="FF0000"/>
                </a:solidFill>
              </a:rPr>
              <a:t>يُحدِّد ما هو النظام (المجموعة) وما هي البيئة المُحيطة في التجربة الموصوفة في السؤال.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rgbClr val="FF0000"/>
                </a:solidFill>
              </a:rPr>
              <a:t>يُميِّز بين طاقة تنشيط وطاقة مبذولة في تفاعلات </a:t>
            </a:r>
            <a:r>
              <a:rPr lang="ar-SA" sz="2400" b="1" dirty="0" err="1">
                <a:solidFill>
                  <a:srgbClr val="FF0000"/>
                </a:solidFill>
              </a:rPr>
              <a:t>اندوتيرمية</a:t>
            </a:r>
            <a:r>
              <a:rPr lang="ar-SA" sz="2400" b="1" dirty="0">
                <a:solidFill>
                  <a:srgbClr val="FF0000"/>
                </a:solidFill>
              </a:rPr>
              <a:t> كتفاعلات الانصهار والتبخير.</a:t>
            </a:r>
          </a:p>
        </p:txBody>
      </p:sp>
    </p:spTree>
    <p:extLst>
      <p:ext uri="{BB962C8B-B14F-4D97-AF65-F5344CB8AC3E}">
        <p14:creationId xmlns:p14="http://schemas.microsoft.com/office/powerpoint/2010/main" val="36847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14 بند ب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2630905" y="1138599"/>
            <a:ext cx="8991601" cy="118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(ب 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ar-SA" b="1" dirty="0">
                <a:solidFill>
                  <a:srgbClr val="FF0000"/>
                </a:solidFill>
              </a:rPr>
              <a:t>)   السؤال</a:t>
            </a:r>
            <a:r>
              <a:rPr lang="ar-SA" dirty="0"/>
              <a:t>: ما هي مجموعة التجربة في التجربة الموصوفة؟ </a:t>
            </a:r>
            <a:endParaRPr lang="he-IL" dirty="0"/>
          </a:p>
        </p:txBody>
      </p:sp>
      <p:sp>
        <p:nvSpPr>
          <p:cNvPr id="6" name="מציין מיקום תוכן 3"/>
          <p:cNvSpPr txBox="1">
            <a:spLocks/>
          </p:cNvSpPr>
          <p:nvPr/>
        </p:nvSpPr>
        <p:spPr>
          <a:xfrm>
            <a:off x="433138" y="2192464"/>
            <a:ext cx="11189368" cy="31119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(ب 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ar-SA" b="1" dirty="0">
                <a:solidFill>
                  <a:srgbClr val="FF0000"/>
                </a:solidFill>
              </a:rPr>
              <a:t>)  الجواب</a:t>
            </a:r>
            <a:r>
              <a:rPr lang="ar-SA" dirty="0"/>
              <a:t>: مجموعة التجربة (النظام) هو:</a:t>
            </a:r>
          </a:p>
          <a:p>
            <a:pPr marL="0" indent="0">
              <a:buFont typeface="Arial" pitchFamily="34" charset="0"/>
              <a:buNone/>
            </a:pPr>
            <a:r>
              <a:rPr lang="ar-SA" dirty="0"/>
              <a:t> المواد المُتفاعِلة : الشمعة  </a:t>
            </a: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 </a:t>
            </a:r>
            <a:r>
              <a:rPr lang="ar-SA" dirty="0"/>
              <a:t> الاوكسجين </a:t>
            </a:r>
            <a:r>
              <a:rPr lang="en-US" dirty="0"/>
              <a:t>O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ar-SA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ar-SA" dirty="0"/>
              <a:t> والمواد الناتِجة : غاز ثاني أوكسيد الكربون </a:t>
            </a:r>
            <a:r>
              <a:rPr lang="en-US" dirty="0"/>
              <a:t>CO</a:t>
            </a:r>
            <a:r>
              <a:rPr lang="en-US" baseline="-25000" dirty="0"/>
              <a:t>2(g)  </a:t>
            </a:r>
            <a:r>
              <a:rPr lang="ar-SA" dirty="0"/>
              <a:t>   وبخار الماء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ar-SA" dirty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23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14 بند ب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1164770" y="1050899"/>
            <a:ext cx="8601619" cy="197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(ب </a:t>
            </a:r>
            <a:r>
              <a:rPr lang="en-US" b="1" dirty="0">
                <a:solidFill>
                  <a:srgbClr val="FF0000"/>
                </a:solidFill>
              </a:rPr>
              <a:t>ii </a:t>
            </a:r>
            <a:r>
              <a:rPr lang="ar-SA" b="1" dirty="0">
                <a:solidFill>
                  <a:srgbClr val="FF0000"/>
                </a:solidFill>
              </a:rPr>
              <a:t> )  السؤال</a:t>
            </a:r>
            <a:r>
              <a:rPr lang="ar-SA" dirty="0"/>
              <a:t>: حدد اذا كان القول الذي امامك صحيح ام غير صحيح. علل تحديدك.</a:t>
            </a:r>
          </a:p>
          <a:p>
            <a:pPr marL="0" indent="0">
              <a:buNone/>
            </a:pPr>
            <a:r>
              <a:rPr lang="ar-SA" dirty="0"/>
              <a:t>احتراق  </a:t>
            </a:r>
            <a:r>
              <a:rPr lang="ar-SA"/>
              <a:t>فتيلة </a:t>
            </a:r>
            <a:r>
              <a:rPr lang="ar-SA" smtClean="0"/>
              <a:t>الشمعة </a:t>
            </a:r>
            <a:r>
              <a:rPr lang="ar-SA" dirty="0"/>
              <a:t>يزود فقط طاقة التنشيط اللازمة لتفاعل احتراق </a:t>
            </a: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 </a:t>
            </a:r>
            <a:endParaRPr lang="he-IL" dirty="0"/>
          </a:p>
        </p:txBody>
      </p:sp>
      <p:sp>
        <p:nvSpPr>
          <p:cNvPr id="6" name="מציין מיקום תוכן 3"/>
          <p:cNvSpPr txBox="1">
            <a:spLocks/>
          </p:cNvSpPr>
          <p:nvPr/>
        </p:nvSpPr>
        <p:spPr>
          <a:xfrm>
            <a:off x="870856" y="2741437"/>
            <a:ext cx="8783625" cy="34951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(ب </a:t>
            </a:r>
            <a:r>
              <a:rPr lang="en-US" b="1" dirty="0">
                <a:solidFill>
                  <a:srgbClr val="FF0000"/>
                </a:solidFill>
              </a:rPr>
              <a:t>ii </a:t>
            </a:r>
            <a:r>
              <a:rPr lang="ar-SA" b="1" dirty="0">
                <a:solidFill>
                  <a:srgbClr val="FF0000"/>
                </a:solidFill>
              </a:rPr>
              <a:t> ) الجواب</a:t>
            </a:r>
            <a:r>
              <a:rPr lang="ar-SA" dirty="0"/>
              <a:t>: الجملة غير صحيحة.</a:t>
            </a:r>
          </a:p>
          <a:p>
            <a:pPr marL="0" indent="0">
              <a:buNone/>
            </a:pP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التعليل: حسب معطيات السؤال الموجودة في بند (أ)، فان احتراق فتيلة الشمعة تزود بِ:</a:t>
            </a:r>
          </a:p>
          <a:p>
            <a:pPr>
              <a:buFontTx/>
              <a:buChar char="-"/>
            </a:pP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طاقة التنشيط اللازمة لاحتراق</a:t>
            </a:r>
            <a:r>
              <a:rPr lang="en-US" dirty="0"/>
              <a:t>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</a:t>
            </a:r>
            <a:r>
              <a:rPr lang="en-US" dirty="0"/>
              <a:t>  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وأيضا الطاقة اللازمة لصهر</a:t>
            </a:r>
            <a:r>
              <a:rPr lang="en-US" dirty="0"/>
              <a:t>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52(s)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وأيضا الطاقة اللازمة لتبخير</a:t>
            </a:r>
            <a:r>
              <a:rPr lang="en-US" dirty="0"/>
              <a:t>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52(l) 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2018، سؤال 14 بند ج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51533" r="805"/>
          <a:stretch/>
        </p:blipFill>
        <p:spPr>
          <a:xfrm>
            <a:off x="125361" y="1110399"/>
            <a:ext cx="11939690" cy="31697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35C8A9-131C-4985-AE0F-CC79B9F37951}"/>
              </a:ext>
            </a:extLst>
          </p:cNvPr>
          <p:cNvSpPr/>
          <p:nvPr/>
        </p:nvSpPr>
        <p:spPr>
          <a:xfrm>
            <a:off x="1891757" y="4061755"/>
            <a:ext cx="8406898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من أجل الإجابة عن هذا السؤال على الطالب أن: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يُنفِّذ حسابات كيميائية مع حسابات التغيُّر في </a:t>
            </a:r>
            <a:r>
              <a:rPr lang="ar-SA" sz="2400" b="1" dirty="0" err="1">
                <a:solidFill>
                  <a:srgbClr val="FF0000"/>
                </a:solidFill>
              </a:rPr>
              <a:t>الانثالبيا</a:t>
            </a:r>
            <a:r>
              <a:rPr lang="ar-SA" sz="2400" b="1" dirty="0">
                <a:solidFill>
                  <a:srgbClr val="FF0000"/>
                </a:solidFill>
              </a:rPr>
              <a:t> المعياريّة للتفاعل، لكمية الطاقة المنطلقة أو المستوعبة في التجربة.</a:t>
            </a:r>
          </a:p>
        </p:txBody>
      </p:sp>
    </p:spTree>
    <p:extLst>
      <p:ext uri="{BB962C8B-B14F-4D97-AF65-F5344CB8AC3E}">
        <p14:creationId xmlns:p14="http://schemas.microsoft.com/office/powerpoint/2010/main" val="33705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14 بند ج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647941" y="978477"/>
            <a:ext cx="10678820" cy="1916153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(ج) السؤال: </a:t>
            </a:r>
            <a:r>
              <a:rPr lang="ar-SA" dirty="0"/>
              <a:t>وُجد أنّ كميّة الطاقة التي انطلقت  في تفاعل  احتراق 1 غرام </a:t>
            </a: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</a:t>
            </a:r>
            <a:r>
              <a:rPr lang="ar-SA" dirty="0"/>
              <a:t> هي  </a:t>
            </a:r>
            <a:r>
              <a:rPr lang="en-US" dirty="0"/>
              <a:t>34kJ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احسب التغيُّر في </a:t>
            </a:r>
            <a:r>
              <a:rPr lang="ar-SA" dirty="0" err="1"/>
              <a:t>الانثالبيا</a:t>
            </a:r>
            <a:r>
              <a:rPr lang="ar-SA" dirty="0"/>
              <a:t> المعيارية </a:t>
            </a:r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ar-SA" dirty="0"/>
              <a:t>∆ في تفاعل احتراق 1 مول </a:t>
            </a: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</a:t>
            </a:r>
            <a:r>
              <a:rPr lang="ar-SA" dirty="0"/>
              <a:t>. فصّل حساباتك.</a:t>
            </a:r>
            <a:endParaRPr lang="he-IL" dirty="0"/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515205" y="2256503"/>
            <a:ext cx="10811555" cy="381983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b="1" dirty="0">
                <a:solidFill>
                  <a:srgbClr val="FF0000"/>
                </a:solidFill>
              </a:rPr>
              <a:t>(ج) الجواب: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n(C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</a:rPr>
              <a:t>25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</a:rPr>
              <a:t>52(g)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 = m/M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1/ 352 = 0.00284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mol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marL="0" indent="0">
              <a:buFont typeface="Arial" pitchFamily="34" charset="0"/>
              <a:buNone/>
            </a:pP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حسب الضرب التبادلي:</a:t>
            </a:r>
          </a:p>
          <a:p>
            <a:pPr marL="0" indent="0">
              <a:buFont typeface="Arial" pitchFamily="34" charset="0"/>
              <a:buNone/>
            </a:pP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l">
              <a:buFont typeface="Arial" pitchFamily="34" charset="0"/>
              <a:buNone/>
            </a:pPr>
            <a:endParaRPr lang="ar-S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US" sz="4400" baseline="-25000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- 34  = 0.00284 </a:t>
            </a:r>
            <a:r>
              <a:rPr lang="en-US" sz="4800" baseline="-25000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∆H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∆H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-11971.8kJ/mole    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" name="קבוצה 19"/>
          <p:cNvGrpSpPr/>
          <p:nvPr/>
        </p:nvGrpSpPr>
        <p:grpSpPr>
          <a:xfrm>
            <a:off x="1680824" y="3381589"/>
            <a:ext cx="4646236" cy="1569660"/>
            <a:chOff x="5987351" y="3797039"/>
            <a:chExt cx="4646236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5987351" y="3797039"/>
              <a:ext cx="4321772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1 mole                           ∆H</a:t>
              </a:r>
              <a:r>
                <a:rPr lang="en-US" sz="2400" baseline="30000" dirty="0">
                  <a:solidFill>
                    <a:schemeClr val="tx2">
                      <a:lumMod val="75000"/>
                    </a:schemeClr>
                  </a:solidFill>
                </a:rPr>
                <a:t>0  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kJ</a:t>
              </a:r>
            </a:p>
            <a:p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0.00284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</a:rPr>
                <a:t>mol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                -34  kJ</a:t>
              </a:r>
            </a:p>
            <a:p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3" name="מחבר ישר 12"/>
            <p:cNvCxnSpPr/>
            <p:nvPr/>
          </p:nvCxnSpPr>
          <p:spPr>
            <a:xfrm flipH="1">
              <a:off x="5987351" y="4970206"/>
              <a:ext cx="46462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חץ ישר 15"/>
            <p:cNvCxnSpPr/>
            <p:nvPr/>
          </p:nvCxnSpPr>
          <p:spPr>
            <a:xfrm flipV="1">
              <a:off x="7964129" y="4136922"/>
              <a:ext cx="1194619" cy="531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 flipV="1">
              <a:off x="7683910" y="4070032"/>
              <a:ext cx="1474838" cy="5988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0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2018، سؤال 14 بند د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18133" t="10190" r="7894"/>
          <a:stretch/>
        </p:blipFill>
        <p:spPr>
          <a:xfrm>
            <a:off x="288758" y="871856"/>
            <a:ext cx="6256421" cy="54808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689785-B536-4F42-9AFD-DEE053057878}"/>
              </a:ext>
            </a:extLst>
          </p:cNvPr>
          <p:cNvSpPr/>
          <p:nvPr/>
        </p:nvSpPr>
        <p:spPr>
          <a:xfrm>
            <a:off x="7064829" y="933094"/>
            <a:ext cx="4434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من أجل الإجابة عن هذا السؤال على الطالب أن: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rgbClr val="FF0000"/>
                </a:solidFill>
              </a:rPr>
              <a:t>يحسِب التغيُّر في </a:t>
            </a:r>
            <a:r>
              <a:rPr lang="ar-SA" sz="2400" b="1" dirty="0" err="1">
                <a:solidFill>
                  <a:srgbClr val="FF0000"/>
                </a:solidFill>
              </a:rPr>
              <a:t>الانثالبيا</a:t>
            </a:r>
            <a:r>
              <a:rPr lang="ar-SA" sz="2400" b="1" dirty="0">
                <a:solidFill>
                  <a:srgbClr val="FF0000"/>
                </a:solidFill>
              </a:rPr>
              <a:t> المعياريّة للتفاعل بمُساعدة قانون هس.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rgbClr val="FF0000"/>
                </a:solidFill>
              </a:rPr>
              <a:t>يقوم برسم تخطيط بياني لتفاعل مُعطى، وأن يُحلِّل تخطيط بياني معطى.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rgbClr val="FF0000"/>
                </a:solidFill>
              </a:rPr>
              <a:t>يُطبِّق المعرفة – ما هي </a:t>
            </a:r>
            <a:r>
              <a:rPr lang="ar-SA" sz="2400" b="1" dirty="0" err="1">
                <a:solidFill>
                  <a:srgbClr val="FF0000"/>
                </a:solidFill>
              </a:rPr>
              <a:t>انثالبيا</a:t>
            </a:r>
            <a:r>
              <a:rPr lang="ar-SA" sz="2400" b="1" dirty="0">
                <a:solidFill>
                  <a:srgbClr val="FF0000"/>
                </a:solidFill>
              </a:rPr>
              <a:t> التبخير للمادة.</a:t>
            </a:r>
          </a:p>
        </p:txBody>
      </p:sp>
    </p:spTree>
    <p:extLst>
      <p:ext uri="{BB962C8B-B14F-4D97-AF65-F5344CB8AC3E}">
        <p14:creationId xmlns:p14="http://schemas.microsoft.com/office/powerpoint/2010/main" val="917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حل: </a:t>
            </a:r>
            <a:r>
              <a:rPr lang="ar-SA" dirty="0"/>
              <a:t>بجروت 2018، سؤال 14 بند د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515206" y="1195757"/>
            <a:ext cx="10693568" cy="1606437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(د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ar-SA" b="1" dirty="0">
                <a:solidFill>
                  <a:srgbClr val="FF0000"/>
                </a:solidFill>
              </a:rPr>
              <a:t>) السؤال</a:t>
            </a:r>
            <a:r>
              <a:rPr lang="ar-SA" dirty="0"/>
              <a:t>: </a:t>
            </a:r>
            <a:r>
              <a:rPr lang="ar-SA" dirty="0" err="1"/>
              <a:t>انثالبيا</a:t>
            </a:r>
            <a:r>
              <a:rPr lang="ar-SA" dirty="0"/>
              <a:t> التبخير للهيدروكربون </a:t>
            </a: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52(l)</a:t>
            </a:r>
            <a:r>
              <a:rPr lang="en-US" dirty="0"/>
              <a:t> </a:t>
            </a:r>
            <a:r>
              <a:rPr lang="ar-SA" dirty="0"/>
              <a:t> هي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V</a:t>
            </a:r>
            <a:r>
              <a:rPr lang="en-US" dirty="0"/>
              <a:t> = 126 kJ/</a:t>
            </a:r>
            <a:r>
              <a:rPr lang="en-US" dirty="0" err="1"/>
              <a:t>mol</a:t>
            </a:r>
            <a:r>
              <a:rPr lang="ar-SA" dirty="0"/>
              <a:t> .</a:t>
            </a:r>
          </a:p>
          <a:p>
            <a:pPr marL="0" indent="0">
              <a:buNone/>
            </a:pPr>
            <a:r>
              <a:rPr lang="ar-SA" dirty="0"/>
              <a:t> احسب  قيمة </a:t>
            </a:r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ar-SA" dirty="0"/>
              <a:t>∆ بالنسبة لتفاعل الاحتراق الكامل لِ 1 مول </a:t>
            </a:r>
            <a:r>
              <a:rPr lang="en-US" dirty="0"/>
              <a:t>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52(l)</a:t>
            </a:r>
            <a:r>
              <a:rPr lang="ar-SA" dirty="0"/>
              <a:t> .فصل حساباتك.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398205" y="2802194"/>
            <a:ext cx="11444749" cy="2949677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b="1" dirty="0">
                <a:solidFill>
                  <a:srgbClr val="FF0000"/>
                </a:solidFill>
              </a:rPr>
              <a:t>(د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ar-SA" b="1" dirty="0">
                <a:solidFill>
                  <a:srgbClr val="FF0000"/>
                </a:solidFill>
              </a:rPr>
              <a:t>) الجواب</a:t>
            </a:r>
            <a:r>
              <a:rPr lang="ar-SA" dirty="0"/>
              <a:t>:</a:t>
            </a:r>
          </a:p>
          <a:p>
            <a:pPr marL="0" indent="0" algn="l">
              <a:buNone/>
            </a:pPr>
            <a:r>
              <a:rPr lang="ar-SA" dirty="0"/>
              <a:t> </a:t>
            </a:r>
            <a:r>
              <a:rPr lang="en-US" dirty="0"/>
              <a:t>1.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  </a:t>
            </a:r>
            <a:r>
              <a:rPr lang="en-US" dirty="0"/>
              <a:t>+ 38O</a:t>
            </a:r>
            <a:r>
              <a:rPr lang="en-US" baseline="-25000" dirty="0"/>
              <a:t>2(g) </a:t>
            </a:r>
            <a:r>
              <a:rPr lang="en-US" dirty="0"/>
              <a:t>          25CO</a:t>
            </a:r>
            <a:r>
              <a:rPr lang="en-US" baseline="-25000" dirty="0"/>
              <a:t>2(g)  </a:t>
            </a:r>
            <a:r>
              <a:rPr lang="en-US" dirty="0"/>
              <a:t>+  26H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en-US" dirty="0"/>
              <a:t>  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∆H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-11971.8kJ</a:t>
            </a:r>
            <a:endParaRPr lang="ar-SA" baseline="-25000" dirty="0"/>
          </a:p>
          <a:p>
            <a:pPr marL="0" indent="0" algn="l">
              <a:buNone/>
            </a:pPr>
            <a:r>
              <a:rPr lang="en-US" dirty="0"/>
              <a:t>2.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52(l) </a:t>
            </a:r>
            <a:r>
              <a:rPr lang="en-US" dirty="0"/>
              <a:t>          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                                          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aseline="-25000" dirty="0"/>
              <a:t>  </a:t>
            </a:r>
            <a:r>
              <a:rPr lang="en-US" dirty="0"/>
              <a:t>= ∆H</a:t>
            </a:r>
            <a:r>
              <a:rPr lang="en-US" baseline="30000" dirty="0"/>
              <a:t>0</a:t>
            </a:r>
            <a:r>
              <a:rPr lang="en-US" baseline="-25000" dirty="0"/>
              <a:t>V</a:t>
            </a:r>
            <a:r>
              <a:rPr lang="en-US" dirty="0"/>
              <a:t> = 126 kJ/</a:t>
            </a:r>
            <a:r>
              <a:rPr lang="en-US" dirty="0" err="1"/>
              <a:t>mol</a:t>
            </a:r>
            <a:endParaRPr lang="en-US" dirty="0"/>
          </a:p>
          <a:p>
            <a:pPr marL="0" indent="0" algn="l">
              <a:buNone/>
            </a:pPr>
            <a:r>
              <a:rPr lang="ar-SA" dirty="0"/>
              <a:t> </a:t>
            </a:r>
            <a:endParaRPr lang="ar-SA" baseline="-25000" dirty="0"/>
          </a:p>
          <a:p>
            <a:pPr marL="0" indent="0" algn="l">
              <a:buNone/>
            </a:pPr>
            <a:r>
              <a:rPr lang="en-US" dirty="0"/>
              <a:t>3.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52(l)  </a:t>
            </a:r>
            <a:r>
              <a:rPr lang="en-US" dirty="0"/>
              <a:t>+ 38O</a:t>
            </a:r>
            <a:r>
              <a:rPr lang="en-US" baseline="-25000" dirty="0"/>
              <a:t>2(g)                  </a:t>
            </a:r>
            <a:r>
              <a:rPr lang="en-US" dirty="0"/>
              <a:t>   25CO</a:t>
            </a:r>
            <a:r>
              <a:rPr lang="en-US" baseline="-25000" dirty="0"/>
              <a:t>2(g)  </a:t>
            </a:r>
            <a:r>
              <a:rPr lang="en-US" dirty="0"/>
              <a:t>+ 26H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en-US" dirty="0"/>
              <a:t>      ∆H</a:t>
            </a:r>
            <a:r>
              <a:rPr lang="en-US" baseline="30000" dirty="0"/>
              <a:t>0</a:t>
            </a:r>
            <a:r>
              <a:rPr lang="en-US" baseline="-25000" dirty="0"/>
              <a:t>3</a:t>
            </a:r>
            <a:r>
              <a:rPr lang="en-US" dirty="0"/>
              <a:t> = ? </a:t>
            </a:r>
            <a:endParaRPr lang="ar-SA" dirty="0"/>
          </a:p>
          <a:p>
            <a:pPr marL="0" indent="0">
              <a:buFont typeface="Arial" pitchFamily="34" charset="0"/>
              <a:buNone/>
            </a:pPr>
            <a:endParaRPr lang="he-IL" dirty="0"/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515206" y="4689987"/>
            <a:ext cx="11077026" cy="44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3436374" y="3598606"/>
            <a:ext cx="693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2227006" y="4218039"/>
            <a:ext cx="929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3436374" y="5250426"/>
            <a:ext cx="899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ماذا سنتعلّم اليوم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/>
              <a:t>تفصيل المواضيع التعليمية – تمارين وحل أسئلة </a:t>
            </a:r>
            <a:r>
              <a:rPr lang="ar-SA" dirty="0" err="1"/>
              <a:t>بجروت</a:t>
            </a:r>
            <a:r>
              <a:rPr lang="ar-SA" dirty="0"/>
              <a:t> 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36311" y="2378195"/>
            <a:ext cx="8030918" cy="133443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dirty="0"/>
              <a:t>بجروت 2019 ، سؤال 7، سؤال 11 (بند د و هـ فقط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dirty="0"/>
              <a:t>بجروت 2018، سؤال 8، سؤال 14 (بنود أ، ب، ج، د)</a:t>
            </a:r>
          </a:p>
        </p:txBody>
      </p:sp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14 بند د </a:t>
            </a:r>
            <a:endParaRPr lang="he-IL" dirty="0"/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398205" y="1047136"/>
            <a:ext cx="11444749" cy="470473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b="1" dirty="0">
                <a:solidFill>
                  <a:srgbClr val="FF0000"/>
                </a:solidFill>
              </a:rPr>
              <a:t>(د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ar-SA" b="1" dirty="0">
                <a:solidFill>
                  <a:srgbClr val="FF0000"/>
                </a:solidFill>
              </a:rPr>
              <a:t>) الجواب</a:t>
            </a:r>
            <a:r>
              <a:rPr lang="ar-SA" dirty="0"/>
              <a:t>:</a:t>
            </a:r>
          </a:p>
          <a:p>
            <a:pPr marL="0" indent="0" algn="l">
              <a:buNone/>
            </a:pPr>
            <a:r>
              <a:rPr lang="ar-SA" dirty="0"/>
              <a:t> </a:t>
            </a:r>
            <a:r>
              <a:rPr lang="en-US" dirty="0"/>
              <a:t>1.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  </a:t>
            </a:r>
            <a:r>
              <a:rPr lang="en-US" dirty="0"/>
              <a:t>+ 38O</a:t>
            </a:r>
            <a:r>
              <a:rPr lang="en-US" baseline="-25000" dirty="0"/>
              <a:t>2(g) </a:t>
            </a:r>
            <a:r>
              <a:rPr lang="en-US" dirty="0"/>
              <a:t>          25CO</a:t>
            </a:r>
            <a:r>
              <a:rPr lang="en-US" baseline="-25000" dirty="0"/>
              <a:t>2(g)  </a:t>
            </a:r>
            <a:r>
              <a:rPr lang="en-US" dirty="0"/>
              <a:t>+  26H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en-US" dirty="0"/>
              <a:t>  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∆H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-11971.8kJ</a:t>
            </a:r>
            <a:endParaRPr lang="ar-SA" baseline="-25000" dirty="0"/>
          </a:p>
          <a:p>
            <a:pPr marL="0" indent="0" algn="l">
              <a:buNone/>
            </a:pPr>
            <a:r>
              <a:rPr lang="en-US" dirty="0"/>
              <a:t>2.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52(l) </a:t>
            </a:r>
            <a:r>
              <a:rPr lang="en-US" dirty="0"/>
              <a:t>          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52(g)                                          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aseline="-25000" dirty="0"/>
              <a:t>  </a:t>
            </a:r>
            <a:r>
              <a:rPr lang="en-US" dirty="0"/>
              <a:t>= ∆H</a:t>
            </a:r>
            <a:r>
              <a:rPr lang="en-US" baseline="30000" dirty="0"/>
              <a:t>0</a:t>
            </a:r>
            <a:r>
              <a:rPr lang="en-US" baseline="-25000" dirty="0"/>
              <a:t>V</a:t>
            </a:r>
            <a:r>
              <a:rPr lang="en-US" dirty="0"/>
              <a:t> = 126 kJ/</a:t>
            </a:r>
            <a:r>
              <a:rPr lang="en-US" dirty="0" err="1"/>
              <a:t>mol</a:t>
            </a:r>
            <a:endParaRPr lang="en-US" dirty="0"/>
          </a:p>
          <a:p>
            <a:pPr marL="0" indent="0" algn="l">
              <a:buNone/>
            </a:pPr>
            <a:r>
              <a:rPr lang="ar-SA" dirty="0"/>
              <a:t> </a:t>
            </a:r>
            <a:endParaRPr lang="ar-SA" baseline="-25000" dirty="0"/>
          </a:p>
          <a:p>
            <a:pPr marL="0" indent="0" algn="l">
              <a:buNone/>
            </a:pPr>
            <a:r>
              <a:rPr lang="en-US" dirty="0"/>
              <a:t>3.     C</a:t>
            </a:r>
            <a:r>
              <a:rPr lang="en-US" baseline="-25000" dirty="0"/>
              <a:t>25</a:t>
            </a:r>
            <a:r>
              <a:rPr lang="en-US" dirty="0"/>
              <a:t>H</a:t>
            </a:r>
            <a:r>
              <a:rPr lang="en-US" baseline="-25000" dirty="0"/>
              <a:t>52(l)  </a:t>
            </a:r>
            <a:r>
              <a:rPr lang="en-US" dirty="0"/>
              <a:t>+ 38O</a:t>
            </a:r>
            <a:r>
              <a:rPr lang="en-US" baseline="-25000" dirty="0"/>
              <a:t>2(g)                  </a:t>
            </a:r>
            <a:r>
              <a:rPr lang="en-US" dirty="0"/>
              <a:t>   25CO</a:t>
            </a:r>
            <a:r>
              <a:rPr lang="en-US" baseline="-25000" dirty="0"/>
              <a:t>2(g)  </a:t>
            </a:r>
            <a:r>
              <a:rPr lang="en-US" dirty="0"/>
              <a:t>+ 26H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en-US" dirty="0"/>
              <a:t>      ∆H</a:t>
            </a:r>
            <a:r>
              <a:rPr lang="en-US" baseline="30000" dirty="0"/>
              <a:t>0</a:t>
            </a:r>
            <a:r>
              <a:rPr lang="en-US" baseline="-25000" dirty="0"/>
              <a:t>3</a:t>
            </a:r>
            <a:r>
              <a:rPr lang="en-US" dirty="0"/>
              <a:t> = ? </a:t>
            </a:r>
            <a:endParaRPr lang="ar-SA" dirty="0"/>
          </a:p>
          <a:p>
            <a:pPr marL="0" indent="0" algn="l">
              <a:buFont typeface="Arial" pitchFamily="34" charset="0"/>
              <a:buNone/>
            </a:pPr>
            <a:endParaRPr lang="ar-SA" dirty="0"/>
          </a:p>
          <a:p>
            <a:pPr marL="0" indent="0" algn="l">
              <a:buFont typeface="Arial" pitchFamily="34" charset="0"/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3</a:t>
            </a:r>
            <a:r>
              <a:rPr lang="en-US" dirty="0"/>
              <a:t>  = ∆H</a:t>
            </a:r>
            <a:r>
              <a:rPr lang="en-US" baseline="30000" dirty="0"/>
              <a:t>0</a:t>
            </a:r>
            <a:r>
              <a:rPr lang="en-US" baseline="-25000" dirty="0"/>
              <a:t>1 </a:t>
            </a:r>
            <a:r>
              <a:rPr lang="en-US" dirty="0"/>
              <a:t>+ ∆H</a:t>
            </a:r>
            <a:r>
              <a:rPr lang="en-US" baseline="30000" dirty="0"/>
              <a:t>0</a:t>
            </a:r>
            <a:r>
              <a:rPr lang="en-US" baseline="-25000" dirty="0"/>
              <a:t>2 </a:t>
            </a:r>
          </a:p>
          <a:p>
            <a:pPr marL="0" indent="0" algn="l">
              <a:buFont typeface="Arial" pitchFamily="34" charset="0"/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3</a:t>
            </a:r>
            <a:r>
              <a:rPr lang="en-US" dirty="0"/>
              <a:t> = - 11971.8 + 126 </a:t>
            </a:r>
          </a:p>
          <a:p>
            <a:pPr marL="0" indent="0" algn="l">
              <a:buFont typeface="Arial" pitchFamily="34" charset="0"/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3 </a:t>
            </a:r>
            <a:r>
              <a:rPr lang="en-US" dirty="0"/>
              <a:t> = -11845.8 kJ</a:t>
            </a:r>
          </a:p>
          <a:p>
            <a:pPr marL="0" indent="0">
              <a:buFont typeface="Arial" pitchFamily="34" charset="0"/>
              <a:buNone/>
            </a:pPr>
            <a:endParaRPr lang="he-IL" dirty="0"/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398205" y="2890683"/>
            <a:ext cx="11444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3436374" y="1769806"/>
            <a:ext cx="693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2212258" y="2389238"/>
            <a:ext cx="929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3436374" y="3399504"/>
            <a:ext cx="899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/>
          <p:cNvCxnSpPr/>
          <p:nvPr/>
        </p:nvCxnSpPr>
        <p:spPr>
          <a:xfrm flipH="1">
            <a:off x="3436374" y="2138516"/>
            <a:ext cx="693174" cy="5899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1324897" y="1548580"/>
            <a:ext cx="693174" cy="5899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 </a:t>
            </a:r>
            <a:r>
              <a:rPr lang="ar-SA" dirty="0"/>
              <a:t>بجروت 2018، سؤال 14 بند د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27355" y="1195757"/>
            <a:ext cx="9689689" cy="795275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(د </a:t>
            </a:r>
            <a:r>
              <a:rPr lang="en-US" b="1" dirty="0">
                <a:solidFill>
                  <a:srgbClr val="FF0000"/>
                </a:solidFill>
              </a:rPr>
              <a:t>ii</a:t>
            </a:r>
            <a:r>
              <a:rPr lang="ar-SA" b="1" dirty="0">
                <a:solidFill>
                  <a:srgbClr val="FF0000"/>
                </a:solidFill>
              </a:rPr>
              <a:t> ) السؤال</a:t>
            </a:r>
            <a:r>
              <a:rPr lang="ar-SA" dirty="0"/>
              <a:t>: أكمل الناقص في مخطط الطاقة.</a:t>
            </a:r>
            <a:endParaRPr lang="he-IL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871642" y="1195573"/>
            <a:ext cx="9176362" cy="4517030"/>
            <a:chOff x="-124442" y="2010489"/>
            <a:chExt cx="7507901" cy="4031972"/>
          </a:xfrm>
        </p:grpSpPr>
        <p:sp>
          <p:nvSpPr>
            <p:cNvPr id="12" name="מלבן 19">
              <a:extLst>
                <a:ext uri="{FF2B5EF4-FFF2-40B4-BE49-F238E27FC236}">
                  <a16:creationId xmlns:a16="http://schemas.microsoft.com/office/drawing/2014/main" id="{836FA163-7ECA-4FF0-AB8B-C9A449E81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95" y="3628409"/>
              <a:ext cx="2882414" cy="41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70C0"/>
                  </a:solidFill>
                </a:rPr>
                <a:t>C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25</a:t>
              </a:r>
              <a:r>
                <a:rPr lang="en-US" sz="2400" dirty="0">
                  <a:solidFill>
                    <a:srgbClr val="0070C0"/>
                  </a:solidFill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52(l)   </a:t>
              </a:r>
              <a:r>
                <a:rPr lang="en-US" sz="2400" dirty="0">
                  <a:solidFill>
                    <a:srgbClr val="0070C0"/>
                  </a:solidFill>
                </a:rPr>
                <a:t>+  38O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2(g)</a:t>
              </a:r>
              <a:endParaRPr lang="he-IL" altLang="en-US" sz="2400" dirty="0"/>
            </a:p>
          </p:txBody>
        </p:sp>
        <p:sp>
          <p:nvSpPr>
            <p:cNvPr id="14" name="מלבן 20">
              <a:extLst>
                <a:ext uri="{FF2B5EF4-FFF2-40B4-BE49-F238E27FC236}">
                  <a16:creationId xmlns:a16="http://schemas.microsoft.com/office/drawing/2014/main" id="{66541D90-0B1E-4697-96E2-3CE55ABC0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12" y="5405139"/>
              <a:ext cx="2396098" cy="41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70C0"/>
                  </a:solidFill>
                </a:rPr>
                <a:t>25CO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2(g)  </a:t>
              </a:r>
              <a:r>
                <a:rPr lang="en-US" sz="2400" dirty="0">
                  <a:solidFill>
                    <a:srgbClr val="0070C0"/>
                  </a:solidFill>
                </a:rPr>
                <a:t>+ 26H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2</a:t>
              </a:r>
              <a:r>
                <a:rPr lang="en-US" sz="2400" dirty="0">
                  <a:solidFill>
                    <a:srgbClr val="0070C0"/>
                  </a:solidFill>
                </a:rPr>
                <a:t>O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(g)</a:t>
              </a:r>
              <a:endParaRPr lang="he-IL" altLang="en-US" sz="2400" dirty="0"/>
            </a:p>
          </p:txBody>
        </p: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F68C891A-E795-4BA1-824A-82B76C4D6E4C}"/>
                </a:ext>
              </a:extLst>
            </p:cNvPr>
            <p:cNvCxnSpPr/>
            <p:nvPr/>
          </p:nvCxnSpPr>
          <p:spPr bwMode="auto">
            <a:xfrm flipH="1" flipV="1">
              <a:off x="553339" y="2426092"/>
              <a:ext cx="16610" cy="36163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783523E7-F943-4CA6-B343-C91EAC25CB5D}"/>
                </a:ext>
              </a:extLst>
            </p:cNvPr>
            <p:cNvCxnSpPr/>
            <p:nvPr/>
          </p:nvCxnSpPr>
          <p:spPr bwMode="auto">
            <a:xfrm>
              <a:off x="637307" y="3200988"/>
              <a:ext cx="518597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9CA21AF4-B6D9-4315-BF41-743C12213920}"/>
                </a:ext>
              </a:extLst>
            </p:cNvPr>
            <p:cNvCxnSpPr/>
            <p:nvPr/>
          </p:nvCxnSpPr>
          <p:spPr bwMode="auto">
            <a:xfrm>
              <a:off x="549847" y="4064558"/>
              <a:ext cx="40979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615AAF39-6B9D-4B89-AB94-6F641B3CD714}"/>
                </a:ext>
              </a:extLst>
            </p:cNvPr>
            <p:cNvCxnSpPr/>
            <p:nvPr/>
          </p:nvCxnSpPr>
          <p:spPr bwMode="auto">
            <a:xfrm>
              <a:off x="549847" y="5900790"/>
              <a:ext cx="5611304" cy="218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F33B0657-2BE7-4AA5-8C15-C36DC4187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866" y="2754064"/>
              <a:ext cx="2616543" cy="41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70C0"/>
                  </a:solidFill>
                </a:rPr>
                <a:t>C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25</a:t>
              </a:r>
              <a:r>
                <a:rPr lang="en-US" sz="2400" dirty="0">
                  <a:solidFill>
                    <a:srgbClr val="0070C0"/>
                  </a:solidFill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52(g)   </a:t>
              </a:r>
              <a:r>
                <a:rPr lang="en-US" sz="2400" dirty="0">
                  <a:solidFill>
                    <a:srgbClr val="0070C0"/>
                  </a:solidFill>
                </a:rPr>
                <a:t>+  38O</a:t>
              </a:r>
              <a:r>
                <a:rPr lang="en-US" sz="2400" baseline="-25000" dirty="0">
                  <a:solidFill>
                    <a:srgbClr val="0070C0"/>
                  </a:solidFill>
                </a:rPr>
                <a:t>2(g)</a:t>
              </a:r>
              <a:endParaRPr lang="he-IL" altLang="en-US" sz="2400" dirty="0"/>
            </a:p>
          </p:txBody>
        </p:sp>
        <p:sp>
          <p:nvSpPr>
            <p:cNvPr id="20" name="מלבן 24">
              <a:extLst>
                <a:ext uri="{FF2B5EF4-FFF2-40B4-BE49-F238E27FC236}">
                  <a16:creationId xmlns:a16="http://schemas.microsoft.com/office/drawing/2014/main" id="{198731E8-0DA4-412B-8BE4-C1A327F0C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442" y="2010489"/>
              <a:ext cx="1131845" cy="41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en-US" sz="2400" dirty="0" err="1">
                  <a:solidFill>
                    <a:srgbClr val="00B0F0"/>
                  </a:solidFill>
                </a:rPr>
                <a:t>انثالبيا</a:t>
              </a:r>
              <a:r>
                <a:rPr lang="ar-SA" altLang="en-US" sz="2400" dirty="0">
                  <a:solidFill>
                    <a:srgbClr val="00B0F0"/>
                  </a:solidFill>
                </a:rPr>
                <a:t> </a:t>
              </a:r>
              <a:r>
                <a:rPr lang="en-US" altLang="en-US" sz="2400" dirty="0">
                  <a:solidFill>
                    <a:srgbClr val="00B0F0"/>
                  </a:solidFill>
                </a:rPr>
                <a:t>kJ</a:t>
              </a:r>
              <a:endParaRPr lang="he-IL" altLang="en-US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74903E0C-3434-4092-8867-300BFFD2D5F3}"/>
                </a:ext>
              </a:extLst>
            </p:cNvPr>
            <p:cNvCxnSpPr/>
            <p:nvPr/>
          </p:nvCxnSpPr>
          <p:spPr bwMode="auto">
            <a:xfrm>
              <a:off x="3818724" y="4055828"/>
              <a:ext cx="0" cy="186683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BC3728ED-BF1D-4DE1-BA0E-11BEAD54C498}"/>
                </a:ext>
              </a:extLst>
            </p:cNvPr>
            <p:cNvCxnSpPr/>
            <p:nvPr/>
          </p:nvCxnSpPr>
          <p:spPr bwMode="auto">
            <a:xfrm>
              <a:off x="5015926" y="3238462"/>
              <a:ext cx="0" cy="26877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1495BB06-945A-42E3-BF27-1A35DD5DDA98}"/>
                </a:ext>
              </a:extLst>
            </p:cNvPr>
            <p:cNvCxnSpPr/>
            <p:nvPr/>
          </p:nvCxnSpPr>
          <p:spPr bwMode="auto">
            <a:xfrm flipH="1" flipV="1">
              <a:off x="4288243" y="3200988"/>
              <a:ext cx="8071" cy="85483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מלבן 31">
              <a:extLst>
                <a:ext uri="{FF2B5EF4-FFF2-40B4-BE49-F238E27FC236}">
                  <a16:creationId xmlns:a16="http://schemas.microsoft.com/office/drawing/2014/main" id="{3547C56E-8C3A-4387-B3BA-952BC11C0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41" y="4655231"/>
              <a:ext cx="2476895" cy="7417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B050"/>
                  </a:solidFill>
                </a:rPr>
                <a:t>∆H</a:t>
              </a:r>
              <a:r>
                <a:rPr lang="en-US" sz="2400" baseline="30000" dirty="0">
                  <a:solidFill>
                    <a:srgbClr val="00B050"/>
                  </a:solidFill>
                </a:rPr>
                <a:t>0</a:t>
              </a:r>
              <a:r>
                <a:rPr lang="en-US" sz="2400" baseline="-25000" dirty="0">
                  <a:solidFill>
                    <a:srgbClr val="00B050"/>
                  </a:solidFill>
                </a:rPr>
                <a:t>3 </a:t>
              </a:r>
              <a:r>
                <a:rPr lang="en-US" sz="2400" dirty="0">
                  <a:solidFill>
                    <a:srgbClr val="00B050"/>
                  </a:solidFill>
                </a:rPr>
                <a:t> = -11845.8 kJ</a:t>
              </a:r>
            </a:p>
            <a:p>
              <a:pPr eaLnBrk="1" hangingPunct="1"/>
              <a:r>
                <a:rPr lang="en-US" altLang="en-US" sz="2400" dirty="0">
                  <a:solidFill>
                    <a:srgbClr val="00B050"/>
                  </a:solidFill>
                </a:rPr>
                <a:t> </a:t>
              </a:r>
              <a:endParaRPr lang="he-IL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25" name="מלבן 32">
              <a:extLst>
                <a:ext uri="{FF2B5EF4-FFF2-40B4-BE49-F238E27FC236}">
                  <a16:creationId xmlns:a16="http://schemas.microsoft.com/office/drawing/2014/main" id="{BFF62593-52AE-4662-B8E8-D03C01370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843" y="4441071"/>
              <a:ext cx="2444616" cy="41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∆H</a:t>
              </a:r>
              <a:r>
                <a:rPr lang="en-US" sz="2400" baseline="30000" dirty="0">
                  <a:solidFill>
                    <a:srgbClr val="FF0000"/>
                  </a:solidFill>
                </a:rPr>
                <a:t>0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1</a:t>
              </a:r>
              <a:r>
                <a:rPr lang="en-US" sz="2400" baseline="30000" dirty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 = -11971.8kJ</a:t>
              </a:r>
              <a:r>
                <a:rPr lang="en-US" altLang="en-US" sz="2400" dirty="0">
                  <a:solidFill>
                    <a:srgbClr val="FF0000"/>
                  </a:solidFill>
                </a:rPr>
                <a:t> </a:t>
              </a:r>
              <a:endParaRPr lang="he-IL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מלבן 33">
              <a:extLst>
                <a:ext uri="{FF2B5EF4-FFF2-40B4-BE49-F238E27FC236}">
                  <a16:creationId xmlns:a16="http://schemas.microsoft.com/office/drawing/2014/main" id="{493B2788-B9C8-497C-B26A-09EFD156C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910" y="3463572"/>
              <a:ext cx="2628665" cy="74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7030A0"/>
                  </a:solidFill>
                </a:rPr>
                <a:t>∆H</a:t>
              </a:r>
              <a:r>
                <a:rPr lang="en-US" sz="2400" baseline="30000" dirty="0">
                  <a:solidFill>
                    <a:srgbClr val="7030A0"/>
                  </a:solidFill>
                </a:rPr>
                <a:t>0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V</a:t>
              </a:r>
              <a:r>
                <a:rPr lang="en-US" sz="2400" dirty="0">
                  <a:solidFill>
                    <a:srgbClr val="7030A0"/>
                  </a:solidFill>
                </a:rPr>
                <a:t> = 126 kJ/</a:t>
              </a:r>
              <a:r>
                <a:rPr lang="en-US" sz="2400" dirty="0" err="1">
                  <a:solidFill>
                    <a:srgbClr val="7030A0"/>
                  </a:solidFill>
                </a:rPr>
                <a:t>mol</a:t>
              </a:r>
              <a:endParaRPr lang="en-US" sz="2400" dirty="0">
                <a:solidFill>
                  <a:srgbClr val="7030A0"/>
                </a:solidFill>
              </a:endParaRPr>
            </a:p>
            <a:p>
              <a:pPr eaLnBrk="1" hangingPunct="1"/>
              <a:r>
                <a:rPr lang="en-US" altLang="en-US" sz="2400" dirty="0">
                  <a:solidFill>
                    <a:srgbClr val="7030A0"/>
                  </a:solidFill>
                </a:rPr>
                <a:t> </a:t>
              </a:r>
              <a:endParaRPr lang="he-IL" altLang="en-US" sz="2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1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مهام بيتية – أسئلة بجروت، طاقة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46216" cy="4680000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بجروت 2017: سؤال 2 (قطعة علمية – سؤال اجباري): فرع ب.</a:t>
            </a:r>
          </a:p>
          <a:p>
            <a:pPr marL="0" indent="0">
              <a:buNone/>
            </a:pPr>
            <a:r>
              <a:rPr lang="ar-SA" dirty="0"/>
              <a:t>                     سؤال 7.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بجروت 2016:  سؤال 8 (سؤال متعدد الخيارات)</a:t>
            </a:r>
          </a:p>
          <a:p>
            <a:pPr marL="0" indent="0">
              <a:buNone/>
            </a:pPr>
            <a:r>
              <a:rPr lang="ar-SA" dirty="0"/>
              <a:t>                      سؤال 14: فروع أ, ج, د, ه.</a:t>
            </a:r>
          </a:p>
          <a:p>
            <a:pPr marL="0" indent="0">
              <a:buNone/>
            </a:pPr>
            <a:r>
              <a:rPr lang="ar-SA" dirty="0"/>
              <a:t>           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3" y="1033535"/>
            <a:ext cx="1905000" cy="1905000"/>
          </a:xfrm>
          <a:prstGeom prst="rect">
            <a:avLst/>
          </a:prstGeom>
        </p:spPr>
      </p:pic>
      <p:pic>
        <p:nvPicPr>
          <p:cNvPr id="5" name="תמונה 4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F6DAE177-D0BC-41FB-942C-17908D1A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>
            <a:off x="4366095" y="2168068"/>
            <a:ext cx="1722219" cy="1540933"/>
          </a:xfrm>
          <a:prstGeom prst="rect">
            <a:avLst/>
          </a:prstGeom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EBAC27D6-14E9-4D2A-A7D9-2D168826F283}"/>
              </a:ext>
            </a:extLst>
          </p:cNvPr>
          <p:cNvSpPr txBox="1">
            <a:spLocks/>
          </p:cNvSpPr>
          <p:nvPr/>
        </p:nvSpPr>
        <p:spPr>
          <a:xfrm>
            <a:off x="2254697" y="1569945"/>
            <a:ext cx="2215110" cy="808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800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+mn-cs"/>
              </a:defRPr>
            </a:lvl1pPr>
          </a:lstStyle>
          <a:p>
            <a:pPr algn="ctr"/>
            <a:r>
              <a:rPr lang="ar-SA" sz="2400" b="1" dirty="0"/>
              <a:t>امسح الصورة</a:t>
            </a:r>
          </a:p>
          <a:p>
            <a:pPr algn="ctr"/>
            <a:r>
              <a:rPr lang="ar-SA" sz="2400" b="1" dirty="0"/>
              <a:t>2017</a:t>
            </a:r>
            <a:endParaRPr lang="en-US" sz="2400" b="1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BAC27D6-14E9-4D2A-A7D9-2D168826F283}"/>
              </a:ext>
            </a:extLst>
          </p:cNvPr>
          <p:cNvSpPr txBox="1">
            <a:spLocks/>
          </p:cNvSpPr>
          <p:nvPr/>
        </p:nvSpPr>
        <p:spPr>
          <a:xfrm>
            <a:off x="2440371" y="4228978"/>
            <a:ext cx="2215110" cy="808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800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+mn-cs"/>
              </a:defRPr>
            </a:lvl1pPr>
          </a:lstStyle>
          <a:p>
            <a:pPr algn="ctr"/>
            <a:r>
              <a:rPr lang="ar-SA" sz="2400" b="1" dirty="0"/>
              <a:t>امسح الصورة</a:t>
            </a:r>
          </a:p>
          <a:p>
            <a:pPr algn="ctr"/>
            <a:r>
              <a:rPr lang="ar-SA" sz="2400" b="1" dirty="0"/>
              <a:t>2016</a:t>
            </a:r>
            <a:endParaRPr lang="en-US" sz="2400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63" y="370900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יוצרים، תשס"ח-2007. אם הינך בעל הזכויות באחת היצירות، באפשרותך לבקש מאיתנו לחדול מהשימוש ביצירה،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حلّ أسئلة الطاقة من بجروت كيمياء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نموذج 037381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SA" dirty="0"/>
              <a:t>سنة 2019</a:t>
            </a:r>
            <a:endParaRPr lang="he-IL" dirty="0"/>
          </a:p>
        </p:txBody>
      </p:sp>
      <p:pic>
        <p:nvPicPr>
          <p:cNvPr id="6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DE906782-C28B-49E3-8C04-0781AF482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>
            <a:off x="3537667" y="4375832"/>
            <a:ext cx="2557539" cy="2288324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F2AA0808-2F6D-469B-A3FA-EC61BAB83BFA}"/>
              </a:ext>
            </a:extLst>
          </p:cNvPr>
          <p:cNvSpPr txBox="1">
            <a:spLocks/>
          </p:cNvSpPr>
          <p:nvPr/>
        </p:nvSpPr>
        <p:spPr>
          <a:xfrm>
            <a:off x="962496" y="6009981"/>
            <a:ext cx="1807947" cy="808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800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+mn-cs"/>
              </a:defRPr>
            </a:lvl1pPr>
          </a:lstStyle>
          <a:p>
            <a:r>
              <a:rPr lang="ar-SA" sz="2400" b="1" dirty="0"/>
              <a:t>امسح الصورة</a:t>
            </a:r>
            <a:endParaRPr lang="en-US" sz="2400" b="1" dirty="0"/>
          </a:p>
        </p:txBody>
      </p:sp>
      <p:pic>
        <p:nvPicPr>
          <p:cNvPr id="8" name="תמונה 2">
            <a:extLst>
              <a:ext uri="{FF2B5EF4-FFF2-40B4-BE49-F238E27FC236}">
                <a16:creationId xmlns:a16="http://schemas.microsoft.com/office/drawing/2014/main" id="{BEDE7A40-FA01-4DA2-B212-A0C1E31E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00" y="4368244"/>
            <a:ext cx="1828458" cy="18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2019، سؤال 7 (سؤال متعدد الخيارات)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8" y="1046747"/>
            <a:ext cx="10917186" cy="47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من أجل الإجابة عن هذا السؤال على الطالب أن: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5" y="1195757"/>
            <a:ext cx="9747731" cy="4680000"/>
          </a:xfrm>
        </p:spPr>
        <p:txBody>
          <a:bodyPr/>
          <a:lstStyle/>
          <a:p>
            <a:r>
              <a:rPr lang="ar-SA" dirty="0"/>
              <a:t>يُطبِّق تعريف مصطلح "</a:t>
            </a:r>
            <a:r>
              <a:rPr lang="ar-SA" dirty="0" err="1"/>
              <a:t>انثالبيا</a:t>
            </a:r>
            <a:r>
              <a:rPr lang="ar-SA" dirty="0"/>
              <a:t> الرابط".</a:t>
            </a:r>
          </a:p>
          <a:p>
            <a:r>
              <a:rPr lang="ar-SA" dirty="0"/>
              <a:t>ينقل معلومات من تخطيط بياني إلى كتابة وصياغة نص تفاعل بمستوى الرمز.</a:t>
            </a:r>
          </a:p>
          <a:p>
            <a:r>
              <a:rPr lang="ar-SA" dirty="0"/>
              <a:t>يربُط بين صياغة نص التفاعل المعطى وبين الأربطة التي تم تفكيكها في هذا التفاعل.</a:t>
            </a:r>
          </a:p>
          <a:p>
            <a:r>
              <a:rPr lang="ar-SA" dirty="0"/>
              <a:t>يحسب التغيُّر في </a:t>
            </a:r>
            <a:r>
              <a:rPr lang="ar-SA" dirty="0" err="1"/>
              <a:t>الانثالبيا</a:t>
            </a:r>
            <a:r>
              <a:rPr lang="ar-SA" dirty="0"/>
              <a:t> للتفاعل المعطى حسب المعطيات الظاهرة في التخطيط البياني.</a:t>
            </a:r>
          </a:p>
          <a:p>
            <a:r>
              <a:rPr lang="ar-SA" dirty="0"/>
              <a:t>يحسب </a:t>
            </a:r>
            <a:r>
              <a:rPr lang="ar-SA" dirty="0" err="1"/>
              <a:t>انثالبيا</a:t>
            </a:r>
            <a:r>
              <a:rPr lang="ar-SA" dirty="0"/>
              <a:t> الرابط حسب التغيُّر في </a:t>
            </a:r>
            <a:r>
              <a:rPr lang="ar-SA" dirty="0" err="1"/>
              <a:t>انثالبيا</a:t>
            </a:r>
            <a:r>
              <a:rPr lang="ar-SA" dirty="0"/>
              <a:t> التفاعل.</a:t>
            </a:r>
          </a:p>
        </p:txBody>
      </p:sp>
    </p:spTree>
    <p:extLst>
      <p:ext uri="{BB962C8B-B14F-4D97-AF65-F5344CB8AC3E}">
        <p14:creationId xmlns:p14="http://schemas.microsoft.com/office/powerpoint/2010/main" val="355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حلّ:</a:t>
            </a:r>
            <a:r>
              <a:rPr lang="ar-SA" dirty="0"/>
              <a:t> بجروت 2019، سؤال 7 (سؤال متعدد الخيارات)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915743" y="1067064"/>
            <a:ext cx="9534543" cy="9839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السؤال</a:t>
            </a:r>
            <a:r>
              <a:rPr lang="ar-SA" dirty="0"/>
              <a:t>: أمامك مُخطَّط لتغيُّرات </a:t>
            </a:r>
            <a:r>
              <a:rPr lang="ar-SA" dirty="0" err="1"/>
              <a:t>الانثالبيا</a:t>
            </a:r>
            <a:r>
              <a:rPr lang="ar-SA" dirty="0"/>
              <a:t>. ما هي قيمة </a:t>
            </a:r>
            <a:r>
              <a:rPr lang="ar-SA" dirty="0" err="1"/>
              <a:t>انتالبيا</a:t>
            </a:r>
            <a:r>
              <a:rPr lang="ar-SA" dirty="0"/>
              <a:t> الرابط  </a:t>
            </a:r>
            <a:r>
              <a:rPr lang="en-US" dirty="0"/>
              <a:t>O-Cl</a:t>
            </a:r>
            <a:r>
              <a:rPr lang="ar-SA" dirty="0"/>
              <a:t> في المركب 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ar-SA" dirty="0"/>
              <a:t>؟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t="17105" r="68336"/>
          <a:stretch/>
        </p:blipFill>
        <p:spPr>
          <a:xfrm>
            <a:off x="116734" y="1832701"/>
            <a:ext cx="3182144" cy="3845537"/>
          </a:xfrm>
          <a:prstGeom prst="rect">
            <a:avLst/>
          </a:prstGeom>
        </p:spPr>
      </p:pic>
      <p:sp>
        <p:nvSpPr>
          <p:cNvPr id="6" name="מציין מיקום תוכן 4"/>
          <p:cNvSpPr txBox="1">
            <a:spLocks/>
          </p:cNvSpPr>
          <p:nvPr/>
        </p:nvSpPr>
        <p:spPr>
          <a:xfrm>
            <a:off x="330740" y="1870987"/>
            <a:ext cx="10119546" cy="398332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SA" b="1" dirty="0">
                <a:solidFill>
                  <a:srgbClr val="FF0000"/>
                </a:solidFill>
              </a:rPr>
              <a:t>الجواب</a:t>
            </a:r>
            <a:r>
              <a:rPr lang="ar-SA" dirty="0"/>
              <a:t>:  (ب)  </a:t>
            </a:r>
            <a:r>
              <a:rPr lang="en-US" dirty="0"/>
              <a:t>203kJ/</a:t>
            </a:r>
            <a:r>
              <a:rPr lang="en-US" dirty="0" err="1"/>
              <a:t>mol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ar-SA" b="1" dirty="0"/>
              <a:t>التعليل: </a:t>
            </a:r>
            <a:r>
              <a:rPr lang="ar-SA" dirty="0"/>
              <a:t>في جزيء واحد  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ar-SA" baseline="-25000" dirty="0"/>
              <a:t>  </a:t>
            </a:r>
            <a:r>
              <a:rPr lang="ar-SA" dirty="0"/>
              <a:t>يوجد 2 أربطة </a:t>
            </a:r>
            <a:r>
              <a:rPr lang="ar-SA" dirty="0" err="1"/>
              <a:t>كوفلنتية</a:t>
            </a:r>
            <a:r>
              <a:rPr lang="ar-SA" dirty="0"/>
              <a:t> </a:t>
            </a:r>
            <a:r>
              <a:rPr lang="en-US" dirty="0"/>
              <a:t>Cl-O</a:t>
            </a:r>
            <a:r>
              <a:rPr lang="ar-SA" dirty="0"/>
              <a:t> .</a:t>
            </a:r>
          </a:p>
          <a:p>
            <a:pPr marL="0" indent="0">
              <a:buNone/>
            </a:pPr>
            <a:r>
              <a:rPr lang="ar-SA" dirty="0"/>
              <a:t>في مول واحد جزيئات 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ar-SA" baseline="-25000" dirty="0"/>
              <a:t>  </a:t>
            </a:r>
            <a:r>
              <a:rPr lang="ar-SA" dirty="0"/>
              <a:t>يوجد </a:t>
            </a:r>
            <a:r>
              <a:rPr lang="ar-SA" b="1" dirty="0">
                <a:solidFill>
                  <a:srgbClr val="FF0000"/>
                </a:solidFill>
              </a:rPr>
              <a:t>2  مول </a:t>
            </a:r>
            <a:r>
              <a:rPr lang="ar-SA" dirty="0"/>
              <a:t>أربطة </a:t>
            </a:r>
            <a:r>
              <a:rPr lang="ar-SA" dirty="0" err="1"/>
              <a:t>كوفلنتية</a:t>
            </a:r>
            <a:r>
              <a:rPr lang="ar-SA" dirty="0"/>
              <a:t> </a:t>
            </a:r>
            <a:r>
              <a:rPr lang="en-US" dirty="0"/>
              <a:t>Cl-O</a:t>
            </a:r>
            <a:r>
              <a:rPr lang="ar-SA" dirty="0"/>
              <a:t> .</a:t>
            </a:r>
          </a:p>
          <a:p>
            <a:pPr marL="0" indent="0">
              <a:buNone/>
            </a:pP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(g)</a:t>
            </a:r>
            <a:r>
              <a:rPr lang="en-US" dirty="0"/>
              <a:t>            2Cl</a:t>
            </a:r>
            <a:r>
              <a:rPr lang="en-US" baseline="-25000" dirty="0"/>
              <a:t>(g)</a:t>
            </a:r>
            <a:r>
              <a:rPr lang="en-US" dirty="0"/>
              <a:t>   +  O</a:t>
            </a:r>
            <a:r>
              <a:rPr lang="en-US" baseline="-25000" dirty="0"/>
              <a:t>(g)</a:t>
            </a:r>
            <a:r>
              <a:rPr lang="en-US" dirty="0"/>
              <a:t>     ∆H = 164 + 242 = 406kJ</a:t>
            </a:r>
          </a:p>
          <a:p>
            <a:pPr marL="0" indent="0">
              <a:buNone/>
            </a:pPr>
            <a:r>
              <a:rPr lang="ar-SA" dirty="0" err="1"/>
              <a:t>انثالبيا</a:t>
            </a:r>
            <a:r>
              <a:rPr lang="ar-SA" dirty="0"/>
              <a:t> الرابط مُعرَّفة على أنَّها الطاقة اللازمة لتفكيك </a:t>
            </a:r>
            <a:r>
              <a:rPr lang="ar-SA" b="1" dirty="0">
                <a:solidFill>
                  <a:srgbClr val="FF0000"/>
                </a:solidFill>
              </a:rPr>
              <a:t>1 مول </a:t>
            </a:r>
            <a:r>
              <a:rPr lang="ar-SA" dirty="0"/>
              <a:t>أربطة </a:t>
            </a:r>
            <a:r>
              <a:rPr lang="ar-SA" dirty="0" err="1"/>
              <a:t>كوفلنتية</a:t>
            </a:r>
            <a:r>
              <a:rPr lang="ar-SA" dirty="0"/>
              <a:t>، لذلك: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O-Cl  </a:t>
            </a:r>
            <a:r>
              <a:rPr lang="en-US" dirty="0"/>
              <a:t> = 406 / 2 = 203kJ/</a:t>
            </a:r>
            <a:r>
              <a:rPr lang="en-US" dirty="0" err="1"/>
              <a:t>mol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يتطلّب حلّ هذا السؤال مهارة "التطبيق". </a:t>
            </a:r>
            <a:endParaRPr lang="he-IL" dirty="0"/>
          </a:p>
        </p:txBody>
      </p:sp>
      <p:cxnSp>
        <p:nvCxnSpPr>
          <p:cNvPr id="8" name="מחבר חץ ישר 7"/>
          <p:cNvCxnSpPr/>
          <p:nvPr/>
        </p:nvCxnSpPr>
        <p:spPr>
          <a:xfrm>
            <a:off x="4529260" y="3862647"/>
            <a:ext cx="719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بجروت 2019، سؤال 11 بند د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t="14111" r="5804"/>
          <a:stretch/>
        </p:blipFill>
        <p:spPr>
          <a:xfrm>
            <a:off x="0" y="933094"/>
            <a:ext cx="9804625" cy="55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116838"/>
            <a:ext cx="12190412" cy="720000"/>
          </a:xfrm>
        </p:spPr>
        <p:txBody>
          <a:bodyPr/>
          <a:lstStyle/>
          <a:p>
            <a:r>
              <a:rPr lang="ar-SA" sz="4000" dirty="0">
                <a:solidFill>
                  <a:srgbClr val="FF0000"/>
                </a:solidFill>
              </a:rPr>
              <a:t>حلّ: </a:t>
            </a:r>
            <a:r>
              <a:rPr lang="ar-SA" sz="4000" dirty="0"/>
              <a:t>بجروت 2019، سؤال 11 بند  د</a:t>
            </a:r>
            <a:endParaRPr lang="he-IL" sz="40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515205" y="1761245"/>
            <a:ext cx="9477881" cy="41170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I.   C</a:t>
            </a:r>
            <a:r>
              <a:rPr lang="en-US" baseline="-25000" dirty="0"/>
              <a:t>(S)</a:t>
            </a:r>
            <a:r>
              <a:rPr lang="en-US" dirty="0"/>
              <a:t>  +  O</a:t>
            </a:r>
            <a:r>
              <a:rPr lang="en-US" baseline="-25000" dirty="0"/>
              <a:t>2(g)</a:t>
            </a:r>
            <a:r>
              <a:rPr lang="en-US" dirty="0"/>
              <a:t>   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      CO</a:t>
            </a:r>
            <a:r>
              <a:rPr lang="en-US" baseline="-25000" dirty="0"/>
              <a:t>2(g)</a:t>
            </a:r>
            <a:r>
              <a:rPr lang="en-US" dirty="0"/>
              <a:t>                                                   ∆H</a:t>
            </a:r>
            <a:r>
              <a:rPr lang="en-US" baseline="30000" dirty="0"/>
              <a:t>0</a:t>
            </a:r>
            <a:r>
              <a:rPr lang="en-US" baseline="-25000" dirty="0"/>
              <a:t>I</a:t>
            </a:r>
            <a:r>
              <a:rPr lang="en-US" dirty="0"/>
              <a:t>  = -393.5 kJ</a:t>
            </a:r>
          </a:p>
          <a:p>
            <a:pPr marL="0" indent="0">
              <a:buNone/>
            </a:pPr>
            <a:r>
              <a:rPr lang="en-US" dirty="0"/>
              <a:t>II.   H</a:t>
            </a:r>
            <a:r>
              <a:rPr lang="en-US" baseline="-25000" dirty="0"/>
              <a:t>2(g)  </a:t>
            </a:r>
            <a:r>
              <a:rPr lang="en-US" dirty="0"/>
              <a:t>  + ½ O</a:t>
            </a:r>
            <a:r>
              <a:rPr lang="en-US" baseline="-25000" dirty="0"/>
              <a:t>2(g)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baseline="-25000" dirty="0"/>
              <a:t>          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</a:t>
            </a:r>
            <a:r>
              <a:rPr lang="en-US" dirty="0"/>
              <a:t>                                                 ∆H</a:t>
            </a:r>
            <a:r>
              <a:rPr lang="en-US" baseline="30000" dirty="0"/>
              <a:t>0</a:t>
            </a:r>
            <a:r>
              <a:rPr lang="en-US" baseline="-25000" dirty="0"/>
              <a:t>II</a:t>
            </a:r>
            <a:r>
              <a:rPr lang="en-US" dirty="0"/>
              <a:t> = -286.0 kJ</a:t>
            </a:r>
          </a:p>
          <a:p>
            <a:pPr marL="0" indent="0">
              <a:buNone/>
            </a:pPr>
            <a:r>
              <a:rPr lang="en-US" dirty="0"/>
              <a:t>III.   4C</a:t>
            </a:r>
            <a:r>
              <a:rPr lang="en-US" baseline="-25000" dirty="0"/>
              <a:t>(s)   </a:t>
            </a:r>
            <a:r>
              <a:rPr lang="en-US" dirty="0"/>
              <a:t>+  4H</a:t>
            </a:r>
            <a:r>
              <a:rPr lang="en-US" baseline="-25000" dirty="0"/>
              <a:t>2(g)</a:t>
            </a:r>
            <a:r>
              <a:rPr lang="en-US" dirty="0"/>
              <a:t> +  O</a:t>
            </a:r>
            <a:r>
              <a:rPr lang="en-US" baseline="-25000" dirty="0"/>
              <a:t>2(g)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baseline="-25000" dirty="0"/>
              <a:t>          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COOH</a:t>
            </a:r>
            <a:r>
              <a:rPr lang="en-US" baseline="-25000" dirty="0"/>
              <a:t>(l)                       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III</a:t>
            </a:r>
            <a:r>
              <a:rPr lang="en-US" dirty="0"/>
              <a:t> = -534.0 kJ</a:t>
            </a:r>
          </a:p>
          <a:p>
            <a:pPr marL="0" indent="0">
              <a:buNone/>
            </a:pPr>
            <a:r>
              <a:rPr lang="en-US" dirty="0"/>
              <a:t>   </a:t>
            </a:r>
            <a:endParaRPr lang="ar-SA" dirty="0"/>
          </a:p>
          <a:p>
            <a:pPr marL="0" indent="0">
              <a:buNone/>
            </a:pPr>
            <a:r>
              <a:rPr lang="en-US" dirty="0"/>
              <a:t>(1)      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COOH</a:t>
            </a:r>
            <a:r>
              <a:rPr lang="en-US" baseline="-25000" dirty="0"/>
              <a:t>(l)     </a:t>
            </a:r>
            <a:r>
              <a:rPr lang="en-US" dirty="0"/>
              <a:t>+ 5O</a:t>
            </a:r>
            <a:r>
              <a:rPr lang="en-US" baseline="-25000" dirty="0"/>
              <a:t>2(g) </a:t>
            </a:r>
            <a:r>
              <a:rPr lang="en-US" dirty="0">
                <a:sym typeface="Symbol" panose="05050102010706020507" pitchFamily="18" charset="2"/>
              </a:rPr>
              <a:t>      </a:t>
            </a:r>
            <a:r>
              <a:rPr lang="en-US" dirty="0"/>
              <a:t>4CO</a:t>
            </a:r>
            <a:r>
              <a:rPr lang="en-US" baseline="-25000" dirty="0"/>
              <a:t>2(g)</a:t>
            </a:r>
            <a:r>
              <a:rPr lang="en-US" dirty="0"/>
              <a:t>   +  4H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                  </a:t>
            </a:r>
            <a:r>
              <a:rPr lang="en-US" dirty="0"/>
              <a:t>∆H</a:t>
            </a:r>
            <a:r>
              <a:rPr lang="en-US" baseline="30000" dirty="0"/>
              <a:t>0</a:t>
            </a:r>
            <a:r>
              <a:rPr lang="en-US" baseline="-25000" dirty="0"/>
              <a:t>(1)  </a:t>
            </a:r>
            <a:r>
              <a:rPr lang="en-US" dirty="0"/>
              <a:t> =  ?         </a:t>
            </a:r>
            <a:endParaRPr lang="ar-SA" dirty="0"/>
          </a:p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</a:rPr>
              <a:t>طريقة الحلّ</a:t>
            </a:r>
            <a:r>
              <a:rPr lang="ar-SA" dirty="0"/>
              <a:t>:</a:t>
            </a:r>
          </a:p>
          <a:p>
            <a:pPr marL="0" indent="0">
              <a:buNone/>
            </a:pPr>
            <a:r>
              <a:rPr lang="ar-SA" dirty="0"/>
              <a:t>نقوم بحساب التغيُّر في </a:t>
            </a:r>
            <a:r>
              <a:rPr lang="ar-SA" dirty="0" err="1"/>
              <a:t>الانثالبيا</a:t>
            </a:r>
            <a:r>
              <a:rPr lang="ar-SA" dirty="0"/>
              <a:t> للتفاعل (1) بمُساعدة قانون هس، وبالاعتماد على التغيُّر في </a:t>
            </a:r>
            <a:r>
              <a:rPr lang="ar-SA" dirty="0" err="1"/>
              <a:t>الانثالبيا</a:t>
            </a:r>
            <a:r>
              <a:rPr lang="ar-SA" dirty="0"/>
              <a:t> للتفاعلات (</a:t>
            </a:r>
            <a:r>
              <a:rPr lang="en-US" dirty="0"/>
              <a:t>I، II ، III</a:t>
            </a:r>
            <a:r>
              <a:rPr lang="ar-SA" dirty="0"/>
              <a:t>).</a:t>
            </a:r>
            <a:r>
              <a:rPr lang="en-US" dirty="0"/>
              <a:t> </a:t>
            </a:r>
            <a:endParaRPr lang="he-IL" dirty="0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636814" y="3560486"/>
            <a:ext cx="9356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F212BCA-AAD4-4A57-8487-A24B6DCEDF11}"/>
              </a:ext>
            </a:extLst>
          </p:cNvPr>
          <p:cNvSpPr/>
          <p:nvPr/>
        </p:nvSpPr>
        <p:spPr>
          <a:xfrm>
            <a:off x="2644195" y="903631"/>
            <a:ext cx="6413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من أجل الإجابة عن هذا السؤال على الطالب أن: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يحسب التغيُّر في </a:t>
            </a:r>
            <a:r>
              <a:rPr lang="ar-SA" sz="2400" b="1" dirty="0" err="1">
                <a:solidFill>
                  <a:srgbClr val="FF0000"/>
                </a:solidFill>
              </a:rPr>
              <a:t>الانثالبيا</a:t>
            </a:r>
            <a:r>
              <a:rPr lang="ar-SA" sz="2400" b="1" dirty="0">
                <a:solidFill>
                  <a:srgbClr val="FF0000"/>
                </a:solidFill>
              </a:rPr>
              <a:t> للتفاعل المعطى بمساعدة قانون هس.</a:t>
            </a:r>
          </a:p>
        </p:txBody>
      </p:sp>
    </p:spTree>
    <p:extLst>
      <p:ext uri="{BB962C8B-B14F-4D97-AF65-F5344CB8AC3E}">
        <p14:creationId xmlns:p14="http://schemas.microsoft.com/office/powerpoint/2010/main" val="17610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1899</Words>
  <Application>Microsoft Office PowerPoint</Application>
  <PresentationFormat>מותאם אישית</PresentationFormat>
  <Paragraphs>218</Paragraphs>
  <Slides>33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Varela Round</vt:lpstr>
      <vt:lpstr>Wingdings</vt:lpstr>
      <vt:lpstr>ערכת נושא Office</vt:lpstr>
      <vt:lpstr>منظومة البثّ القُطريّة</vt:lpstr>
      <vt:lpstr>אנרגיה – תרגול, שאלות מבחינות בגרות בכימיה طاقة – تمارين، حل أسئلة بجروت في موضوع الكيمياء</vt:lpstr>
      <vt:lpstr>ماذا سنتعلّم اليوم</vt:lpstr>
      <vt:lpstr>حلّ أسئلة الطاقة من بجروت كيمياء</vt:lpstr>
      <vt:lpstr>بجروت 2019، سؤال 7 (سؤال متعدد الخيارات)</vt:lpstr>
      <vt:lpstr>من أجل الإجابة عن هذا السؤال على الطالب أن:</vt:lpstr>
      <vt:lpstr>حلّ: بجروت 2019، سؤال 7 (سؤال متعدد الخيارات)</vt:lpstr>
      <vt:lpstr>بجروت 2019، سؤال 11 بند د</vt:lpstr>
      <vt:lpstr>حلّ: بجروت 2019، سؤال 11 بند  د</vt:lpstr>
      <vt:lpstr>حلّ: بجروت 2019، سؤال 11 بند  د</vt:lpstr>
      <vt:lpstr>بجروت 2019، سؤال 11 بند  هـ</vt:lpstr>
      <vt:lpstr>حلّ: بجروت 2019، سؤال 11 بند هـ</vt:lpstr>
      <vt:lpstr>حلّ بمُساعدة تخطيط بياني: بجروت 2019، سؤال 11 بند هـ</vt:lpstr>
      <vt:lpstr>استراحة</vt:lpstr>
      <vt:lpstr>حل أسئلة الطاقة من بجروت كيمياء</vt:lpstr>
      <vt:lpstr>بجروت 2018، سؤال 8 (سؤال متعدد الخيارات)</vt:lpstr>
      <vt:lpstr>من أجل الإجابة عن هذا السؤال على الطالب أن:</vt:lpstr>
      <vt:lpstr>بجروت 2018، سؤال 8 (سؤال متعدد الخيارات)</vt:lpstr>
      <vt:lpstr>حلّ: بجروت 2018، سؤال 8 (سؤال متعدد الخيارات)</vt:lpstr>
      <vt:lpstr>حلّ: بجروت 2018، سؤال 8 (سؤال متعدد الخيارات)</vt:lpstr>
      <vt:lpstr>بجروت 2018، سؤال 14 بند أ </vt:lpstr>
      <vt:lpstr>حلّ: بجروت 2018، سؤال 14 بند أ</vt:lpstr>
      <vt:lpstr>بجروت 2018، سؤال 14 بند ب</vt:lpstr>
      <vt:lpstr>حلّ: بجروت 2018، سؤال 14 بند ب</vt:lpstr>
      <vt:lpstr>حلّ: بجروت 2018، سؤال 14 بند ب</vt:lpstr>
      <vt:lpstr>بجروت 2018، سؤال 14 بند ج </vt:lpstr>
      <vt:lpstr>حلّ: بجروت 2018، سؤال 14 بند ج</vt:lpstr>
      <vt:lpstr>بجروت 2018، سؤال 14 بند د</vt:lpstr>
      <vt:lpstr>حل: بجروت 2018، سؤال 14 بند د</vt:lpstr>
      <vt:lpstr>حلّ: بجروت 2018، سؤال 14 بند د </vt:lpstr>
      <vt:lpstr>حلّ: بجروت 2018، سؤال 14 بند د </vt:lpstr>
      <vt:lpstr>مهام بيتية – أسئلة بجروت، طاقة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Windows User</cp:lastModifiedBy>
  <cp:revision>220</cp:revision>
  <dcterms:created xsi:type="dcterms:W3CDTF">2020-03-15T19:13:03Z</dcterms:created>
  <dcterms:modified xsi:type="dcterms:W3CDTF">2020-05-03T12:58:13Z</dcterms:modified>
</cp:coreProperties>
</file>