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553" r:id="rId2"/>
    <p:sldId id="640" r:id="rId3"/>
    <p:sldId id="1040" r:id="rId4"/>
    <p:sldId id="1008" r:id="rId5"/>
    <p:sldId id="970" r:id="rId6"/>
    <p:sldId id="972" r:id="rId7"/>
    <p:sldId id="973" r:id="rId8"/>
    <p:sldId id="1018" r:id="rId9"/>
    <p:sldId id="1019" r:id="rId10"/>
    <p:sldId id="1010" r:id="rId11"/>
    <p:sldId id="1011" r:id="rId12"/>
    <p:sldId id="1056" r:id="rId13"/>
    <p:sldId id="1012" r:id="rId14"/>
    <p:sldId id="1022" r:id="rId15"/>
    <p:sldId id="1023" r:id="rId16"/>
    <p:sldId id="1013" r:id="rId17"/>
    <p:sldId id="1014" r:id="rId18"/>
    <p:sldId id="1015" r:id="rId19"/>
    <p:sldId id="1016" r:id="rId20"/>
    <p:sldId id="1017" r:id="rId21"/>
    <p:sldId id="1027" r:id="rId22"/>
    <p:sldId id="1028" r:id="rId23"/>
    <p:sldId id="1029" r:id="rId24"/>
    <p:sldId id="1034" r:id="rId25"/>
    <p:sldId id="1035" r:id="rId26"/>
    <p:sldId id="1030" r:id="rId27"/>
    <p:sldId id="1031" r:id="rId28"/>
    <p:sldId id="1032" r:id="rId29"/>
    <p:sldId id="1033" r:id="rId30"/>
    <p:sldId id="954" r:id="rId31"/>
    <p:sldId id="976" r:id="rId32"/>
    <p:sldId id="955" r:id="rId33"/>
    <p:sldId id="956" r:id="rId34"/>
    <p:sldId id="687" r:id="rId35"/>
    <p:sldId id="965" r:id="rId36"/>
    <p:sldId id="746" r:id="rId37"/>
    <p:sldId id="975" r:id="rId38"/>
    <p:sldId id="709" r:id="rId39"/>
    <p:sldId id="977" r:id="rId40"/>
    <p:sldId id="810" r:id="rId41"/>
    <p:sldId id="811" r:id="rId42"/>
    <p:sldId id="950" r:id="rId43"/>
    <p:sldId id="940" r:id="rId44"/>
    <p:sldId id="979" r:id="rId45"/>
    <p:sldId id="942" r:id="rId46"/>
    <p:sldId id="941" r:id="rId47"/>
    <p:sldId id="944" r:id="rId48"/>
    <p:sldId id="951" r:id="rId49"/>
    <p:sldId id="873" r:id="rId50"/>
    <p:sldId id="875" r:id="rId51"/>
    <p:sldId id="876" r:id="rId52"/>
    <p:sldId id="990" r:id="rId53"/>
    <p:sldId id="1036" r:id="rId54"/>
    <p:sldId id="980" r:id="rId55"/>
    <p:sldId id="945" r:id="rId56"/>
    <p:sldId id="988" r:id="rId57"/>
    <p:sldId id="989" r:id="rId58"/>
    <p:sldId id="1024" r:id="rId59"/>
    <p:sldId id="948" r:id="rId60"/>
    <p:sldId id="1025" r:id="rId61"/>
    <p:sldId id="1026" r:id="rId62"/>
    <p:sldId id="991" r:id="rId63"/>
    <p:sldId id="878" r:id="rId64"/>
    <p:sldId id="881" r:id="rId65"/>
    <p:sldId id="821" r:id="rId66"/>
    <p:sldId id="1038" r:id="rId67"/>
    <p:sldId id="1004" r:id="rId68"/>
    <p:sldId id="1005" r:id="rId69"/>
    <p:sldId id="996" r:id="rId70"/>
    <p:sldId id="1037" r:id="rId71"/>
    <p:sldId id="1001" r:id="rId72"/>
    <p:sldId id="1057" r:id="rId73"/>
    <p:sldId id="794" r:id="rId7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FrankRuehl" panose="020E0503060101010101" pitchFamily="34" charset="-79"/>
      <p:regular r:id="rId81"/>
    </p:embeddedFont>
    <p:embeddedFont>
      <p:font typeface="Wingdings 2" panose="05020102010507070707" pitchFamily="18" charset="2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דס דביר" initials="הד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5FA0"/>
    <a:srgbClr val="BCD7F2"/>
    <a:srgbClr val="EAE4DA"/>
    <a:srgbClr val="F96367"/>
    <a:srgbClr val="25294F"/>
    <a:srgbClr val="242852"/>
    <a:srgbClr val="FFFD54"/>
    <a:srgbClr val="793333"/>
    <a:srgbClr val="EDD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2939" autoAdjust="0"/>
  </p:normalViewPr>
  <p:slideViewPr>
    <p:cSldViewPr>
      <p:cViewPr varScale="1">
        <p:scale>
          <a:sx n="74" d="100"/>
          <a:sy n="74" d="100"/>
        </p:scale>
        <p:origin x="1100" y="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7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6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5D89F-A7CC-457C-A26B-31C70A190DA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23C93097-15D2-48BD-B891-EBC57CF78D0C}">
      <dgm:prSet phldrT="[טקסט]" custT="1"/>
      <dgm:spPr>
        <a:gradFill rotWithShape="0">
          <a:gsLst>
            <a:gs pos="100000">
              <a:srgbClr val="8E4961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pPr rtl="1"/>
          <a:r>
            <a:rPr lang="he-IL" sz="4000" b="1" dirty="0">
              <a:solidFill>
                <a:schemeClr val="bg1"/>
              </a:solidFill>
            </a:rPr>
            <a:t>ביטחון סוציאלי</a:t>
          </a:r>
        </a:p>
      </dgm:t>
    </dgm:pt>
    <dgm:pt modelId="{2C96D750-B552-4810-B382-9FF90EB9AB2E}" type="parTrans" cxnId="{CCC61669-D3BA-4C9F-89C3-FF616B457643}">
      <dgm:prSet/>
      <dgm:spPr/>
      <dgm:t>
        <a:bodyPr/>
        <a:lstStyle/>
        <a:p>
          <a:pPr rtl="1"/>
          <a:endParaRPr lang="he-IL"/>
        </a:p>
      </dgm:t>
    </dgm:pt>
    <dgm:pt modelId="{37A8E5E7-ECE3-4C5F-B804-8ED04F358749}" type="sibTrans" cxnId="{CCC61669-D3BA-4C9F-89C3-FF616B457643}">
      <dgm:prSet/>
      <dgm:spPr/>
      <dgm:t>
        <a:bodyPr/>
        <a:lstStyle/>
        <a:p>
          <a:pPr rtl="1"/>
          <a:endParaRPr lang="he-IL"/>
        </a:p>
      </dgm:t>
    </dgm:pt>
    <dgm:pt modelId="{6941B0AE-A195-4B69-96E1-D16FAA15B514}">
      <dgm:prSet phldrT="[טקסט]" custT="1"/>
      <dgm:spPr>
        <a:gradFill rotWithShape="0">
          <a:gsLst>
            <a:gs pos="0">
              <a:srgbClr val="FFC000"/>
            </a:gs>
            <a:gs pos="100000">
              <a:srgbClr val="B1AF69"/>
            </a:gs>
            <a:gs pos="10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pPr rtl="1"/>
          <a:r>
            <a:rPr lang="he-IL" sz="4000" b="1" dirty="0">
              <a:solidFill>
                <a:schemeClr val="bg1"/>
              </a:solidFill>
            </a:rPr>
            <a:t>שוויון הזדמנויות</a:t>
          </a:r>
        </a:p>
      </dgm:t>
    </dgm:pt>
    <dgm:pt modelId="{DA28668F-14C0-459A-ABBC-58B8EF11B237}" type="parTrans" cxnId="{53DE6D30-66A1-4BE1-80DC-1BC76CF7D296}">
      <dgm:prSet/>
      <dgm:spPr/>
      <dgm:t>
        <a:bodyPr/>
        <a:lstStyle/>
        <a:p>
          <a:pPr rtl="1"/>
          <a:endParaRPr lang="he-IL"/>
        </a:p>
      </dgm:t>
    </dgm:pt>
    <dgm:pt modelId="{D34B8A97-E6FF-4620-B196-A8636F881CEB}" type="sibTrans" cxnId="{53DE6D30-66A1-4BE1-80DC-1BC76CF7D296}">
      <dgm:prSet/>
      <dgm:spPr/>
      <dgm:t>
        <a:bodyPr/>
        <a:lstStyle/>
        <a:p>
          <a:pPr rtl="1"/>
          <a:endParaRPr lang="he-IL"/>
        </a:p>
      </dgm:t>
    </dgm:pt>
    <dgm:pt modelId="{AB71FD5F-B257-429F-947A-EF953EEC7641}">
      <dgm:prSet phldrT="[טקסט]" custT="1"/>
      <dgm:spPr>
        <a:gradFill rotWithShape="0">
          <a:gsLst>
            <a:gs pos="100000">
              <a:schemeClr val="accent5">
                <a:lumMod val="60000"/>
                <a:lumOff val="40000"/>
              </a:schemeClr>
            </a:gs>
            <a:gs pos="0">
              <a:schemeClr val="accent5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pPr rtl="1"/>
          <a:r>
            <a:rPr lang="he-IL" sz="4000" b="1" dirty="0">
              <a:solidFill>
                <a:schemeClr val="bg1"/>
              </a:solidFill>
            </a:rPr>
            <a:t>אינטגרציה</a:t>
          </a:r>
        </a:p>
      </dgm:t>
    </dgm:pt>
    <dgm:pt modelId="{CF1239A6-E755-4802-A007-D1E3CE506F04}" type="parTrans" cxnId="{8F793728-092F-4D4E-A05A-9C9CB401465E}">
      <dgm:prSet/>
      <dgm:spPr/>
      <dgm:t>
        <a:bodyPr/>
        <a:lstStyle/>
        <a:p>
          <a:pPr rtl="1"/>
          <a:endParaRPr lang="he-IL"/>
        </a:p>
      </dgm:t>
    </dgm:pt>
    <dgm:pt modelId="{B3AEF12D-920B-4EAB-81EC-30A6BE884227}" type="sibTrans" cxnId="{8F793728-092F-4D4E-A05A-9C9CB401465E}">
      <dgm:prSet/>
      <dgm:spPr/>
      <dgm:t>
        <a:bodyPr/>
        <a:lstStyle/>
        <a:p>
          <a:pPr rtl="1"/>
          <a:endParaRPr lang="he-IL"/>
        </a:p>
      </dgm:t>
    </dgm:pt>
    <dgm:pt modelId="{3B33C425-F43A-4F53-B1CF-E05EDA69C9A1}" type="pres">
      <dgm:prSet presAssocID="{E6A5D89F-A7CC-457C-A26B-31C70A190DA4}" presName="diagram" presStyleCnt="0">
        <dgm:presLayoutVars>
          <dgm:dir val="rev"/>
          <dgm:resizeHandles val="exact"/>
        </dgm:presLayoutVars>
      </dgm:prSet>
      <dgm:spPr/>
    </dgm:pt>
    <dgm:pt modelId="{A34CBC12-B417-4C75-AAB3-141B77746808}" type="pres">
      <dgm:prSet presAssocID="{6941B0AE-A195-4B69-96E1-D16FAA15B514}" presName="node" presStyleLbl="node1" presStyleIdx="0" presStyleCnt="3" custLinFactX="-9656" custLinFactNeighborX="-100000" custLinFactNeighborY="-1245">
        <dgm:presLayoutVars>
          <dgm:bulletEnabled val="1"/>
        </dgm:presLayoutVars>
      </dgm:prSet>
      <dgm:spPr/>
    </dgm:pt>
    <dgm:pt modelId="{B48626DD-6F9B-4CB3-8509-F21CE908A675}" type="pres">
      <dgm:prSet presAssocID="{D34B8A97-E6FF-4620-B196-A8636F881CEB}" presName="sibTrans" presStyleCnt="0"/>
      <dgm:spPr/>
    </dgm:pt>
    <dgm:pt modelId="{A0C43FB5-11A8-4E0A-95DC-3FE5EE92FD53}" type="pres">
      <dgm:prSet presAssocID="{23C93097-15D2-48BD-B891-EBC57CF78D0C}" presName="node" presStyleLbl="node1" presStyleIdx="1" presStyleCnt="3" custLinFactX="10000" custLinFactNeighborX="100000" custLinFactNeighborY="-1245">
        <dgm:presLayoutVars>
          <dgm:bulletEnabled val="1"/>
        </dgm:presLayoutVars>
      </dgm:prSet>
      <dgm:spPr/>
    </dgm:pt>
    <dgm:pt modelId="{FB4B1D80-3018-47C2-9B29-7FAE1B9593C1}" type="pres">
      <dgm:prSet presAssocID="{37A8E5E7-ECE3-4C5F-B804-8ED04F358749}" presName="sibTrans" presStyleCnt="0"/>
      <dgm:spPr/>
    </dgm:pt>
    <dgm:pt modelId="{1413303E-FE49-4E5F-9933-3F2B455CA589}" type="pres">
      <dgm:prSet presAssocID="{AB71FD5F-B257-429F-947A-EF953EEC7641}" presName="node" presStyleLbl="node1" presStyleIdx="2" presStyleCnt="3">
        <dgm:presLayoutVars>
          <dgm:bulletEnabled val="1"/>
        </dgm:presLayoutVars>
      </dgm:prSet>
      <dgm:spPr/>
    </dgm:pt>
  </dgm:ptLst>
  <dgm:cxnLst>
    <dgm:cxn modelId="{34D92E0C-CE7B-4BBE-8702-9DE3D2E85E37}" type="presOf" srcId="{AB71FD5F-B257-429F-947A-EF953EEC7641}" destId="{1413303E-FE49-4E5F-9933-3F2B455CA589}" srcOrd="0" destOrd="0" presId="urn:microsoft.com/office/officeart/2005/8/layout/default"/>
    <dgm:cxn modelId="{B2617214-5C7E-4EE3-AFFE-2CD406D9C041}" type="presOf" srcId="{23C93097-15D2-48BD-B891-EBC57CF78D0C}" destId="{A0C43FB5-11A8-4E0A-95DC-3FE5EE92FD53}" srcOrd="0" destOrd="0" presId="urn:microsoft.com/office/officeart/2005/8/layout/default"/>
    <dgm:cxn modelId="{8F793728-092F-4D4E-A05A-9C9CB401465E}" srcId="{E6A5D89F-A7CC-457C-A26B-31C70A190DA4}" destId="{AB71FD5F-B257-429F-947A-EF953EEC7641}" srcOrd="2" destOrd="0" parTransId="{CF1239A6-E755-4802-A007-D1E3CE506F04}" sibTransId="{B3AEF12D-920B-4EAB-81EC-30A6BE884227}"/>
    <dgm:cxn modelId="{53DE6D30-66A1-4BE1-80DC-1BC76CF7D296}" srcId="{E6A5D89F-A7CC-457C-A26B-31C70A190DA4}" destId="{6941B0AE-A195-4B69-96E1-D16FAA15B514}" srcOrd="0" destOrd="0" parTransId="{DA28668F-14C0-459A-ABBC-58B8EF11B237}" sibTransId="{D34B8A97-E6FF-4620-B196-A8636F881CEB}"/>
    <dgm:cxn modelId="{176FBD39-C035-49DE-8830-D20769BAD759}" type="presOf" srcId="{6941B0AE-A195-4B69-96E1-D16FAA15B514}" destId="{A34CBC12-B417-4C75-AAB3-141B77746808}" srcOrd="0" destOrd="0" presId="urn:microsoft.com/office/officeart/2005/8/layout/default"/>
    <dgm:cxn modelId="{CCC61669-D3BA-4C9F-89C3-FF616B457643}" srcId="{E6A5D89F-A7CC-457C-A26B-31C70A190DA4}" destId="{23C93097-15D2-48BD-B891-EBC57CF78D0C}" srcOrd="1" destOrd="0" parTransId="{2C96D750-B552-4810-B382-9FF90EB9AB2E}" sibTransId="{37A8E5E7-ECE3-4C5F-B804-8ED04F358749}"/>
    <dgm:cxn modelId="{1A1763AB-0161-45C6-A444-97C8F8F74A10}" type="presOf" srcId="{E6A5D89F-A7CC-457C-A26B-31C70A190DA4}" destId="{3B33C425-F43A-4F53-B1CF-E05EDA69C9A1}" srcOrd="0" destOrd="0" presId="urn:microsoft.com/office/officeart/2005/8/layout/default"/>
    <dgm:cxn modelId="{9DBA5022-178C-40E6-8D0F-BB09B67792C9}" type="presParOf" srcId="{3B33C425-F43A-4F53-B1CF-E05EDA69C9A1}" destId="{A34CBC12-B417-4C75-AAB3-141B77746808}" srcOrd="0" destOrd="0" presId="urn:microsoft.com/office/officeart/2005/8/layout/default"/>
    <dgm:cxn modelId="{CFC36AC2-A858-4DB5-9A23-F2E8BF79FBF4}" type="presParOf" srcId="{3B33C425-F43A-4F53-B1CF-E05EDA69C9A1}" destId="{B48626DD-6F9B-4CB3-8509-F21CE908A675}" srcOrd="1" destOrd="0" presId="urn:microsoft.com/office/officeart/2005/8/layout/default"/>
    <dgm:cxn modelId="{8C5D13A5-12FF-45B6-9261-818B6E927E8B}" type="presParOf" srcId="{3B33C425-F43A-4F53-B1CF-E05EDA69C9A1}" destId="{A0C43FB5-11A8-4E0A-95DC-3FE5EE92FD53}" srcOrd="2" destOrd="0" presId="urn:microsoft.com/office/officeart/2005/8/layout/default"/>
    <dgm:cxn modelId="{A1BEEADA-E0BD-448B-BEFB-75CBAFEFB085}" type="presParOf" srcId="{3B33C425-F43A-4F53-B1CF-E05EDA69C9A1}" destId="{FB4B1D80-3018-47C2-9B29-7FAE1B9593C1}" srcOrd="3" destOrd="0" presId="urn:microsoft.com/office/officeart/2005/8/layout/default"/>
    <dgm:cxn modelId="{75A96595-1CAF-412C-BE93-A76C9203C2EC}" type="presParOf" srcId="{3B33C425-F43A-4F53-B1CF-E05EDA69C9A1}" destId="{1413303E-FE49-4E5F-9933-3F2B455CA58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082616-F281-4434-9175-0EDB39C38C95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6F48E35A-09F0-48D5-926A-BA53C85DFB59}">
      <dgm:prSet phldrT="[טקסט]" custT="1"/>
      <dgm:spPr>
        <a:solidFill>
          <a:schemeClr val="bg1">
            <a:alpha val="69000"/>
          </a:schemeClr>
        </a:solidFill>
      </dgm:spPr>
      <dgm:t>
        <a:bodyPr/>
        <a:lstStyle/>
        <a:p>
          <a:pPr rtl="1"/>
          <a:r>
            <a:rPr lang="he-IL" sz="2800" b="1" dirty="0">
              <a:solidFill>
                <a:schemeClr val="tx1"/>
              </a:solidFill>
            </a:rPr>
            <a:t>הכנסה</a:t>
          </a:r>
          <a:endParaRPr lang="he-IL" sz="2000" b="1" dirty="0">
            <a:solidFill>
              <a:schemeClr val="tx1"/>
            </a:solidFill>
          </a:endParaRPr>
        </a:p>
      </dgm:t>
    </dgm:pt>
    <dgm:pt modelId="{80299E77-833C-4D94-8E01-018B89FD1BFD}" type="parTrans" cxnId="{D11C7B39-2CB6-426A-934C-DF66955D3F0B}">
      <dgm:prSet/>
      <dgm:spPr/>
      <dgm:t>
        <a:bodyPr/>
        <a:lstStyle/>
        <a:p>
          <a:pPr rtl="1"/>
          <a:endParaRPr lang="he-IL"/>
        </a:p>
      </dgm:t>
    </dgm:pt>
    <dgm:pt modelId="{3AD1C7C9-B502-4912-9711-CD4EA70E1A94}" type="sibTrans" cxnId="{D11C7B39-2CB6-426A-934C-DF66955D3F0B}">
      <dgm:prSet/>
      <dgm:spPr/>
      <dgm:t>
        <a:bodyPr/>
        <a:lstStyle/>
        <a:p>
          <a:pPr rtl="1"/>
          <a:endParaRPr lang="he-IL"/>
        </a:p>
      </dgm:t>
    </dgm:pt>
    <dgm:pt modelId="{07C70946-EF1F-4C14-A209-D0DBC821A052}">
      <dgm:prSet phldrT="[טקסט]" custT="1"/>
      <dgm:spPr>
        <a:solidFill>
          <a:schemeClr val="bg1">
            <a:alpha val="69000"/>
          </a:schemeClr>
        </a:solidFill>
      </dgm:spPr>
      <dgm:t>
        <a:bodyPr/>
        <a:lstStyle/>
        <a:p>
          <a:pPr rtl="1"/>
          <a:r>
            <a:rPr lang="he-IL" sz="2800" b="1" dirty="0">
              <a:solidFill>
                <a:schemeClr val="tx1"/>
              </a:solidFill>
            </a:rPr>
            <a:t>טיפול רפואי</a:t>
          </a:r>
        </a:p>
      </dgm:t>
    </dgm:pt>
    <dgm:pt modelId="{C138817A-41B3-48E2-8A8A-28E72FDE2B9C}" type="parTrans" cxnId="{6A00E643-ABB4-420B-937A-FDCAF5C350D5}">
      <dgm:prSet/>
      <dgm:spPr/>
      <dgm:t>
        <a:bodyPr/>
        <a:lstStyle/>
        <a:p>
          <a:pPr rtl="1"/>
          <a:endParaRPr lang="he-IL"/>
        </a:p>
      </dgm:t>
    </dgm:pt>
    <dgm:pt modelId="{C73023DF-5A1A-408A-9067-EC3799B0A4A0}" type="sibTrans" cxnId="{6A00E643-ABB4-420B-937A-FDCAF5C350D5}">
      <dgm:prSet/>
      <dgm:spPr/>
      <dgm:t>
        <a:bodyPr/>
        <a:lstStyle/>
        <a:p>
          <a:pPr rtl="1"/>
          <a:endParaRPr lang="he-IL"/>
        </a:p>
      </dgm:t>
    </dgm:pt>
    <dgm:pt modelId="{670307CD-3512-4883-A1BB-7B9D3C8FE661}">
      <dgm:prSet phldrT="[טקסט]" custT="1"/>
      <dgm:spPr>
        <a:solidFill>
          <a:schemeClr val="bg1">
            <a:alpha val="69000"/>
          </a:schemeClr>
        </a:solidFill>
      </dgm:spPr>
      <dgm:t>
        <a:bodyPr/>
        <a:lstStyle/>
        <a:p>
          <a:pPr rtl="1"/>
          <a:r>
            <a:rPr lang="he-IL" sz="2800" b="1" dirty="0">
              <a:solidFill>
                <a:schemeClr val="tx1"/>
              </a:solidFill>
            </a:rPr>
            <a:t>דיור</a:t>
          </a:r>
          <a:endParaRPr lang="he-IL" sz="2000" b="1" dirty="0">
            <a:solidFill>
              <a:schemeClr val="tx1"/>
            </a:solidFill>
          </a:endParaRPr>
        </a:p>
      </dgm:t>
    </dgm:pt>
    <dgm:pt modelId="{10C8907B-E5AA-47F7-AFE4-EACCE97C2455}" type="parTrans" cxnId="{E3BF8458-DCDA-41BF-90EC-5398B10203E1}">
      <dgm:prSet/>
      <dgm:spPr/>
      <dgm:t>
        <a:bodyPr/>
        <a:lstStyle/>
        <a:p>
          <a:pPr rtl="1"/>
          <a:endParaRPr lang="he-IL"/>
        </a:p>
      </dgm:t>
    </dgm:pt>
    <dgm:pt modelId="{4F8766B6-F612-46F4-818D-7C1DBD180991}" type="sibTrans" cxnId="{E3BF8458-DCDA-41BF-90EC-5398B10203E1}">
      <dgm:prSet/>
      <dgm:spPr/>
      <dgm:t>
        <a:bodyPr/>
        <a:lstStyle/>
        <a:p>
          <a:pPr rtl="1"/>
          <a:endParaRPr lang="he-IL"/>
        </a:p>
      </dgm:t>
    </dgm:pt>
    <dgm:pt modelId="{2C60BE06-B42C-4BA9-BCA1-1C89F2B906DA}">
      <dgm:prSet phldrT="[טקסט]" custT="1"/>
      <dgm:spPr>
        <a:solidFill>
          <a:schemeClr val="bg1">
            <a:alpha val="69000"/>
          </a:schemeClr>
        </a:solidFill>
      </dgm:spPr>
      <dgm:t>
        <a:bodyPr/>
        <a:lstStyle/>
        <a:p>
          <a:pPr rtl="1"/>
          <a:r>
            <a:rPr lang="he-IL" sz="2800" b="1" dirty="0">
              <a:solidFill>
                <a:schemeClr val="tx1"/>
              </a:solidFill>
            </a:rPr>
            <a:t>רווחה</a:t>
          </a:r>
        </a:p>
      </dgm:t>
    </dgm:pt>
    <dgm:pt modelId="{B061CED9-91EB-4141-8C76-88991490343F}" type="parTrans" cxnId="{38115735-F350-4E55-BC7A-8FC783560A62}">
      <dgm:prSet/>
      <dgm:spPr/>
      <dgm:t>
        <a:bodyPr/>
        <a:lstStyle/>
        <a:p>
          <a:pPr rtl="1"/>
          <a:endParaRPr lang="he-IL"/>
        </a:p>
      </dgm:t>
    </dgm:pt>
    <dgm:pt modelId="{EBD09DA2-F0FE-4F8A-828D-B0EA18B60F71}" type="sibTrans" cxnId="{38115735-F350-4E55-BC7A-8FC783560A62}">
      <dgm:prSet/>
      <dgm:spPr/>
      <dgm:t>
        <a:bodyPr/>
        <a:lstStyle/>
        <a:p>
          <a:pPr rtl="1"/>
          <a:endParaRPr lang="he-IL"/>
        </a:p>
      </dgm:t>
    </dgm:pt>
    <dgm:pt modelId="{3180677D-3DF2-4E76-9691-549C7486624A}">
      <dgm:prSet phldrT="[טקסט]" custT="1"/>
      <dgm:spPr>
        <a:solidFill>
          <a:schemeClr val="bg1">
            <a:alpha val="69000"/>
          </a:schemeClr>
        </a:solidFill>
      </dgm:spPr>
      <dgm:t>
        <a:bodyPr/>
        <a:lstStyle/>
        <a:p>
          <a:pPr rtl="1"/>
          <a:r>
            <a:rPr lang="he-IL" sz="2800" b="1" dirty="0">
              <a:solidFill>
                <a:schemeClr val="tx1"/>
              </a:solidFill>
            </a:rPr>
            <a:t>חינוך</a:t>
          </a:r>
          <a:endParaRPr lang="he-IL" sz="2000" b="1" dirty="0">
            <a:solidFill>
              <a:schemeClr val="tx1"/>
            </a:solidFill>
          </a:endParaRPr>
        </a:p>
      </dgm:t>
    </dgm:pt>
    <dgm:pt modelId="{4C02B16F-E753-4A0D-AA88-BE0DF37B6A34}" type="parTrans" cxnId="{5927994A-F639-467A-9204-2967B178791A}">
      <dgm:prSet/>
      <dgm:spPr/>
      <dgm:t>
        <a:bodyPr/>
        <a:lstStyle/>
        <a:p>
          <a:pPr rtl="1"/>
          <a:endParaRPr lang="he-IL"/>
        </a:p>
      </dgm:t>
    </dgm:pt>
    <dgm:pt modelId="{B67BD581-B0FE-4F3A-8AE0-5FC244C465A8}" type="sibTrans" cxnId="{5927994A-F639-467A-9204-2967B178791A}">
      <dgm:prSet/>
      <dgm:spPr/>
      <dgm:t>
        <a:bodyPr/>
        <a:lstStyle/>
        <a:p>
          <a:pPr rtl="1"/>
          <a:endParaRPr lang="he-IL"/>
        </a:p>
      </dgm:t>
    </dgm:pt>
    <dgm:pt modelId="{9D1B805F-9113-448C-B121-69690CB88BDF}" type="pres">
      <dgm:prSet presAssocID="{87082616-F281-4434-9175-0EDB39C38C95}" presName="cycle" presStyleCnt="0">
        <dgm:presLayoutVars>
          <dgm:dir/>
          <dgm:resizeHandles val="exact"/>
        </dgm:presLayoutVars>
      </dgm:prSet>
      <dgm:spPr/>
    </dgm:pt>
    <dgm:pt modelId="{A0E9C8C9-FF20-4F00-B517-E0A9DAB8C41D}" type="pres">
      <dgm:prSet presAssocID="{6F48E35A-09F0-48D5-926A-BA53C85DFB59}" presName="node" presStyleLbl="node1" presStyleIdx="0" presStyleCnt="5">
        <dgm:presLayoutVars>
          <dgm:bulletEnabled val="1"/>
        </dgm:presLayoutVars>
      </dgm:prSet>
      <dgm:spPr/>
    </dgm:pt>
    <dgm:pt modelId="{8AFCD7B9-AF46-42AB-9564-5F471808A8DD}" type="pres">
      <dgm:prSet presAssocID="{6F48E35A-09F0-48D5-926A-BA53C85DFB59}" presName="spNode" presStyleCnt="0"/>
      <dgm:spPr/>
    </dgm:pt>
    <dgm:pt modelId="{B742D4CC-F12E-471C-B2DE-AF12384526F1}" type="pres">
      <dgm:prSet presAssocID="{3AD1C7C9-B502-4912-9711-CD4EA70E1A94}" presName="sibTrans" presStyleLbl="sibTrans1D1" presStyleIdx="0" presStyleCnt="5"/>
      <dgm:spPr/>
    </dgm:pt>
    <dgm:pt modelId="{E1AC7A5A-9CA4-41A5-AF17-F28364B8D53F}" type="pres">
      <dgm:prSet presAssocID="{07C70946-EF1F-4C14-A209-D0DBC821A052}" presName="node" presStyleLbl="node1" presStyleIdx="1" presStyleCnt="5">
        <dgm:presLayoutVars>
          <dgm:bulletEnabled val="1"/>
        </dgm:presLayoutVars>
      </dgm:prSet>
      <dgm:spPr/>
    </dgm:pt>
    <dgm:pt modelId="{10665DC8-ADD4-40EB-8827-59199793566A}" type="pres">
      <dgm:prSet presAssocID="{07C70946-EF1F-4C14-A209-D0DBC821A052}" presName="spNode" presStyleCnt="0"/>
      <dgm:spPr/>
    </dgm:pt>
    <dgm:pt modelId="{5F44539E-B899-4FF3-BB24-BE8FDAD6A148}" type="pres">
      <dgm:prSet presAssocID="{C73023DF-5A1A-408A-9067-EC3799B0A4A0}" presName="sibTrans" presStyleLbl="sibTrans1D1" presStyleIdx="1" presStyleCnt="5"/>
      <dgm:spPr/>
    </dgm:pt>
    <dgm:pt modelId="{16C9E0FC-620C-488E-9F59-2F5DFF085BF1}" type="pres">
      <dgm:prSet presAssocID="{670307CD-3512-4883-A1BB-7B9D3C8FE661}" presName="node" presStyleLbl="node1" presStyleIdx="2" presStyleCnt="5">
        <dgm:presLayoutVars>
          <dgm:bulletEnabled val="1"/>
        </dgm:presLayoutVars>
      </dgm:prSet>
      <dgm:spPr/>
    </dgm:pt>
    <dgm:pt modelId="{F57AE999-739A-423A-93C6-39D69CB8B3E1}" type="pres">
      <dgm:prSet presAssocID="{670307CD-3512-4883-A1BB-7B9D3C8FE661}" presName="spNode" presStyleCnt="0"/>
      <dgm:spPr/>
    </dgm:pt>
    <dgm:pt modelId="{8C7D875D-B228-47E5-973C-76609A6E2E27}" type="pres">
      <dgm:prSet presAssocID="{4F8766B6-F612-46F4-818D-7C1DBD180991}" presName="sibTrans" presStyleLbl="sibTrans1D1" presStyleIdx="2" presStyleCnt="5"/>
      <dgm:spPr/>
    </dgm:pt>
    <dgm:pt modelId="{9790BC31-3172-42AF-83BE-2772F1533E0D}" type="pres">
      <dgm:prSet presAssocID="{2C60BE06-B42C-4BA9-BCA1-1C89F2B906DA}" presName="node" presStyleLbl="node1" presStyleIdx="3" presStyleCnt="5">
        <dgm:presLayoutVars>
          <dgm:bulletEnabled val="1"/>
        </dgm:presLayoutVars>
      </dgm:prSet>
      <dgm:spPr/>
    </dgm:pt>
    <dgm:pt modelId="{4D7A44D3-947F-443A-BD4F-D6E0F62B1419}" type="pres">
      <dgm:prSet presAssocID="{2C60BE06-B42C-4BA9-BCA1-1C89F2B906DA}" presName="spNode" presStyleCnt="0"/>
      <dgm:spPr/>
    </dgm:pt>
    <dgm:pt modelId="{B972FB29-9EB7-4995-BF12-450FCFCF3990}" type="pres">
      <dgm:prSet presAssocID="{EBD09DA2-F0FE-4F8A-828D-B0EA18B60F71}" presName="sibTrans" presStyleLbl="sibTrans1D1" presStyleIdx="3" presStyleCnt="5"/>
      <dgm:spPr/>
    </dgm:pt>
    <dgm:pt modelId="{A602BC76-0746-48D5-9583-690671E19E39}" type="pres">
      <dgm:prSet presAssocID="{3180677D-3DF2-4E76-9691-549C7486624A}" presName="node" presStyleLbl="node1" presStyleIdx="4" presStyleCnt="5">
        <dgm:presLayoutVars>
          <dgm:bulletEnabled val="1"/>
        </dgm:presLayoutVars>
      </dgm:prSet>
      <dgm:spPr/>
    </dgm:pt>
    <dgm:pt modelId="{89C64839-A406-4E58-B360-1041CFA1D403}" type="pres">
      <dgm:prSet presAssocID="{3180677D-3DF2-4E76-9691-549C7486624A}" presName="spNode" presStyleCnt="0"/>
      <dgm:spPr/>
    </dgm:pt>
    <dgm:pt modelId="{E7D6ADF2-051B-458A-964F-48315BBE9197}" type="pres">
      <dgm:prSet presAssocID="{B67BD581-B0FE-4F3A-8AE0-5FC244C465A8}" presName="sibTrans" presStyleLbl="sibTrans1D1" presStyleIdx="4" presStyleCnt="5"/>
      <dgm:spPr/>
    </dgm:pt>
  </dgm:ptLst>
  <dgm:cxnLst>
    <dgm:cxn modelId="{14519B16-E287-45BE-8F41-DB75528E0F73}" type="presOf" srcId="{3AD1C7C9-B502-4912-9711-CD4EA70E1A94}" destId="{B742D4CC-F12E-471C-B2DE-AF12384526F1}" srcOrd="0" destOrd="0" presId="urn:microsoft.com/office/officeart/2005/8/layout/cycle6"/>
    <dgm:cxn modelId="{91521424-A74F-4874-87EE-6FDF4C3CD797}" type="presOf" srcId="{4F8766B6-F612-46F4-818D-7C1DBD180991}" destId="{8C7D875D-B228-47E5-973C-76609A6E2E27}" srcOrd="0" destOrd="0" presId="urn:microsoft.com/office/officeart/2005/8/layout/cycle6"/>
    <dgm:cxn modelId="{38115735-F350-4E55-BC7A-8FC783560A62}" srcId="{87082616-F281-4434-9175-0EDB39C38C95}" destId="{2C60BE06-B42C-4BA9-BCA1-1C89F2B906DA}" srcOrd="3" destOrd="0" parTransId="{B061CED9-91EB-4141-8C76-88991490343F}" sibTransId="{EBD09DA2-F0FE-4F8A-828D-B0EA18B60F71}"/>
    <dgm:cxn modelId="{D11C7B39-2CB6-426A-934C-DF66955D3F0B}" srcId="{87082616-F281-4434-9175-0EDB39C38C95}" destId="{6F48E35A-09F0-48D5-926A-BA53C85DFB59}" srcOrd="0" destOrd="0" parTransId="{80299E77-833C-4D94-8E01-018B89FD1BFD}" sibTransId="{3AD1C7C9-B502-4912-9711-CD4EA70E1A94}"/>
    <dgm:cxn modelId="{6A00E643-ABB4-420B-937A-FDCAF5C350D5}" srcId="{87082616-F281-4434-9175-0EDB39C38C95}" destId="{07C70946-EF1F-4C14-A209-D0DBC821A052}" srcOrd="1" destOrd="0" parTransId="{C138817A-41B3-48E2-8A8A-28E72FDE2B9C}" sibTransId="{C73023DF-5A1A-408A-9067-EC3799B0A4A0}"/>
    <dgm:cxn modelId="{5927994A-F639-467A-9204-2967B178791A}" srcId="{87082616-F281-4434-9175-0EDB39C38C95}" destId="{3180677D-3DF2-4E76-9691-549C7486624A}" srcOrd="4" destOrd="0" parTransId="{4C02B16F-E753-4A0D-AA88-BE0DF37B6A34}" sibTransId="{B67BD581-B0FE-4F3A-8AE0-5FC244C465A8}"/>
    <dgm:cxn modelId="{E3BF8458-DCDA-41BF-90EC-5398B10203E1}" srcId="{87082616-F281-4434-9175-0EDB39C38C95}" destId="{670307CD-3512-4883-A1BB-7B9D3C8FE661}" srcOrd="2" destOrd="0" parTransId="{10C8907B-E5AA-47F7-AFE4-EACCE97C2455}" sibTransId="{4F8766B6-F612-46F4-818D-7C1DBD180991}"/>
    <dgm:cxn modelId="{4A2DAA58-DF32-471B-91AA-4CB04A68164C}" type="presOf" srcId="{3180677D-3DF2-4E76-9691-549C7486624A}" destId="{A602BC76-0746-48D5-9583-690671E19E39}" srcOrd="0" destOrd="0" presId="urn:microsoft.com/office/officeart/2005/8/layout/cycle6"/>
    <dgm:cxn modelId="{1FE0B558-2700-4253-8034-54FC026E4C6C}" type="presOf" srcId="{6F48E35A-09F0-48D5-926A-BA53C85DFB59}" destId="{A0E9C8C9-FF20-4F00-B517-E0A9DAB8C41D}" srcOrd="0" destOrd="0" presId="urn:microsoft.com/office/officeart/2005/8/layout/cycle6"/>
    <dgm:cxn modelId="{724043A9-52E3-4358-AE1E-211E88C78B72}" type="presOf" srcId="{670307CD-3512-4883-A1BB-7B9D3C8FE661}" destId="{16C9E0FC-620C-488E-9F59-2F5DFF085BF1}" srcOrd="0" destOrd="0" presId="urn:microsoft.com/office/officeart/2005/8/layout/cycle6"/>
    <dgm:cxn modelId="{08D143A9-572A-467A-AD69-3BF249739F71}" type="presOf" srcId="{2C60BE06-B42C-4BA9-BCA1-1C89F2B906DA}" destId="{9790BC31-3172-42AF-83BE-2772F1533E0D}" srcOrd="0" destOrd="0" presId="urn:microsoft.com/office/officeart/2005/8/layout/cycle6"/>
    <dgm:cxn modelId="{10D378AE-A488-4E45-B4E1-CA0F94051BC1}" type="presOf" srcId="{EBD09DA2-F0FE-4F8A-828D-B0EA18B60F71}" destId="{B972FB29-9EB7-4995-BF12-450FCFCF3990}" srcOrd="0" destOrd="0" presId="urn:microsoft.com/office/officeart/2005/8/layout/cycle6"/>
    <dgm:cxn modelId="{FEB887BC-5F15-4FD4-ACF4-744DCB1C037F}" type="presOf" srcId="{07C70946-EF1F-4C14-A209-D0DBC821A052}" destId="{E1AC7A5A-9CA4-41A5-AF17-F28364B8D53F}" srcOrd="0" destOrd="0" presId="urn:microsoft.com/office/officeart/2005/8/layout/cycle6"/>
    <dgm:cxn modelId="{143F3ECC-F0D9-4A54-B271-325A9DDD8C26}" type="presOf" srcId="{C73023DF-5A1A-408A-9067-EC3799B0A4A0}" destId="{5F44539E-B899-4FF3-BB24-BE8FDAD6A148}" srcOrd="0" destOrd="0" presId="urn:microsoft.com/office/officeart/2005/8/layout/cycle6"/>
    <dgm:cxn modelId="{E17C29E3-1ED3-4C97-8B51-60E48A0D79CE}" type="presOf" srcId="{B67BD581-B0FE-4F3A-8AE0-5FC244C465A8}" destId="{E7D6ADF2-051B-458A-964F-48315BBE9197}" srcOrd="0" destOrd="0" presId="urn:microsoft.com/office/officeart/2005/8/layout/cycle6"/>
    <dgm:cxn modelId="{E9078FEE-E376-4E48-93DA-EA54D007F47A}" type="presOf" srcId="{87082616-F281-4434-9175-0EDB39C38C95}" destId="{9D1B805F-9113-448C-B121-69690CB88BDF}" srcOrd="0" destOrd="0" presId="urn:microsoft.com/office/officeart/2005/8/layout/cycle6"/>
    <dgm:cxn modelId="{79661B5D-C2A2-40F6-B2E0-22398F4A76A8}" type="presParOf" srcId="{9D1B805F-9113-448C-B121-69690CB88BDF}" destId="{A0E9C8C9-FF20-4F00-B517-E0A9DAB8C41D}" srcOrd="0" destOrd="0" presId="urn:microsoft.com/office/officeart/2005/8/layout/cycle6"/>
    <dgm:cxn modelId="{080749C3-FB62-4934-BED2-54F596E6DED8}" type="presParOf" srcId="{9D1B805F-9113-448C-B121-69690CB88BDF}" destId="{8AFCD7B9-AF46-42AB-9564-5F471808A8DD}" srcOrd="1" destOrd="0" presId="urn:microsoft.com/office/officeart/2005/8/layout/cycle6"/>
    <dgm:cxn modelId="{7DDA6549-A90C-4BF1-A83C-83A3913B99A5}" type="presParOf" srcId="{9D1B805F-9113-448C-B121-69690CB88BDF}" destId="{B742D4CC-F12E-471C-B2DE-AF12384526F1}" srcOrd="2" destOrd="0" presId="urn:microsoft.com/office/officeart/2005/8/layout/cycle6"/>
    <dgm:cxn modelId="{A7988F7E-B511-4B6F-B612-28DC6C170FA4}" type="presParOf" srcId="{9D1B805F-9113-448C-B121-69690CB88BDF}" destId="{E1AC7A5A-9CA4-41A5-AF17-F28364B8D53F}" srcOrd="3" destOrd="0" presId="urn:microsoft.com/office/officeart/2005/8/layout/cycle6"/>
    <dgm:cxn modelId="{20DC53A4-F06F-49B3-87BA-BEA0C8E037A7}" type="presParOf" srcId="{9D1B805F-9113-448C-B121-69690CB88BDF}" destId="{10665DC8-ADD4-40EB-8827-59199793566A}" srcOrd="4" destOrd="0" presId="urn:microsoft.com/office/officeart/2005/8/layout/cycle6"/>
    <dgm:cxn modelId="{0F6786FD-8081-412C-9629-610B9BC7F5C0}" type="presParOf" srcId="{9D1B805F-9113-448C-B121-69690CB88BDF}" destId="{5F44539E-B899-4FF3-BB24-BE8FDAD6A148}" srcOrd="5" destOrd="0" presId="urn:microsoft.com/office/officeart/2005/8/layout/cycle6"/>
    <dgm:cxn modelId="{D5148A3E-9724-46DE-9281-72509ACA85CE}" type="presParOf" srcId="{9D1B805F-9113-448C-B121-69690CB88BDF}" destId="{16C9E0FC-620C-488E-9F59-2F5DFF085BF1}" srcOrd="6" destOrd="0" presId="urn:microsoft.com/office/officeart/2005/8/layout/cycle6"/>
    <dgm:cxn modelId="{2065C9C8-6C6E-46D3-8532-BE29E2024375}" type="presParOf" srcId="{9D1B805F-9113-448C-B121-69690CB88BDF}" destId="{F57AE999-739A-423A-93C6-39D69CB8B3E1}" srcOrd="7" destOrd="0" presId="urn:microsoft.com/office/officeart/2005/8/layout/cycle6"/>
    <dgm:cxn modelId="{414E4887-A61B-48E3-889A-9171F12C9D20}" type="presParOf" srcId="{9D1B805F-9113-448C-B121-69690CB88BDF}" destId="{8C7D875D-B228-47E5-973C-76609A6E2E27}" srcOrd="8" destOrd="0" presId="urn:microsoft.com/office/officeart/2005/8/layout/cycle6"/>
    <dgm:cxn modelId="{BEDFD3D9-A443-4564-A33D-E30E1D1BBAB8}" type="presParOf" srcId="{9D1B805F-9113-448C-B121-69690CB88BDF}" destId="{9790BC31-3172-42AF-83BE-2772F1533E0D}" srcOrd="9" destOrd="0" presId="urn:microsoft.com/office/officeart/2005/8/layout/cycle6"/>
    <dgm:cxn modelId="{1E153B1B-B608-4B45-A0B8-0FC56ED25FF9}" type="presParOf" srcId="{9D1B805F-9113-448C-B121-69690CB88BDF}" destId="{4D7A44D3-947F-443A-BD4F-D6E0F62B1419}" srcOrd="10" destOrd="0" presId="urn:microsoft.com/office/officeart/2005/8/layout/cycle6"/>
    <dgm:cxn modelId="{CFED04B3-D861-47E8-8C68-3D4A921E2F31}" type="presParOf" srcId="{9D1B805F-9113-448C-B121-69690CB88BDF}" destId="{B972FB29-9EB7-4995-BF12-450FCFCF3990}" srcOrd="11" destOrd="0" presId="urn:microsoft.com/office/officeart/2005/8/layout/cycle6"/>
    <dgm:cxn modelId="{D6CF0184-65BF-4D71-9432-9E6783A516B1}" type="presParOf" srcId="{9D1B805F-9113-448C-B121-69690CB88BDF}" destId="{A602BC76-0746-48D5-9583-690671E19E39}" srcOrd="12" destOrd="0" presId="urn:microsoft.com/office/officeart/2005/8/layout/cycle6"/>
    <dgm:cxn modelId="{A958BC89-1A0A-403F-86A3-1072C066B161}" type="presParOf" srcId="{9D1B805F-9113-448C-B121-69690CB88BDF}" destId="{89C64839-A406-4E58-B360-1041CFA1D403}" srcOrd="13" destOrd="0" presId="urn:microsoft.com/office/officeart/2005/8/layout/cycle6"/>
    <dgm:cxn modelId="{44EEB33A-FCBB-4303-8962-57ACFD32D338}" type="presParOf" srcId="{9D1B805F-9113-448C-B121-69690CB88BDF}" destId="{E7D6ADF2-051B-458A-964F-48315BBE919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20AEF-D640-4FD2-88AE-D83B45B03CE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4E431FD-F156-4180-9798-2DA0B236B30E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000" baseline="0" dirty="0">
              <a:cs typeface="+mj-cs"/>
            </a:rPr>
            <a:t>שוק כלכלי חופשי הפועל ללא התערבות המדינה</a:t>
          </a:r>
          <a:endParaRPr lang="he-IL" sz="2000" dirty="0">
            <a:cs typeface="+mj-cs"/>
          </a:endParaRPr>
        </a:p>
      </dgm:t>
    </dgm:pt>
    <dgm:pt modelId="{24218916-9D16-4C0B-9DFF-4E90076741E7}" type="parTrans" cxnId="{A2D7283C-F475-4157-AFFC-4375A219EE8F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96B0EC29-2752-4E24-9190-AC8C5C2320A5}" type="sibTrans" cxnId="{A2D7283C-F475-4157-AFFC-4375A219EE8F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B784D972-3A64-45F1-91F9-294E99D151B2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000" baseline="0" dirty="0">
              <a:cs typeface="+mj-cs"/>
            </a:rPr>
            <a:t>הסרת האחריות מן הממשל לרווחה של האוכלוסייה בכללותה</a:t>
          </a:r>
          <a:endParaRPr lang="he-IL" sz="2000" dirty="0">
            <a:cs typeface="+mj-cs"/>
          </a:endParaRPr>
        </a:p>
      </dgm:t>
    </dgm:pt>
    <dgm:pt modelId="{BE4550F6-68B3-41E2-822C-650BB54A0F67}" type="parTrans" cxnId="{11360D03-9207-49AF-BDC0-BFA181CFF192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ADAA0279-1094-49F2-BD9A-CF83810DEF9F}" type="sibTrans" cxnId="{11360D03-9207-49AF-BDC0-BFA181CFF192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362B35AF-25B3-4D13-B9BF-6CB7FB339EA9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000" baseline="0" dirty="0">
              <a:cs typeface="+mj-cs"/>
            </a:rPr>
            <a:t>העברת האחריות הכמעט בלעדית לפרט- האדם ידאג לעצמו ולרווחתו</a:t>
          </a:r>
          <a:endParaRPr lang="he-IL" sz="2000" dirty="0">
            <a:cs typeface="+mj-cs"/>
          </a:endParaRPr>
        </a:p>
      </dgm:t>
    </dgm:pt>
    <dgm:pt modelId="{0C8F222A-E976-4B5E-A296-04CE2DD707E9}" type="parTrans" cxnId="{19547814-FEBC-4534-9345-54BF6BC237FA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51C0314F-8768-426F-9513-405A1AE97EF6}" type="sibTrans" cxnId="{19547814-FEBC-4534-9345-54BF6BC237FA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8E78E944-ABBF-4C89-B912-C694EAAAE042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000" baseline="0" dirty="0">
              <a:cs typeface="+mj-cs"/>
            </a:rPr>
            <a:t>יצירת רשת ביטחון לאלה שלא הצליחו ע"פ מבחני זכאות</a:t>
          </a:r>
          <a:endParaRPr lang="he-IL" sz="2000" dirty="0">
            <a:cs typeface="+mj-cs"/>
          </a:endParaRPr>
        </a:p>
      </dgm:t>
    </dgm:pt>
    <dgm:pt modelId="{A5B1D0DE-C409-4CEB-9300-8EB62C8C01CD}" type="parTrans" cxnId="{A631B073-F60A-4B2C-90E9-F127D9C526EA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AEDE6B37-C241-4578-9CAE-8C236FB30DD1}" type="sibTrans" cxnId="{A631B073-F60A-4B2C-90E9-F127D9C526EA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9852226C-52EE-4C29-912E-F4A7428C89D7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800" baseline="0" dirty="0">
              <a:cs typeface="+mj-cs"/>
            </a:rPr>
            <a:t>צמצום ההוצאה הציבורית</a:t>
          </a:r>
          <a:endParaRPr lang="he-IL" sz="2800" dirty="0">
            <a:cs typeface="+mj-cs"/>
          </a:endParaRPr>
        </a:p>
      </dgm:t>
    </dgm:pt>
    <dgm:pt modelId="{66FAC54E-87A6-4EF1-842F-EB7EE49F8727}" type="parTrans" cxnId="{EF453304-3AF5-4ECC-B2E4-CDCCCDF56477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5EE3581A-038B-4B28-A69B-30F47BC99FF4}" type="sibTrans" cxnId="{EF453304-3AF5-4ECC-B2E4-CDCCCDF56477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E9B714C4-ED65-427A-AEE3-BDFEF380C3A1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800" baseline="0" dirty="0">
              <a:cs typeface="+mj-cs"/>
            </a:rPr>
            <a:t>הפחתת המיסוי</a:t>
          </a:r>
          <a:endParaRPr lang="he-IL" sz="2800" dirty="0">
            <a:cs typeface="+mj-cs"/>
          </a:endParaRPr>
        </a:p>
      </dgm:t>
    </dgm:pt>
    <dgm:pt modelId="{24E83101-3FE7-4988-BA59-23493CBE899A}" type="parTrans" cxnId="{2AC1F8E3-1620-4644-B00F-FD293DAC0565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6B963F10-E912-43AE-B477-168B4142C043}" type="sibTrans" cxnId="{2AC1F8E3-1620-4644-B00F-FD293DAC0565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59E9BF5A-DABD-4A25-B791-02863FE2DFDB}">
      <dgm:prSet custT="1"/>
      <dgm:spPr>
        <a:solidFill>
          <a:srgbClr val="1F5FA0">
            <a:alpha val="77000"/>
          </a:srgbClr>
        </a:solidFill>
      </dgm:spPr>
      <dgm:t>
        <a:bodyPr/>
        <a:lstStyle/>
        <a:p>
          <a:pPr rtl="1"/>
          <a:r>
            <a:rPr lang="he-IL" sz="2400" baseline="0" dirty="0">
              <a:cs typeface="+mj-cs"/>
            </a:rPr>
            <a:t>אינדיווידואליזם כלכלי ובחירה אישית</a:t>
          </a:r>
          <a:endParaRPr lang="he-IL" sz="2400" dirty="0">
            <a:cs typeface="+mj-cs"/>
          </a:endParaRPr>
        </a:p>
      </dgm:t>
    </dgm:pt>
    <dgm:pt modelId="{E76F1D36-5BDB-4D18-881B-25A6840332ED}" type="parTrans" cxnId="{D139EEE2-712E-4AC4-A8AB-D695632185EB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9111D8E8-B382-4E7C-B571-FFDE4976F72D}" type="sibTrans" cxnId="{D139EEE2-712E-4AC4-A8AB-D695632185EB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EFD56617-ED70-47E4-B82D-7503538A9FE4}" type="pres">
      <dgm:prSet presAssocID="{C0420AEF-D640-4FD2-88AE-D83B45B03CE2}" presName="Name0" presStyleCnt="0">
        <dgm:presLayoutVars>
          <dgm:dir/>
          <dgm:animLvl val="lvl"/>
          <dgm:resizeHandles val="exact"/>
        </dgm:presLayoutVars>
      </dgm:prSet>
      <dgm:spPr/>
    </dgm:pt>
    <dgm:pt modelId="{E1C1E45D-02B8-4653-841E-66C2692AF18E}" type="pres">
      <dgm:prSet presAssocID="{74E431FD-F156-4180-9798-2DA0B236B30E}" presName="linNode" presStyleCnt="0"/>
      <dgm:spPr/>
    </dgm:pt>
    <dgm:pt modelId="{3EC35F64-B142-456A-AB0B-AE4F1E75A099}" type="pres">
      <dgm:prSet presAssocID="{74E431FD-F156-4180-9798-2DA0B236B30E}" presName="parentText" presStyleLbl="node1" presStyleIdx="0" presStyleCnt="7" custScaleX="195269">
        <dgm:presLayoutVars>
          <dgm:chMax val="1"/>
          <dgm:bulletEnabled val="1"/>
        </dgm:presLayoutVars>
      </dgm:prSet>
      <dgm:spPr/>
    </dgm:pt>
    <dgm:pt modelId="{7862E086-59B3-4EE9-9412-122C9A602223}" type="pres">
      <dgm:prSet presAssocID="{96B0EC29-2752-4E24-9190-AC8C5C2320A5}" presName="sp" presStyleCnt="0"/>
      <dgm:spPr/>
    </dgm:pt>
    <dgm:pt modelId="{384B9945-7105-4EB5-B895-76BC45662007}" type="pres">
      <dgm:prSet presAssocID="{B784D972-3A64-45F1-91F9-294E99D151B2}" presName="linNode" presStyleCnt="0"/>
      <dgm:spPr/>
    </dgm:pt>
    <dgm:pt modelId="{00D0657C-27B1-4AE7-B72A-83A57EAF4AB1}" type="pres">
      <dgm:prSet presAssocID="{B784D972-3A64-45F1-91F9-294E99D151B2}" presName="parentText" presStyleLbl="node1" presStyleIdx="1" presStyleCnt="7" custScaleX="195269">
        <dgm:presLayoutVars>
          <dgm:chMax val="1"/>
          <dgm:bulletEnabled val="1"/>
        </dgm:presLayoutVars>
      </dgm:prSet>
      <dgm:spPr/>
    </dgm:pt>
    <dgm:pt modelId="{C9461BA2-05E3-41B9-A5F2-D47B303A2DCE}" type="pres">
      <dgm:prSet presAssocID="{ADAA0279-1094-49F2-BD9A-CF83810DEF9F}" presName="sp" presStyleCnt="0"/>
      <dgm:spPr/>
    </dgm:pt>
    <dgm:pt modelId="{66BEA691-7849-4C3C-B76B-B637241A5DFD}" type="pres">
      <dgm:prSet presAssocID="{362B35AF-25B3-4D13-B9BF-6CB7FB339EA9}" presName="linNode" presStyleCnt="0"/>
      <dgm:spPr/>
    </dgm:pt>
    <dgm:pt modelId="{32D53E2B-CD5C-4B9F-91F4-CEA722668D51}" type="pres">
      <dgm:prSet presAssocID="{362B35AF-25B3-4D13-B9BF-6CB7FB339EA9}" presName="parentText" presStyleLbl="node1" presStyleIdx="2" presStyleCnt="7" custScaleX="195269">
        <dgm:presLayoutVars>
          <dgm:chMax val="1"/>
          <dgm:bulletEnabled val="1"/>
        </dgm:presLayoutVars>
      </dgm:prSet>
      <dgm:spPr/>
    </dgm:pt>
    <dgm:pt modelId="{62A0AE0B-FCAA-4B31-85CD-53CCA71C8863}" type="pres">
      <dgm:prSet presAssocID="{51C0314F-8768-426F-9513-405A1AE97EF6}" presName="sp" presStyleCnt="0"/>
      <dgm:spPr/>
    </dgm:pt>
    <dgm:pt modelId="{AE629DB6-FE96-464F-A4CB-072037372794}" type="pres">
      <dgm:prSet presAssocID="{8E78E944-ABBF-4C89-B912-C694EAAAE042}" presName="linNode" presStyleCnt="0"/>
      <dgm:spPr/>
    </dgm:pt>
    <dgm:pt modelId="{7B1F26B4-CC67-4A7F-AE38-69D9B04A7D9D}" type="pres">
      <dgm:prSet presAssocID="{8E78E944-ABBF-4C89-B912-C694EAAAE042}" presName="parentText" presStyleLbl="node1" presStyleIdx="3" presStyleCnt="7" custScaleX="195269">
        <dgm:presLayoutVars>
          <dgm:chMax val="1"/>
          <dgm:bulletEnabled val="1"/>
        </dgm:presLayoutVars>
      </dgm:prSet>
      <dgm:spPr/>
    </dgm:pt>
    <dgm:pt modelId="{C26D6325-5696-46B5-B542-BB42B45A9EDD}" type="pres">
      <dgm:prSet presAssocID="{AEDE6B37-C241-4578-9CAE-8C236FB30DD1}" presName="sp" presStyleCnt="0"/>
      <dgm:spPr/>
    </dgm:pt>
    <dgm:pt modelId="{F6FB601F-E647-4810-B46C-96B55912866C}" type="pres">
      <dgm:prSet presAssocID="{9852226C-52EE-4C29-912E-F4A7428C89D7}" presName="linNode" presStyleCnt="0"/>
      <dgm:spPr/>
    </dgm:pt>
    <dgm:pt modelId="{8CA54FC9-A671-470A-A719-B58084E51C02}" type="pres">
      <dgm:prSet presAssocID="{9852226C-52EE-4C29-912E-F4A7428C89D7}" presName="parentText" presStyleLbl="node1" presStyleIdx="4" presStyleCnt="7" custScaleX="195269">
        <dgm:presLayoutVars>
          <dgm:chMax val="1"/>
          <dgm:bulletEnabled val="1"/>
        </dgm:presLayoutVars>
      </dgm:prSet>
      <dgm:spPr/>
    </dgm:pt>
    <dgm:pt modelId="{4306DBF3-B0D7-41E9-8B89-82D88E4AF059}" type="pres">
      <dgm:prSet presAssocID="{5EE3581A-038B-4B28-A69B-30F47BC99FF4}" presName="sp" presStyleCnt="0"/>
      <dgm:spPr/>
    </dgm:pt>
    <dgm:pt modelId="{F76AF325-A81A-4783-A0D9-7C9E3FF516FC}" type="pres">
      <dgm:prSet presAssocID="{E9B714C4-ED65-427A-AEE3-BDFEF380C3A1}" presName="linNode" presStyleCnt="0"/>
      <dgm:spPr/>
    </dgm:pt>
    <dgm:pt modelId="{EC488854-0A56-4C96-9F0B-664AE1DC6E2B}" type="pres">
      <dgm:prSet presAssocID="{E9B714C4-ED65-427A-AEE3-BDFEF380C3A1}" presName="parentText" presStyleLbl="node1" presStyleIdx="5" presStyleCnt="7" custScaleX="195269">
        <dgm:presLayoutVars>
          <dgm:chMax val="1"/>
          <dgm:bulletEnabled val="1"/>
        </dgm:presLayoutVars>
      </dgm:prSet>
      <dgm:spPr/>
    </dgm:pt>
    <dgm:pt modelId="{4D684CF6-293B-47CE-94CE-C46B857DD2C0}" type="pres">
      <dgm:prSet presAssocID="{6B963F10-E912-43AE-B477-168B4142C043}" presName="sp" presStyleCnt="0"/>
      <dgm:spPr/>
    </dgm:pt>
    <dgm:pt modelId="{E22752CA-462A-4AAF-A79E-6A067BA0FD9C}" type="pres">
      <dgm:prSet presAssocID="{59E9BF5A-DABD-4A25-B791-02863FE2DFDB}" presName="linNode" presStyleCnt="0"/>
      <dgm:spPr/>
    </dgm:pt>
    <dgm:pt modelId="{ED7AE4EA-3118-40E7-881E-D7C2CAFCA089}" type="pres">
      <dgm:prSet presAssocID="{59E9BF5A-DABD-4A25-B791-02863FE2DFDB}" presName="parentText" presStyleLbl="node1" presStyleIdx="6" presStyleCnt="7" custScaleX="195269">
        <dgm:presLayoutVars>
          <dgm:chMax val="1"/>
          <dgm:bulletEnabled val="1"/>
        </dgm:presLayoutVars>
      </dgm:prSet>
      <dgm:spPr/>
    </dgm:pt>
  </dgm:ptLst>
  <dgm:cxnLst>
    <dgm:cxn modelId="{11360D03-9207-49AF-BDC0-BFA181CFF192}" srcId="{C0420AEF-D640-4FD2-88AE-D83B45B03CE2}" destId="{B784D972-3A64-45F1-91F9-294E99D151B2}" srcOrd="1" destOrd="0" parTransId="{BE4550F6-68B3-41E2-822C-650BB54A0F67}" sibTransId="{ADAA0279-1094-49F2-BD9A-CF83810DEF9F}"/>
    <dgm:cxn modelId="{EF453304-3AF5-4ECC-B2E4-CDCCCDF56477}" srcId="{C0420AEF-D640-4FD2-88AE-D83B45B03CE2}" destId="{9852226C-52EE-4C29-912E-F4A7428C89D7}" srcOrd="4" destOrd="0" parTransId="{66FAC54E-87A6-4EF1-842F-EB7EE49F8727}" sibTransId="{5EE3581A-038B-4B28-A69B-30F47BC99FF4}"/>
    <dgm:cxn modelId="{19547814-FEBC-4534-9345-54BF6BC237FA}" srcId="{C0420AEF-D640-4FD2-88AE-D83B45B03CE2}" destId="{362B35AF-25B3-4D13-B9BF-6CB7FB339EA9}" srcOrd="2" destOrd="0" parTransId="{0C8F222A-E976-4B5E-A296-04CE2DD707E9}" sibTransId="{51C0314F-8768-426F-9513-405A1AE97EF6}"/>
    <dgm:cxn modelId="{A2D7283C-F475-4157-AFFC-4375A219EE8F}" srcId="{C0420AEF-D640-4FD2-88AE-D83B45B03CE2}" destId="{74E431FD-F156-4180-9798-2DA0B236B30E}" srcOrd="0" destOrd="0" parTransId="{24218916-9D16-4C0B-9DFF-4E90076741E7}" sibTransId="{96B0EC29-2752-4E24-9190-AC8C5C2320A5}"/>
    <dgm:cxn modelId="{DDED923E-BD22-4FDC-AE77-0724744FDEF1}" type="presOf" srcId="{8E78E944-ABBF-4C89-B912-C694EAAAE042}" destId="{7B1F26B4-CC67-4A7F-AE38-69D9B04A7D9D}" srcOrd="0" destOrd="0" presId="urn:microsoft.com/office/officeart/2005/8/layout/vList5"/>
    <dgm:cxn modelId="{3D8F3260-D401-4E70-AFC1-D11AF54C186D}" type="presOf" srcId="{C0420AEF-D640-4FD2-88AE-D83B45B03CE2}" destId="{EFD56617-ED70-47E4-B82D-7503538A9FE4}" srcOrd="0" destOrd="0" presId="urn:microsoft.com/office/officeart/2005/8/layout/vList5"/>
    <dgm:cxn modelId="{D71F874A-DAA3-4661-8B91-BBE69A17BFE3}" type="presOf" srcId="{B784D972-3A64-45F1-91F9-294E99D151B2}" destId="{00D0657C-27B1-4AE7-B72A-83A57EAF4AB1}" srcOrd="0" destOrd="0" presId="urn:microsoft.com/office/officeart/2005/8/layout/vList5"/>
    <dgm:cxn modelId="{A631B073-F60A-4B2C-90E9-F127D9C526EA}" srcId="{C0420AEF-D640-4FD2-88AE-D83B45B03CE2}" destId="{8E78E944-ABBF-4C89-B912-C694EAAAE042}" srcOrd="3" destOrd="0" parTransId="{A5B1D0DE-C409-4CEB-9300-8EB62C8C01CD}" sibTransId="{AEDE6B37-C241-4578-9CAE-8C236FB30DD1}"/>
    <dgm:cxn modelId="{F1E73256-30BE-4E71-808C-536C5834D83F}" type="presOf" srcId="{59E9BF5A-DABD-4A25-B791-02863FE2DFDB}" destId="{ED7AE4EA-3118-40E7-881E-D7C2CAFCA089}" srcOrd="0" destOrd="0" presId="urn:microsoft.com/office/officeart/2005/8/layout/vList5"/>
    <dgm:cxn modelId="{F2D7BEA4-6C08-4AFD-B7A8-19452172A8D7}" type="presOf" srcId="{E9B714C4-ED65-427A-AEE3-BDFEF380C3A1}" destId="{EC488854-0A56-4C96-9F0B-664AE1DC6E2B}" srcOrd="0" destOrd="0" presId="urn:microsoft.com/office/officeart/2005/8/layout/vList5"/>
    <dgm:cxn modelId="{A041A3D8-5038-41EA-9020-305392E5CC97}" type="presOf" srcId="{9852226C-52EE-4C29-912E-F4A7428C89D7}" destId="{8CA54FC9-A671-470A-A719-B58084E51C02}" srcOrd="0" destOrd="0" presId="urn:microsoft.com/office/officeart/2005/8/layout/vList5"/>
    <dgm:cxn modelId="{22E8C8E2-1F53-46F8-9EFB-28B978A15A23}" type="presOf" srcId="{74E431FD-F156-4180-9798-2DA0B236B30E}" destId="{3EC35F64-B142-456A-AB0B-AE4F1E75A099}" srcOrd="0" destOrd="0" presId="urn:microsoft.com/office/officeart/2005/8/layout/vList5"/>
    <dgm:cxn modelId="{D139EEE2-712E-4AC4-A8AB-D695632185EB}" srcId="{C0420AEF-D640-4FD2-88AE-D83B45B03CE2}" destId="{59E9BF5A-DABD-4A25-B791-02863FE2DFDB}" srcOrd="6" destOrd="0" parTransId="{E76F1D36-5BDB-4D18-881B-25A6840332ED}" sibTransId="{9111D8E8-B382-4E7C-B571-FFDE4976F72D}"/>
    <dgm:cxn modelId="{2AC1F8E3-1620-4644-B00F-FD293DAC0565}" srcId="{C0420AEF-D640-4FD2-88AE-D83B45B03CE2}" destId="{E9B714C4-ED65-427A-AEE3-BDFEF380C3A1}" srcOrd="5" destOrd="0" parTransId="{24E83101-3FE7-4988-BA59-23493CBE899A}" sibTransId="{6B963F10-E912-43AE-B477-168B4142C043}"/>
    <dgm:cxn modelId="{94865BF9-F6E2-4760-9368-629D5AD902C6}" type="presOf" srcId="{362B35AF-25B3-4D13-B9BF-6CB7FB339EA9}" destId="{32D53E2B-CD5C-4B9F-91F4-CEA722668D51}" srcOrd="0" destOrd="0" presId="urn:microsoft.com/office/officeart/2005/8/layout/vList5"/>
    <dgm:cxn modelId="{A86D1B55-D6DA-429D-97BC-EDD3AFD31E26}" type="presParOf" srcId="{EFD56617-ED70-47E4-B82D-7503538A9FE4}" destId="{E1C1E45D-02B8-4653-841E-66C2692AF18E}" srcOrd="0" destOrd="0" presId="urn:microsoft.com/office/officeart/2005/8/layout/vList5"/>
    <dgm:cxn modelId="{94BF8718-1FEC-47BB-9F6F-E32D46DECBB4}" type="presParOf" srcId="{E1C1E45D-02B8-4653-841E-66C2692AF18E}" destId="{3EC35F64-B142-456A-AB0B-AE4F1E75A099}" srcOrd="0" destOrd="0" presId="urn:microsoft.com/office/officeart/2005/8/layout/vList5"/>
    <dgm:cxn modelId="{5898C01C-ABEE-4287-AA05-D8A43A05FCD5}" type="presParOf" srcId="{EFD56617-ED70-47E4-B82D-7503538A9FE4}" destId="{7862E086-59B3-4EE9-9412-122C9A602223}" srcOrd="1" destOrd="0" presId="urn:microsoft.com/office/officeart/2005/8/layout/vList5"/>
    <dgm:cxn modelId="{AFB9A50F-4371-45F6-9008-059DF184521E}" type="presParOf" srcId="{EFD56617-ED70-47E4-B82D-7503538A9FE4}" destId="{384B9945-7105-4EB5-B895-76BC45662007}" srcOrd="2" destOrd="0" presId="urn:microsoft.com/office/officeart/2005/8/layout/vList5"/>
    <dgm:cxn modelId="{5233F24D-4EB7-4587-9A6A-4DBF94CD9941}" type="presParOf" srcId="{384B9945-7105-4EB5-B895-76BC45662007}" destId="{00D0657C-27B1-4AE7-B72A-83A57EAF4AB1}" srcOrd="0" destOrd="0" presId="urn:microsoft.com/office/officeart/2005/8/layout/vList5"/>
    <dgm:cxn modelId="{C2741B1F-2F81-445C-A9FE-E358965C86DE}" type="presParOf" srcId="{EFD56617-ED70-47E4-B82D-7503538A9FE4}" destId="{C9461BA2-05E3-41B9-A5F2-D47B303A2DCE}" srcOrd="3" destOrd="0" presId="urn:microsoft.com/office/officeart/2005/8/layout/vList5"/>
    <dgm:cxn modelId="{F2580E2E-CF74-48FE-A231-603317CB21A3}" type="presParOf" srcId="{EFD56617-ED70-47E4-B82D-7503538A9FE4}" destId="{66BEA691-7849-4C3C-B76B-B637241A5DFD}" srcOrd="4" destOrd="0" presId="urn:microsoft.com/office/officeart/2005/8/layout/vList5"/>
    <dgm:cxn modelId="{EED91C06-3B05-4A53-97C5-C052643DA1CF}" type="presParOf" srcId="{66BEA691-7849-4C3C-B76B-B637241A5DFD}" destId="{32D53E2B-CD5C-4B9F-91F4-CEA722668D51}" srcOrd="0" destOrd="0" presId="urn:microsoft.com/office/officeart/2005/8/layout/vList5"/>
    <dgm:cxn modelId="{3771FFA8-780A-4253-99BC-DF7AE210FFB6}" type="presParOf" srcId="{EFD56617-ED70-47E4-B82D-7503538A9FE4}" destId="{62A0AE0B-FCAA-4B31-85CD-53CCA71C8863}" srcOrd="5" destOrd="0" presId="urn:microsoft.com/office/officeart/2005/8/layout/vList5"/>
    <dgm:cxn modelId="{447D3350-F835-4465-B762-4246DA582A39}" type="presParOf" srcId="{EFD56617-ED70-47E4-B82D-7503538A9FE4}" destId="{AE629DB6-FE96-464F-A4CB-072037372794}" srcOrd="6" destOrd="0" presId="urn:microsoft.com/office/officeart/2005/8/layout/vList5"/>
    <dgm:cxn modelId="{338288E2-14C4-4EA6-9239-99E85851AC1A}" type="presParOf" srcId="{AE629DB6-FE96-464F-A4CB-072037372794}" destId="{7B1F26B4-CC67-4A7F-AE38-69D9B04A7D9D}" srcOrd="0" destOrd="0" presId="urn:microsoft.com/office/officeart/2005/8/layout/vList5"/>
    <dgm:cxn modelId="{9D56158C-D473-43E4-9AEB-13FBE84D3D7A}" type="presParOf" srcId="{EFD56617-ED70-47E4-B82D-7503538A9FE4}" destId="{C26D6325-5696-46B5-B542-BB42B45A9EDD}" srcOrd="7" destOrd="0" presId="urn:microsoft.com/office/officeart/2005/8/layout/vList5"/>
    <dgm:cxn modelId="{82B78550-34F1-481C-ADA8-068AE0B250D0}" type="presParOf" srcId="{EFD56617-ED70-47E4-B82D-7503538A9FE4}" destId="{F6FB601F-E647-4810-B46C-96B55912866C}" srcOrd="8" destOrd="0" presId="urn:microsoft.com/office/officeart/2005/8/layout/vList5"/>
    <dgm:cxn modelId="{C6176D50-9D2C-4308-849E-B441B60E4830}" type="presParOf" srcId="{F6FB601F-E647-4810-B46C-96B55912866C}" destId="{8CA54FC9-A671-470A-A719-B58084E51C02}" srcOrd="0" destOrd="0" presId="urn:microsoft.com/office/officeart/2005/8/layout/vList5"/>
    <dgm:cxn modelId="{243C9354-A0E2-4E51-99B7-C370B98A5BD5}" type="presParOf" srcId="{EFD56617-ED70-47E4-B82D-7503538A9FE4}" destId="{4306DBF3-B0D7-41E9-8B89-82D88E4AF059}" srcOrd="9" destOrd="0" presId="urn:microsoft.com/office/officeart/2005/8/layout/vList5"/>
    <dgm:cxn modelId="{74F40A1D-3E4B-40BC-A5AF-C7A2AB511CDF}" type="presParOf" srcId="{EFD56617-ED70-47E4-B82D-7503538A9FE4}" destId="{F76AF325-A81A-4783-A0D9-7C9E3FF516FC}" srcOrd="10" destOrd="0" presId="urn:microsoft.com/office/officeart/2005/8/layout/vList5"/>
    <dgm:cxn modelId="{F109DB74-931D-4407-9A3B-53F9F345CCB8}" type="presParOf" srcId="{F76AF325-A81A-4783-A0D9-7C9E3FF516FC}" destId="{EC488854-0A56-4C96-9F0B-664AE1DC6E2B}" srcOrd="0" destOrd="0" presId="urn:microsoft.com/office/officeart/2005/8/layout/vList5"/>
    <dgm:cxn modelId="{F55B5F01-E1A3-4D7A-8646-B55EFEEB5F41}" type="presParOf" srcId="{EFD56617-ED70-47E4-B82D-7503538A9FE4}" destId="{4D684CF6-293B-47CE-94CE-C46B857DD2C0}" srcOrd="11" destOrd="0" presId="urn:microsoft.com/office/officeart/2005/8/layout/vList5"/>
    <dgm:cxn modelId="{8EB8FBAC-EC05-487E-B26E-457F2A20F358}" type="presParOf" srcId="{EFD56617-ED70-47E4-B82D-7503538A9FE4}" destId="{E22752CA-462A-4AAF-A79E-6A067BA0FD9C}" srcOrd="12" destOrd="0" presId="urn:microsoft.com/office/officeart/2005/8/layout/vList5"/>
    <dgm:cxn modelId="{AFA7CB2D-0E05-43C9-8841-8F8AF2375685}" type="presParOf" srcId="{E22752CA-462A-4AAF-A79E-6A067BA0FD9C}" destId="{ED7AE4EA-3118-40E7-881E-D7C2CAFCA089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55072D-1F4E-49F2-B424-2200C65945E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080D602-DCB7-4111-8810-54B73D976F2F}">
      <dgm:prSet phldrT="[טקסט]" custT="1"/>
      <dgm:spPr/>
      <dgm:t>
        <a:bodyPr/>
        <a:lstStyle/>
        <a:p>
          <a:pPr rtl="1"/>
          <a:r>
            <a:rPr lang="he-IL" sz="2400" dirty="0">
              <a:cs typeface="+mj-cs"/>
            </a:rPr>
            <a:t>חקיקת </a:t>
          </a:r>
          <a:r>
            <a:rPr lang="he-IL" sz="2400" b="1" dirty="0">
              <a:cs typeface="+mj-cs"/>
            </a:rPr>
            <a:t>חוקים חברתיים</a:t>
          </a:r>
          <a:r>
            <a:rPr lang="he-IL" sz="1800" dirty="0">
              <a:cs typeface="+mj-cs"/>
            </a:rPr>
            <a:t>:</a:t>
          </a:r>
          <a:br>
            <a:rPr lang="en-US" sz="1700" dirty="0">
              <a:cs typeface="+mj-cs"/>
            </a:rPr>
          </a:br>
          <a:r>
            <a:rPr lang="he-IL" sz="1700" dirty="0">
              <a:cs typeface="+mj-cs"/>
            </a:rPr>
            <a:t>חוק לימוד חובה (1949),</a:t>
          </a:r>
        </a:p>
        <a:p>
          <a:pPr rtl="1"/>
          <a:r>
            <a:rPr lang="he-IL" sz="1700" dirty="0">
              <a:cs typeface="+mj-cs"/>
            </a:rPr>
            <a:t>ביטוח לאומי (1953),</a:t>
          </a:r>
          <a:br>
            <a:rPr lang="en-US" sz="1700" dirty="0">
              <a:cs typeface="+mj-cs"/>
            </a:rPr>
          </a:br>
          <a:r>
            <a:rPr lang="he-IL" sz="1700" dirty="0">
              <a:cs typeface="+mj-cs"/>
            </a:rPr>
            <a:t>רפורמת האינטגרציה </a:t>
          </a:r>
          <a:r>
            <a:rPr lang="he-IL" sz="1700" dirty="0" err="1">
              <a:cs typeface="+mj-cs"/>
            </a:rPr>
            <a:t>בחט"ה</a:t>
          </a:r>
          <a:r>
            <a:rPr lang="he-IL" sz="1700" dirty="0">
              <a:cs typeface="+mj-cs"/>
            </a:rPr>
            <a:t> (1968)</a:t>
          </a:r>
        </a:p>
      </dgm:t>
    </dgm:pt>
    <dgm:pt modelId="{92759A99-E1F7-40DB-BA98-CCB117F0F7F8}" type="parTrans" cxnId="{D4259757-69E2-4552-B4DA-28DFC7E38566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C83C0B10-25C9-4A17-80CD-972E5F622DD3}" type="sibTrans" cxnId="{D4259757-69E2-4552-B4DA-28DFC7E38566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059E32C0-7394-4823-81FA-745126E9AC1D}">
      <dgm:prSet phldrT="[טקסט]"/>
      <dgm:spPr/>
      <dgm:t>
        <a:bodyPr/>
        <a:lstStyle/>
        <a:p>
          <a:pPr rtl="1"/>
          <a:r>
            <a:rPr lang="he-IL" b="1" dirty="0">
              <a:cs typeface="+mj-cs"/>
            </a:rPr>
            <a:t>מימון ממלכתי </a:t>
          </a:r>
          <a:r>
            <a:rPr lang="he-IL" dirty="0">
              <a:cs typeface="+mj-cs"/>
            </a:rPr>
            <a:t>של </a:t>
          </a:r>
          <a:r>
            <a:rPr lang="he-IL" b="0" dirty="0">
              <a:cs typeface="+mj-cs"/>
            </a:rPr>
            <a:t>השירותים החברתיים</a:t>
          </a:r>
          <a:endParaRPr lang="he-IL" dirty="0">
            <a:cs typeface="+mj-cs"/>
          </a:endParaRPr>
        </a:p>
      </dgm:t>
    </dgm:pt>
    <dgm:pt modelId="{3536D151-A10D-46E3-A811-98790BE2226F}" type="parTrans" cxnId="{07232F7F-7AF5-4E9F-A8AF-3EE4CE8C2BCB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7B2DD54D-D5E7-479B-BCB1-75A41DE9391A}" type="sibTrans" cxnId="{07232F7F-7AF5-4E9F-A8AF-3EE4CE8C2BCB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EA60F71F-6E28-469E-858A-B357EDF87608}">
      <dgm:prSet phldrT="[טקסט]"/>
      <dgm:spPr/>
      <dgm:t>
        <a:bodyPr/>
        <a:lstStyle/>
        <a:p>
          <a:pPr rtl="1"/>
          <a:r>
            <a:rPr lang="he-IL" dirty="0">
              <a:cs typeface="+mj-cs"/>
            </a:rPr>
            <a:t>הקמת </a:t>
          </a:r>
          <a:r>
            <a:rPr lang="he-IL" b="1" dirty="0">
              <a:cs typeface="+mj-cs"/>
            </a:rPr>
            <a:t>תשתית ארגונית </a:t>
          </a:r>
          <a:r>
            <a:rPr lang="he-IL" dirty="0">
              <a:cs typeface="+mj-cs"/>
            </a:rPr>
            <a:t>של שירותי רווחה בכל רחבי המדינה</a:t>
          </a:r>
        </a:p>
      </dgm:t>
    </dgm:pt>
    <dgm:pt modelId="{A3FF2D0C-4662-4211-9475-3FF72D8723C2}" type="parTrans" cxnId="{A02F29BE-F483-4769-AEE4-787076B55D30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E6889155-CEA3-4B59-AC11-9E3AA8AA930E}" type="sibTrans" cxnId="{A02F29BE-F483-4769-AEE4-787076B55D30}">
      <dgm:prSet/>
      <dgm:spPr/>
      <dgm:t>
        <a:bodyPr/>
        <a:lstStyle/>
        <a:p>
          <a:pPr rtl="1"/>
          <a:endParaRPr lang="he-IL">
            <a:cs typeface="+mj-cs"/>
          </a:endParaRPr>
        </a:p>
      </dgm:t>
    </dgm:pt>
    <dgm:pt modelId="{C2E8117A-81D6-44E3-822B-3650EDF91A11}" type="pres">
      <dgm:prSet presAssocID="{5655072D-1F4E-49F2-B424-2200C65945E5}" presName="Name0" presStyleCnt="0">
        <dgm:presLayoutVars>
          <dgm:dir val="rev"/>
          <dgm:resizeHandles val="exact"/>
        </dgm:presLayoutVars>
      </dgm:prSet>
      <dgm:spPr/>
    </dgm:pt>
    <dgm:pt modelId="{6ABC7793-6BDE-4897-B9EB-0E4ED5ED8B87}" type="pres">
      <dgm:prSet presAssocID="{0080D602-DCB7-4111-8810-54B73D976F2F}" presName="composite" presStyleCnt="0"/>
      <dgm:spPr/>
    </dgm:pt>
    <dgm:pt modelId="{D9989B2A-9EF0-4520-9A50-ED63BA0AE1B2}" type="pres">
      <dgm:prSet presAssocID="{0080D602-DCB7-4111-8810-54B73D976F2F}" presName="rect1" presStyleLbl="trAlignAcc1" presStyleIdx="0" presStyleCnt="3" custScaleY="123754">
        <dgm:presLayoutVars>
          <dgm:bulletEnabled val="1"/>
        </dgm:presLayoutVars>
      </dgm:prSet>
      <dgm:spPr/>
    </dgm:pt>
    <dgm:pt modelId="{6A518B2F-EE4D-49F3-BC3C-896B6868BD41}" type="pres">
      <dgm:prSet presAssocID="{0080D602-DCB7-4111-8810-54B73D976F2F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283EDF4-1194-4A45-A62D-6BADDE2C8963}" type="pres">
      <dgm:prSet presAssocID="{C83C0B10-25C9-4A17-80CD-972E5F622DD3}" presName="sibTrans" presStyleCnt="0"/>
      <dgm:spPr/>
    </dgm:pt>
    <dgm:pt modelId="{D83D52B8-A331-43B9-8C1D-BC755C248905}" type="pres">
      <dgm:prSet presAssocID="{059E32C0-7394-4823-81FA-745126E9AC1D}" presName="composite" presStyleCnt="0"/>
      <dgm:spPr/>
    </dgm:pt>
    <dgm:pt modelId="{D0118874-467C-4734-A39E-EFCA9A6B7CD7}" type="pres">
      <dgm:prSet presAssocID="{059E32C0-7394-4823-81FA-745126E9AC1D}" presName="rect1" presStyleLbl="trAlignAcc1" presStyleIdx="1" presStyleCnt="3" custScaleY="123754">
        <dgm:presLayoutVars>
          <dgm:bulletEnabled val="1"/>
        </dgm:presLayoutVars>
      </dgm:prSet>
      <dgm:spPr/>
    </dgm:pt>
    <dgm:pt modelId="{D6BE6D3D-003E-4835-9CBD-77EAEC5812D4}" type="pres">
      <dgm:prSet presAssocID="{059E32C0-7394-4823-81FA-745126E9AC1D}" presName="rect2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660" t="-1224" r="-52594" b="-26584"/>
          </a:stretch>
        </a:blipFill>
      </dgm:spPr>
    </dgm:pt>
    <dgm:pt modelId="{F4092730-C4E8-474E-B732-74B06E0CB754}" type="pres">
      <dgm:prSet presAssocID="{7B2DD54D-D5E7-479B-BCB1-75A41DE9391A}" presName="sibTrans" presStyleCnt="0"/>
      <dgm:spPr/>
    </dgm:pt>
    <dgm:pt modelId="{7A4CB4E2-5EFD-4081-8B8A-584E05E520F2}" type="pres">
      <dgm:prSet presAssocID="{EA60F71F-6E28-469E-858A-B357EDF87608}" presName="composite" presStyleCnt="0"/>
      <dgm:spPr/>
    </dgm:pt>
    <dgm:pt modelId="{F8EFBDFE-CF6C-4DF8-8084-28227513FBB6}" type="pres">
      <dgm:prSet presAssocID="{EA60F71F-6E28-469E-858A-B357EDF87608}" presName="rect1" presStyleLbl="trAlignAcc1" presStyleIdx="2" presStyleCnt="3" custScaleY="123754">
        <dgm:presLayoutVars>
          <dgm:bulletEnabled val="1"/>
        </dgm:presLayoutVars>
      </dgm:prSet>
      <dgm:spPr/>
    </dgm:pt>
    <dgm:pt modelId="{0BD8BE98-DF04-4F4D-A8C8-9FC2C3B0578A}" type="pres">
      <dgm:prSet presAssocID="{EA60F71F-6E28-469E-858A-B357EDF87608}" presName="rect2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818" t="-7418" r="-62985" b="-21754"/>
          </a:stretch>
        </a:blipFill>
      </dgm:spPr>
    </dgm:pt>
  </dgm:ptLst>
  <dgm:cxnLst>
    <dgm:cxn modelId="{04026B1C-9A14-4584-9954-1082CB7F0850}" type="presOf" srcId="{EA60F71F-6E28-469E-858A-B357EDF87608}" destId="{F8EFBDFE-CF6C-4DF8-8084-28227513FBB6}" srcOrd="0" destOrd="0" presId="urn:microsoft.com/office/officeart/2008/layout/PictureStrips"/>
    <dgm:cxn modelId="{89C3C867-5E57-4DE0-B1D6-054321B5705B}" type="presOf" srcId="{059E32C0-7394-4823-81FA-745126E9AC1D}" destId="{D0118874-467C-4734-A39E-EFCA9A6B7CD7}" srcOrd="0" destOrd="0" presId="urn:microsoft.com/office/officeart/2008/layout/PictureStrips"/>
    <dgm:cxn modelId="{CDAEE970-4BE4-4953-BA42-689C6654E872}" type="presOf" srcId="{5655072D-1F4E-49F2-B424-2200C65945E5}" destId="{C2E8117A-81D6-44E3-822B-3650EDF91A11}" srcOrd="0" destOrd="0" presId="urn:microsoft.com/office/officeart/2008/layout/PictureStrips"/>
    <dgm:cxn modelId="{D4259757-69E2-4552-B4DA-28DFC7E38566}" srcId="{5655072D-1F4E-49F2-B424-2200C65945E5}" destId="{0080D602-DCB7-4111-8810-54B73D976F2F}" srcOrd="0" destOrd="0" parTransId="{92759A99-E1F7-40DB-BA98-CCB117F0F7F8}" sibTransId="{C83C0B10-25C9-4A17-80CD-972E5F622DD3}"/>
    <dgm:cxn modelId="{07232F7F-7AF5-4E9F-A8AF-3EE4CE8C2BCB}" srcId="{5655072D-1F4E-49F2-B424-2200C65945E5}" destId="{059E32C0-7394-4823-81FA-745126E9AC1D}" srcOrd="1" destOrd="0" parTransId="{3536D151-A10D-46E3-A811-98790BE2226F}" sibTransId="{7B2DD54D-D5E7-479B-BCB1-75A41DE9391A}"/>
    <dgm:cxn modelId="{EBC469B2-D97F-4BBD-848D-CEF06FDD52C1}" type="presOf" srcId="{0080D602-DCB7-4111-8810-54B73D976F2F}" destId="{D9989B2A-9EF0-4520-9A50-ED63BA0AE1B2}" srcOrd="0" destOrd="0" presId="urn:microsoft.com/office/officeart/2008/layout/PictureStrips"/>
    <dgm:cxn modelId="{A02F29BE-F483-4769-AEE4-787076B55D30}" srcId="{5655072D-1F4E-49F2-B424-2200C65945E5}" destId="{EA60F71F-6E28-469E-858A-B357EDF87608}" srcOrd="2" destOrd="0" parTransId="{A3FF2D0C-4662-4211-9475-3FF72D8723C2}" sibTransId="{E6889155-CEA3-4B59-AC11-9E3AA8AA930E}"/>
    <dgm:cxn modelId="{742788E2-8DF7-480C-927F-D504080E2821}" type="presParOf" srcId="{C2E8117A-81D6-44E3-822B-3650EDF91A11}" destId="{6ABC7793-6BDE-4897-B9EB-0E4ED5ED8B87}" srcOrd="0" destOrd="0" presId="urn:microsoft.com/office/officeart/2008/layout/PictureStrips"/>
    <dgm:cxn modelId="{C981FE69-FAAC-4353-A69B-1E548C412FB3}" type="presParOf" srcId="{6ABC7793-6BDE-4897-B9EB-0E4ED5ED8B87}" destId="{D9989B2A-9EF0-4520-9A50-ED63BA0AE1B2}" srcOrd="0" destOrd="0" presId="urn:microsoft.com/office/officeart/2008/layout/PictureStrips"/>
    <dgm:cxn modelId="{150206B3-E719-4037-B548-20B105542FB1}" type="presParOf" srcId="{6ABC7793-6BDE-4897-B9EB-0E4ED5ED8B87}" destId="{6A518B2F-EE4D-49F3-BC3C-896B6868BD41}" srcOrd="1" destOrd="0" presId="urn:microsoft.com/office/officeart/2008/layout/PictureStrips"/>
    <dgm:cxn modelId="{4B5CBE5B-8FDF-4738-AEC8-5F9D6E4AE22A}" type="presParOf" srcId="{C2E8117A-81D6-44E3-822B-3650EDF91A11}" destId="{F283EDF4-1194-4A45-A62D-6BADDE2C8963}" srcOrd="1" destOrd="0" presId="urn:microsoft.com/office/officeart/2008/layout/PictureStrips"/>
    <dgm:cxn modelId="{23615686-DCBA-4DEC-AF8B-CEC404C27EB8}" type="presParOf" srcId="{C2E8117A-81D6-44E3-822B-3650EDF91A11}" destId="{D83D52B8-A331-43B9-8C1D-BC755C248905}" srcOrd="2" destOrd="0" presId="urn:microsoft.com/office/officeart/2008/layout/PictureStrips"/>
    <dgm:cxn modelId="{3D1545D3-3200-4D2A-9548-1E459965C6E1}" type="presParOf" srcId="{D83D52B8-A331-43B9-8C1D-BC755C248905}" destId="{D0118874-467C-4734-A39E-EFCA9A6B7CD7}" srcOrd="0" destOrd="0" presId="urn:microsoft.com/office/officeart/2008/layout/PictureStrips"/>
    <dgm:cxn modelId="{6BE67BAF-D719-442F-BC17-C99E156BAF57}" type="presParOf" srcId="{D83D52B8-A331-43B9-8C1D-BC755C248905}" destId="{D6BE6D3D-003E-4835-9CBD-77EAEC5812D4}" srcOrd="1" destOrd="0" presId="urn:microsoft.com/office/officeart/2008/layout/PictureStrips"/>
    <dgm:cxn modelId="{ADEE257C-B7C8-43AE-8587-B7393E749036}" type="presParOf" srcId="{C2E8117A-81D6-44E3-822B-3650EDF91A11}" destId="{F4092730-C4E8-474E-B732-74B06E0CB754}" srcOrd="3" destOrd="0" presId="urn:microsoft.com/office/officeart/2008/layout/PictureStrips"/>
    <dgm:cxn modelId="{12726A26-F0CE-4153-B0B7-3C6D5C5A17EE}" type="presParOf" srcId="{C2E8117A-81D6-44E3-822B-3650EDF91A11}" destId="{7A4CB4E2-5EFD-4081-8B8A-584E05E520F2}" srcOrd="4" destOrd="0" presId="urn:microsoft.com/office/officeart/2008/layout/PictureStrips"/>
    <dgm:cxn modelId="{7C9B542A-BA31-411A-85C5-8538808D1508}" type="presParOf" srcId="{7A4CB4E2-5EFD-4081-8B8A-584E05E520F2}" destId="{F8EFBDFE-CF6C-4DF8-8084-28227513FBB6}" srcOrd="0" destOrd="0" presId="urn:microsoft.com/office/officeart/2008/layout/PictureStrips"/>
    <dgm:cxn modelId="{E44F4727-C3FA-4508-A02E-549204EF5663}" type="presParOf" srcId="{7A4CB4E2-5EFD-4081-8B8A-584E05E520F2}" destId="{0BD8BE98-DF04-4F4D-A8C8-9FC2C3B0578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807F72-BED0-4FD0-8F4E-D31EBF84378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D9B94FDF-D166-4155-BC28-BB55FE31A2D2}">
      <dgm:prSet phldrT="[טקסט]"/>
      <dgm:spPr/>
      <dgm:t>
        <a:bodyPr/>
        <a:lstStyle/>
        <a:p>
          <a:pPr rtl="1"/>
          <a:r>
            <a:rPr lang="he-IL" b="0" cap="none" spc="0" dirty="0">
              <a:ln w="18415" cmpd="sng">
                <a:solidFill>
                  <a:srgbClr val="24285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rPr>
            <a:t>סוציאל- דמוקרטי</a:t>
          </a:r>
        </a:p>
      </dgm:t>
    </dgm:pt>
    <dgm:pt modelId="{4B3DCD9E-16D4-4650-B7D9-94C63F0A287F}" type="parTrans" cxnId="{3FEE76AC-7E97-470F-90C2-9BD98E8B4454}">
      <dgm:prSet/>
      <dgm:spPr/>
      <dgm:t>
        <a:bodyPr/>
        <a:lstStyle/>
        <a:p>
          <a:pPr rtl="1"/>
          <a:endParaRPr lang="he-I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689F6AB-0E72-455A-9E91-DE96BC84DE65}" type="sibTrans" cxnId="{3FEE76AC-7E97-470F-90C2-9BD98E8B4454}">
      <dgm:prSet/>
      <dgm:spPr/>
      <dgm:t>
        <a:bodyPr/>
        <a:lstStyle/>
        <a:p>
          <a:pPr rtl="1"/>
          <a:endParaRPr lang="he-I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750BE10-FEEA-4961-99DB-1906C0AA4753}">
      <dgm:prSet phldrT="[טקסט]"/>
      <dgm:spPr/>
      <dgm:t>
        <a:bodyPr/>
        <a:lstStyle/>
        <a:p>
          <a:pPr rtl="1"/>
          <a:r>
            <a:rPr lang="he-IL" b="0" cap="none" spc="0" dirty="0">
              <a:ln w="18415" cmpd="sng">
                <a:solidFill>
                  <a:srgbClr val="25294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rPr>
            <a:t>ניאו-ליברלי</a:t>
          </a:r>
        </a:p>
      </dgm:t>
    </dgm:pt>
    <dgm:pt modelId="{01211B9E-E4FD-485E-8F41-7656AE1F6763}" type="parTrans" cxnId="{3C985279-E375-42CA-AE79-7A66BAC85DF0}">
      <dgm:prSet/>
      <dgm:spPr/>
      <dgm:t>
        <a:bodyPr/>
        <a:lstStyle/>
        <a:p>
          <a:pPr rtl="1"/>
          <a:endParaRPr lang="he-I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6E3E640-764B-41C2-895B-3AEE0623B36B}" type="sibTrans" cxnId="{3C985279-E375-42CA-AE79-7A66BAC85DF0}">
      <dgm:prSet/>
      <dgm:spPr/>
      <dgm:t>
        <a:bodyPr/>
        <a:lstStyle/>
        <a:p>
          <a:pPr rtl="1"/>
          <a:endParaRPr lang="he-I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DE3D498-9F91-449E-A629-E03C53FCC74B}" type="pres">
      <dgm:prSet presAssocID="{BE807F72-BED0-4FD0-8F4E-D31EBF843783}" presName="compositeShape" presStyleCnt="0">
        <dgm:presLayoutVars>
          <dgm:chMax val="2"/>
          <dgm:dir val="rev"/>
          <dgm:resizeHandles val="exact"/>
        </dgm:presLayoutVars>
      </dgm:prSet>
      <dgm:spPr/>
    </dgm:pt>
    <dgm:pt modelId="{2B7C0559-EBFB-4CEB-A7F4-A3F0B59C9D53}" type="pres">
      <dgm:prSet presAssocID="{BE807F72-BED0-4FD0-8F4E-D31EBF843783}" presName="ribbon" presStyleLbl="node1" presStyleIdx="0" presStyleCnt="1" custLinFactNeighborY="20313"/>
      <dgm:spPr>
        <a:solidFill>
          <a:srgbClr val="1F5FA0">
            <a:alpha val="80000"/>
          </a:srgbClr>
        </a:solidFill>
      </dgm:spPr>
    </dgm:pt>
    <dgm:pt modelId="{79E78E95-52D3-4C80-8D6E-2969645782AD}" type="pres">
      <dgm:prSet presAssocID="{BE807F72-BED0-4FD0-8F4E-D31EBF843783}" presName="leftArrowText" presStyleLbl="node1" presStyleIdx="0" presStyleCnt="1" custLinFactNeighborY="41491">
        <dgm:presLayoutVars>
          <dgm:chMax val="0"/>
          <dgm:bulletEnabled val="1"/>
        </dgm:presLayoutVars>
      </dgm:prSet>
      <dgm:spPr/>
    </dgm:pt>
    <dgm:pt modelId="{3697763F-5DF9-471D-91BC-CDE67ED3D084}" type="pres">
      <dgm:prSet presAssocID="{BE807F72-BED0-4FD0-8F4E-D31EBF843783}" presName="rightArrowText" presStyleLbl="node1" presStyleIdx="0" presStyleCnt="1" custLinFactNeighborY="45281">
        <dgm:presLayoutVars>
          <dgm:chMax val="0"/>
          <dgm:bulletEnabled val="1"/>
        </dgm:presLayoutVars>
      </dgm:prSet>
      <dgm:spPr/>
    </dgm:pt>
  </dgm:ptLst>
  <dgm:cxnLst>
    <dgm:cxn modelId="{3E2C230F-1EDA-46FC-8C14-9F9604A1625D}" type="presOf" srcId="{BE807F72-BED0-4FD0-8F4E-D31EBF843783}" destId="{2DE3D498-9F91-449E-A629-E03C53FCC74B}" srcOrd="0" destOrd="0" presId="urn:microsoft.com/office/officeart/2005/8/layout/arrow6"/>
    <dgm:cxn modelId="{3C985279-E375-42CA-AE79-7A66BAC85DF0}" srcId="{BE807F72-BED0-4FD0-8F4E-D31EBF843783}" destId="{F750BE10-FEEA-4961-99DB-1906C0AA4753}" srcOrd="1" destOrd="0" parTransId="{01211B9E-E4FD-485E-8F41-7656AE1F6763}" sibTransId="{E6E3E640-764B-41C2-895B-3AEE0623B36B}"/>
    <dgm:cxn modelId="{1D477C79-7F32-46D2-A3CB-A011F083EE4C}" type="presOf" srcId="{F750BE10-FEEA-4961-99DB-1906C0AA4753}" destId="{79E78E95-52D3-4C80-8D6E-2969645782AD}" srcOrd="0" destOrd="0" presId="urn:microsoft.com/office/officeart/2005/8/layout/arrow6"/>
    <dgm:cxn modelId="{3FEE76AC-7E97-470F-90C2-9BD98E8B4454}" srcId="{BE807F72-BED0-4FD0-8F4E-D31EBF843783}" destId="{D9B94FDF-D166-4155-BC28-BB55FE31A2D2}" srcOrd="0" destOrd="0" parTransId="{4B3DCD9E-16D4-4650-B7D9-94C63F0A287F}" sibTransId="{E689F6AB-0E72-455A-9E91-DE96BC84DE65}"/>
    <dgm:cxn modelId="{36EE3AB1-C2A5-46CF-8013-BC9477C5DF67}" type="presOf" srcId="{D9B94FDF-D166-4155-BC28-BB55FE31A2D2}" destId="{3697763F-5DF9-471D-91BC-CDE67ED3D084}" srcOrd="0" destOrd="0" presId="urn:microsoft.com/office/officeart/2005/8/layout/arrow6"/>
    <dgm:cxn modelId="{9261B13D-2476-40FA-B4E5-6E522F7FF4A3}" type="presParOf" srcId="{2DE3D498-9F91-449E-A629-E03C53FCC74B}" destId="{2B7C0559-EBFB-4CEB-A7F4-A3F0B59C9D53}" srcOrd="0" destOrd="0" presId="urn:microsoft.com/office/officeart/2005/8/layout/arrow6"/>
    <dgm:cxn modelId="{2A03D01C-1741-4AEE-B8A8-2FA8B4B3840C}" type="presParOf" srcId="{2DE3D498-9F91-449E-A629-E03C53FCC74B}" destId="{79E78E95-52D3-4C80-8D6E-2969645782AD}" srcOrd="1" destOrd="0" presId="urn:microsoft.com/office/officeart/2005/8/layout/arrow6"/>
    <dgm:cxn modelId="{EE0A911E-CCCA-4B43-ABC4-60F9BA5F7D5C}" type="presParOf" srcId="{2DE3D498-9F91-449E-A629-E03C53FCC74B}" destId="{3697763F-5DF9-471D-91BC-CDE67ED3D08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CBC12-B417-4C75-AAB3-141B77746808}">
      <dsp:nvSpPr>
        <dsp:cNvPr id="0" name=""/>
        <dsp:cNvSpPr/>
      </dsp:nvSpPr>
      <dsp:spPr>
        <a:xfrm>
          <a:off x="3047977" y="414340"/>
          <a:ext cx="2762250" cy="1657349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B1AF69"/>
            </a:gs>
            <a:gs pos="10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1" kern="1200" dirty="0">
              <a:solidFill>
                <a:schemeClr val="bg1"/>
              </a:solidFill>
            </a:rPr>
            <a:t>שוויון הזדמנויות</a:t>
          </a:r>
        </a:p>
      </dsp:txBody>
      <dsp:txXfrm>
        <a:off x="3047977" y="414340"/>
        <a:ext cx="2762250" cy="1657349"/>
      </dsp:txXfrm>
    </dsp:sp>
    <dsp:sp modelId="{A0C43FB5-11A8-4E0A-95DC-3FE5EE92FD53}">
      <dsp:nvSpPr>
        <dsp:cNvPr id="0" name=""/>
        <dsp:cNvSpPr/>
      </dsp:nvSpPr>
      <dsp:spPr>
        <a:xfrm>
          <a:off x="6076950" y="414340"/>
          <a:ext cx="2762250" cy="1657349"/>
        </a:xfrm>
        <a:prstGeom prst="rect">
          <a:avLst/>
        </a:prstGeom>
        <a:gradFill rotWithShape="0">
          <a:gsLst>
            <a:gs pos="100000">
              <a:srgbClr val="8E4961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1" kern="1200" dirty="0">
              <a:solidFill>
                <a:schemeClr val="bg1"/>
              </a:solidFill>
            </a:rPr>
            <a:t>ביטחון סוציאלי</a:t>
          </a:r>
        </a:p>
      </dsp:txBody>
      <dsp:txXfrm>
        <a:off x="6076950" y="414340"/>
        <a:ext cx="2762250" cy="1657349"/>
      </dsp:txXfrm>
    </dsp:sp>
    <dsp:sp modelId="{1413303E-FE49-4E5F-9933-3F2B455CA589}">
      <dsp:nvSpPr>
        <dsp:cNvPr id="0" name=""/>
        <dsp:cNvSpPr/>
      </dsp:nvSpPr>
      <dsp:spPr>
        <a:xfrm>
          <a:off x="0" y="434975"/>
          <a:ext cx="2762250" cy="1657349"/>
        </a:xfrm>
        <a:prstGeom prst="rect">
          <a:avLst/>
        </a:prstGeom>
        <a:gradFill rotWithShape="0">
          <a:gsLst>
            <a:gs pos="100000">
              <a:schemeClr val="accent5">
                <a:lumMod val="60000"/>
                <a:lumOff val="40000"/>
              </a:schemeClr>
            </a:gs>
            <a:gs pos="0">
              <a:schemeClr val="accent5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1" kern="1200" dirty="0">
              <a:solidFill>
                <a:schemeClr val="bg1"/>
              </a:solidFill>
            </a:rPr>
            <a:t>אינטגרציה</a:t>
          </a:r>
        </a:p>
      </dsp:txBody>
      <dsp:txXfrm>
        <a:off x="0" y="434975"/>
        <a:ext cx="2762250" cy="1657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C8C9-FF20-4F00-B517-E0A9DAB8C41D}">
      <dsp:nvSpPr>
        <dsp:cNvPr id="0" name=""/>
        <dsp:cNvSpPr/>
      </dsp:nvSpPr>
      <dsp:spPr>
        <a:xfrm>
          <a:off x="3212566" y="1583"/>
          <a:ext cx="1347266" cy="875723"/>
        </a:xfrm>
        <a:prstGeom prst="roundRect">
          <a:avLst/>
        </a:prstGeom>
        <a:solidFill>
          <a:schemeClr val="bg1">
            <a:alpha val="69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>
              <a:solidFill>
                <a:schemeClr val="tx1"/>
              </a:solidFill>
            </a:rPr>
            <a:t>הכנסה</a:t>
          </a:r>
          <a:endParaRPr lang="he-IL" sz="2000" b="1" kern="1200" dirty="0">
            <a:solidFill>
              <a:schemeClr val="tx1"/>
            </a:solidFill>
          </a:endParaRPr>
        </a:p>
      </dsp:txBody>
      <dsp:txXfrm>
        <a:off x="3255315" y="44332"/>
        <a:ext cx="1261768" cy="790225"/>
      </dsp:txXfrm>
    </dsp:sp>
    <dsp:sp modelId="{B742D4CC-F12E-471C-B2DE-AF12384526F1}">
      <dsp:nvSpPr>
        <dsp:cNvPr id="0" name=""/>
        <dsp:cNvSpPr/>
      </dsp:nvSpPr>
      <dsp:spPr>
        <a:xfrm>
          <a:off x="2136499" y="439444"/>
          <a:ext cx="3499400" cy="3499400"/>
        </a:xfrm>
        <a:custGeom>
          <a:avLst/>
          <a:gdLst/>
          <a:ahLst/>
          <a:cxnLst/>
          <a:rect l="0" t="0" r="0" b="0"/>
          <a:pathLst>
            <a:path>
              <a:moveTo>
                <a:pt x="2432589" y="138764"/>
              </a:moveTo>
              <a:arcTo wR="1749700" hR="1749700" stAng="17578351" swAng="1961614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C7A5A-9CA4-41A5-AF17-F28364B8D53F}">
      <dsp:nvSpPr>
        <dsp:cNvPr id="0" name=""/>
        <dsp:cNvSpPr/>
      </dsp:nvSpPr>
      <dsp:spPr>
        <a:xfrm>
          <a:off x="4876630" y="1210596"/>
          <a:ext cx="1347266" cy="875723"/>
        </a:xfrm>
        <a:prstGeom prst="roundRect">
          <a:avLst/>
        </a:prstGeom>
        <a:solidFill>
          <a:schemeClr val="bg1">
            <a:alpha val="69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107142"/>
              <a:satOff val="-12023"/>
              <a:lumOff val="2059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>
              <a:solidFill>
                <a:schemeClr val="tx1"/>
              </a:solidFill>
            </a:rPr>
            <a:t>טיפול רפואי</a:t>
          </a:r>
        </a:p>
      </dsp:txBody>
      <dsp:txXfrm>
        <a:off x="4919379" y="1253345"/>
        <a:ext cx="1261768" cy="790225"/>
      </dsp:txXfrm>
    </dsp:sp>
    <dsp:sp modelId="{5F44539E-B899-4FF3-BB24-BE8FDAD6A148}">
      <dsp:nvSpPr>
        <dsp:cNvPr id="0" name=""/>
        <dsp:cNvSpPr/>
      </dsp:nvSpPr>
      <dsp:spPr>
        <a:xfrm>
          <a:off x="2136499" y="439444"/>
          <a:ext cx="3499400" cy="3499400"/>
        </a:xfrm>
        <a:custGeom>
          <a:avLst/>
          <a:gdLst/>
          <a:ahLst/>
          <a:cxnLst/>
          <a:rect l="0" t="0" r="0" b="0"/>
          <a:pathLst>
            <a:path>
              <a:moveTo>
                <a:pt x="3496998" y="1658059"/>
              </a:moveTo>
              <a:arcTo wR="1749700" hR="1749700" stAng="21419865" swAng="2196361"/>
            </a:path>
          </a:pathLst>
        </a:custGeom>
        <a:noFill/>
        <a:ln w="10000" cap="flat" cmpd="sng" algn="ctr">
          <a:solidFill>
            <a:schemeClr val="accent2">
              <a:hueOff val="107142"/>
              <a:satOff val="-12023"/>
              <a:lumOff val="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9E0FC-620C-488E-9F59-2F5DFF085BF1}">
      <dsp:nvSpPr>
        <dsp:cNvPr id="0" name=""/>
        <dsp:cNvSpPr/>
      </dsp:nvSpPr>
      <dsp:spPr>
        <a:xfrm>
          <a:off x="4241014" y="3166820"/>
          <a:ext cx="1347266" cy="875723"/>
        </a:xfrm>
        <a:prstGeom prst="roundRect">
          <a:avLst/>
        </a:prstGeom>
        <a:solidFill>
          <a:schemeClr val="bg1">
            <a:alpha val="69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214284"/>
              <a:satOff val="-24046"/>
              <a:lumOff val="4118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>
              <a:solidFill>
                <a:schemeClr val="tx1"/>
              </a:solidFill>
            </a:rPr>
            <a:t>דיור</a:t>
          </a:r>
          <a:endParaRPr lang="he-IL" sz="2000" b="1" kern="1200" dirty="0">
            <a:solidFill>
              <a:schemeClr val="tx1"/>
            </a:solidFill>
          </a:endParaRPr>
        </a:p>
      </dsp:txBody>
      <dsp:txXfrm>
        <a:off x="4283763" y="3209569"/>
        <a:ext cx="1261768" cy="790225"/>
      </dsp:txXfrm>
    </dsp:sp>
    <dsp:sp modelId="{8C7D875D-B228-47E5-973C-76609A6E2E27}">
      <dsp:nvSpPr>
        <dsp:cNvPr id="0" name=""/>
        <dsp:cNvSpPr/>
      </dsp:nvSpPr>
      <dsp:spPr>
        <a:xfrm>
          <a:off x="2136499" y="439444"/>
          <a:ext cx="3499400" cy="3499400"/>
        </a:xfrm>
        <a:custGeom>
          <a:avLst/>
          <a:gdLst/>
          <a:ahLst/>
          <a:cxnLst/>
          <a:rect l="0" t="0" r="0" b="0"/>
          <a:pathLst>
            <a:path>
              <a:moveTo>
                <a:pt x="2097562" y="3464471"/>
              </a:moveTo>
              <a:arcTo wR="1749700" hR="1749700" stAng="4711947" swAng="1376106"/>
            </a:path>
          </a:pathLst>
        </a:custGeom>
        <a:noFill/>
        <a:ln w="10000" cap="flat" cmpd="sng" algn="ctr">
          <a:solidFill>
            <a:schemeClr val="accent2">
              <a:hueOff val="214284"/>
              <a:satOff val="-24046"/>
              <a:lumOff val="41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0BC31-3172-42AF-83BE-2772F1533E0D}">
      <dsp:nvSpPr>
        <dsp:cNvPr id="0" name=""/>
        <dsp:cNvSpPr/>
      </dsp:nvSpPr>
      <dsp:spPr>
        <a:xfrm>
          <a:off x="2184118" y="3166820"/>
          <a:ext cx="1347266" cy="875723"/>
        </a:xfrm>
        <a:prstGeom prst="roundRect">
          <a:avLst/>
        </a:prstGeom>
        <a:solidFill>
          <a:schemeClr val="bg1">
            <a:alpha val="69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321426"/>
              <a:satOff val="-36069"/>
              <a:lumOff val="6177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>
              <a:solidFill>
                <a:schemeClr val="tx1"/>
              </a:solidFill>
            </a:rPr>
            <a:t>רווחה</a:t>
          </a:r>
        </a:p>
      </dsp:txBody>
      <dsp:txXfrm>
        <a:off x="2226867" y="3209569"/>
        <a:ext cx="1261768" cy="790225"/>
      </dsp:txXfrm>
    </dsp:sp>
    <dsp:sp modelId="{B972FB29-9EB7-4995-BF12-450FCFCF3990}">
      <dsp:nvSpPr>
        <dsp:cNvPr id="0" name=""/>
        <dsp:cNvSpPr/>
      </dsp:nvSpPr>
      <dsp:spPr>
        <a:xfrm>
          <a:off x="2136499" y="439444"/>
          <a:ext cx="3499400" cy="3499400"/>
        </a:xfrm>
        <a:custGeom>
          <a:avLst/>
          <a:gdLst/>
          <a:ahLst/>
          <a:cxnLst/>
          <a:rect l="0" t="0" r="0" b="0"/>
          <a:pathLst>
            <a:path>
              <a:moveTo>
                <a:pt x="292401" y="2718065"/>
              </a:moveTo>
              <a:arcTo wR="1749700" hR="1749700" stAng="8783773" swAng="2196361"/>
            </a:path>
          </a:pathLst>
        </a:custGeom>
        <a:noFill/>
        <a:ln w="10000" cap="flat" cmpd="sng" algn="ctr">
          <a:solidFill>
            <a:schemeClr val="accent2">
              <a:hueOff val="321426"/>
              <a:satOff val="-36069"/>
              <a:lumOff val="6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2BC76-0746-48D5-9583-690671E19E39}">
      <dsp:nvSpPr>
        <dsp:cNvPr id="0" name=""/>
        <dsp:cNvSpPr/>
      </dsp:nvSpPr>
      <dsp:spPr>
        <a:xfrm>
          <a:off x="1548503" y="1210596"/>
          <a:ext cx="1347266" cy="875723"/>
        </a:xfrm>
        <a:prstGeom prst="roundRect">
          <a:avLst/>
        </a:prstGeom>
        <a:solidFill>
          <a:schemeClr val="bg1">
            <a:alpha val="69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428568"/>
              <a:satOff val="-48092"/>
              <a:lumOff val="823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b="1" kern="1200" dirty="0">
              <a:solidFill>
                <a:schemeClr val="tx1"/>
              </a:solidFill>
            </a:rPr>
            <a:t>חינוך</a:t>
          </a:r>
          <a:endParaRPr lang="he-IL" sz="2000" b="1" kern="1200" dirty="0">
            <a:solidFill>
              <a:schemeClr val="tx1"/>
            </a:solidFill>
          </a:endParaRPr>
        </a:p>
      </dsp:txBody>
      <dsp:txXfrm>
        <a:off x="1591252" y="1253345"/>
        <a:ext cx="1261768" cy="790225"/>
      </dsp:txXfrm>
    </dsp:sp>
    <dsp:sp modelId="{E7D6ADF2-051B-458A-964F-48315BBE9197}">
      <dsp:nvSpPr>
        <dsp:cNvPr id="0" name=""/>
        <dsp:cNvSpPr/>
      </dsp:nvSpPr>
      <dsp:spPr>
        <a:xfrm>
          <a:off x="2136499" y="439444"/>
          <a:ext cx="3499400" cy="3499400"/>
        </a:xfrm>
        <a:custGeom>
          <a:avLst/>
          <a:gdLst/>
          <a:ahLst/>
          <a:cxnLst/>
          <a:rect l="0" t="0" r="0" b="0"/>
          <a:pathLst>
            <a:path>
              <a:moveTo>
                <a:pt x="304859" y="762843"/>
              </a:moveTo>
              <a:arcTo wR="1749700" hR="1749700" stAng="12860035" swAng="1961614"/>
            </a:path>
          </a:pathLst>
        </a:custGeom>
        <a:noFill/>
        <a:ln w="10000" cap="flat" cmpd="sng" algn="ctr">
          <a:solidFill>
            <a:schemeClr val="accent2">
              <a:hueOff val="428568"/>
              <a:satOff val="-48092"/>
              <a:lumOff val="82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35F64-B142-456A-AB0B-AE4F1E75A099}">
      <dsp:nvSpPr>
        <dsp:cNvPr id="0" name=""/>
        <dsp:cNvSpPr/>
      </dsp:nvSpPr>
      <dsp:spPr>
        <a:xfrm>
          <a:off x="1143007" y="438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baseline="0" dirty="0">
              <a:cs typeface="+mj-cs"/>
            </a:rPr>
            <a:t>שוק כלכלי חופשי הפועל ללא התערבות המדינה</a:t>
          </a:r>
          <a:endParaRPr lang="he-IL" sz="2000" kern="1200" dirty="0">
            <a:cs typeface="+mj-cs"/>
          </a:endParaRPr>
        </a:p>
      </dsp:txBody>
      <dsp:txXfrm>
        <a:off x="1177339" y="34770"/>
        <a:ext cx="5341521" cy="634632"/>
      </dsp:txXfrm>
    </dsp:sp>
    <dsp:sp modelId="{00D0657C-27B1-4AE7-B72A-83A57EAF4AB1}">
      <dsp:nvSpPr>
        <dsp:cNvPr id="0" name=""/>
        <dsp:cNvSpPr/>
      </dsp:nvSpPr>
      <dsp:spPr>
        <a:xfrm>
          <a:off x="1143007" y="738900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baseline="0" dirty="0">
              <a:cs typeface="+mj-cs"/>
            </a:rPr>
            <a:t>הסרת האחריות מן הממשל לרווחה של האוכלוסייה בכללותה</a:t>
          </a:r>
          <a:endParaRPr lang="he-IL" sz="2000" kern="1200" dirty="0">
            <a:cs typeface="+mj-cs"/>
          </a:endParaRPr>
        </a:p>
      </dsp:txBody>
      <dsp:txXfrm>
        <a:off x="1177339" y="773232"/>
        <a:ext cx="5341521" cy="634632"/>
      </dsp:txXfrm>
    </dsp:sp>
    <dsp:sp modelId="{32D53E2B-CD5C-4B9F-91F4-CEA722668D51}">
      <dsp:nvSpPr>
        <dsp:cNvPr id="0" name=""/>
        <dsp:cNvSpPr/>
      </dsp:nvSpPr>
      <dsp:spPr>
        <a:xfrm>
          <a:off x="1143007" y="1477362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baseline="0" dirty="0">
              <a:cs typeface="+mj-cs"/>
            </a:rPr>
            <a:t>העברת האחריות הכמעט בלעדית לפרט- האדם ידאג לעצמו ולרווחתו</a:t>
          </a:r>
          <a:endParaRPr lang="he-IL" sz="2000" kern="1200" dirty="0">
            <a:cs typeface="+mj-cs"/>
          </a:endParaRPr>
        </a:p>
      </dsp:txBody>
      <dsp:txXfrm>
        <a:off x="1177339" y="1511694"/>
        <a:ext cx="5341521" cy="634632"/>
      </dsp:txXfrm>
    </dsp:sp>
    <dsp:sp modelId="{7B1F26B4-CC67-4A7F-AE38-69D9B04A7D9D}">
      <dsp:nvSpPr>
        <dsp:cNvPr id="0" name=""/>
        <dsp:cNvSpPr/>
      </dsp:nvSpPr>
      <dsp:spPr>
        <a:xfrm>
          <a:off x="1143007" y="2215823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baseline="0" dirty="0">
              <a:cs typeface="+mj-cs"/>
            </a:rPr>
            <a:t>יצירת רשת ביטחון לאלה שלא הצליחו ע"פ מבחני זכאות</a:t>
          </a:r>
          <a:endParaRPr lang="he-IL" sz="2000" kern="1200" dirty="0">
            <a:cs typeface="+mj-cs"/>
          </a:endParaRPr>
        </a:p>
      </dsp:txBody>
      <dsp:txXfrm>
        <a:off x="1177339" y="2250155"/>
        <a:ext cx="5341521" cy="634632"/>
      </dsp:txXfrm>
    </dsp:sp>
    <dsp:sp modelId="{8CA54FC9-A671-470A-A719-B58084E51C02}">
      <dsp:nvSpPr>
        <dsp:cNvPr id="0" name=""/>
        <dsp:cNvSpPr/>
      </dsp:nvSpPr>
      <dsp:spPr>
        <a:xfrm>
          <a:off x="1143007" y="2954285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baseline="0" dirty="0">
              <a:cs typeface="+mj-cs"/>
            </a:rPr>
            <a:t>צמצום ההוצאה הציבורית</a:t>
          </a:r>
          <a:endParaRPr lang="he-IL" sz="2800" kern="1200" dirty="0">
            <a:cs typeface="+mj-cs"/>
          </a:endParaRPr>
        </a:p>
      </dsp:txBody>
      <dsp:txXfrm>
        <a:off x="1177339" y="2988617"/>
        <a:ext cx="5341521" cy="634632"/>
      </dsp:txXfrm>
    </dsp:sp>
    <dsp:sp modelId="{EC488854-0A56-4C96-9F0B-664AE1DC6E2B}">
      <dsp:nvSpPr>
        <dsp:cNvPr id="0" name=""/>
        <dsp:cNvSpPr/>
      </dsp:nvSpPr>
      <dsp:spPr>
        <a:xfrm>
          <a:off x="1143007" y="3692746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baseline="0" dirty="0">
              <a:cs typeface="+mj-cs"/>
            </a:rPr>
            <a:t>הפחתת המיסוי</a:t>
          </a:r>
          <a:endParaRPr lang="he-IL" sz="2800" kern="1200" dirty="0">
            <a:cs typeface="+mj-cs"/>
          </a:endParaRPr>
        </a:p>
      </dsp:txBody>
      <dsp:txXfrm>
        <a:off x="1177339" y="3727078"/>
        <a:ext cx="5341521" cy="634632"/>
      </dsp:txXfrm>
    </dsp:sp>
    <dsp:sp modelId="{ED7AE4EA-3118-40E7-881E-D7C2CAFCA089}">
      <dsp:nvSpPr>
        <dsp:cNvPr id="0" name=""/>
        <dsp:cNvSpPr/>
      </dsp:nvSpPr>
      <dsp:spPr>
        <a:xfrm>
          <a:off x="1143007" y="4431208"/>
          <a:ext cx="5410185" cy="703296"/>
        </a:xfrm>
        <a:prstGeom prst="roundRect">
          <a:avLst/>
        </a:prstGeom>
        <a:solidFill>
          <a:srgbClr val="1F5FA0">
            <a:alpha val="7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baseline="0" dirty="0">
              <a:cs typeface="+mj-cs"/>
            </a:rPr>
            <a:t>אינדיווידואליזם כלכלי ובחירה אישית</a:t>
          </a:r>
          <a:endParaRPr lang="he-IL" sz="2400" kern="1200" dirty="0">
            <a:cs typeface="+mj-cs"/>
          </a:endParaRPr>
        </a:p>
      </dsp:txBody>
      <dsp:txXfrm>
        <a:off x="1177339" y="4465540"/>
        <a:ext cx="5341521" cy="6346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89B2A-9EF0-4520-9A50-ED63BA0AE1B2}">
      <dsp:nvSpPr>
        <dsp:cNvPr id="0" name=""/>
        <dsp:cNvSpPr/>
      </dsp:nvSpPr>
      <dsp:spPr>
        <a:xfrm>
          <a:off x="4490422" y="576512"/>
          <a:ext cx="4099440" cy="15853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867715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cs typeface="+mj-cs"/>
            </a:rPr>
            <a:t>חקיקת </a:t>
          </a:r>
          <a:r>
            <a:rPr lang="he-IL" sz="2400" b="1" kern="1200" dirty="0">
              <a:cs typeface="+mj-cs"/>
            </a:rPr>
            <a:t>חוקים חברתיים</a:t>
          </a:r>
          <a:r>
            <a:rPr lang="he-IL" sz="1800" kern="1200" dirty="0">
              <a:cs typeface="+mj-cs"/>
            </a:rPr>
            <a:t>:</a:t>
          </a:r>
          <a:br>
            <a:rPr lang="en-US" sz="1700" kern="1200" dirty="0">
              <a:cs typeface="+mj-cs"/>
            </a:rPr>
          </a:br>
          <a:r>
            <a:rPr lang="he-IL" sz="1700" kern="1200" dirty="0">
              <a:cs typeface="+mj-cs"/>
            </a:rPr>
            <a:t>חוק לימוד חובה (1949),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kern="1200" dirty="0">
              <a:cs typeface="+mj-cs"/>
            </a:rPr>
            <a:t>ביטוח לאומי (1953),</a:t>
          </a:r>
          <a:br>
            <a:rPr lang="en-US" sz="1700" kern="1200" dirty="0">
              <a:cs typeface="+mj-cs"/>
            </a:rPr>
          </a:br>
          <a:r>
            <a:rPr lang="he-IL" sz="1700" kern="1200" dirty="0">
              <a:cs typeface="+mj-cs"/>
            </a:rPr>
            <a:t>רפורמת האינטגרציה </a:t>
          </a:r>
          <a:r>
            <a:rPr lang="he-IL" sz="1700" kern="1200" dirty="0" err="1">
              <a:cs typeface="+mj-cs"/>
            </a:rPr>
            <a:t>בחט"ה</a:t>
          </a:r>
          <a:r>
            <a:rPr lang="he-IL" sz="1700" kern="1200" dirty="0">
              <a:cs typeface="+mj-cs"/>
            </a:rPr>
            <a:t> (1968)</a:t>
          </a:r>
        </a:p>
      </dsp:txBody>
      <dsp:txXfrm>
        <a:off x="4490422" y="576512"/>
        <a:ext cx="4099440" cy="1585381"/>
      </dsp:txXfrm>
    </dsp:sp>
    <dsp:sp modelId="{6A518B2F-EE4D-49F3-BC3C-896B6868BD41}">
      <dsp:nvSpPr>
        <dsp:cNvPr id="0" name=""/>
        <dsp:cNvSpPr/>
      </dsp:nvSpPr>
      <dsp:spPr>
        <a:xfrm>
          <a:off x="7863920" y="543621"/>
          <a:ext cx="896752" cy="13451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18874-467C-4734-A39E-EFCA9A6B7CD7}">
      <dsp:nvSpPr>
        <dsp:cNvPr id="0" name=""/>
        <dsp:cNvSpPr/>
      </dsp:nvSpPr>
      <dsp:spPr>
        <a:xfrm>
          <a:off x="2326" y="576512"/>
          <a:ext cx="4099440" cy="15853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867715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>
              <a:cs typeface="+mj-cs"/>
            </a:rPr>
            <a:t>מימון ממלכתי </a:t>
          </a:r>
          <a:r>
            <a:rPr lang="he-IL" sz="2500" kern="1200" dirty="0">
              <a:cs typeface="+mj-cs"/>
            </a:rPr>
            <a:t>של </a:t>
          </a:r>
          <a:r>
            <a:rPr lang="he-IL" sz="2500" b="0" kern="1200" dirty="0">
              <a:cs typeface="+mj-cs"/>
            </a:rPr>
            <a:t>השירותים החברתיים</a:t>
          </a:r>
          <a:endParaRPr lang="he-IL" sz="2500" kern="1200" dirty="0">
            <a:cs typeface="+mj-cs"/>
          </a:endParaRPr>
        </a:p>
      </dsp:txBody>
      <dsp:txXfrm>
        <a:off x="2326" y="576512"/>
        <a:ext cx="4099440" cy="1585381"/>
      </dsp:txXfrm>
    </dsp:sp>
    <dsp:sp modelId="{D6BE6D3D-003E-4835-9CBD-77EAEC5812D4}">
      <dsp:nvSpPr>
        <dsp:cNvPr id="0" name=""/>
        <dsp:cNvSpPr/>
      </dsp:nvSpPr>
      <dsp:spPr>
        <a:xfrm>
          <a:off x="3375824" y="543621"/>
          <a:ext cx="896752" cy="134512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660" t="-1224" r="-52594" b="-2658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FBDFE-CF6C-4DF8-8084-28227513FBB6}">
      <dsp:nvSpPr>
        <dsp:cNvPr id="0" name=""/>
        <dsp:cNvSpPr/>
      </dsp:nvSpPr>
      <dsp:spPr>
        <a:xfrm>
          <a:off x="2246374" y="2341396"/>
          <a:ext cx="4099440" cy="15853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867715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cs typeface="+mj-cs"/>
            </a:rPr>
            <a:t>הקמת </a:t>
          </a:r>
          <a:r>
            <a:rPr lang="he-IL" sz="2500" b="1" kern="1200" dirty="0">
              <a:cs typeface="+mj-cs"/>
            </a:rPr>
            <a:t>תשתית ארגונית </a:t>
          </a:r>
          <a:r>
            <a:rPr lang="he-IL" sz="2500" kern="1200" dirty="0">
              <a:cs typeface="+mj-cs"/>
            </a:rPr>
            <a:t>של שירותי רווחה בכל רחבי המדינה</a:t>
          </a:r>
        </a:p>
      </dsp:txBody>
      <dsp:txXfrm>
        <a:off x="2246374" y="2341396"/>
        <a:ext cx="4099440" cy="1585381"/>
      </dsp:txXfrm>
    </dsp:sp>
    <dsp:sp modelId="{0BD8BE98-DF04-4F4D-A8C8-9FC2C3B0578A}">
      <dsp:nvSpPr>
        <dsp:cNvPr id="0" name=""/>
        <dsp:cNvSpPr/>
      </dsp:nvSpPr>
      <dsp:spPr>
        <a:xfrm>
          <a:off x="5619872" y="2308505"/>
          <a:ext cx="896752" cy="1345129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818" t="-7418" r="-62985" b="-2175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C0559-EBFB-4CEB-A7F4-A3F0B59C9D53}">
      <dsp:nvSpPr>
        <dsp:cNvPr id="0" name=""/>
        <dsp:cNvSpPr/>
      </dsp:nvSpPr>
      <dsp:spPr>
        <a:xfrm>
          <a:off x="0" y="1386839"/>
          <a:ext cx="8534400" cy="3413760"/>
        </a:xfrm>
        <a:prstGeom prst="leftRightRibbon">
          <a:avLst/>
        </a:prstGeom>
        <a:solidFill>
          <a:srgbClr val="1F5FA0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78E95-52D3-4C80-8D6E-2969645782AD}">
      <dsp:nvSpPr>
        <dsp:cNvPr id="0" name=""/>
        <dsp:cNvSpPr/>
      </dsp:nvSpPr>
      <dsp:spPr>
        <a:xfrm>
          <a:off x="1024128" y="1984865"/>
          <a:ext cx="2816352" cy="167274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0" kern="1200" cap="none" spc="0" dirty="0">
              <a:ln w="18415" cmpd="sng">
                <a:solidFill>
                  <a:srgbClr val="25294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rPr>
            <a:t>ניאו-ליברלי</a:t>
          </a:r>
        </a:p>
      </dsp:txBody>
      <dsp:txXfrm>
        <a:off x="1024128" y="1984865"/>
        <a:ext cx="2816352" cy="1672742"/>
      </dsp:txXfrm>
    </dsp:sp>
    <dsp:sp modelId="{3697763F-5DF9-471D-91BC-CDE67ED3D084}">
      <dsp:nvSpPr>
        <dsp:cNvPr id="0" name=""/>
        <dsp:cNvSpPr/>
      </dsp:nvSpPr>
      <dsp:spPr>
        <a:xfrm>
          <a:off x="4267200" y="2594464"/>
          <a:ext cx="3328416" cy="167274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0" kern="1200" cap="none" spc="0" dirty="0">
              <a:ln w="18415" cmpd="sng">
                <a:solidFill>
                  <a:srgbClr val="24285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rPr>
            <a:t>סוציאל- דמוקרטי</a:t>
          </a:r>
        </a:p>
      </dsp:txBody>
      <dsp:txXfrm>
        <a:off x="4267200" y="2594464"/>
        <a:ext cx="3328416" cy="1672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1"/>
          <a:lstStyle>
            <a:lvl1pPr algn="l">
              <a:defRPr sz="1200"/>
            </a:lvl1pPr>
          </a:lstStyle>
          <a:p>
            <a:fld id="{3E46B417-21E3-4453-ADC6-A251F210EF1D}" type="datetimeFigureOut">
              <a:rPr lang="he-IL" smtClean="0"/>
              <a:t>ט"ו/תמוז/תש"ף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016" y="9428583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74" y="9428583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1" anchor="b"/>
          <a:lstStyle>
            <a:lvl1pPr algn="l">
              <a:defRPr sz="1200"/>
            </a:lvl1pPr>
          </a:lstStyle>
          <a:p>
            <a:fld id="{89AE49BA-0042-4346-98ED-4FEA2FD0383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642965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4A55A8BA-EBC8-4140-AE11-D0B02D940CC0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CB993CB2-ADA4-44CC-9CE2-BAB82AD9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58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עליונה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993CB2-ADA4-44CC-9CE2-BAB82AD96E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1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3CB2-ADA4-44CC-9CE2-BAB82AD96E5F}" type="slidenum">
              <a:rPr lang="en-US" smtClean="0"/>
              <a:t>8</a:t>
            </a:fld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C4998A4-3AAB-48FE-B129-87E7FDC66B5D}" type="datetime11">
              <a:rPr lang="he-IL" smtClean="0"/>
              <a:t>יום שלישי 07 יולי 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ריק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9400" y="4473000"/>
            <a:ext cx="1828800" cy="2712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fld id="{26B30E6D-FC44-4893-BE83-EC4C5739B63A}" type="datetime13">
              <a:rPr lang="he-IL" smtClean="0"/>
              <a:t>06.07.2020</a:t>
            </a:fld>
            <a:endParaRPr lang="he-IL" dirty="0"/>
          </a:p>
        </p:txBody>
      </p:sp>
      <p:sp>
        <p:nvSpPr>
          <p:cNvPr id="7" name="Title 12"/>
          <p:cNvSpPr>
            <a:spLocks noGrp="1"/>
          </p:cNvSpPr>
          <p:nvPr>
            <p:ph type="title" hasCustomPrompt="1"/>
          </p:nvPr>
        </p:nvSpPr>
        <p:spPr>
          <a:xfrm>
            <a:off x="0" y="2438400"/>
            <a:ext cx="6324600" cy="1828800"/>
          </a:xfrm>
          <a:solidFill>
            <a:schemeClr val="bg2">
              <a:lumMod val="50000"/>
              <a:alpha val="49000"/>
            </a:schemeClr>
          </a:solidFill>
        </p:spPr>
        <p:txBody>
          <a:bodyPr/>
          <a:lstStyle>
            <a:lvl1pPr algn="r">
              <a:defRPr sz="4400" spc="150" baseline="0"/>
            </a:lvl1pPr>
          </a:lstStyle>
          <a:p>
            <a:r>
              <a:rPr lang="he-IL" dirty="0"/>
              <a:t>[שם ההרצאה]</a:t>
            </a:r>
            <a:endParaRPr lang="en-US" dirty="0"/>
          </a:p>
        </p:txBody>
      </p:sp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6635010" y="4754880"/>
            <a:ext cx="2133600" cy="27432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920010" y="4326570"/>
            <a:ext cx="5410200" cy="507954"/>
          </a:xfrm>
        </p:spPr>
        <p:txBody>
          <a:bodyPr/>
          <a:lstStyle>
            <a:lvl1pPr algn="r" rtl="1">
              <a:defRPr sz="2400">
                <a:solidFill>
                  <a:schemeClr val="bg1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5B64-4413-471C-9321-267EBB6BB5B9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1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90800"/>
            <a:ext cx="7722092" cy="2362200"/>
          </a:xfrm>
          <a:prstGeom prst="roundRect">
            <a:avLst>
              <a:gd name="adj" fmla="val 12289"/>
            </a:avLst>
          </a:prstGeom>
          <a:solidFill>
            <a:schemeClr val="accent2">
              <a:alpha val="58000"/>
            </a:schemeClr>
          </a:solidFill>
        </p:spPr>
        <p:txBody>
          <a:bodyPr>
            <a:normAutofit/>
          </a:bodyPr>
          <a:lstStyle>
            <a:lvl1pPr marL="45720" indent="0" algn="ctr" rtl="1">
              <a:buNone/>
              <a:defRPr sz="3200" baseline="0">
                <a:solidFill>
                  <a:schemeClr val="bg1"/>
                </a:solidFill>
              </a:defRPr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40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8052" y="194096"/>
            <a:ext cx="6282904" cy="1054394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152399"/>
            <a:ext cx="457200" cy="269039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D1B887D3-9D3D-4040-B1B4-23DC070FC7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905000"/>
            <a:ext cx="4216893" cy="4267200"/>
          </a:xfrm>
          <a:prstGeom prst="roundRect">
            <a:avLst>
              <a:gd name="adj" fmla="val 10697"/>
            </a:avLst>
          </a:prstGeom>
          <a:solidFill>
            <a:schemeClr val="accent2">
              <a:alpha val="58000"/>
            </a:schemeClr>
          </a:solidFill>
        </p:spPr>
        <p:txBody>
          <a:bodyPr>
            <a:normAutofit/>
          </a:bodyPr>
          <a:lstStyle>
            <a:lvl1pPr marL="45720" indent="0" algn="ctr" rtl="1">
              <a:buNone/>
              <a:defRPr sz="2800" baseline="0">
                <a:solidFill>
                  <a:schemeClr val="bg1"/>
                </a:solidFill>
              </a:defRPr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40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9426" y="186904"/>
            <a:ext cx="6282904" cy="1054394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147119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D1B887D3-9D3D-4040-B1B4-23DC070FC7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3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7192"/>
            <a:ext cx="4038600" cy="4407408"/>
          </a:xfrm>
          <a:prstGeom prst="roundRect">
            <a:avLst>
              <a:gd name="adj" fmla="val 12822"/>
            </a:avLst>
          </a:prstGeom>
          <a:solidFill>
            <a:schemeClr val="accent2">
              <a:alpha val="58000"/>
            </a:schemeClr>
          </a:solidFill>
        </p:spPr>
        <p:txBody>
          <a:bodyPr/>
          <a:lstStyle>
            <a:lvl1pPr marL="45720" indent="0" algn="ctr"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719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06618" y="186904"/>
            <a:ext cx="6308782" cy="1054394"/>
          </a:xfrm>
        </p:spPr>
        <p:txBody>
          <a:bodyPr/>
          <a:lstStyle>
            <a:lvl1pPr>
              <a:defRPr sz="3600"/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147119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D1B887D3-9D3D-4040-B1B4-23DC070FC7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" y="1722438"/>
            <a:ext cx="8229600" cy="639762"/>
          </a:xfrm>
          <a:prstGeom prst="roundRect">
            <a:avLst>
              <a:gd name="adj" fmla="val 35544"/>
            </a:avLst>
          </a:prstGeom>
          <a:solidFill>
            <a:schemeClr val="accent2">
              <a:alpha val="58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2438399"/>
            <a:ext cx="8229600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0800" y="186904"/>
            <a:ext cx="6324600" cy="1054394"/>
          </a:xfrm>
        </p:spPr>
        <p:txBody>
          <a:bodyPr/>
          <a:lstStyle>
            <a:lvl1pPr>
              <a:defRPr sz="3600"/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e-IL" dirty="0"/>
              <a:t>תודה על ההקשבה!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039" y="2830585"/>
            <a:ext cx="1392986" cy="1679447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56285D-0A27-4122-BC58-94467BFCC50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/>
        </p:nvSpPr>
        <p:spPr>
          <a:xfrm>
            <a:off x="152400" y="147119"/>
            <a:ext cx="2216373" cy="11482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1688" indent="0" algn="r" defTabSz="982663" rtl="1"/>
            <a:r>
              <a:rPr lang="he-IL" sz="1600" b="1" dirty="0"/>
              <a:t>משרד החינוך</a:t>
            </a:r>
            <a:br>
              <a:rPr lang="en-US" sz="1600" dirty="0"/>
            </a:br>
            <a:r>
              <a:rPr lang="he-IL" sz="1600" dirty="0"/>
              <a:t>ישיבת ההנהלה</a:t>
            </a:r>
          </a:p>
          <a:p>
            <a:pPr marL="801688" indent="0" algn="r" defTabSz="982663" rtl="1"/>
            <a:r>
              <a:rPr lang="he-IL" sz="1550" b="0" dirty="0"/>
              <a:t>הרצאת המנכ"ל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601" y="147119"/>
            <a:ext cx="6469602" cy="11482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00" y="186904"/>
            <a:ext cx="6183488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600200"/>
            <a:ext cx="8407893" cy="4526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147119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D1B887D3-9D3D-4040-B1B4-23DC070FC7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29244"/>
            <a:ext cx="61617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73" r:id="rId3"/>
    <p:sldLayoutId id="2147483664" r:id="rId4"/>
    <p:sldLayoutId id="2147483665" r:id="rId5"/>
    <p:sldLayoutId id="2147483663" r:id="rId6"/>
    <p:sldLayoutId id="2147483666" r:id="rId7"/>
    <p:sldLayoutId id="2147483668" r:id="rId8"/>
    <p:sldLayoutId id="2147483669" r:id="rId9"/>
    <p:sldLayoutId id="2147483675" r:id="rId10"/>
  </p:sldLayoutIdLst>
  <p:hf hdr="0" ftr="0" dt="0"/>
  <p:txStyles>
    <p:titleStyle>
      <a:lvl1pPr algn="r" defTabSz="914400" rtl="1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r" defTabSz="914400" rtl="1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4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2.wdp"/><Relationship Id="rId5" Type="http://schemas.openxmlformats.org/officeDocument/2006/relationships/diagramData" Target="../diagrams/data1.xml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תמונה קשור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76200"/>
            <a:ext cx="10632557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0" y="3200400"/>
            <a:ext cx="6781800" cy="1828800"/>
          </a:xfrm>
          <a:solidFill>
            <a:schemeClr val="bg2">
              <a:lumMod val="50000"/>
              <a:alpha val="71000"/>
            </a:schemeClr>
          </a:solidFill>
        </p:spPr>
        <p:txBody>
          <a:bodyPr/>
          <a:lstStyle/>
          <a:p>
            <a:r>
              <a:rPr lang="he-IL" dirty="0"/>
              <a:t>מדינת הרווחה-חלק א'</a:t>
            </a:r>
            <a:endParaRPr lang="he-IL" sz="36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52400" y="147119"/>
            <a:ext cx="582966" cy="274320"/>
          </a:xfrm>
        </p:spPr>
        <p:txBody>
          <a:bodyPr/>
          <a:lstStyle/>
          <a:p>
            <a:fld id="{E356285D-0A27-4122-BC58-94467BFCC504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392986" cy="1679447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מציין מיקום של תאריך 7"/>
          <p:cNvSpPr txBox="1">
            <a:spLocks/>
          </p:cNvSpPr>
          <p:nvPr/>
        </p:nvSpPr>
        <p:spPr>
          <a:xfrm>
            <a:off x="-600" y="5235000"/>
            <a:ext cx="6781800" cy="5334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2800" b="0" dirty="0">
                <a:solidFill>
                  <a:schemeClr val="accent2"/>
                </a:solidFill>
              </a:rPr>
              <a:t>ישיבת הנהלת משרד החינוך</a:t>
            </a:r>
            <a:endParaRPr lang="en-US" sz="28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זקנה נכו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446"/>
            <a:ext cx="9144000" cy="5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הבטחת הביטחון הסוציאלי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מלבן 8"/>
          <p:cNvSpPr/>
          <p:nvPr/>
        </p:nvSpPr>
        <p:spPr>
          <a:xfrm>
            <a:off x="0" y="3048000"/>
            <a:ext cx="9144000" cy="914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הגנה על האוכלוסייה מפני סיכוני החיים</a:t>
            </a:r>
          </a:p>
        </p:txBody>
      </p:sp>
      <p:sp>
        <p:nvSpPr>
          <p:cNvPr id="11" name="מלבן 10"/>
          <p:cNvSpPr/>
          <p:nvPr/>
        </p:nvSpPr>
        <p:spPr>
          <a:xfrm>
            <a:off x="3063414" y="3886200"/>
            <a:ext cx="3017173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cap="none" spc="0" dirty="0">
                <a:ln w="1270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אובדן הכנסה</a:t>
            </a:r>
          </a:p>
        </p:txBody>
      </p:sp>
      <p:sp>
        <p:nvSpPr>
          <p:cNvPr id="16" name="מלבן 15"/>
          <p:cNvSpPr/>
          <p:nvPr/>
        </p:nvSpPr>
        <p:spPr>
          <a:xfrm>
            <a:off x="3762392" y="4687669"/>
            <a:ext cx="1627369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dirty="0">
                <a:ln w="1270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מחלות</a:t>
            </a:r>
            <a:endParaRPr lang="he-IL" sz="4000" b="1" cap="none" spc="0" dirty="0">
              <a:ln w="1270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3982663" y="5486400"/>
            <a:ext cx="1170513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dirty="0">
                <a:ln w="1270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נכות</a:t>
            </a:r>
            <a:endParaRPr lang="he-IL" sz="4000" b="1" cap="none" spc="0" dirty="0">
              <a:ln w="1270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3945795" y="6287869"/>
            <a:ext cx="1244251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dirty="0">
                <a:ln w="1270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זקנה</a:t>
            </a:r>
            <a:endParaRPr lang="he-IL" sz="4000" b="1" cap="none" spc="0" dirty="0">
              <a:ln w="1270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19" name="קבוצה 18"/>
          <p:cNvGrpSpPr/>
          <p:nvPr/>
        </p:nvGrpSpPr>
        <p:grpSpPr>
          <a:xfrm>
            <a:off x="4648200" y="1479222"/>
            <a:ext cx="4800600" cy="349578"/>
            <a:chOff x="1737450" y="325"/>
            <a:chExt cx="5776722" cy="1129644"/>
          </a:xfrm>
        </p:grpSpPr>
        <p:sp>
          <p:nvSpPr>
            <p:cNvPr id="20" name="מחומש 19"/>
            <p:cNvSpPr/>
            <p:nvPr/>
          </p:nvSpPr>
          <p:spPr>
            <a:xfrm rot="10800000">
              <a:off x="1737450" y="325"/>
              <a:ext cx="5776722" cy="1129644"/>
            </a:xfrm>
            <a:prstGeom prst="homePlate">
              <a:avLst/>
            </a:prstGeom>
            <a:gradFill rotWithShape="0">
              <a:gsLst>
                <a:gs pos="100000">
                  <a:srgbClr val="8E4961"/>
                </a:gs>
                <a:gs pos="0">
                  <a:srgbClr val="C00000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8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מחומש 4"/>
            <p:cNvSpPr/>
            <p:nvPr/>
          </p:nvSpPr>
          <p:spPr>
            <a:xfrm rot="21600000">
              <a:off x="2019861" y="325"/>
              <a:ext cx="5494311" cy="1129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b="1" kern="1200" dirty="0"/>
                <a:t>ביטחון סוציאלי</a:t>
              </a:r>
            </a:p>
          </p:txBody>
        </p:sp>
      </p:grpSp>
      <p:sp>
        <p:nvSpPr>
          <p:cNvPr id="22" name="אליפסה 21"/>
          <p:cNvSpPr/>
          <p:nvPr/>
        </p:nvSpPr>
        <p:spPr>
          <a:xfrm>
            <a:off x="4114800" y="1384956"/>
            <a:ext cx="786984" cy="415225"/>
          </a:xfrm>
          <a:prstGeom prst="ellipse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2" b="100000" l="0" r="95802">
                          <a14:foregroundMark x1="61450" y1="39583" x2="61450" y2="39583"/>
                          <a14:foregroundMark x1="38931" y1="18229" x2="38931" y2="18229"/>
                          <a14:foregroundMark x1="58397" y1="15104" x2="58397" y2="15104"/>
                          <a14:foregroundMark x1="71756" y1="76563" x2="71756" y2="76563"/>
                          <a14:foregroundMark x1="31298" y1="69792" x2="31298" y2="697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4013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 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50" name="Picture 2" descr="תוצאת תמונה עבור שוויון הזדמנויו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1430744"/>
            <a:ext cx="9140456" cy="60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0" y="3657600"/>
            <a:ext cx="9144000" cy="1828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צמצום פערים בין השכבות באוכלוסייה על ידי מתן שוויון הזדמנויות לכל אחד</a:t>
            </a:r>
          </a:p>
        </p:txBody>
      </p:sp>
      <p:grpSp>
        <p:nvGrpSpPr>
          <p:cNvPr id="11" name="קבוצה 10"/>
          <p:cNvGrpSpPr/>
          <p:nvPr/>
        </p:nvGrpSpPr>
        <p:grpSpPr>
          <a:xfrm>
            <a:off x="3900678" y="1537356"/>
            <a:ext cx="5319522" cy="443844"/>
            <a:chOff x="1737450" y="1467177"/>
            <a:chExt cx="5776722" cy="1129644"/>
          </a:xfrm>
        </p:grpSpPr>
        <p:sp>
          <p:nvSpPr>
            <p:cNvPr id="12" name="מחומש 11"/>
            <p:cNvSpPr/>
            <p:nvPr/>
          </p:nvSpPr>
          <p:spPr>
            <a:xfrm rot="10800000">
              <a:off x="1737450" y="1467177"/>
              <a:ext cx="5776722" cy="1129644"/>
            </a:xfrm>
            <a:prstGeom prst="homePlate">
              <a:avLst/>
            </a:prstGeom>
            <a:gradFill rotWithShape="0">
              <a:gsLst>
                <a:gs pos="0">
                  <a:srgbClr val="FFC000"/>
                </a:gs>
                <a:gs pos="100000">
                  <a:srgbClr val="B1AF69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8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מחומש 4"/>
            <p:cNvSpPr/>
            <p:nvPr/>
          </p:nvSpPr>
          <p:spPr>
            <a:xfrm rot="21600000">
              <a:off x="2019861" y="1467177"/>
              <a:ext cx="5494311" cy="1129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b="1" kern="1200" dirty="0"/>
                <a:t>שוויון הזדמנויות</a:t>
              </a:r>
            </a:p>
          </p:txBody>
        </p:sp>
      </p:grpSp>
      <p:sp>
        <p:nvSpPr>
          <p:cNvPr id="14" name="אליפסה 13"/>
          <p:cNvSpPr/>
          <p:nvPr/>
        </p:nvSpPr>
        <p:spPr>
          <a:xfrm>
            <a:off x="3428999" y="1447800"/>
            <a:ext cx="748295" cy="533401"/>
          </a:xfrm>
          <a:prstGeom prst="ellipse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3" b="95313" l="3711" r="94336">
                          <a14:foregroundMark x1="16211" y1="55664" x2="16211" y2="55664"/>
                          <a14:foregroundMark x1="3906" y1="28320" x2="3906" y2="28320"/>
                          <a14:foregroundMark x1="50977" y1="12500" x2="50977" y2="12500"/>
                          <a14:foregroundMark x1="50977" y1="4883" x2="50977" y2="4883"/>
                          <a14:foregroundMark x1="94336" y1="30273" x2="94336" y2="30273"/>
                          <a14:foregroundMark x1="87695" y1="54688" x2="87695" y2="54688"/>
                          <a14:foregroundMark x1="52930" y1="95313" x2="52930" y2="95313"/>
                          <a14:foregroundMark x1="46289" y1="46289" x2="46289" y2="46289"/>
                          <a14:foregroundMark x1="58594" y1="62305" x2="58594" y2="62305"/>
                          <a14:foregroundMark x1="45313" y1="73633" x2="45313" y2="73633"/>
                          <a14:foregroundMark x1="54883" y1="60352" x2="54883" y2="60352"/>
                          <a14:foregroundMark x1="58594" y1="41602" x2="58594" y2="41602"/>
                          <a14:foregroundMark x1="69922" y1="33984" x2="69922" y2="33984"/>
                          <a14:foregroundMark x1="56641" y1="34961" x2="56641" y2="34961"/>
                          <a14:foregroundMark x1="40625" y1="36914" x2="40625" y2="36914"/>
                          <a14:foregroundMark x1="34180" y1="33203" x2="34180" y2="33203"/>
                          <a14:foregroundMark x1="21875" y1="29297" x2="21875" y2="29297"/>
                          <a14:foregroundMark x1="83008" y1="33203" x2="83008" y2="33203"/>
                          <a14:foregroundMark x1="57617" y1="75391" x2="57617" y2="75391"/>
                          <a14:foregroundMark x1="35938" y1="55664" x2="35938" y2="55664"/>
                          <a14:foregroundMark x1="60352" y1="84961" x2="60352" y2="84961"/>
                          <a14:foregroundMark x1="36914" y1="85742" x2="36914" y2="85742"/>
                          <a14:foregroundMark x1="38867" y1="89648" x2="38867" y2="896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7764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1"/>
          <p:cNvSpPr txBox="1">
            <a:spLocks/>
          </p:cNvSpPr>
          <p:nvPr/>
        </p:nvSpPr>
        <p:spPr>
          <a:xfrm>
            <a:off x="19050" y="1647825"/>
            <a:ext cx="5486400" cy="1828800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7432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400" kern="1200" spc="1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r" defTabSz="914400" rtl="1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he-IL" sz="3200" dirty="0">
                <a:solidFill>
                  <a:schemeClr val="bg1"/>
                </a:solidFill>
              </a:rPr>
              <a:t>תמיכה נכונה ממורה ותגובתו לכישלונות והצלחות הן משאב המאפשר לילד/ה לפתח את </a:t>
            </a:r>
            <a:r>
              <a:rPr lang="he-IL" sz="3200" b="1" dirty="0">
                <a:solidFill>
                  <a:schemeClr val="bg1"/>
                </a:solidFill>
              </a:rPr>
              <a:t>החוסן הנפשי שלו/ה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8425" r="10116" b="31727"/>
          <a:stretch/>
        </p:blipFill>
        <p:spPr bwMode="auto">
          <a:xfrm>
            <a:off x="0" y="1447801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42" y="2208282"/>
            <a:ext cx="9144000" cy="2554545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he-IL" sz="3200" b="1" dirty="0">
                <a:solidFill>
                  <a:srgbClr val="C00000"/>
                </a:solidFill>
              </a:rPr>
              <a:t>חוק חינוך ממלכתי – תשי"ג 1953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he-IL" sz="3200" dirty="0"/>
              <a:t>שם לעצמו את שוויון ההזדמנויות כאחד המטרות:</a:t>
            </a:r>
            <a:br>
              <a:rPr lang="en-US" sz="3200" dirty="0"/>
            </a:br>
            <a:r>
              <a:rPr lang="he-IL" sz="3200" dirty="0"/>
              <a:t>"</a:t>
            </a:r>
            <a:r>
              <a:rPr lang="he-IL" sz="3200" b="1" dirty="0"/>
              <a:t>להעניק שוויון הזדמנויות לכל ילד וילדה</a:t>
            </a:r>
            <a:r>
              <a:rPr lang="he-IL" sz="3200" dirty="0"/>
              <a:t>, לאפשר להם להתפתח לפי צרכם וליצור אווירה המעודדת את השונה ותומכת בו"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294967295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</p:spPr>
        <p:txBody>
          <a:bodyPr/>
          <a:lstStyle/>
          <a:p>
            <a:fld id="{E356285D-0A27-4122-BC58-94467BFCC504}" type="slidenum">
              <a:rPr lang="en-US" smtClean="0"/>
              <a:t>12</a:t>
            </a:fld>
            <a:endParaRPr lang="en-US"/>
          </a:p>
        </p:txBody>
      </p:sp>
      <p:sp>
        <p:nvSpPr>
          <p:cNvPr id="8" name="כותרת 2"/>
          <p:cNvSpPr txBox="1">
            <a:spLocks/>
          </p:cNvSpPr>
          <p:nvPr/>
        </p:nvSpPr>
        <p:spPr>
          <a:xfrm>
            <a:off x="2608052" y="194096"/>
            <a:ext cx="6282904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36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/>
              <a:t>מאפייני מדינת הרווחה</a:t>
            </a:r>
          </a:p>
        </p:txBody>
      </p:sp>
      <p:grpSp>
        <p:nvGrpSpPr>
          <p:cNvPr id="9" name="קבוצה 8"/>
          <p:cNvGrpSpPr/>
          <p:nvPr/>
        </p:nvGrpSpPr>
        <p:grpSpPr>
          <a:xfrm>
            <a:off x="3900678" y="1537356"/>
            <a:ext cx="5319522" cy="443844"/>
            <a:chOff x="1737450" y="1467177"/>
            <a:chExt cx="5776722" cy="1129644"/>
          </a:xfrm>
        </p:grpSpPr>
        <p:sp>
          <p:nvSpPr>
            <p:cNvPr id="10" name="מחומש 9"/>
            <p:cNvSpPr/>
            <p:nvPr/>
          </p:nvSpPr>
          <p:spPr>
            <a:xfrm rot="10800000">
              <a:off x="1737450" y="1467177"/>
              <a:ext cx="5776722" cy="1129644"/>
            </a:xfrm>
            <a:prstGeom prst="homePlate">
              <a:avLst/>
            </a:prstGeom>
            <a:gradFill rotWithShape="0">
              <a:gsLst>
                <a:gs pos="0">
                  <a:srgbClr val="FFC000"/>
                </a:gs>
                <a:gs pos="100000">
                  <a:srgbClr val="B1AF69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8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מחומש 4"/>
            <p:cNvSpPr/>
            <p:nvPr/>
          </p:nvSpPr>
          <p:spPr>
            <a:xfrm rot="21600000">
              <a:off x="2019861" y="1467177"/>
              <a:ext cx="5494311" cy="1129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b="1" kern="1200" dirty="0"/>
                <a:t>שוויון הזדמנויות</a:t>
              </a:r>
            </a:p>
          </p:txBody>
        </p:sp>
      </p:grpSp>
      <p:sp>
        <p:nvSpPr>
          <p:cNvPr id="12" name="אליפסה 11"/>
          <p:cNvSpPr/>
          <p:nvPr/>
        </p:nvSpPr>
        <p:spPr>
          <a:xfrm>
            <a:off x="3428999" y="1447800"/>
            <a:ext cx="748295" cy="533401"/>
          </a:xfrm>
          <a:prstGeom prst="ellipse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3" b="95313" l="3711" r="94336">
                          <a14:foregroundMark x1="16211" y1="55664" x2="16211" y2="55664"/>
                          <a14:foregroundMark x1="3906" y1="28320" x2="3906" y2="28320"/>
                          <a14:foregroundMark x1="50977" y1="12500" x2="50977" y2="12500"/>
                          <a14:foregroundMark x1="50977" y1="4883" x2="50977" y2="4883"/>
                          <a14:foregroundMark x1="94336" y1="30273" x2="94336" y2="30273"/>
                          <a14:foregroundMark x1="87695" y1="54688" x2="87695" y2="54688"/>
                          <a14:foregroundMark x1="52930" y1="95313" x2="52930" y2="95313"/>
                          <a14:foregroundMark x1="46289" y1="46289" x2="46289" y2="46289"/>
                          <a14:foregroundMark x1="58594" y1="62305" x2="58594" y2="62305"/>
                          <a14:foregroundMark x1="45313" y1="73633" x2="45313" y2="73633"/>
                          <a14:foregroundMark x1="54883" y1="60352" x2="54883" y2="60352"/>
                          <a14:foregroundMark x1="58594" y1="41602" x2="58594" y2="41602"/>
                          <a14:foregroundMark x1="69922" y1="33984" x2="69922" y2="33984"/>
                          <a14:foregroundMark x1="56641" y1="34961" x2="56641" y2="34961"/>
                          <a14:foregroundMark x1="40625" y1="36914" x2="40625" y2="36914"/>
                          <a14:foregroundMark x1="34180" y1="33203" x2="34180" y2="33203"/>
                          <a14:foregroundMark x1="21875" y1="29297" x2="21875" y2="29297"/>
                          <a14:foregroundMark x1="83008" y1="33203" x2="83008" y2="33203"/>
                          <a14:foregroundMark x1="57617" y1="75391" x2="57617" y2="75391"/>
                          <a14:foregroundMark x1="35938" y1="55664" x2="35938" y2="55664"/>
                          <a14:foregroundMark x1="60352" y1="84961" x2="60352" y2="84961"/>
                          <a14:foregroundMark x1="36914" y1="85742" x2="36914" y2="85742"/>
                          <a14:foregroundMark x1="38867" y1="89648" x2="38867" y2="896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634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מונה קשור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 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3900678" y="1537356"/>
            <a:ext cx="5319522" cy="367644"/>
            <a:chOff x="1737450" y="1467177"/>
            <a:chExt cx="5776722" cy="1129644"/>
          </a:xfr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5000"/>
                </a:schemeClr>
              </a:gs>
            </a:gsLst>
            <a:path path="circle">
              <a:fillToRect l="100000" t="100000" r="100000" b="100000"/>
            </a:path>
          </a:gradFill>
        </p:grpSpPr>
        <p:sp>
          <p:nvSpPr>
            <p:cNvPr id="6" name="מחומש 5"/>
            <p:cNvSpPr/>
            <p:nvPr/>
          </p:nvSpPr>
          <p:spPr>
            <a:xfrm rot="10800000">
              <a:off x="1737450" y="1467177"/>
              <a:ext cx="5776722" cy="1129644"/>
            </a:xfrm>
            <a:prstGeom prst="homePlat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חומש 4"/>
            <p:cNvSpPr/>
            <p:nvPr/>
          </p:nvSpPr>
          <p:spPr>
            <a:xfrm rot="21600000">
              <a:off x="2019861" y="1467177"/>
              <a:ext cx="5494311" cy="11296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b="1" kern="1200" dirty="0"/>
                <a:t>אינטגרציה</a:t>
              </a:r>
            </a:p>
          </p:txBody>
        </p:sp>
      </p:grpSp>
      <p:sp>
        <p:nvSpPr>
          <p:cNvPr id="10" name="אליפסה 9"/>
          <p:cNvSpPr/>
          <p:nvPr/>
        </p:nvSpPr>
        <p:spPr>
          <a:xfrm>
            <a:off x="3733800" y="1371601"/>
            <a:ext cx="609600" cy="609600"/>
          </a:xfrm>
          <a:prstGeom prst="ellipse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633" y1="31250" x2="73633" y2="31250"/>
                          <a14:foregroundMark x1="34180" y1="20898" x2="34180" y2="20898"/>
                          <a14:foregroundMark x1="70703" y1="8594" x2="70703" y2="8594"/>
                          <a14:foregroundMark x1="70703" y1="67969" x2="70703" y2="67969"/>
                          <a14:foregroundMark x1="18945" y1="65234" x2="18945" y2="65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מלבן 10"/>
          <p:cNvSpPr/>
          <p:nvPr/>
        </p:nvSpPr>
        <p:spPr>
          <a:xfrm>
            <a:off x="0" y="4114800"/>
            <a:ext cx="9144000" cy="121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שילוב חברתי בשל ניגודים חברתיים ומעמדות חברתיים שונים</a:t>
            </a:r>
          </a:p>
        </p:txBody>
      </p:sp>
    </p:spTree>
    <p:extLst>
      <p:ext uri="{BB962C8B-B14F-4D97-AF65-F5344CB8AC3E}">
        <p14:creationId xmlns:p14="http://schemas.microsoft.com/office/powerpoint/2010/main" val="21646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078" r="8027" b="20048"/>
          <a:stretch/>
        </p:blipFill>
        <p:spPr bwMode="auto">
          <a:xfrm>
            <a:off x="-81770" y="1447800"/>
            <a:ext cx="9225770" cy="54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מציין מיקום תוכן 8"/>
          <p:cNvSpPr>
            <a:spLocks noGrp="1"/>
          </p:cNvSpPr>
          <p:nvPr>
            <p:ph sz="half" idx="2"/>
          </p:nvPr>
        </p:nvSpPr>
        <p:spPr>
          <a:xfrm>
            <a:off x="152400" y="2239961"/>
            <a:ext cx="8839200" cy="1798639"/>
          </a:xfrm>
          <a:solidFill>
            <a:schemeClr val="bg1">
              <a:alpha val="59000"/>
            </a:schemeClr>
          </a:solidFill>
        </p:spPr>
        <p:txBody>
          <a:bodyPr anchor="ctr">
            <a:normAutofit fontScale="92500"/>
          </a:bodyPr>
          <a:lstStyle/>
          <a:p>
            <a:pPr marL="45720" indent="0" algn="ctr">
              <a:buNone/>
            </a:pPr>
            <a:r>
              <a:rPr lang="he-IL" sz="2800" dirty="0"/>
              <a:t>חיזוק </a:t>
            </a:r>
            <a:r>
              <a:rPr lang="he-IL" sz="2800" b="1" dirty="0"/>
              <a:t>הסולידריות והלכידות החברתית </a:t>
            </a:r>
            <a:r>
              <a:rPr lang="he-IL" sz="2800" dirty="0"/>
              <a:t>בין קבוצות אוכלוסייה שונות בחברה על ידי </a:t>
            </a:r>
            <a:r>
              <a:rPr lang="he-IL" sz="2800" b="1" dirty="0"/>
              <a:t>מתן שירותים המונעים בידוד או הפרדה </a:t>
            </a:r>
            <a:r>
              <a:rPr lang="he-IL" sz="2800" dirty="0"/>
              <a:t>של אוכלוסיות חלשות ומבטיחים </a:t>
            </a:r>
            <a:r>
              <a:rPr lang="he-IL" sz="2800" b="1" dirty="0"/>
              <a:t>נגישות שווה </a:t>
            </a:r>
            <a:r>
              <a:rPr lang="he-IL" sz="2800" dirty="0"/>
              <a:t>לשירותי הרווחה לכלל האוכלוסייה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600" dirty="0"/>
              <a:t>אינטגרציה חברתית</a:t>
            </a:r>
            <a:endParaRPr lang="he-IL" sz="3600" dirty="0">
              <a:cs typeface="+mn-cs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900678" y="1537356"/>
            <a:ext cx="5319522" cy="367644"/>
            <a:chOff x="1737450" y="1467177"/>
            <a:chExt cx="5776722" cy="1129644"/>
          </a:xfr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5000"/>
                </a:schemeClr>
              </a:gs>
            </a:gsLst>
            <a:path path="circle">
              <a:fillToRect l="100000" t="100000" r="100000" b="100000"/>
            </a:path>
          </a:gradFill>
        </p:grpSpPr>
        <p:sp>
          <p:nvSpPr>
            <p:cNvPr id="6" name="מחומש 5"/>
            <p:cNvSpPr/>
            <p:nvPr/>
          </p:nvSpPr>
          <p:spPr>
            <a:xfrm rot="10800000">
              <a:off x="1737450" y="1467177"/>
              <a:ext cx="5776722" cy="1129644"/>
            </a:xfrm>
            <a:prstGeom prst="homePlat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חומש 4"/>
            <p:cNvSpPr/>
            <p:nvPr/>
          </p:nvSpPr>
          <p:spPr>
            <a:xfrm rot="21600000">
              <a:off x="2019861" y="1467177"/>
              <a:ext cx="5494311" cy="11296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b="1" kern="1200" dirty="0"/>
                <a:t>אינטגרציה</a:t>
              </a:r>
            </a:p>
          </p:txBody>
        </p:sp>
      </p:grpSp>
      <p:sp>
        <p:nvSpPr>
          <p:cNvPr id="8" name="אליפסה 7"/>
          <p:cNvSpPr/>
          <p:nvPr/>
        </p:nvSpPr>
        <p:spPr>
          <a:xfrm>
            <a:off x="3733800" y="1371601"/>
            <a:ext cx="609600" cy="609600"/>
          </a:xfrm>
          <a:prstGeom prst="ellipse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633" y1="31250" x2="73633" y2="31250"/>
                          <a14:foregroundMark x1="34180" y1="20898" x2="34180" y2="20898"/>
                          <a14:foregroundMark x1="70703" y1="8594" x2="70703" y2="8594"/>
                          <a14:foregroundMark x1="70703" y1="67969" x2="70703" y2="67969"/>
                          <a14:foregroundMark x1="18945" y1="65234" x2="18945" y2="65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975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09" y="1447800"/>
            <a:ext cx="9168809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15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</a:t>
            </a:r>
          </a:p>
        </p:txBody>
      </p:sp>
      <p:sp>
        <p:nvSpPr>
          <p:cNvPr id="4" name="מלבן 3"/>
          <p:cNvSpPr/>
          <p:nvPr/>
        </p:nvSpPr>
        <p:spPr>
          <a:xfrm>
            <a:off x="0" y="3758625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כך, מדינת הרווחה מייצרת מערכת ביטוחים ושירותים של </a:t>
            </a:r>
            <a:r>
              <a:rPr lang="he-IL" sz="4800" dirty="0">
                <a:ln w="9525" cmpd="sng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תלות הדדית</a:t>
            </a:r>
            <a:r>
              <a:rPr lang="he-IL" sz="480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r>
              <a:rPr lang="he-I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בינה לבין אזרחיה, מבססת את עצמה ורוכשת את </a:t>
            </a:r>
            <a:r>
              <a:rPr lang="he-IL" sz="4800" dirty="0">
                <a:ln w="9525" cmpd="sng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נאמנות אזרחיה</a:t>
            </a:r>
          </a:p>
        </p:txBody>
      </p:sp>
    </p:spTree>
    <p:extLst>
      <p:ext uri="{BB962C8B-B14F-4D97-AF65-F5344CB8AC3E}">
        <p14:creationId xmlns:p14="http://schemas.microsoft.com/office/powerpoint/2010/main" val="57334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תוצאת תמונה עבור זכויות רווח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5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התומכים במדינת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מלבן 4"/>
          <p:cNvSpPr/>
          <p:nvPr/>
        </p:nvSpPr>
        <p:spPr>
          <a:xfrm>
            <a:off x="0" y="1676400"/>
            <a:ext cx="9144000" cy="1447800"/>
          </a:xfrm>
          <a:prstGeom prst="rect">
            <a:avLst/>
          </a:prstGeom>
          <a:solidFill>
            <a:srgbClr val="1F5F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</a:rPr>
              <a:t>התומכים במדינת רווחה מתבססים על המושג </a:t>
            </a:r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זכויות חברתיות</a:t>
            </a:r>
            <a:r>
              <a:rPr lang="he-IL" sz="32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he-IL" sz="3200" b="1" dirty="0">
                <a:solidFill>
                  <a:schemeClr val="bg1"/>
                </a:solidFill>
              </a:rPr>
              <a:t>הזכות לרמת חיים נאותה ובהן:</a:t>
            </a:r>
          </a:p>
        </p:txBody>
      </p:sp>
      <p:sp>
        <p:nvSpPr>
          <p:cNvPr id="6" name="מלבן 5"/>
          <p:cNvSpPr/>
          <p:nvPr/>
        </p:nvSpPr>
        <p:spPr>
          <a:xfrm>
            <a:off x="0" y="3276600"/>
            <a:ext cx="3200400" cy="6858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>
                  <a:solidFill>
                    <a:schemeClr val="tx1"/>
                  </a:solidFill>
                </a:ln>
              </a:rPr>
              <a:t>הזכות לחינוך</a:t>
            </a:r>
          </a:p>
        </p:txBody>
      </p:sp>
      <p:sp>
        <p:nvSpPr>
          <p:cNvPr id="11" name="מלבן 10"/>
          <p:cNvSpPr/>
          <p:nvPr/>
        </p:nvSpPr>
        <p:spPr>
          <a:xfrm>
            <a:off x="0" y="4114800"/>
            <a:ext cx="3200400" cy="6858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>
                  <a:solidFill>
                    <a:schemeClr val="tx1"/>
                  </a:solidFill>
                </a:ln>
              </a:rPr>
              <a:t>הזכות לבריאות</a:t>
            </a:r>
          </a:p>
        </p:txBody>
      </p:sp>
      <p:sp>
        <p:nvSpPr>
          <p:cNvPr id="12" name="מלבן 11"/>
          <p:cNvSpPr/>
          <p:nvPr/>
        </p:nvSpPr>
        <p:spPr>
          <a:xfrm>
            <a:off x="0" y="4953000"/>
            <a:ext cx="3200400" cy="6858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>
                  <a:solidFill>
                    <a:schemeClr val="tx1"/>
                  </a:solidFill>
                </a:ln>
              </a:rPr>
              <a:t>הזכות לדיור</a:t>
            </a:r>
          </a:p>
        </p:txBody>
      </p:sp>
      <p:sp>
        <p:nvSpPr>
          <p:cNvPr id="13" name="מלבן 12"/>
          <p:cNvSpPr/>
          <p:nvPr/>
        </p:nvSpPr>
        <p:spPr>
          <a:xfrm>
            <a:off x="0" y="5791200"/>
            <a:ext cx="3200400" cy="6858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>
                  <a:solidFill>
                    <a:schemeClr val="tx1"/>
                  </a:solidFill>
                </a:ln>
              </a:rPr>
              <a:t>הזכות לרווחה</a:t>
            </a:r>
          </a:p>
        </p:txBody>
      </p:sp>
    </p:spTree>
    <p:extLst>
      <p:ext uri="{BB962C8B-B14F-4D97-AF65-F5344CB8AC3E}">
        <p14:creationId xmlns:p14="http://schemas.microsoft.com/office/powerpoint/2010/main" val="317041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תוצאת תמונה עבור זכויות רווח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5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התומכים במדינת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972300" y="4876800"/>
            <a:ext cx="719940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</a:rPr>
              <a:t>על המדינה מוטלת </a:t>
            </a:r>
            <a:r>
              <a:rPr lang="he-IL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</a:rPr>
              <a:t>החובה</a:t>
            </a:r>
          </a:p>
          <a:p>
            <a:pPr algn="ctr"/>
            <a:r>
              <a:rPr lang="he-IL" sz="48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</a:rPr>
              <a:t>לספק </a:t>
            </a:r>
            <a:r>
              <a:rPr lang="he-IL" sz="6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</a:rPr>
              <a:t>זכויות</a:t>
            </a:r>
            <a:r>
              <a:rPr lang="he-IL" sz="48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</a:rPr>
              <a:t> אלה</a:t>
            </a:r>
          </a:p>
        </p:txBody>
      </p:sp>
    </p:spTree>
    <p:extLst>
      <p:ext uri="{BB962C8B-B14F-4D97-AF65-F5344CB8AC3E}">
        <p14:creationId xmlns:p14="http://schemas.microsoft.com/office/powerpoint/2010/main" val="274176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תוצאת תמונה עבור מדינת הרווחה במסור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447800"/>
            <a:ext cx="1046697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בתורה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מלבן 4"/>
          <p:cNvSpPr/>
          <p:nvPr/>
        </p:nvSpPr>
        <p:spPr>
          <a:xfrm>
            <a:off x="93640" y="2667000"/>
            <a:ext cx="866936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1" cap="none" spc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יסודות מדינת הרווחה מצויים בתורה</a:t>
            </a:r>
          </a:p>
          <a:p>
            <a:pPr algn="ctr"/>
            <a:endParaRPr lang="he-IL" sz="44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1F5F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he-IL" sz="44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1F5F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he-IL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ובמסורת של התורה היהודית</a:t>
            </a:r>
            <a:endParaRPr lang="he-IL" sz="44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1F5F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51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תוצאת תמונה עבור מדינת הרווחה במסור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447800"/>
            <a:ext cx="1046697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בתורה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1319937" y="1676400"/>
            <a:ext cx="62167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על מי מטילה התורה</a:t>
            </a:r>
          </a:p>
          <a:p>
            <a:pPr algn="ctr"/>
            <a:r>
              <a:rPr lang="he-IL" sz="4400" b="1" cap="none" spc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את המחויבות החברתית?</a:t>
            </a:r>
          </a:p>
        </p:txBody>
      </p:sp>
      <p:sp>
        <p:nvSpPr>
          <p:cNvPr id="2" name="מלבן 1"/>
          <p:cNvSpPr/>
          <p:nvPr/>
        </p:nvSpPr>
        <p:spPr>
          <a:xfrm>
            <a:off x="-152400" y="4572000"/>
            <a:ext cx="92964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rgbClr val="1F5FA0"/>
                </a:solidFill>
              </a:rPr>
              <a:t>חוקי המקרא מציגים אחריות לא על השלטון בלבד,</a:t>
            </a:r>
          </a:p>
          <a:p>
            <a:pPr algn="ctr"/>
            <a:r>
              <a:rPr lang="he-IL" sz="3200" b="1" dirty="0">
                <a:solidFill>
                  <a:srgbClr val="1F5FA0"/>
                </a:solidFill>
              </a:rPr>
              <a:t>היחיד הוא שאחראי לרווחתה הכלכלית של החברה.</a:t>
            </a:r>
          </a:p>
        </p:txBody>
      </p:sp>
    </p:spTree>
    <p:extLst>
      <p:ext uri="{BB962C8B-B14F-4D97-AF65-F5344CB8AC3E}">
        <p14:creationId xmlns:p14="http://schemas.microsoft.com/office/powerpoint/2010/main" val="29093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667000" y="223070"/>
            <a:ext cx="6282904" cy="1054394"/>
          </a:xfrm>
        </p:spPr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>
          <a:xfrm>
            <a:off x="0" y="1785305"/>
            <a:ext cx="457200" cy="269039"/>
          </a:xfrm>
        </p:spPr>
        <p:txBody>
          <a:bodyPr/>
          <a:lstStyle/>
          <a:p>
            <a:fld id="{D1B887D3-9D3D-4040-B1B4-23DC070FC78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https://www.ias.co.il/wp-content/uploads/thumbs/TRAVEL_5-25-35t8dsz04z1cyzrxqews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8556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/>
          <p:cNvSpPr/>
          <p:nvPr/>
        </p:nvSpPr>
        <p:spPr>
          <a:xfrm>
            <a:off x="0" y="4876800"/>
            <a:ext cx="9185562" cy="19812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accent4"/>
                </a:solidFill>
              </a:rPr>
              <a:t>כינוי למכלול המנגנונים שמפעילה המדינה שמטרתם </a:t>
            </a: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חלוקה מחדש </a:t>
            </a:r>
            <a:r>
              <a:rPr lang="he-IL" sz="3600" b="1" dirty="0">
                <a:solidFill>
                  <a:schemeClr val="accent4"/>
                </a:solidFill>
              </a:rPr>
              <a:t>של המשאבים בחברה</a:t>
            </a:r>
          </a:p>
        </p:txBody>
      </p:sp>
    </p:spTree>
    <p:extLst>
      <p:ext uri="{BB962C8B-B14F-4D97-AF65-F5344CB8AC3E}">
        <p14:creationId xmlns:p14="http://schemas.microsoft.com/office/powerpoint/2010/main" val="32944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תוצאת תמונה עבור מדינת הרווחה במסור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447800"/>
            <a:ext cx="1046697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בתורה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0" y="1600200"/>
            <a:ext cx="4724400" cy="4419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rgbClr val="1F5FA0"/>
                </a:solidFill>
              </a:rPr>
              <a:t>חוקי המקרא פונים אל כל אחד ואחת מישראל ומחייבים אותם לעשות לשיפור מצבם של הנזקקים וחסרי היכולת.</a:t>
            </a:r>
          </a:p>
        </p:txBody>
      </p:sp>
    </p:spTree>
    <p:extLst>
      <p:ext uri="{BB962C8B-B14F-4D97-AF65-F5344CB8AC3E}">
        <p14:creationId xmlns:p14="http://schemas.microsoft.com/office/powerpoint/2010/main" val="4192950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תוצאת תמונה עבור פרשנות מהתנ&quot;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6" y="1447799"/>
            <a:ext cx="9165265" cy="61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בתנ"ך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0" y="1600200"/>
            <a:ext cx="9195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9525" cmpd="sng"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לא השלטון לבדו אחראי לרווחת הפרט</a:t>
            </a:r>
            <a:endParaRPr lang="he-IL" sz="4400" b="1" cap="none" spc="0" dirty="0">
              <a:ln w="9525" cmpd="sng">
                <a:solidFill>
                  <a:schemeClr val="bg1"/>
                </a:solidFill>
                <a:prstDash val="solid"/>
              </a:ln>
              <a:effectLst>
                <a:glow rad="101600">
                  <a:srgbClr val="1F5F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-152400" y="5410200"/>
            <a:ext cx="9296400" cy="1447800"/>
          </a:xfrm>
          <a:prstGeom prst="rect">
            <a:avLst/>
          </a:prstGeom>
          <a:solidFill>
            <a:srgbClr val="1F5F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התפיסה המקראית מניחה כי העוני הוא חלק בלתי-נפרד מהמציאות האנושית.</a:t>
            </a:r>
          </a:p>
        </p:txBody>
      </p:sp>
    </p:spTree>
    <p:extLst>
      <p:ext uri="{BB962C8B-B14F-4D97-AF65-F5344CB8AC3E}">
        <p14:creationId xmlns:p14="http://schemas.microsoft.com/office/powerpoint/2010/main" val="2341351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תוצאת תמונה עבור פרשנות מהתנ&quot;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6" y="1447799"/>
            <a:ext cx="9165265" cy="61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בתנ"ך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183550" y="4259759"/>
            <a:ext cx="88280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1F5F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"כי לא יחדל אביון מקרב הארץ"</a:t>
            </a:r>
            <a:endParaRPr lang="he-IL" sz="6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1F5F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-21266" y="1752600"/>
            <a:ext cx="9165266" cy="1143000"/>
          </a:xfrm>
          <a:prstGeom prst="rect">
            <a:avLst/>
          </a:prstGeom>
          <a:solidFill>
            <a:srgbClr val="1F5F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לפיכך, קובעת התורה:</a:t>
            </a:r>
          </a:p>
        </p:txBody>
      </p:sp>
    </p:spTree>
    <p:extLst>
      <p:ext uri="{BB962C8B-B14F-4D97-AF65-F5344CB8AC3E}">
        <p14:creationId xmlns:p14="http://schemas.microsoft.com/office/powerpoint/2010/main" val="748074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תוצאת תמונה עבור פרשנות מהתנ&quot;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6" y="1447799"/>
            <a:ext cx="9165265" cy="61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בתנ"ך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מלבן 7"/>
          <p:cNvSpPr/>
          <p:nvPr/>
        </p:nvSpPr>
        <p:spPr>
          <a:xfrm>
            <a:off x="716721" y="4191000"/>
            <a:ext cx="75128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"על כן אנוכי מצווך לאמור: פתוח תפתח את ידך לאחיך לענייך </a:t>
            </a:r>
            <a:r>
              <a:rPr lang="he-IL" sz="54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ולאביונך</a:t>
            </a:r>
            <a:r>
              <a:rPr lang="he-IL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5FA0"/>
                </a:solidFill>
                <a:effectLst>
                  <a:glow rad="101600">
                    <a:srgbClr val="FFFFFF"/>
                  </a:glow>
                  <a:outerShdw blurRad="50800" algn="tl" rotWithShape="0">
                    <a:srgbClr val="00000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בארצך"</a:t>
            </a:r>
            <a:endParaRPr lang="he-IL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1F5FA0"/>
              </a:solidFill>
              <a:effectLst>
                <a:glow rad="101600">
                  <a:srgbClr val="FFFFFF"/>
                </a:glow>
                <a:outerShdw blurRad="50800" algn="tl" rotWithShape="0">
                  <a:srgbClr val="000000"/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629400" y="1981200"/>
            <a:ext cx="2514600" cy="914400"/>
          </a:xfrm>
          <a:prstGeom prst="rect">
            <a:avLst/>
          </a:prstGeom>
          <a:solidFill>
            <a:srgbClr val="1F5F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ומחייבת: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6400800"/>
            <a:ext cx="2209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/>
              <a:t>דברים ט"ו, י"א</a:t>
            </a:r>
          </a:p>
        </p:txBody>
      </p:sp>
    </p:spTree>
    <p:extLst>
      <p:ext uri="{BB962C8B-B14F-4D97-AF65-F5344CB8AC3E}">
        <p14:creationId xmlns:p14="http://schemas.microsoft.com/office/powerpoint/2010/main" val="74807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תמונה קשור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88906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בתנ"ך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AutoShape 2" descr="תוצאת תמונה עבור לומדים תנ&quot;ך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4" descr="תוצאת תמונה עבור לומדים תנ&quot;ך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AutoShape 6" descr="תוצאת תמונה עבור לומדים תנ&quot;ך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5867400" y="1447800"/>
            <a:ext cx="3360738" cy="556260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rgbClr val="1F5FA0"/>
                </a:solidFill>
              </a:rPr>
              <a:t>מחויבות היחיד לחלשים עוברת כחוט השני בנוכחות הנביאים המתריעים על עוולות חברתיות:</a:t>
            </a:r>
          </a:p>
        </p:txBody>
      </p:sp>
    </p:spTree>
    <p:extLst>
      <p:ext uri="{BB962C8B-B14F-4D97-AF65-F5344CB8AC3E}">
        <p14:creationId xmlns:p14="http://schemas.microsoft.com/office/powerpoint/2010/main" val="2779460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תמונה קשור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88906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בתנ"ך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399871" y="2209800"/>
            <a:ext cx="849944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"משפט אמת שפטו וחסד ורחמים עשו</a:t>
            </a:r>
          </a:p>
          <a:p>
            <a:pPr algn="ctr"/>
            <a:r>
              <a:rPr lang="he-IL" sz="54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איש את אחיו, ואלמנה ויתום, גר ועני</a:t>
            </a:r>
          </a:p>
          <a:p>
            <a:pPr algn="ctr"/>
            <a:r>
              <a:rPr lang="he-IL" sz="54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אל תעשקו ורעת איש אחיו </a:t>
            </a:r>
          </a:p>
          <a:p>
            <a:pPr algn="ctr"/>
            <a:r>
              <a:rPr lang="he-IL" sz="54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אל תחשבו </a:t>
            </a:r>
            <a:r>
              <a:rPr lang="he-IL" sz="54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בלבככם</a:t>
            </a:r>
            <a:r>
              <a:rPr lang="he-IL" sz="54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"  </a:t>
            </a:r>
            <a:endParaRPr lang="he-IL" sz="540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6019800"/>
            <a:ext cx="2209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/>
              <a:t>זכריה ז –ט-י</a:t>
            </a:r>
          </a:p>
        </p:txBody>
      </p:sp>
    </p:spTree>
    <p:extLst>
      <p:ext uri="{BB962C8B-B14F-4D97-AF65-F5344CB8AC3E}">
        <p14:creationId xmlns:p14="http://schemas.microsoft.com/office/powerpoint/2010/main" val="114126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תוצאת תמונה עבור המשבר של 19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0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4495799"/>
            <a:ext cx="9144000" cy="1676401"/>
          </a:xfrm>
          <a:prstGeom prst="rect">
            <a:avLst/>
          </a:prstGeom>
          <a:solidFill>
            <a:srgbClr val="1F5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התפתחות מדינת הרווחה חלה בעקבות </a:t>
            </a:r>
            <a:r>
              <a:rPr lang="he-IL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המשבר הגדול של 1929</a:t>
            </a:r>
          </a:p>
        </p:txBody>
      </p:sp>
    </p:spTree>
    <p:extLst>
      <p:ext uri="{BB962C8B-B14F-4D97-AF65-F5344CB8AC3E}">
        <p14:creationId xmlns:p14="http://schemas.microsoft.com/office/powerpoint/2010/main" val="412495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תוצאת תמונה עבור המשבר של 19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0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1447800"/>
            <a:ext cx="3505200" cy="5410199"/>
          </a:xfrm>
          <a:prstGeom prst="rect">
            <a:avLst/>
          </a:prstGeom>
          <a:solidFill>
            <a:srgbClr val="1F5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היה חשש כבד שהסדר החברתי יתפרק, על ידי אנשים שנותרו חסרי כל, </a:t>
            </a:r>
            <a:r>
              <a:rPr lang="he-IL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מובטלים.</a:t>
            </a:r>
          </a:p>
        </p:txBody>
      </p:sp>
    </p:spTree>
    <p:extLst>
      <p:ext uri="{BB962C8B-B14F-4D97-AF65-F5344CB8AC3E}">
        <p14:creationId xmlns:p14="http://schemas.microsoft.com/office/powerpoint/2010/main" val="1486350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תוצאת תמונה עבור ‪The invisible hand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425869"/>
            <a:ext cx="952500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0" y="4572000"/>
            <a:ext cx="9144000" cy="1905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rgbClr val="1F5FA0"/>
                </a:solidFill>
              </a:rPr>
              <a:t>מודל מדינת הרווחה הוצג כקריאת תיגר על תפיסת ה"יד </a:t>
            </a:r>
            <a:r>
              <a:rPr lang="he-IL" sz="4000" b="1" dirty="0" err="1">
                <a:solidFill>
                  <a:srgbClr val="1F5FA0"/>
                </a:solidFill>
              </a:rPr>
              <a:t>הנעלמה</a:t>
            </a:r>
            <a:r>
              <a:rPr lang="he-IL" sz="4000" b="1" dirty="0">
                <a:solidFill>
                  <a:srgbClr val="1F5FA0"/>
                </a:solidFill>
              </a:rPr>
              <a:t>" והשוק החופשי ששלטו עד אז</a:t>
            </a:r>
          </a:p>
        </p:txBody>
      </p:sp>
    </p:spTree>
    <p:extLst>
      <p:ext uri="{BB962C8B-B14F-4D97-AF65-F5344CB8AC3E}">
        <p14:creationId xmlns:p14="http://schemas.microsoft.com/office/powerpoint/2010/main" val="941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4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1447800"/>
            <a:ext cx="9144000" cy="2209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3600" b="1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המושג מדינת הרווחה קיבל משמעות ותוקף אחרי מלחמת העולם השנייה, כאשר עלה הצורך של המדינות לספק לאוכלוסייה הפגועה מן המלחמה, שירותים בסיסיים:</a:t>
            </a:r>
          </a:p>
        </p:txBody>
      </p:sp>
      <p:sp>
        <p:nvSpPr>
          <p:cNvPr id="7" name="מלבן 6"/>
          <p:cNvSpPr/>
          <p:nvPr/>
        </p:nvSpPr>
        <p:spPr>
          <a:xfrm>
            <a:off x="381000" y="4114800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תעסוקה</a:t>
            </a:r>
          </a:p>
        </p:txBody>
      </p:sp>
      <p:sp>
        <p:nvSpPr>
          <p:cNvPr id="8" name="מלבן 7"/>
          <p:cNvSpPr/>
          <p:nvPr/>
        </p:nvSpPr>
        <p:spPr>
          <a:xfrm>
            <a:off x="2667000" y="5334000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טיפול רפואי</a:t>
            </a:r>
          </a:p>
        </p:txBody>
      </p:sp>
      <p:sp>
        <p:nvSpPr>
          <p:cNvPr id="9" name="מלבן 8"/>
          <p:cNvSpPr/>
          <p:nvPr/>
        </p:nvSpPr>
        <p:spPr>
          <a:xfrm>
            <a:off x="4953000" y="4267200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דיור</a:t>
            </a:r>
          </a:p>
        </p:txBody>
      </p:sp>
      <p:sp>
        <p:nvSpPr>
          <p:cNvPr id="10" name="מלבן 9"/>
          <p:cNvSpPr/>
          <p:nvPr/>
        </p:nvSpPr>
        <p:spPr>
          <a:xfrm>
            <a:off x="7086600" y="5410200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מזון</a:t>
            </a:r>
          </a:p>
        </p:txBody>
      </p:sp>
    </p:spTree>
    <p:extLst>
      <p:ext uri="{BB962C8B-B14F-4D97-AF65-F5344CB8AC3E}">
        <p14:creationId xmlns:p14="http://schemas.microsoft.com/office/powerpoint/2010/main" val="185097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667000" y="223070"/>
            <a:ext cx="6282904" cy="1054394"/>
          </a:xfrm>
        </p:spPr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>
          <a:xfrm>
            <a:off x="0" y="1785305"/>
            <a:ext cx="457200" cy="269039"/>
          </a:xfrm>
        </p:spPr>
        <p:txBody>
          <a:bodyPr/>
          <a:lstStyle/>
          <a:p>
            <a:fld id="{D1B887D3-9D3D-4040-B1B4-23DC070FC78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https://www.ias.co.il/wp-content/uploads/thumbs/TRAVEL_5-25-35t8dsz04z1cyzrxqews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8556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/>
          <p:cNvSpPr/>
          <p:nvPr/>
        </p:nvSpPr>
        <p:spPr>
          <a:xfrm>
            <a:off x="0" y="4876800"/>
            <a:ext cx="9185562" cy="19812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accent4"/>
                </a:solidFill>
              </a:rPr>
              <a:t>מנגנונים אלו אוספים משאבים מהאזרחים-</a:t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he-IL" sz="3600" b="1" dirty="0">
                <a:solidFill>
                  <a:schemeClr val="accent4"/>
                </a:solidFill>
              </a:rPr>
              <a:t>בעיקר בצורת מיסים</a:t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he-IL" sz="3600" b="1" dirty="0">
                <a:solidFill>
                  <a:schemeClr val="accent4"/>
                </a:solidFill>
              </a:rPr>
              <a:t>ומחלקים אותם מחדש באופנים צודקים</a:t>
            </a:r>
          </a:p>
        </p:txBody>
      </p:sp>
    </p:spTree>
    <p:extLst>
      <p:ext uri="{BB962C8B-B14F-4D97-AF65-F5344CB8AC3E}">
        <p14:creationId xmlns:p14="http://schemas.microsoft.com/office/powerpoint/2010/main" val="492664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4495799"/>
            <a:ext cx="9144000" cy="2209801"/>
          </a:xfrm>
          <a:prstGeom prst="rect">
            <a:avLst/>
          </a:prstGeom>
          <a:solidFill>
            <a:srgbClr val="1F5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ביסודו של רעיון זה עמדה ההסכמה שעל המדינה להתמקד בצמיחה כלכלית וברווחת אזרחיה, באמצעות התערבות ממשלתית</a:t>
            </a:r>
          </a:p>
        </p:txBody>
      </p:sp>
    </p:spTree>
    <p:extLst>
      <p:ext uri="{BB962C8B-B14F-4D97-AF65-F5344CB8AC3E}">
        <p14:creationId xmlns:p14="http://schemas.microsoft.com/office/powerpoint/2010/main" val="276762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×ª××¦××ª ×ª××× × ×¢×××¨ âªwhy?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3999" cy="541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0" y="1981200"/>
            <a:ext cx="90403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מדוע שתתערב המדינה?</a:t>
            </a:r>
          </a:p>
        </p:txBody>
      </p:sp>
      <p:sp>
        <p:nvSpPr>
          <p:cNvPr id="6" name="AutoShape 2" descr="×ª××¦××ª ×ª××× × ×¢×××¨ âªwhy?â¬â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AutoShape 7" descr="×ª××× × ×§×©××¨×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578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" y="1447800"/>
            <a:ext cx="9131596" cy="542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0" y="2286000"/>
            <a:ext cx="9144000" cy="18722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בשל ההבנה שהתגבשה באשר לחוסר היכולת המובנה של מנגנון השוק לווסת את עצמו ללא התערבות חיצונית</a:t>
            </a:r>
          </a:p>
        </p:txBody>
      </p:sp>
    </p:spTree>
    <p:extLst>
      <p:ext uri="{BB962C8B-B14F-4D97-AF65-F5344CB8AC3E}">
        <p14:creationId xmlns:p14="http://schemas.microsoft.com/office/powerpoint/2010/main" val="557527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מדינת הרווחה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50" name="Picture 2" descr="×ª××¦××ª ×ª××× × ×¢×××¨ ×××¡×¨ ×××××× ×××××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8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0" y="4724400"/>
            <a:ext cx="9144000" cy="1600200"/>
          </a:xfrm>
          <a:prstGeom prst="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2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למעשה, התחרות החופשית הגדילה את חוסר הביטחון הכלכלי והחברתי והפכה את כלכלת השוק לאיום על חלקים גדולים במדינות המתועשות</a:t>
            </a:r>
          </a:p>
        </p:txBody>
      </p:sp>
    </p:spTree>
    <p:extLst>
      <p:ext uri="{BB962C8B-B14F-4D97-AF65-F5344CB8AC3E}">
        <p14:creationId xmlns:p14="http://schemas.microsoft.com/office/powerpoint/2010/main" val="73817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×ª××¦××ª ×ª××× × ×¢×××¨ âªThe New Deal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5884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deal</a:t>
            </a:r>
            <a:endParaRPr lang="he-I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4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4982749"/>
            <a:ext cx="9144000" cy="1570451"/>
          </a:xfrm>
          <a:prstGeom prst="rect">
            <a:avLst/>
          </a:prstGeom>
          <a:solidFill>
            <a:srgbClr val="1F5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מדיניות כלכלית של מעורבות ממשלתית שהונהגה בארה"ב, 1929, במטרה להוציא את המדינה מ"השפל הגדול" שלאחר נפילת הבורסה</a:t>
            </a:r>
          </a:p>
        </p:txBody>
      </p:sp>
    </p:spTree>
    <p:extLst>
      <p:ext uri="{BB962C8B-B14F-4D97-AF65-F5344CB8AC3E}">
        <p14:creationId xmlns:p14="http://schemas.microsoft.com/office/powerpoint/2010/main" val="2830374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×ª××¦××ª ×ª××× × ×¢×××¨ âªThe New Deal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5884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deal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- עיקרי התכנית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אליפסה 4"/>
          <p:cNvSpPr/>
          <p:nvPr/>
        </p:nvSpPr>
        <p:spPr>
          <a:xfrm>
            <a:off x="609600" y="1981200"/>
            <a:ext cx="2895600" cy="2743200"/>
          </a:xfrm>
          <a:prstGeom prst="ellipse">
            <a:avLst/>
          </a:prstGeom>
          <a:solidFill>
            <a:srgbClr val="1F5FA0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600" b="1" dirty="0">
                <a:ln>
                  <a:solidFill>
                    <a:schemeClr val="tx1"/>
                  </a:solidFill>
                </a:ln>
              </a:rPr>
              <a:t>השקעות בסקטור הציבורי</a:t>
            </a:r>
          </a:p>
        </p:txBody>
      </p:sp>
      <p:sp>
        <p:nvSpPr>
          <p:cNvPr id="6" name="אליפסה 5"/>
          <p:cNvSpPr/>
          <p:nvPr/>
        </p:nvSpPr>
        <p:spPr>
          <a:xfrm>
            <a:off x="4114800" y="2438400"/>
            <a:ext cx="2286000" cy="2057400"/>
          </a:xfrm>
          <a:prstGeom prst="ellipse">
            <a:avLst/>
          </a:prstGeom>
          <a:solidFill>
            <a:srgbClr val="F96367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ln>
                  <a:solidFill>
                    <a:schemeClr val="tx1"/>
                  </a:solidFill>
                </a:ln>
              </a:rPr>
              <a:t>פיתוח מקומות תעסוקה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2514600" y="4495800"/>
            <a:ext cx="2133600" cy="1981200"/>
          </a:xfrm>
          <a:prstGeom prst="ellipse">
            <a:avLst/>
          </a:prstGeom>
          <a:solidFill>
            <a:schemeClr val="tx2">
              <a:lumMod val="40000"/>
              <a:lumOff val="60000"/>
              <a:alpha val="7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n>
                  <a:solidFill>
                    <a:schemeClr val="tx1"/>
                  </a:solidFill>
                </a:ln>
              </a:rPr>
              <a:t>תמיכה במפעלים</a:t>
            </a:r>
          </a:p>
        </p:txBody>
      </p:sp>
      <p:sp>
        <p:nvSpPr>
          <p:cNvPr id="8" name="אליפסה 7"/>
          <p:cNvSpPr/>
          <p:nvPr/>
        </p:nvSpPr>
        <p:spPr>
          <a:xfrm>
            <a:off x="6553200" y="3810000"/>
            <a:ext cx="2286000" cy="2438400"/>
          </a:xfrm>
          <a:prstGeom prst="ellipse">
            <a:avLst/>
          </a:prstGeom>
          <a:solidFill>
            <a:schemeClr val="accent5">
              <a:lumMod val="75000"/>
              <a:alpha val="7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n>
                  <a:solidFill>
                    <a:schemeClr val="tx1"/>
                  </a:solidFill>
                </a:ln>
              </a:rPr>
              <a:t>תקציב לאומי לתשתיות</a:t>
            </a:r>
          </a:p>
        </p:txBody>
      </p:sp>
    </p:spTree>
    <p:extLst>
      <p:ext uri="{BB962C8B-B14F-4D97-AF65-F5344CB8AC3E}">
        <p14:creationId xmlns:p14="http://schemas.microsoft.com/office/powerpoint/2010/main" val="328744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המהפכה </a:t>
            </a:r>
            <a:r>
              <a:rPr lang="he-IL" dirty="0" err="1"/>
              <a:t>הקיינסיאנית</a:t>
            </a:r>
            <a:endParaRPr lang="he-IL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26" name="Picture 2" descr="Image result for â«×§××× ×¡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15">
            <a:extLst>
              <a:ext uri="{FF2B5EF4-FFF2-40B4-BE49-F238E27FC236}">
                <a16:creationId xmlns:a16="http://schemas.microsoft.com/office/drawing/2014/main" id="{968ED592-ADA3-49BA-B4BE-FA5C9490718D}"/>
              </a:ext>
            </a:extLst>
          </p:cNvPr>
          <p:cNvSpPr/>
          <p:nvPr/>
        </p:nvSpPr>
        <p:spPr>
          <a:xfrm>
            <a:off x="0" y="5058949"/>
            <a:ext cx="9144000" cy="1570451"/>
          </a:xfrm>
          <a:prstGeom prst="rect">
            <a:avLst/>
          </a:prstGeom>
          <a:solidFill>
            <a:srgbClr val="1F5F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he-IL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תיאוריה כלכלית שפותחה על ידי הכלכלן הבריטי ג'ון </a:t>
            </a:r>
            <a:r>
              <a:rPr lang="he-IL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מינרד</a:t>
            </a:r>
            <a:r>
              <a:rPr lang="he-IL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e-IL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קיינס</a:t>
            </a:r>
            <a:r>
              <a:rPr lang="he-IL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שהאמין שהתערבות ממשלתית פעילה בשוק הינה השיטה היחידה להבטיח צמיחה כלכלית ויציבות. </a:t>
            </a:r>
          </a:p>
        </p:txBody>
      </p:sp>
    </p:spTree>
    <p:extLst>
      <p:ext uri="{BB962C8B-B14F-4D97-AF65-F5344CB8AC3E}">
        <p14:creationId xmlns:p14="http://schemas.microsoft.com/office/powerpoint/2010/main" val="3788858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המקרה הגרמני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65"/>
          <a:stretch/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3352800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גרמניה תחת שלטונו של </a:t>
            </a:r>
            <a:r>
              <a:rPr lang="he-IL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ביסמרק</a:t>
            </a:r>
            <a:r>
              <a:rPr lang="he-I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מציעה לעולם המערבי את מושג </a:t>
            </a:r>
            <a:r>
              <a:rPr lang="he-IL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"הביטוח הלאומי", </a:t>
            </a:r>
            <a:r>
              <a:rPr lang="he-I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את ביטוחי תאונות העבודה, את הפנסיה, את שעות העבודה המקסימליות, ועוד</a:t>
            </a:r>
          </a:p>
        </p:txBody>
      </p:sp>
    </p:spTree>
    <p:extLst>
      <p:ext uri="{BB962C8B-B14F-4D97-AF65-F5344CB8AC3E}">
        <p14:creationId xmlns:p14="http://schemas.microsoft.com/office/powerpoint/2010/main" val="1448371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המקרה האנגלי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54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1828800"/>
            <a:ext cx="4572000" cy="44958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ממשלת צ'רצ'יל של שנת 1941 מוצאת עצמה עם </a:t>
            </a:r>
            <a:r>
              <a:rPr lang="he-IL" sz="4000" b="1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גילויי עוני, בערות, תחלואה,</a:t>
            </a:r>
            <a:r>
              <a:rPr lang="he-IL" sz="3200" b="1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e-IL" sz="32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ומאוימת מתנועות המון פאשיסטיות, שמצליחות במקומות בהם נדמה שהדמוקרטיה נכשלה</a:t>
            </a:r>
          </a:p>
        </p:txBody>
      </p:sp>
    </p:spTree>
    <p:extLst>
      <p:ext uri="{BB962C8B-B14F-4D97-AF65-F5344CB8AC3E}">
        <p14:creationId xmlns:p14="http://schemas.microsoft.com/office/powerpoint/2010/main" val="1973484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39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מדינות רווחה בעולם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191394" y="2761833"/>
            <a:ext cx="864780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127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רוב המדינות הדמוקרטיות המפותחות, המבוססות על כלכלת שוק, מוגדרות כמדינות רווחה</a:t>
            </a:r>
          </a:p>
          <a:p>
            <a:pPr algn="ctr"/>
            <a:r>
              <a:rPr lang="he-IL" sz="4400" b="1" cap="none" spc="0" dirty="0">
                <a:ln w="127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667000" y="223070"/>
            <a:ext cx="6282904" cy="1054394"/>
          </a:xfrm>
        </p:spPr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>
          <a:xfrm>
            <a:off x="0" y="1785305"/>
            <a:ext cx="457200" cy="269039"/>
          </a:xfrm>
        </p:spPr>
        <p:txBody>
          <a:bodyPr/>
          <a:lstStyle/>
          <a:p>
            <a:fld id="{D1B887D3-9D3D-4040-B1B4-23DC070FC78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https://www.ias.co.il/wp-content/uploads/thumbs/TRAVEL_5-25-35t8dsz04z1cyzrxqews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8556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/>
          <p:cNvSpPr/>
          <p:nvPr/>
        </p:nvSpPr>
        <p:spPr>
          <a:xfrm>
            <a:off x="2057400" y="1968795"/>
            <a:ext cx="4689762" cy="762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ln w="18415" cmpd="sng">
                  <a:noFill/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למטרות:</a:t>
            </a:r>
          </a:p>
        </p:txBody>
      </p:sp>
      <p:sp>
        <p:nvSpPr>
          <p:cNvPr id="4" name="מלבן 3"/>
          <p:cNvSpPr/>
          <p:nvPr/>
        </p:nvSpPr>
        <p:spPr>
          <a:xfrm>
            <a:off x="2438400" y="2956737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חינוך</a:t>
            </a:r>
          </a:p>
        </p:txBody>
      </p:sp>
      <p:sp>
        <p:nvSpPr>
          <p:cNvPr id="8" name="מלבן 7"/>
          <p:cNvSpPr/>
          <p:nvPr/>
        </p:nvSpPr>
        <p:spPr>
          <a:xfrm>
            <a:off x="2438400" y="4419600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בריאות</a:t>
            </a:r>
          </a:p>
        </p:txBody>
      </p:sp>
      <p:sp>
        <p:nvSpPr>
          <p:cNvPr id="9" name="מלבן 8"/>
          <p:cNvSpPr/>
          <p:nvPr/>
        </p:nvSpPr>
        <p:spPr>
          <a:xfrm>
            <a:off x="4582633" y="4405423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דיור</a:t>
            </a:r>
          </a:p>
        </p:txBody>
      </p:sp>
      <p:sp>
        <p:nvSpPr>
          <p:cNvPr id="10" name="מלבן 9"/>
          <p:cNvSpPr/>
          <p:nvPr/>
        </p:nvSpPr>
        <p:spPr>
          <a:xfrm>
            <a:off x="4572000" y="2956737"/>
            <a:ext cx="1828800" cy="1295400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רווחה</a:t>
            </a:r>
          </a:p>
        </p:txBody>
      </p:sp>
    </p:spTree>
    <p:extLst>
      <p:ext uri="{BB962C8B-B14F-4D97-AF65-F5344CB8AC3E}">
        <p14:creationId xmlns:p14="http://schemas.microsoft.com/office/powerpoint/2010/main" val="3395928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40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מדינות רווחה בעולם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0" y="3048000"/>
            <a:ext cx="9181206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000" b="1" dirty="0">
                <a:ln w="127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אך מדינות הרווחה השונות נבדלות זו מזו במידת </a:t>
            </a:r>
            <a:r>
              <a:rPr lang="he-IL" sz="60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המעורבות</a:t>
            </a:r>
            <a:r>
              <a:rPr lang="he-IL" sz="4000" b="1" dirty="0">
                <a:ln w="127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 שלהן בפעילות הכלכלית ובהיקפם של </a:t>
            </a:r>
            <a:r>
              <a:rPr lang="he-IL" sz="4800" b="1" dirty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הסדרי הרווחה </a:t>
            </a:r>
            <a:r>
              <a:rPr lang="he-IL" sz="4000" b="1" dirty="0">
                <a:ln w="127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+mj-cs"/>
              </a:rPr>
              <a:t>שהן מעניקות לאזרחיהן</a:t>
            </a:r>
            <a:endParaRPr lang="he-IL" sz="4000" b="1" cap="none" spc="0" dirty="0">
              <a:ln w="1270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chemeClr val="tx1">
                    <a:lumMod val="95000"/>
                    <a:lumOff val="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15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×ª××¦××ª ×ª××× × ×¢×××¨ ××©×××× ××× ××××××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432"/>
            <a:ext cx="9144000" cy="53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41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מדינות רווחה בעולם</a:t>
            </a:r>
          </a:p>
        </p:txBody>
      </p:sp>
      <p:sp>
        <p:nvSpPr>
          <p:cNvPr id="4" name="מלבן 3"/>
          <p:cNvSpPr/>
          <p:nvPr/>
        </p:nvSpPr>
        <p:spPr>
          <a:xfrm>
            <a:off x="0" y="175260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he-IL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איך משווים בין המדינות השונות?</a:t>
            </a:r>
          </a:p>
          <a:p>
            <a:pPr algn="ctr"/>
            <a:endParaRPr lang="he-IL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he-IL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he-IL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he-IL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ההבדלים בין המדינות למעשה נובעים מהשקפות עולם שונות ומנוגדות</a:t>
            </a:r>
          </a:p>
        </p:txBody>
      </p:sp>
    </p:spTree>
    <p:extLst>
      <p:ext uri="{BB962C8B-B14F-4D97-AF65-F5344CB8AC3E}">
        <p14:creationId xmlns:p14="http://schemas.microsoft.com/office/powerpoint/2010/main" val="3699817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47800"/>
            <a:ext cx="9156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כותרת 2"/>
          <p:cNvSpPr>
            <a:spLocks noGrp="1"/>
          </p:cNvSpPr>
          <p:nvPr>
            <p:ph type="title"/>
          </p:nvPr>
        </p:nvSpPr>
        <p:spPr>
          <a:xfrm>
            <a:off x="2590800" y="241006"/>
            <a:ext cx="6282904" cy="1054394"/>
          </a:xfrm>
        </p:spPr>
        <p:txBody>
          <a:bodyPr/>
          <a:lstStyle/>
          <a:p>
            <a:r>
              <a:rPr lang="he-IL" dirty="0"/>
              <a:t>ההשקפה הסוציאל-דמוקרטית</a:t>
            </a:r>
          </a:p>
        </p:txBody>
      </p:sp>
      <p:sp>
        <p:nvSpPr>
          <p:cNvPr id="2" name="AutoShape 2" descr="×ª××¦××ª ×ª××× × ×¢×××¨ âªwelfare stateâ¬â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0" y="2209800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השקפה הדוגלת במחויבות חברתית גדולה של הכלל לרווחת הפרט, ולכן תומכת במעורבות רבה של המדינה בפעילות הכלכלית</a:t>
            </a:r>
          </a:p>
        </p:txBody>
      </p:sp>
    </p:spTree>
    <p:extLst>
      <p:ext uri="{BB962C8B-B14F-4D97-AF65-F5344CB8AC3E}">
        <p14:creationId xmlns:p14="http://schemas.microsoft.com/office/powerpoint/2010/main" val="54745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ההשקפה הסוציאל-דמוקרטית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47800"/>
            <a:ext cx="9156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/>
          <p:cNvSpPr/>
          <p:nvPr/>
        </p:nvSpPr>
        <p:spPr>
          <a:xfrm>
            <a:off x="-76200" y="2474655"/>
            <a:ext cx="922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השקפה זו מעניקה עדיפות גבוהה </a:t>
            </a:r>
            <a:r>
              <a:rPr lang="he-IL" sz="4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להגברת השוויון החברתי-כלכלי, לצמצום הפערים ולקידום הצדק החברתי</a:t>
            </a:r>
          </a:p>
        </p:txBody>
      </p:sp>
    </p:spTree>
    <p:extLst>
      <p:ext uri="{BB962C8B-B14F-4D97-AF65-F5344CB8AC3E}">
        <p14:creationId xmlns:p14="http://schemas.microsoft.com/office/powerpoint/2010/main" val="2519602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ההשקפה הסוציאל-דמוקרטית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4338" name="Picture 2" descr="×ª××¦××ª ×ª××× × ×¢×××¨ ××× ×××× ×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60678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×ª××¦××ª ×ª××× × ×¢×××¨ ××× ×©××××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88" y="1447801"/>
            <a:ext cx="453721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×ª××¦××ª ×ª××× × ×¢×××¨ ××× × ××¨××××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" y="4267201"/>
            <a:ext cx="4615648" cy="261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×ª××¦××ª ×ª××× × ×¢×××¨ ××× ×¤×× ×× ×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31" y="4267199"/>
            <a:ext cx="4533667" cy="26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5715000" y="4791670"/>
            <a:ext cx="2207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פינלנד</a:t>
            </a:r>
          </a:p>
        </p:txBody>
      </p:sp>
      <p:sp>
        <p:nvSpPr>
          <p:cNvPr id="10" name="מלבן 9"/>
          <p:cNvSpPr/>
          <p:nvPr/>
        </p:nvSpPr>
        <p:spPr>
          <a:xfrm>
            <a:off x="5858584" y="2209800"/>
            <a:ext cx="2225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שבדיה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056177" y="4800600"/>
            <a:ext cx="2385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נורבגיה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1303301" y="2209800"/>
            <a:ext cx="1887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הולנד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268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ההשקפה הניאו-ליברלית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6386" name="Picture 2" descr="×ª××¦××ª ×ª××× × ×¢×××¨ âªIndividual liberty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1447798"/>
            <a:ext cx="9140456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-76200" y="838736"/>
            <a:ext cx="4191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40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4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השקפה זו מעמידה במרכז את הערך הדמוקרטי של חירות הפרט לחיות את חייו כרצונו, תוך התערבות מינימלית של החברה והמדינה</a:t>
            </a:r>
          </a:p>
        </p:txBody>
      </p:sp>
    </p:spTree>
    <p:extLst>
      <p:ext uri="{BB962C8B-B14F-4D97-AF65-F5344CB8AC3E}">
        <p14:creationId xmlns:p14="http://schemas.microsoft.com/office/powerpoint/2010/main" val="3589655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ההשקפה הניאו-ליברלית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2" descr="×ª××¦××ª ×ª××× × ×¢×××¨ âªIndividual liberty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1447798"/>
            <a:ext cx="9140456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4876800" y="1073289"/>
            <a:ext cx="426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4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המעורבות של המדינה תתמקד רק בחלשים ובנזקקים, אלה שאינם מסוגלים להסתדר בכוחות עצמם ללא התערבות המדינה</a:t>
            </a:r>
          </a:p>
        </p:txBody>
      </p:sp>
    </p:spTree>
    <p:extLst>
      <p:ext uri="{BB962C8B-B14F-4D97-AF65-F5344CB8AC3E}">
        <p14:creationId xmlns:p14="http://schemas.microsoft.com/office/powerpoint/2010/main" val="2934346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47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ההשקפה הניאו-ליברלית</a:t>
            </a:r>
          </a:p>
        </p:txBody>
      </p:sp>
      <p:pic>
        <p:nvPicPr>
          <p:cNvPr id="17410" name="Picture 2" descr="×ª××¦××ª ×ª××× × ×¢×××¨ ××× ××¨×&quot;×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57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×ª××¦××ª ×ª××× × ×¢×××¨ ××× ××¤×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7732"/>
            <a:ext cx="4572000" cy="27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×ª××¦××ª ×ª××× × ×¢×××¨ ××× ×××¡××¨×××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0980"/>
            <a:ext cx="4572000" cy="26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×ª××¦××ª ×ª××× × ×¢×××¨ ××× × ××-×××× ×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733"/>
            <a:ext cx="4572000" cy="27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מלבן 14"/>
          <p:cNvSpPr/>
          <p:nvPr/>
        </p:nvSpPr>
        <p:spPr>
          <a:xfrm>
            <a:off x="867284" y="2353270"/>
            <a:ext cx="2759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ניו-זילנד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1205287" y="5096470"/>
            <a:ext cx="2024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ארה"ב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6297659" y="2362200"/>
            <a:ext cx="1104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יפן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5348738" y="5096470"/>
            <a:ext cx="3155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אוסטרליה</a:t>
            </a:r>
            <a:endParaRPr lang="he-IL" sz="5400" b="1" cap="none" spc="0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987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48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נסיגתה של מדינת הרווחה</a:t>
            </a:r>
          </a:p>
        </p:txBody>
      </p:sp>
      <p:pic>
        <p:nvPicPr>
          <p:cNvPr id="19458" name="Picture 2" descr="×ª××¦××ª ×ª××× × ×¢×××¨ âªeconomic crisi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8" y="1447799"/>
            <a:ext cx="9158178" cy="54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-14178" y="1828800"/>
            <a:ext cx="9158178" cy="1524000"/>
          </a:xfrm>
          <a:prstGeom prst="rect">
            <a:avLst/>
          </a:prstGeom>
          <a:solidFill>
            <a:srgbClr val="1F5FA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</a:rPr>
              <a:t>מאז הגיעה לשיאה בשנות ה-70, נתונה מדינת הרווחה </a:t>
            </a:r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במשבר הולך ומחריף</a:t>
            </a:r>
            <a:endParaRPr lang="he-IL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13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×ª××¦××ª ×ª××× × ×¢×××¨ âªeconomic crisi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8" y="1447799"/>
            <a:ext cx="9158178" cy="54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49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נסיגתה של מדינת הרווחה</a:t>
            </a:r>
          </a:p>
        </p:txBody>
      </p:sp>
      <p:sp>
        <p:nvSpPr>
          <p:cNvPr id="7" name="מלבן מעוגל 6"/>
          <p:cNvSpPr/>
          <p:nvPr/>
        </p:nvSpPr>
        <p:spPr>
          <a:xfrm>
            <a:off x="4191000" y="3276600"/>
            <a:ext cx="4953000" cy="762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הצמיחה הכלכלית הואטה</a:t>
            </a:r>
          </a:p>
        </p:txBody>
      </p:sp>
      <p:sp>
        <p:nvSpPr>
          <p:cNvPr id="18" name="מלבן מעוגל 17"/>
          <p:cNvSpPr/>
          <p:nvPr/>
        </p:nvSpPr>
        <p:spPr>
          <a:xfrm>
            <a:off x="0" y="4191000"/>
            <a:ext cx="4953000" cy="762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מספר המובטלים עלה</a:t>
            </a:r>
          </a:p>
        </p:txBody>
      </p:sp>
      <p:sp>
        <p:nvSpPr>
          <p:cNvPr id="19" name="מלבן מעוגל 18"/>
          <p:cNvSpPr/>
          <p:nvPr/>
        </p:nvSpPr>
        <p:spPr>
          <a:xfrm>
            <a:off x="4191000" y="5105400"/>
            <a:ext cx="4953000" cy="762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כוח העבודה הצטמצם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0" y="6019800"/>
            <a:ext cx="4953000" cy="762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ירידה במימון שירותי הרווחה</a:t>
            </a:r>
          </a:p>
        </p:txBody>
      </p:sp>
      <p:sp>
        <p:nvSpPr>
          <p:cNvPr id="10" name="מלבן 9"/>
          <p:cNvSpPr/>
          <p:nvPr/>
        </p:nvSpPr>
        <p:spPr>
          <a:xfrm>
            <a:off x="-14178" y="1600200"/>
            <a:ext cx="9158178" cy="1524000"/>
          </a:xfrm>
          <a:prstGeom prst="rect">
            <a:avLst/>
          </a:prstGeom>
          <a:solidFill>
            <a:srgbClr val="1F5FA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בתחילת שנות ה-70 פקד את העולם המתועש משבר כלכלי ודמוגרפי:</a:t>
            </a:r>
            <a:endParaRPr lang="he-IL" sz="44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1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2"/>
          <a:stretch/>
        </p:blipFill>
        <p:spPr bwMode="auto">
          <a:xfrm>
            <a:off x="0" y="1433844"/>
            <a:ext cx="9144000" cy="542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מלבן 4"/>
          <p:cNvSpPr/>
          <p:nvPr/>
        </p:nvSpPr>
        <p:spPr>
          <a:xfrm>
            <a:off x="685800" y="3863876"/>
            <a:ext cx="7924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8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למדינת הרווחה יש מספר הגדרות, כאשר כל אחת מדגישה זווית אחרת</a:t>
            </a:r>
          </a:p>
        </p:txBody>
      </p:sp>
    </p:spTree>
    <p:extLst>
      <p:ext uri="{BB962C8B-B14F-4D97-AF65-F5344CB8AC3E}">
        <p14:creationId xmlns:p14="http://schemas.microsoft.com/office/powerpoint/2010/main" val="229439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תמונה קשור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228138" cy="56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50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נסיגתה של מדינת הרווחה</a:t>
            </a:r>
          </a:p>
        </p:txBody>
      </p:sp>
      <p:sp>
        <p:nvSpPr>
          <p:cNvPr id="8" name="AutoShape 2" descr="×ª××× × ×§×©××¨×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2743200" y="1800761"/>
            <a:ext cx="6340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במקביל, גם האווירה החברתית החלה להשתנות:  </a:t>
            </a:r>
            <a:endParaRPr lang="he-IL" sz="4000" b="1" dirty="0"/>
          </a:p>
        </p:txBody>
      </p:sp>
      <p:sp>
        <p:nvSpPr>
          <p:cNvPr id="9" name="מלבן 8"/>
          <p:cNvSpPr/>
          <p:nvPr/>
        </p:nvSpPr>
        <p:spPr>
          <a:xfrm>
            <a:off x="381000" y="3657600"/>
            <a:ext cx="5532626" cy="2667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schemeClr val="tx1"/>
                </a:solidFill>
              </a:rPr>
              <a:t>נחלשה הסולידאריות החברתית והחל להתערער הקונצנזוס הפוליטי באשר למדינת הרווחה</a:t>
            </a:r>
          </a:p>
        </p:txBody>
      </p:sp>
    </p:spTree>
    <p:extLst>
      <p:ext uri="{BB962C8B-B14F-4D97-AF65-F5344CB8AC3E}">
        <p14:creationId xmlns:p14="http://schemas.microsoft.com/office/powerpoint/2010/main" val="1474649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51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נסיגתה של מדינת הרווחה</a:t>
            </a:r>
          </a:p>
        </p:txBody>
      </p:sp>
      <p:sp>
        <p:nvSpPr>
          <p:cNvPr id="4" name="מלבן 3"/>
          <p:cNvSpPr/>
          <p:nvPr/>
        </p:nvSpPr>
        <p:spPr>
          <a:xfrm>
            <a:off x="1828800" y="-2209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המהפכה הלשונית </a:t>
            </a:r>
            <a:r>
              <a:rPr lang="he-IL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איפשרה</a:t>
            </a:r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להתחיל :</a:t>
            </a:r>
          </a:p>
        </p:txBody>
      </p:sp>
      <p:pic>
        <p:nvPicPr>
          <p:cNvPr id="22532" name="Picture 4" descr="×ª××¦××ª ×ª××× × ×¢×××¨ âªneo-liberal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0"/>
            <a:ext cx="914400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/>
          <p:cNvSpPr/>
          <p:nvPr/>
        </p:nvSpPr>
        <p:spPr>
          <a:xfrm>
            <a:off x="152400" y="4168676"/>
            <a:ext cx="88392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600" b="1" cap="all" spc="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1F5FA0"/>
                </a:solidFill>
                <a:effectLst>
                  <a:glow rad="139700">
                    <a:schemeClr val="accent1">
                      <a:lumMod val="50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על רקע זה התפתח הימין הכלכלי החדש, </a:t>
            </a:r>
            <a:r>
              <a:rPr lang="he-IL" sz="4400" b="1" cap="all" spc="0" dirty="0">
                <a:ln w="12700" cmpd="sng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tx1"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ה"ניאו-ליברליזם", </a:t>
            </a:r>
            <a:r>
              <a:rPr lang="he-IL" sz="3600" b="1" cap="all" spc="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1F5FA0"/>
                </a:solidFill>
                <a:effectLst>
                  <a:glow rad="139700">
                    <a:schemeClr val="accent1">
                      <a:lumMod val="50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והציע גישה של הפחתת ההוצאה הציבורית על שירותים חברתיים ועל ביטוח סוציאלי</a:t>
            </a:r>
          </a:p>
        </p:txBody>
      </p:sp>
    </p:spTree>
    <p:extLst>
      <p:ext uri="{BB962C8B-B14F-4D97-AF65-F5344CB8AC3E}">
        <p14:creationId xmlns:p14="http://schemas.microsoft.com/office/powerpoint/2010/main" val="4055942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insurancejournal.com/app/uploads/2016/12/Free-Market-sign-with-clou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r="37070"/>
          <a:stretch/>
        </p:blipFill>
        <p:spPr bwMode="auto">
          <a:xfrm>
            <a:off x="158620" y="1628193"/>
            <a:ext cx="3442996" cy="503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761286"/>
              </p:ext>
            </p:extLst>
          </p:nvPr>
        </p:nvGraphicFramePr>
        <p:xfrm>
          <a:off x="2438400" y="1570656"/>
          <a:ext cx="7696200" cy="513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החלופה למדינת הרווחה</a:t>
            </a:r>
          </a:p>
        </p:txBody>
      </p:sp>
    </p:spTree>
    <p:extLst>
      <p:ext uri="{BB962C8B-B14F-4D97-AF65-F5344CB8AC3E}">
        <p14:creationId xmlns:p14="http://schemas.microsoft.com/office/powerpoint/2010/main" val="518397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welfa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b="19701"/>
          <a:stretch/>
        </p:blipFill>
        <p:spPr bwMode="auto">
          <a:xfrm>
            <a:off x="-2" y="1395740"/>
            <a:ext cx="9220201" cy="54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53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נסיגתה של מדינת הרווחה</a:t>
            </a:r>
          </a:p>
        </p:txBody>
      </p:sp>
      <p:sp>
        <p:nvSpPr>
          <p:cNvPr id="8" name="אליפסה 7"/>
          <p:cNvSpPr/>
          <p:nvPr/>
        </p:nvSpPr>
        <p:spPr>
          <a:xfrm>
            <a:off x="5867400" y="4267200"/>
            <a:ext cx="2667000" cy="2438400"/>
          </a:xfrm>
          <a:prstGeom prst="ellipse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2800" b="1" dirty="0">
                <a:solidFill>
                  <a:srgbClr val="1F5FA0"/>
                </a:solidFill>
                <a:cs typeface="+mj-cs"/>
              </a:rPr>
              <a:t>כלכלה של גלובליזציה ותלות הדדית</a:t>
            </a:r>
          </a:p>
        </p:txBody>
      </p:sp>
      <p:sp>
        <p:nvSpPr>
          <p:cNvPr id="9" name="אליפסה 8"/>
          <p:cNvSpPr/>
          <p:nvPr/>
        </p:nvSpPr>
        <p:spPr>
          <a:xfrm>
            <a:off x="4267200" y="2057400"/>
            <a:ext cx="3200400" cy="2133600"/>
          </a:xfrm>
          <a:prstGeom prst="ellipse">
            <a:avLst/>
          </a:prstGeom>
          <a:solidFill>
            <a:srgbClr val="1F5FA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2400" b="1" dirty="0">
                <a:cs typeface="+mj-cs"/>
              </a:rPr>
              <a:t>גופים ומוסדות ללא מטרות רווח תופסים תפקיד מרכזי</a:t>
            </a:r>
          </a:p>
        </p:txBody>
      </p:sp>
      <p:sp>
        <p:nvSpPr>
          <p:cNvPr id="10" name="אליפסה 9"/>
          <p:cNvSpPr/>
          <p:nvPr/>
        </p:nvSpPr>
        <p:spPr>
          <a:xfrm>
            <a:off x="228600" y="1718929"/>
            <a:ext cx="2971800" cy="2700671"/>
          </a:xfrm>
          <a:prstGeom prst="ellipse">
            <a:avLst/>
          </a:prstGeom>
          <a:solidFill>
            <a:srgbClr val="1F5FA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2400" b="1" dirty="0">
                <a:solidFill>
                  <a:schemeClr val="bg1"/>
                </a:solidFill>
                <a:cs typeface="+mj-cs"/>
              </a:rPr>
              <a:t>התערערות האמונה במדינת הרווחה כפתרון לבעיות חברתיות</a:t>
            </a:r>
          </a:p>
        </p:txBody>
      </p:sp>
      <p:sp>
        <p:nvSpPr>
          <p:cNvPr id="11" name="אליפסה 10"/>
          <p:cNvSpPr/>
          <p:nvPr/>
        </p:nvSpPr>
        <p:spPr>
          <a:xfrm>
            <a:off x="2209800" y="4038600"/>
            <a:ext cx="2514600" cy="2743200"/>
          </a:xfrm>
          <a:prstGeom prst="ellipse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2400" dirty="0">
                <a:solidFill>
                  <a:srgbClr val="1F5FA0"/>
                </a:solidFill>
                <a:cs typeface="+mj-cs"/>
              </a:rPr>
              <a:t>מעבר לגופים פרטיים שמספקים שירותי רווחה</a:t>
            </a:r>
          </a:p>
        </p:txBody>
      </p:sp>
    </p:spTree>
    <p:extLst>
      <p:ext uri="{BB962C8B-B14F-4D97-AF65-F5344CB8AC3E}">
        <p14:creationId xmlns:p14="http://schemas.microsoft.com/office/powerpoint/2010/main" val="462032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06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55</a:t>
            </a:fld>
            <a:endParaRPr lang="en-US"/>
          </a:p>
        </p:txBody>
      </p:sp>
      <p:sp>
        <p:nvSpPr>
          <p:cNvPr id="11" name="כותרת 2"/>
          <p:cNvSpPr>
            <a:spLocks noGrp="1"/>
          </p:cNvSpPr>
          <p:nvPr>
            <p:ph type="title"/>
          </p:nvPr>
        </p:nvSpPr>
        <p:spPr>
          <a:xfrm>
            <a:off x="2667000" y="186904"/>
            <a:ext cx="6183488" cy="1054394"/>
          </a:xfrm>
        </p:spPr>
        <p:txBody>
          <a:bodyPr/>
          <a:lstStyle/>
          <a:p>
            <a:r>
              <a:rPr lang="he-IL" dirty="0"/>
              <a:t>מדינת הרווחה בישראל-מבט היסטורי</a:t>
            </a:r>
          </a:p>
        </p:txBody>
      </p:sp>
      <p:pic>
        <p:nvPicPr>
          <p:cNvPr id="23554" name="Picture 2" descr="×ª××¦××ª ×ª××× × ×¢×××¨ ××©×¨×× ××§×× ××××× ×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-76200" y="4495800"/>
            <a:ext cx="9372600" cy="23622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1F5FA0"/>
                </a:soli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>בעשורים הראשונים להקמתה, ועל אף האילוצים הרבים והמתחים במישור המדיני, חברתי וכלכלי, הצליחה המדינה לכונן מדינת רווחה על בסיס העקרונות הסוציאל-דמוקרטיים</a:t>
            </a:r>
          </a:p>
        </p:txBody>
      </p:sp>
    </p:spTree>
    <p:extLst>
      <p:ext uri="{BB962C8B-B14F-4D97-AF65-F5344CB8AC3E}">
        <p14:creationId xmlns:p14="http://schemas.microsoft.com/office/powerpoint/2010/main" val="55222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380999" y="1752599"/>
            <a:ext cx="8407893" cy="1524001"/>
          </a:xfrm>
          <a:solidFill>
            <a:srgbClr val="1F5FA0">
              <a:alpha val="58000"/>
            </a:srgbClr>
          </a:solidFill>
        </p:spPr>
        <p:txBody>
          <a:bodyPr>
            <a:noAutofit/>
          </a:bodyPr>
          <a:lstStyle/>
          <a:p>
            <a:r>
              <a:rPr lang="he-IL" sz="3600" dirty="0">
                <a:cs typeface="+mj-cs"/>
              </a:rPr>
              <a:t> מדיניות הרווחה הסוציאל-דמוקרטית באה לידי ביטוי ב-3 אופנים עיקריים:</a:t>
            </a:r>
            <a:br>
              <a:rPr lang="he-IL" sz="3600" dirty="0">
                <a:cs typeface="+mj-cs"/>
              </a:rPr>
            </a:br>
            <a:endParaRPr lang="he-IL" sz="3600" dirty="0"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614696"/>
            <a:ext cx="208743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dirty="0"/>
              <a:t>פרופ' יוסף קטן (2000)</a:t>
            </a: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2026490683"/>
              </p:ext>
            </p:extLst>
          </p:nvPr>
        </p:nvGraphicFramePr>
        <p:xfrm>
          <a:off x="228600" y="2616200"/>
          <a:ext cx="87630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2356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57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pic>
        <p:nvPicPr>
          <p:cNvPr id="24578" name="Picture 2" descr="×ª××¦××ª ×ª××× × ×¢×××¨ ××× ×× ×¢××¨×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" y="1447800"/>
            <a:ext cx="9151089" cy="54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0" y="2057400"/>
            <a:ext cx="9154632" cy="11430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600" b="1" dirty="0">
                <a:solidFill>
                  <a:srgbClr val="1F5FA0"/>
                </a:solidFill>
                <a:cs typeface="+mj-cs"/>
              </a:rPr>
              <a:t>מגמה זו נמשכה עד שלהי שנות ה-70, אז השתנתה המפה הפוליטית בישראל ובעולם</a:t>
            </a:r>
          </a:p>
        </p:txBody>
      </p:sp>
    </p:spTree>
    <p:extLst>
      <p:ext uri="{BB962C8B-B14F-4D97-AF65-F5344CB8AC3E}">
        <p14:creationId xmlns:p14="http://schemas.microsoft.com/office/powerpoint/2010/main" val="1482704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58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pic>
        <p:nvPicPr>
          <p:cNvPr id="24578" name="Picture 2" descr="×ª××¦××ª ×ª××× × ×¢×××¨ ××× ×× ×¢××¨×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" y="1447800"/>
            <a:ext cx="9151089" cy="54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0" y="4800600"/>
            <a:ext cx="9154632" cy="17526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600" b="1" dirty="0">
                <a:solidFill>
                  <a:srgbClr val="1F5FA0"/>
                </a:solidFill>
                <a:cs typeface="+mj-cs"/>
              </a:rPr>
              <a:t>למדינת הרווחה הישראלית החלו לחדור רעיונות </a:t>
            </a:r>
            <a:r>
              <a:rPr lang="he-IL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1F5FA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ניאו-ליברליים</a:t>
            </a:r>
            <a:r>
              <a:rPr lang="he-IL" sz="3600" b="1" dirty="0">
                <a:solidFill>
                  <a:srgbClr val="1F5FA0"/>
                </a:solidFill>
                <a:cs typeface="+mj-cs"/>
              </a:rPr>
              <a:t> בתקווה שיתמודדו עם המשבר הכלכלי שהלך והתהווה</a:t>
            </a:r>
          </a:p>
        </p:txBody>
      </p:sp>
    </p:spTree>
    <p:extLst>
      <p:ext uri="{BB962C8B-B14F-4D97-AF65-F5344CB8AC3E}">
        <p14:creationId xmlns:p14="http://schemas.microsoft.com/office/powerpoint/2010/main" val="1272069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59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pic>
        <p:nvPicPr>
          <p:cNvPr id="4" name="Picture 2" descr="https://ied.eu/wp-content/uploads/2015/10/social-ec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0" y="1905000"/>
            <a:ext cx="9144000" cy="1752600"/>
          </a:xfrm>
          <a:prstGeom prst="rect">
            <a:avLst/>
          </a:prstGeom>
          <a:solidFill>
            <a:srgbClr val="1F5F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he-I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ואכן, מאז שנות ה-80 ניכר צמצום אחריותה של המדינה לרווחת אזרחיה, שבא לידי ביטוי בשני אופנים</a:t>
            </a:r>
            <a:endParaRPr lang="he-IL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966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×ª××¦××ª ×ª××× × ×¢×××¨ âªwelfare state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782"/>
            <a:ext cx="9144000" cy="542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0" y="1434782"/>
            <a:ext cx="9144000" cy="1841818"/>
          </a:xfrm>
          <a:prstGeom prst="rect">
            <a:avLst/>
          </a:prstGeom>
          <a:solidFill>
            <a:srgbClr val="1F5F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bg1"/>
                </a:solidFill>
              </a:rPr>
              <a:t>מדינת הרווחה היא חברה המבטיחה לתושביה רמת חיים מינימלית, תנאי מחיה בסיסיים, ובה </a:t>
            </a: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הזדמנות</a:t>
            </a:r>
            <a:r>
              <a:rPr lang="he-IL" sz="3200" b="1" dirty="0">
                <a:solidFill>
                  <a:schemeClr val="bg1"/>
                </a:solidFill>
              </a:rPr>
              <a:t>  נהיית נחלתו של כל אזרח</a:t>
            </a:r>
          </a:p>
        </p:txBody>
      </p:sp>
    </p:spTree>
    <p:extLst>
      <p:ext uri="{BB962C8B-B14F-4D97-AF65-F5344CB8AC3E}">
        <p14:creationId xmlns:p14="http://schemas.microsoft.com/office/powerpoint/2010/main" val="314789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60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pic>
        <p:nvPicPr>
          <p:cNvPr id="4" name="Picture 2" descr="https://ied.eu/wp-content/uploads/2015/10/social-ec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מלבן 14"/>
          <p:cNvSpPr/>
          <p:nvPr/>
        </p:nvSpPr>
        <p:spPr>
          <a:xfrm>
            <a:off x="5105400" y="1981200"/>
            <a:ext cx="3886200" cy="289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ln w="18415" cmpd="sng">
                  <a:noFill/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צמצמום ההשקעה בחינוך, בתעסוקה, בדיור ובמערכת השירותים הסוציאליים</a:t>
            </a:r>
          </a:p>
        </p:txBody>
      </p:sp>
    </p:spTree>
    <p:extLst>
      <p:ext uri="{BB962C8B-B14F-4D97-AF65-F5344CB8AC3E}">
        <p14:creationId xmlns:p14="http://schemas.microsoft.com/office/powerpoint/2010/main" val="3909842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61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בישראל- מבט היסטורי</a:t>
            </a:r>
          </a:p>
        </p:txBody>
      </p:sp>
      <p:pic>
        <p:nvPicPr>
          <p:cNvPr id="4" name="Picture 2" descr="https://ied.eu/wp-content/uploads/2015/10/social-ec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מלבן 13"/>
          <p:cNvSpPr/>
          <p:nvPr/>
        </p:nvSpPr>
        <p:spPr>
          <a:xfrm>
            <a:off x="304800" y="2819400"/>
            <a:ext cx="3912781" cy="2895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ln w="18415" cmpd="sng">
                  <a:noFill/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העברתם של שירותי הרווחה מידי המדינה לידיים פרטיות או למגזר השלישי </a:t>
            </a:r>
          </a:p>
        </p:txBody>
      </p:sp>
    </p:spTree>
    <p:extLst>
      <p:ext uri="{BB962C8B-B14F-4D97-AF65-F5344CB8AC3E}">
        <p14:creationId xmlns:p14="http://schemas.microsoft.com/office/powerpoint/2010/main" val="3909842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idx="1"/>
          </p:nvPr>
        </p:nvSpPr>
        <p:spPr>
          <a:xfrm>
            <a:off x="762000" y="1905000"/>
            <a:ext cx="7722092" cy="2362200"/>
          </a:xfrm>
        </p:spPr>
        <p:txBody>
          <a:bodyPr/>
          <a:lstStyle/>
          <a:p>
            <a:pPr marL="45720" indent="0">
              <a:buNone/>
            </a:pPr>
            <a:r>
              <a:rPr lang="he-IL" dirty="0" err="1"/>
              <a:t>הויכוח</a:t>
            </a:r>
            <a:r>
              <a:rPr lang="he-IL" dirty="0"/>
              <a:t> מתנהל בין שני זרמים אידאולוגיים:</a:t>
            </a: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7" name="Picture 2" descr="http://nashpia.co.il/files/2815617f2c00c536d7c4317143a9c4f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11356"/>
          <a:stretch/>
        </p:blipFill>
        <p:spPr bwMode="auto">
          <a:xfrm>
            <a:off x="152400" y="1600200"/>
            <a:ext cx="883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159670744"/>
              </p:ext>
            </p:extLst>
          </p:nvPr>
        </p:nvGraphicFramePr>
        <p:xfrm>
          <a:off x="381000" y="1752600"/>
          <a:ext cx="8534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</a:t>
            </a:r>
          </a:p>
        </p:txBody>
      </p:sp>
      <p:sp>
        <p:nvSpPr>
          <p:cNvPr id="10" name="מלבן 9"/>
          <p:cNvSpPr/>
          <p:nvPr/>
        </p:nvSpPr>
        <p:spPr>
          <a:xfrm>
            <a:off x="0" y="1600200"/>
            <a:ext cx="921161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000" dirty="0">
                <a:ln w="18415" cmpd="sng">
                  <a:solidFill>
                    <a:srgbClr val="25294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25294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החל מאמצע שנות ה-90 ישנו מעבר ברור למדיניות רווחה ניאו-ליברלית שמרנית בישראל</a:t>
            </a:r>
            <a:endParaRPr lang="he-IL" sz="4000" b="0" cap="none" spc="0" dirty="0">
              <a:ln w="18415" cmpd="sng">
                <a:solidFill>
                  <a:srgbClr val="25294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25294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712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63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</a:t>
            </a:r>
          </a:p>
        </p:txBody>
      </p:sp>
      <p:sp>
        <p:nvSpPr>
          <p:cNvPr id="4" name="מלבן 3"/>
          <p:cNvSpPr/>
          <p:nvPr/>
        </p:nvSpPr>
        <p:spPr>
          <a:xfrm>
            <a:off x="1828800" y="-2209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  <a:p>
            <a:pPr algn="ctr"/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המהפכה הלשונית </a:t>
            </a:r>
            <a:r>
              <a:rPr lang="he-IL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איפשרה</a:t>
            </a:r>
            <a:r>
              <a:rPr lang="he-I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להתחיל 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869" y="1473042"/>
            <a:ext cx="7641331" cy="53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11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64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 בישראל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447800"/>
            <a:ext cx="4095750" cy="392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50088"/>
            <a:ext cx="5029199" cy="380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1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×ª××× × ×§×©××¨×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65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הפרטה</a:t>
            </a:r>
          </a:p>
        </p:txBody>
      </p:sp>
      <p:sp>
        <p:nvSpPr>
          <p:cNvPr id="7" name="מלבן 6"/>
          <p:cNvSpPr/>
          <p:nvPr/>
        </p:nvSpPr>
        <p:spPr>
          <a:xfrm>
            <a:off x="381000" y="18288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הפנייה לעבר ליברליזציה כלכלית במהלך העשורים האחרונים באה לידי ביטוי בראש ובראשונה בתהליכי </a:t>
            </a:r>
            <a:r>
              <a:rPr lang="he-IL" sz="5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ההפרטה</a:t>
            </a:r>
          </a:p>
        </p:txBody>
      </p:sp>
    </p:spTree>
    <p:extLst>
      <p:ext uri="{BB962C8B-B14F-4D97-AF65-F5344CB8AC3E}">
        <p14:creationId xmlns:p14="http://schemas.microsoft.com/office/powerpoint/2010/main" val="2092498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66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הפרטה</a:t>
            </a:r>
          </a:p>
        </p:txBody>
      </p:sp>
      <p:pic>
        <p:nvPicPr>
          <p:cNvPr id="4" name="Picture 2" descr="תמונה קשור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1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1F5FA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600" b="1" dirty="0"/>
              <a:t>ההפרטה משרטטת מחדש את הגבול בין המדינה לבין החברה האזרחית ומחוללת שינויים מוסדיים במדינת הרווחה </a:t>
            </a:r>
          </a:p>
        </p:txBody>
      </p:sp>
    </p:spTree>
    <p:extLst>
      <p:ext uri="{BB962C8B-B14F-4D97-AF65-F5344CB8AC3E}">
        <p14:creationId xmlns:p14="http://schemas.microsoft.com/office/powerpoint/2010/main" val="423487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תוצאת תמונה עבור חינו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67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מערכת החינוך בישראל</a:t>
            </a:r>
          </a:p>
        </p:txBody>
      </p:sp>
      <p:sp>
        <p:nvSpPr>
          <p:cNvPr id="4" name="מלבן 3"/>
          <p:cNvSpPr/>
          <p:nvPr/>
        </p:nvSpPr>
        <p:spPr>
          <a:xfrm>
            <a:off x="0" y="2274838"/>
            <a:ext cx="9144000" cy="156966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מערכת חינוך ציבורית, שהשתכללה והתרחבה כחלק מצמיחתה של מדינת הרווחה, מהווה את חוט השדרה של הדמוקרטיה המודרנית </a:t>
            </a:r>
          </a:p>
        </p:txBody>
      </p:sp>
    </p:spTree>
    <p:extLst>
      <p:ext uri="{BB962C8B-B14F-4D97-AF65-F5344CB8AC3E}">
        <p14:creationId xmlns:p14="http://schemas.microsoft.com/office/powerpoint/2010/main" val="10038324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תוצאת תמונה עבור חינו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285D-0A27-4122-BC58-94467BFCC504}" type="slidenum">
              <a:rPr lang="en-US" smtClean="0"/>
              <a:t>68</a:t>
            </a:fld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מערכת החינוך בישראל</a:t>
            </a:r>
          </a:p>
        </p:txBody>
      </p:sp>
      <p:sp>
        <p:nvSpPr>
          <p:cNvPr id="5" name="מלבן 4"/>
          <p:cNvSpPr/>
          <p:nvPr/>
        </p:nvSpPr>
        <p:spPr>
          <a:xfrm>
            <a:off x="152400" y="1447800"/>
            <a:ext cx="3429000" cy="55092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1F5F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החינוך הציבורי מופקד על מימושה של הזכות לחינוך שמהווה את אחת מהזכויות החברתיות ומוכרת כאחת מזכויות האדם הבסיסיות שעל המדינה לספק באופן אוניברסאלי </a:t>
            </a:r>
          </a:p>
        </p:txBody>
      </p:sp>
    </p:spTree>
    <p:extLst>
      <p:ext uri="{BB962C8B-B14F-4D97-AF65-F5344CB8AC3E}">
        <p14:creationId xmlns:p14="http://schemas.microsoft.com/office/powerpoint/2010/main" val="37567223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×ª××¦××ª ×ª××× × ×¢×××¨ ××¤×¨××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חינוך במדינת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מלבן 4"/>
          <p:cNvSpPr/>
          <p:nvPr/>
        </p:nvSpPr>
        <p:spPr>
          <a:xfrm>
            <a:off x="0" y="4344650"/>
            <a:ext cx="9144000" cy="1446550"/>
          </a:xfrm>
          <a:prstGeom prst="rect">
            <a:avLst/>
          </a:prstGeom>
          <a:solidFill>
            <a:srgbClr val="1F5FA0">
              <a:alpha val="7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מערכת החינוך בישראל מבוססת, עדיין, על </a:t>
            </a:r>
            <a:r>
              <a:rPr lang="he-IL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תשתית ציבורית חזקה</a:t>
            </a:r>
          </a:p>
        </p:txBody>
      </p:sp>
    </p:spTree>
    <p:extLst>
      <p:ext uri="{BB962C8B-B14F-4D97-AF65-F5344CB8AC3E}">
        <p14:creationId xmlns:p14="http://schemas.microsoft.com/office/powerpoint/2010/main" val="970077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×ª××¦××ª ×ª××× × ×¢×××¨ âªwelfare state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מדינת הרווחה- הגדרה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מלבן 5"/>
          <p:cNvSpPr/>
          <p:nvPr/>
        </p:nvSpPr>
        <p:spPr>
          <a:xfrm>
            <a:off x="0" y="1434782"/>
            <a:ext cx="3886200" cy="5423218"/>
          </a:xfrm>
          <a:prstGeom prst="rect">
            <a:avLst/>
          </a:prstGeom>
          <a:solidFill>
            <a:srgbClr val="1F5FA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מושג של ממשלה, </a:t>
            </a:r>
            <a:r>
              <a:rPr lang="he-IL" sz="3600" b="1" dirty="0">
                <a:solidFill>
                  <a:schemeClr val="bg1"/>
                </a:solidFill>
              </a:rPr>
              <a:t>שבו המדינה ממלאת תפקיד מרכזי בהגנה ובקידום של הרווחה הכלכלית והחברתית של אזרחיה</a:t>
            </a:r>
          </a:p>
        </p:txBody>
      </p:sp>
    </p:spTree>
    <p:extLst>
      <p:ext uri="{BB962C8B-B14F-4D97-AF65-F5344CB8AC3E}">
        <p14:creationId xmlns:p14="http://schemas.microsoft.com/office/powerpoint/2010/main" val="34445917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×ª××¦××ª ×ª××× × ×¢×××¨ ××¤×¨××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חינוך במדינת הרווחה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מלבן 4"/>
          <p:cNvSpPr/>
          <p:nvPr/>
        </p:nvSpPr>
        <p:spPr>
          <a:xfrm>
            <a:off x="76200" y="3810000"/>
            <a:ext cx="6781800" cy="2554545"/>
          </a:xfrm>
          <a:prstGeom prst="rect">
            <a:avLst/>
          </a:prstGeom>
          <a:solidFill>
            <a:srgbClr val="1F5FA0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מרבית שעות הלימוד הן במימון ציבורי ומרבית המורים מועסקים על ידי משרד החינוך והרשויות המקומיות </a:t>
            </a:r>
          </a:p>
        </p:txBody>
      </p:sp>
    </p:spTree>
    <p:extLst>
      <p:ext uri="{BB962C8B-B14F-4D97-AF65-F5344CB8AC3E}">
        <p14:creationId xmlns:p14="http://schemas.microsoft.com/office/powerpoint/2010/main" val="2517925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68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חינוך במדינת 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228600" y="1676400"/>
            <a:ext cx="8458200" cy="10772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cs typeface="+mj-cs"/>
              </a:rPr>
              <a:t>בשנת 2017 המגזר הממשלתי מימן 77.5% מכלל ההוצאה הלאומית לחינוך.</a:t>
            </a:r>
          </a:p>
        </p:txBody>
      </p:sp>
    </p:spTree>
    <p:extLst>
      <p:ext uri="{BB962C8B-B14F-4D97-AF65-F5344CB8AC3E}">
        <p14:creationId xmlns:p14="http://schemas.microsoft.com/office/powerpoint/2010/main" val="2345121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68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חינוך במדינת רווחה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887D3-9D3D-4040-B1B4-23DC070FC784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228600" y="1676400"/>
            <a:ext cx="8458200" cy="206210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he-IL" sz="3200" dirty="0">
                <a:cs typeface="+mj-cs"/>
              </a:rPr>
              <a:t>          </a:t>
            </a:r>
            <a:r>
              <a:rPr lang="he-IL" sz="3200" dirty="0" err="1">
                <a:cs typeface="+mj-cs"/>
              </a:rPr>
              <a:t>ההיתרה</a:t>
            </a:r>
            <a:r>
              <a:rPr lang="he-IL" sz="3200" dirty="0">
                <a:cs typeface="+mj-cs"/>
              </a:rPr>
              <a:t> (22.5%) ממונה על ידי:</a:t>
            </a:r>
            <a:br>
              <a:rPr lang="en-US" sz="3200" dirty="0">
                <a:cs typeface="+mj-cs"/>
              </a:rPr>
            </a:br>
            <a:r>
              <a:rPr lang="he-IL" sz="3200" dirty="0">
                <a:cs typeface="+mj-cs"/>
              </a:rPr>
              <a:t>* משקי בית</a:t>
            </a:r>
            <a:br>
              <a:rPr lang="en-US" sz="3200" dirty="0">
                <a:cs typeface="+mj-cs"/>
              </a:rPr>
            </a:br>
            <a:r>
              <a:rPr lang="he-IL" sz="3200" dirty="0">
                <a:cs typeface="+mj-cs"/>
              </a:rPr>
              <a:t>* מלכ"רים</a:t>
            </a:r>
            <a:br>
              <a:rPr lang="en-US" sz="3200" dirty="0">
                <a:cs typeface="+mj-cs"/>
              </a:rPr>
            </a:br>
            <a:r>
              <a:rPr lang="he-IL" sz="3200" dirty="0">
                <a:cs typeface="+mj-cs"/>
              </a:rPr>
              <a:t>* תרומות ומענקים</a:t>
            </a:r>
          </a:p>
        </p:txBody>
      </p:sp>
    </p:spTree>
    <p:extLst>
      <p:ext uri="{BB962C8B-B14F-4D97-AF65-F5344CB8AC3E}">
        <p14:creationId xmlns:p14="http://schemas.microsoft.com/office/powerpoint/2010/main" val="3104391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"/>
            <a:ext cx="9144000" cy="68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-1" y="3810000"/>
            <a:ext cx="6858001" cy="1828800"/>
          </a:xfrm>
          <a:solidFill>
            <a:schemeClr val="accent2">
              <a:alpha val="59000"/>
            </a:schemeClr>
          </a:solidFill>
        </p:spPr>
        <p:txBody>
          <a:bodyPr/>
          <a:lstStyle/>
          <a:p>
            <a:r>
              <a:rPr lang="he-IL" dirty="0"/>
              <a:t> תודה על ההקשבה!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414" y="3883153"/>
            <a:ext cx="1392986" cy="1679447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2" descr="Image result for â«×ª××× ×¢× ×××§×©××â¬â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647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 מדינת הרווחה</a:t>
            </a:r>
            <a:endParaRPr lang="he-IL" dirty="0">
              <a:cs typeface="+mn-cs"/>
            </a:endParaRPr>
          </a:p>
        </p:txBody>
      </p:sp>
      <p:pic>
        <p:nvPicPr>
          <p:cNvPr id="5122" name="Picture 2" descr="Image result for welfa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"/>
          <a:stretch/>
        </p:blipFill>
        <p:spPr bwMode="auto">
          <a:xfrm>
            <a:off x="0" y="4037874"/>
            <a:ext cx="9144000" cy="282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218333"/>
              </p:ext>
            </p:extLst>
          </p:nvPr>
        </p:nvGraphicFramePr>
        <p:xfrm>
          <a:off x="152400" y="1643063"/>
          <a:ext cx="8839200" cy="25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אליפסה 4"/>
          <p:cNvSpPr/>
          <p:nvPr/>
        </p:nvSpPr>
        <p:spPr>
          <a:xfrm>
            <a:off x="7023756" y="3442356"/>
            <a:ext cx="1129644" cy="1129644"/>
          </a:xfrm>
          <a:prstGeom prst="ellipse">
            <a:avLst/>
          </a:prstGeom>
          <a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42" b="100000" l="0" r="95802">
                          <a14:foregroundMark x1="61450" y1="39583" x2="61450" y2="39583"/>
                          <a14:foregroundMark x1="38931" y1="18229" x2="38931" y2="18229"/>
                          <a14:foregroundMark x1="58397" y1="15104" x2="58397" y2="15104"/>
                          <a14:foregroundMark x1="71756" y1="76563" x2="71756" y2="76563"/>
                          <a14:foregroundMark x1="31298" y1="69792" x2="31298" y2="697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אליפסה 5"/>
          <p:cNvSpPr/>
          <p:nvPr/>
        </p:nvSpPr>
        <p:spPr>
          <a:xfrm>
            <a:off x="4038600" y="3442356"/>
            <a:ext cx="1129644" cy="1129644"/>
          </a:xfrm>
          <a:prstGeom prst="ellipse">
            <a:avLst/>
          </a:prstGeom>
          <a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83" b="95313" l="3711" r="94336">
                          <a14:foregroundMark x1="16211" y1="55664" x2="16211" y2="55664"/>
                          <a14:foregroundMark x1="3906" y1="28320" x2="3906" y2="28320"/>
                          <a14:foregroundMark x1="50977" y1="12500" x2="50977" y2="12500"/>
                          <a14:foregroundMark x1="50977" y1="4883" x2="50977" y2="4883"/>
                          <a14:foregroundMark x1="94336" y1="30273" x2="94336" y2="30273"/>
                          <a14:foregroundMark x1="87695" y1="54688" x2="87695" y2="54688"/>
                          <a14:foregroundMark x1="52930" y1="95313" x2="52930" y2="95313"/>
                          <a14:foregroundMark x1="46289" y1="46289" x2="46289" y2="46289"/>
                          <a14:foregroundMark x1="58594" y1="62305" x2="58594" y2="62305"/>
                          <a14:foregroundMark x1="45313" y1="73633" x2="45313" y2="73633"/>
                          <a14:foregroundMark x1="54883" y1="60352" x2="54883" y2="60352"/>
                          <a14:foregroundMark x1="58594" y1="41602" x2="58594" y2="41602"/>
                          <a14:foregroundMark x1="69922" y1="33984" x2="69922" y2="33984"/>
                          <a14:foregroundMark x1="56641" y1="34961" x2="56641" y2="34961"/>
                          <a14:foregroundMark x1="40625" y1="36914" x2="40625" y2="36914"/>
                          <a14:foregroundMark x1="34180" y1="33203" x2="34180" y2="33203"/>
                          <a14:foregroundMark x1="21875" y1="29297" x2="21875" y2="29297"/>
                          <a14:foregroundMark x1="83008" y1="33203" x2="83008" y2="33203"/>
                          <a14:foregroundMark x1="57617" y1="75391" x2="57617" y2="75391"/>
                          <a14:foregroundMark x1="35938" y1="55664" x2="35938" y2="55664"/>
                          <a14:foregroundMark x1="60352" y1="84961" x2="60352" y2="84961"/>
                          <a14:foregroundMark x1="36914" y1="85742" x2="36914" y2="85742"/>
                          <a14:foregroundMark x1="38867" y1="89648" x2="38867" y2="896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אליפסה 6"/>
          <p:cNvSpPr/>
          <p:nvPr/>
        </p:nvSpPr>
        <p:spPr>
          <a:xfrm>
            <a:off x="851556" y="3442356"/>
            <a:ext cx="1129644" cy="1129644"/>
          </a:xfrm>
          <a:prstGeom prst="ellipse">
            <a:avLst/>
          </a:prstGeom>
          <a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3633" y1="31250" x2="73633" y2="31250"/>
                          <a14:foregroundMark x1="34180" y1="20898" x2="34180" y2="20898"/>
                          <a14:foregroundMark x1="70703" y1="8594" x2="70703" y2="8594"/>
                          <a14:foregroundMark x1="70703" y1="67969" x2="70703" y2="67969"/>
                          <a14:foregroundMark x1="18945" y1="65234" x2="18945" y2="652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2435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תוצאת תמונה עבור ‪welfare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6546"/>
          <a:stretch/>
        </p:blipFill>
        <p:spPr bwMode="auto">
          <a:xfrm>
            <a:off x="-76200" y="1447800"/>
            <a:ext cx="937259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הבטחת הביטחון הסוציאלי</a:t>
            </a: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975427"/>
              </p:ext>
            </p:extLst>
          </p:nvPr>
        </p:nvGraphicFramePr>
        <p:xfrm>
          <a:off x="609600" y="2590800"/>
          <a:ext cx="7772400" cy="410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מציין מיקום תוכן 1"/>
          <p:cNvSpPr txBox="1">
            <a:spLocks/>
          </p:cNvSpPr>
          <p:nvPr/>
        </p:nvSpPr>
        <p:spPr>
          <a:xfrm>
            <a:off x="152400" y="2095500"/>
            <a:ext cx="8839200" cy="4953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74320" indent="-22860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4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r" defTabSz="914400" rtl="1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r" defTabSz="914400" rtl="1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r" defTabSz="914400" rtl="1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r" defTabSz="914400" rtl="1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he-IL" sz="2800" b="1" dirty="0">
                <a:solidFill>
                  <a:schemeClr val="bg1"/>
                </a:solidFill>
              </a:rPr>
              <a:t>להבטיח לכל אזרחיה הגנה חברתית רציפה בתחומי:</a:t>
            </a:r>
          </a:p>
        </p:txBody>
      </p:sp>
      <p:grpSp>
        <p:nvGrpSpPr>
          <p:cNvPr id="7" name="קבוצה 6"/>
          <p:cNvGrpSpPr/>
          <p:nvPr/>
        </p:nvGrpSpPr>
        <p:grpSpPr>
          <a:xfrm>
            <a:off x="4648200" y="1479222"/>
            <a:ext cx="4800600" cy="349578"/>
            <a:chOff x="1737450" y="325"/>
            <a:chExt cx="5776722" cy="1129644"/>
          </a:xfrm>
        </p:grpSpPr>
        <p:sp>
          <p:nvSpPr>
            <p:cNvPr id="8" name="מחומש 7"/>
            <p:cNvSpPr/>
            <p:nvPr/>
          </p:nvSpPr>
          <p:spPr>
            <a:xfrm rot="10800000">
              <a:off x="1737450" y="325"/>
              <a:ext cx="5776722" cy="1129644"/>
            </a:xfrm>
            <a:prstGeom prst="homePlate">
              <a:avLst/>
            </a:prstGeom>
            <a:gradFill rotWithShape="0">
              <a:gsLst>
                <a:gs pos="100000">
                  <a:srgbClr val="8E4961"/>
                </a:gs>
                <a:gs pos="0">
                  <a:srgbClr val="C00000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8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מחומש 4"/>
            <p:cNvSpPr/>
            <p:nvPr/>
          </p:nvSpPr>
          <p:spPr>
            <a:xfrm rot="21600000">
              <a:off x="2019861" y="325"/>
              <a:ext cx="5494311" cy="1129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42" tIns="171450" rIns="320040" bIns="1714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200" b="1" kern="1200" dirty="0"/>
                <a:t>ביטחון סוציאלי</a:t>
              </a:r>
            </a:p>
          </p:txBody>
        </p:sp>
      </p:grpSp>
      <p:sp>
        <p:nvSpPr>
          <p:cNvPr id="10" name="אליפסה 9"/>
          <p:cNvSpPr/>
          <p:nvPr/>
        </p:nvSpPr>
        <p:spPr>
          <a:xfrm>
            <a:off x="4114800" y="1384956"/>
            <a:ext cx="786984" cy="415225"/>
          </a:xfrm>
          <a:prstGeom prst="ellipse">
            <a:avLst/>
          </a:prstGeom>
          <a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42" b="100000" l="0" r="95802">
                          <a14:foregroundMark x1="61450" y1="39583" x2="61450" y2="39583"/>
                          <a14:foregroundMark x1="38931" y1="18229" x2="38931" y2="18229"/>
                          <a14:foregroundMark x1="58397" y1="15104" x2="58397" y2="15104"/>
                          <a14:foregroundMark x1="71756" y1="76563" x2="71756" y2="76563"/>
                          <a14:foregroundMark x1="31298" y1="69792" x2="31298" y2="697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907069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רשת">
  <a:themeElements>
    <a:clrScheme name="יסודי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התאמה אישית 4">
      <a:majorFont>
        <a:latin typeface="Times New Roman"/>
        <a:ea typeface=""/>
        <a:cs typeface="Heebo ExtraBold"/>
      </a:majorFont>
      <a:minorFont>
        <a:latin typeface="Times New Roman"/>
        <a:ea typeface=""/>
        <a:cs typeface="Heebo"/>
      </a:minorFont>
    </a:fontScheme>
    <a:fmtScheme name="רשת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84535</TotalTime>
  <Words>1528</Words>
  <Application>Microsoft Office PowerPoint</Application>
  <PresentationFormat>‫הצגה על המסך (4:3)</PresentationFormat>
  <Paragraphs>300</Paragraphs>
  <Slides>73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73</vt:i4>
      </vt:variant>
    </vt:vector>
  </HeadingPairs>
  <TitlesOfParts>
    <vt:vector size="80" baseType="lpstr">
      <vt:lpstr>FrankRuehl</vt:lpstr>
      <vt:lpstr>Wingdings 2</vt:lpstr>
      <vt:lpstr>Wingdings</vt:lpstr>
      <vt:lpstr>Calibri</vt:lpstr>
      <vt:lpstr>Times New Roman</vt:lpstr>
      <vt:lpstr>Arial</vt:lpstr>
      <vt:lpstr>רשת</vt:lpstr>
      <vt:lpstr>מדינת הרווחה-חלק א'</vt:lpstr>
      <vt:lpstr>מדינת הרווחה- הגדרה</vt:lpstr>
      <vt:lpstr>מדינת הרווחה- הגדרה</vt:lpstr>
      <vt:lpstr>מדינת הרווחה- הגדרה</vt:lpstr>
      <vt:lpstr>מדינת הרווחה- הגדרה</vt:lpstr>
      <vt:lpstr>מדינת הרווחה- הגדרה</vt:lpstr>
      <vt:lpstr>מדינת הרווחה- הגדרה</vt:lpstr>
      <vt:lpstr>מאפייני מדינת הרווחה</vt:lpstr>
      <vt:lpstr>הבטחת הביטחון הסוציאלי</vt:lpstr>
      <vt:lpstr>הבטחת הביטחון הסוציאלי</vt:lpstr>
      <vt:lpstr>מאפייני מדינת הרווחה</vt:lpstr>
      <vt:lpstr>מצגת של PowerPoint‏</vt:lpstr>
      <vt:lpstr>מאפייני מדינת הרווחה</vt:lpstr>
      <vt:lpstr>אינטגרציה חברתית</vt:lpstr>
      <vt:lpstr>מדינת הרווחה</vt:lpstr>
      <vt:lpstr>התומכים במדינת הרווחה</vt:lpstr>
      <vt:lpstr>התומכים במדינת הרווחה</vt:lpstr>
      <vt:lpstr>מדינת הרווחה בתורה</vt:lpstr>
      <vt:lpstr>מדינת הרווחה בתורה</vt:lpstr>
      <vt:lpstr>מדינת הרווחה בתורה</vt:lpstr>
      <vt:lpstr>בתנ"ך</vt:lpstr>
      <vt:lpstr>בתנ"ך</vt:lpstr>
      <vt:lpstr>בתנ"ך</vt:lpstr>
      <vt:lpstr>בתנ"ך</vt:lpstr>
      <vt:lpstr>בתנ"ך</vt:lpstr>
      <vt:lpstr>התפתחות מדינת הרווחה</vt:lpstr>
      <vt:lpstr>התפתחות מדינת הרווחה</vt:lpstr>
      <vt:lpstr>התפתחות מדינת הרווחה</vt:lpstr>
      <vt:lpstr>התפתחות מדינת הרווחה</vt:lpstr>
      <vt:lpstr>התפתחות מדינת הרווחה</vt:lpstr>
      <vt:lpstr>התפתחות מדינת הרווחה</vt:lpstr>
      <vt:lpstr>התפתחות מדינת הרווחה</vt:lpstr>
      <vt:lpstr>התפתחות מדינת הרווחה</vt:lpstr>
      <vt:lpstr> New deal</vt:lpstr>
      <vt:lpstr> New deal- עיקרי התכנית</vt:lpstr>
      <vt:lpstr>המהפכה הקיינסיאנית</vt:lpstr>
      <vt:lpstr>המקרה הגרמני</vt:lpstr>
      <vt:lpstr>המקרה האנגלי</vt:lpstr>
      <vt:lpstr>מדינות רווחה בעולם</vt:lpstr>
      <vt:lpstr>מדינות רווחה בעולם</vt:lpstr>
      <vt:lpstr>מדינות רווחה בעולם</vt:lpstr>
      <vt:lpstr>ההשקפה הסוציאל-דמוקרטית</vt:lpstr>
      <vt:lpstr>ההשקפה הסוציאל-דמוקרטית</vt:lpstr>
      <vt:lpstr>ההשקפה הסוציאל-דמוקרטית</vt:lpstr>
      <vt:lpstr>ההשקפה הניאו-ליברלית</vt:lpstr>
      <vt:lpstr>ההשקפה הניאו-ליברלית</vt:lpstr>
      <vt:lpstr>ההשקפה הניאו-ליברלית</vt:lpstr>
      <vt:lpstr>נסיגתה של מדינת הרווחה</vt:lpstr>
      <vt:lpstr>נסיגתה של מדינת הרווחה</vt:lpstr>
      <vt:lpstr>נסיגתה של מדינת הרווחה</vt:lpstr>
      <vt:lpstr>נסיגתה של מדינת הרווחה</vt:lpstr>
      <vt:lpstr>החלופה למדינת הרווחה</vt:lpstr>
      <vt:lpstr>נסיגתה של מדינת הרווחה</vt:lpstr>
      <vt:lpstr>מדינת הרווחה בישראל</vt:lpstr>
      <vt:lpstr>מדינת הרווחה בישראל-מבט היסטורי</vt:lpstr>
      <vt:lpstr>מדינת הרווחה בישראל- מבט היסטורי</vt:lpstr>
      <vt:lpstr>מדינת הרווחה בישראל- מבט היסטורי</vt:lpstr>
      <vt:lpstr>מדינת הרווחה בישראל- מבט היסטורי</vt:lpstr>
      <vt:lpstr>מדינת הרווחה בישראל- מבט היסטורי</vt:lpstr>
      <vt:lpstr>מדינת הרווחה בישראל- מבט היסטורי</vt:lpstr>
      <vt:lpstr>מדינת הרווחה בישראל- מבט היסטורי</vt:lpstr>
      <vt:lpstr>מדינת הרווחה בישראל</vt:lpstr>
      <vt:lpstr>מדינת הרווחה בישראל</vt:lpstr>
      <vt:lpstr>מדינת הרווחה בישראל</vt:lpstr>
      <vt:lpstr>הפרטה</vt:lpstr>
      <vt:lpstr>הפרטה</vt:lpstr>
      <vt:lpstr>מערכת החינוך בישראל</vt:lpstr>
      <vt:lpstr>מערכת החינוך בישראל</vt:lpstr>
      <vt:lpstr>חינוך במדינת הרווחה</vt:lpstr>
      <vt:lpstr>חינוך במדינת הרווחה</vt:lpstr>
      <vt:lpstr>חינוך במדינת רווחה</vt:lpstr>
      <vt:lpstr>חינוך במדינת רווחה</vt:lpstr>
      <vt:lpstr> תודה על ההקשבה!</vt:lpstr>
    </vt:vector>
  </TitlesOfParts>
  <Company>Zerto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איתי חנן</dc:creator>
  <cp:lastModifiedBy>Ulpan5</cp:lastModifiedBy>
  <cp:revision>1539</cp:revision>
  <cp:lastPrinted>2018-12-03T05:26:06Z</cp:lastPrinted>
  <dcterms:created xsi:type="dcterms:W3CDTF">2017-03-02T06:43:41Z</dcterms:created>
  <dcterms:modified xsi:type="dcterms:W3CDTF">2020-07-07T04:49:21Z</dcterms:modified>
</cp:coreProperties>
</file>