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2" r:id="rId6"/>
    <p:sldId id="263" r:id="rId7"/>
    <p:sldId id="278" r:id="rId8"/>
    <p:sldId id="272" r:id="rId9"/>
    <p:sldId id="271" r:id="rId10"/>
    <p:sldId id="264" r:id="rId11"/>
    <p:sldId id="283" r:id="rId12"/>
    <p:sldId id="265" r:id="rId13"/>
    <p:sldId id="266" r:id="rId14"/>
    <p:sldId id="276" r:id="rId15"/>
    <p:sldId id="267" r:id="rId16"/>
    <p:sldId id="268" r:id="rId17"/>
    <p:sldId id="269" r:id="rId18"/>
    <p:sldId id="270" r:id="rId19"/>
    <p:sldId id="260" r:id="rId20"/>
    <p:sldId id="279" r:id="rId21"/>
    <p:sldId id="282" r:id="rId22"/>
    <p:sldId id="273" r:id="rId23"/>
    <p:sldId id="277" r:id="rId24"/>
    <p:sldId id="274" r:id="rId25"/>
    <p:sldId id="281" r:id="rId26"/>
  </p:sldIdLst>
  <p:sldSz cx="12190413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Varela Round" panose="00000500000000000000" pitchFamily="2" charset="-79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BDE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4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78725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120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4356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3404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2193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8514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5871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25722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51845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7460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08926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5387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30278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18415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53528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6280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2420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5860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0346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9575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1520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6439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7463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  <a:defRPr sz="66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ם השיעור">
  <p:cSld name="שם השיעור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  <a:defRPr sz="6600" b="1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36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2"/>
          </p:nvPr>
        </p:nvSpPr>
        <p:spPr>
          <a:xfrm>
            <a:off x="738117" y="3655832"/>
            <a:ext cx="1087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515206" y="1185681"/>
            <a:ext cx="11159999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spcBef>
                <a:spcPts val="64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  <a:defRPr sz="3200" b="1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2"/>
          </p:nvPr>
        </p:nvSpPr>
        <p:spPr>
          <a:xfrm>
            <a:off x="515206" y="1725681"/>
            <a:ext cx="11160000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ק חדש">
  <p:cSld name="פרק חדש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/>
          <p:nvPr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  <a:defRPr sz="6600" b="1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5"/>
          <p:cNvSpPr/>
          <p:nvPr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1"/>
          </p:nvPr>
        </p:nvSpPr>
        <p:spPr>
          <a:xfrm>
            <a:off x="738117" y="2918493"/>
            <a:ext cx="10872000" cy="64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200" b="1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515206" y="1195757"/>
            <a:ext cx="111600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/>
          <p:nvPr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" name="Google Shape;56;p7"/>
          <p:cNvSpPr/>
          <p:nvPr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3995" y="155448"/>
            <a:ext cx="9801092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309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309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11495984" y="487100"/>
            <a:ext cx="1576467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11149087" y="127100"/>
            <a:ext cx="1879417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487616" y="5923582"/>
            <a:ext cx="3132610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976311" y="6359813"/>
            <a:ext cx="730008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9358610" y="2733707"/>
            <a:ext cx="6987520" cy="129702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131713" y="6361368"/>
            <a:ext cx="812694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5821158" y="1027929"/>
            <a:ext cx="521207" cy="1221730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5683037" y="-6804426"/>
            <a:ext cx="947627" cy="1263807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2001306" y="-416688"/>
            <a:ext cx="1974415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194" y="1212161"/>
            <a:ext cx="7884086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3050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P7Lwrx_SMY" TargetMode="Externa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eP7Lwrx_SMY?feature=oembed" TargetMode="Externa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DdjsFG20IA" TargetMode="Externa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_DdjsFG20IA?feature=oembed" TargetMode="Externa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x-none" dirty="0"/>
              <a:t>מערכת שידורים לאומית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</a:pPr>
            <a:r>
              <a:rPr lang="he-IL" dirty="0">
                <a:solidFill>
                  <a:srgbClr val="002060"/>
                </a:solidFill>
              </a:rPr>
              <a:t>החלטות העובדים = משקי הבית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4144231" y="933094"/>
            <a:ext cx="4428269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800"/>
              <a:buNone/>
            </a:pPr>
            <a:r>
              <a:rPr lang="he-IL" sz="2800" dirty="0">
                <a:solidFill>
                  <a:srgbClr val="0070C0"/>
                </a:solidFill>
              </a:rPr>
              <a:t>רעיונות מרכזיים</a:t>
            </a:r>
            <a:endParaRPr lang="he-IL" sz="2400" dirty="0"/>
          </a:p>
        </p:txBody>
      </p:sp>
      <p:sp>
        <p:nvSpPr>
          <p:cNvPr id="2" name="מציין מיקום טקסט 1">
            <a:extLst>
              <a:ext uri="{FF2B5EF4-FFF2-40B4-BE49-F238E27FC236}">
                <a16:creationId xmlns:a16="http://schemas.microsoft.com/office/drawing/2014/main" id="{DDA1F9DB-3C3E-4A05-B95A-84B5E8B487B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5206" y="1549644"/>
            <a:ext cx="8438294" cy="3154052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lvl="0" indent="-457200">
              <a:spcAft>
                <a:spcPts val="600"/>
              </a:spcAft>
              <a:buClr>
                <a:srgbClr val="92D050"/>
              </a:buClr>
              <a:buSzPts val="2800"/>
              <a:buFont typeface="Wingdings" panose="05000000000000000000" pitchFamily="2" charset="2"/>
              <a:buChar char="q"/>
            </a:pPr>
            <a:r>
              <a:rPr lang="he-IL" dirty="0"/>
              <a:t>מי מבני המשפחה יעבוד מחוץ למשק בית ובאיזה היקף.</a:t>
            </a:r>
          </a:p>
          <a:p>
            <a:pPr indent="-457200"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he-IL" dirty="0"/>
              <a:t>מי ישקיע בהון האנושי בתקופה נתונה (השכלה, הכשרה).</a:t>
            </a:r>
          </a:p>
          <a:p>
            <a:pPr lvl="0" indent="-457200"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he-IL" dirty="0"/>
              <a:t>מי יעבוד במשק הבית ובאיזה היקף. </a:t>
            </a:r>
          </a:p>
          <a:p>
            <a:pPr lvl="0" indent="-457200"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he-IL" dirty="0"/>
              <a:t>כמה פנאי יהיה לכל אחד.</a:t>
            </a:r>
            <a:br>
              <a:rPr lang="en-US" dirty="0"/>
            </a:br>
            <a:endParaRPr lang="he-IL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C185F1-4195-46AC-91BA-16DA22A424F3}"/>
              </a:ext>
            </a:extLst>
          </p:cNvPr>
          <p:cNvSpPr txBox="1"/>
          <p:nvPr/>
        </p:nvSpPr>
        <p:spPr>
          <a:xfrm>
            <a:off x="1553431" y="3503367"/>
            <a:ext cx="8676419" cy="1015663"/>
          </a:xfrm>
          <a:prstGeom prst="rect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ההחלטות המתקבלות תלויות במכלול התכונות שמציעים בני המשפחה (השכלה, ניסיון מקצועי), מדרישות השוק (השכר שישולם) </a:t>
            </a:r>
            <a:br>
              <a:rPr lang="en-US" sz="2000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000" dirty="0">
                <a:solidFill>
                  <a:srgbClr val="0070C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וממערכת העדפות המשפחה.</a:t>
            </a:r>
            <a:endParaRPr lang="he-IL" sz="2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98834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E99DCD7-E1B7-4B64-9C94-C653BA753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5712E52-F152-4421-B4CE-433CEFAA48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FA7C6EE-197C-4783-A6B9-1678F5438C1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לבן: פינות מעוגלות 4">
            <a:hlinkClick r:id="rId3"/>
            <a:extLst>
              <a:ext uri="{FF2B5EF4-FFF2-40B4-BE49-F238E27FC236}">
                <a16:creationId xmlns:a16="http://schemas.microsoft.com/office/drawing/2014/main" id="{AA997928-E1EE-4B25-BF83-5BD56D0555B3}"/>
              </a:ext>
            </a:extLst>
          </p:cNvPr>
          <p:cNvSpPr/>
          <p:nvPr/>
        </p:nvSpPr>
        <p:spPr>
          <a:xfrm>
            <a:off x="515206" y="6267450"/>
            <a:ext cx="3837719" cy="590550"/>
          </a:xfrm>
          <a:prstGeom prst="round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/>
              <a:t>סרטון - שוק העבודה העתידי</a:t>
            </a:r>
          </a:p>
        </p:txBody>
      </p:sp>
      <p:pic>
        <p:nvPicPr>
          <p:cNvPr id="6" name="מדיה מקוונת 5" title="האם המקצוע שלך יוחלף על ידי מחשב?">
            <a:hlinkClick r:id="" action="ppaction://media"/>
            <a:extLst>
              <a:ext uri="{FF2B5EF4-FFF2-40B4-BE49-F238E27FC236}">
                <a16:creationId xmlns:a16="http://schemas.microsoft.com/office/drawing/2014/main" id="{D81775CA-AD85-46DD-8C1A-D8D5CC2A0AA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09613" y="213094"/>
            <a:ext cx="10763300" cy="605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9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</a:pPr>
            <a:r>
              <a:rPr lang="he-IL" sz="4400" dirty="0">
                <a:solidFill>
                  <a:srgbClr val="002060"/>
                </a:solidFill>
              </a:rPr>
              <a:t>אירועים כלכליים – שוק העבודה</a:t>
            </a:r>
            <a:endParaRPr sz="4400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E8FEEC-BA8F-4F93-A606-D6E8EC0B5F4C}"/>
              </a:ext>
            </a:extLst>
          </p:cNvPr>
          <p:cNvSpPr txBox="1"/>
          <p:nvPr/>
        </p:nvSpPr>
        <p:spPr>
          <a:xfrm>
            <a:off x="1801188" y="1024701"/>
            <a:ext cx="35500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0070C0"/>
                </a:solidFill>
                <a:latin typeface="Varela Round"/>
                <a:cs typeface="Varela Round"/>
              </a:rPr>
              <a:t>עלייה </a:t>
            </a:r>
            <a:r>
              <a:rPr lang="he-IL" sz="2400" u="sng" dirty="0">
                <a:solidFill>
                  <a:srgbClr val="0070C0"/>
                </a:solidFill>
                <a:latin typeface="Varela Round"/>
                <a:cs typeface="Varela Round"/>
              </a:rPr>
              <a:t>בהיצע</a:t>
            </a:r>
            <a:r>
              <a:rPr lang="he-IL" sz="2400" dirty="0">
                <a:solidFill>
                  <a:srgbClr val="0070C0"/>
                </a:solidFill>
                <a:latin typeface="Varela Round"/>
                <a:cs typeface="Varela Round"/>
              </a:rPr>
              <a:t> העובדים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B2DFA5-8F20-4CA4-BC1E-ECBBF019680C}"/>
              </a:ext>
            </a:extLst>
          </p:cNvPr>
          <p:cNvSpPr txBox="1"/>
          <p:nvPr/>
        </p:nvSpPr>
        <p:spPr>
          <a:xfrm>
            <a:off x="6710643" y="1020702"/>
            <a:ext cx="35500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0070C0"/>
                </a:solidFill>
                <a:latin typeface="Varela Round"/>
                <a:cs typeface="Varela Round"/>
                <a:sym typeface="Varela Round"/>
              </a:rPr>
              <a:t>עלייה </a:t>
            </a:r>
            <a:r>
              <a:rPr lang="he-IL" sz="2400" u="sng" dirty="0">
                <a:solidFill>
                  <a:srgbClr val="0070C0"/>
                </a:solidFill>
                <a:latin typeface="Varela Round"/>
                <a:cs typeface="Varela Round"/>
                <a:sym typeface="Varela Round"/>
              </a:rPr>
              <a:t>בביקוש</a:t>
            </a:r>
            <a:r>
              <a:rPr lang="he-IL" sz="2400" dirty="0">
                <a:solidFill>
                  <a:srgbClr val="0070C0"/>
                </a:solidFill>
                <a:latin typeface="Varela Round"/>
                <a:cs typeface="Varela Round"/>
                <a:sym typeface="Varela Round"/>
              </a:rPr>
              <a:t> לעובדים</a:t>
            </a:r>
          </a:p>
        </p:txBody>
      </p:sp>
      <p:pic>
        <p:nvPicPr>
          <p:cNvPr id="2050" name="Picture 2" descr="שעור 5 – גב' דלית רגב | מכללה למנהל">
            <a:extLst>
              <a:ext uri="{FF2B5EF4-FFF2-40B4-BE49-F238E27FC236}">
                <a16:creationId xmlns:a16="http://schemas.microsoft.com/office/drawing/2014/main" id="{30BA56B3-86E5-4359-AC62-8598A4303D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5" r="13202" b="9522"/>
          <a:stretch/>
        </p:blipFill>
        <p:spPr bwMode="auto">
          <a:xfrm>
            <a:off x="6467475" y="2779379"/>
            <a:ext cx="2676525" cy="286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היצע וביקוש – ויקיפדיה">
            <a:extLst>
              <a:ext uri="{FF2B5EF4-FFF2-40B4-BE49-F238E27FC236}">
                <a16:creationId xmlns:a16="http://schemas.microsoft.com/office/drawing/2014/main" id="{A31A8E2C-9992-40AD-A692-F6843FCACC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 b="9522"/>
          <a:stretch/>
        </p:blipFill>
        <p:spPr bwMode="auto">
          <a:xfrm>
            <a:off x="1066800" y="2971801"/>
            <a:ext cx="2781300" cy="230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15FD15-9CAE-4DE0-B1FD-FE6A15EC3EFD}"/>
              </a:ext>
            </a:extLst>
          </p:cNvPr>
          <p:cNvSpPr txBox="1"/>
          <p:nvPr/>
        </p:nvSpPr>
        <p:spPr>
          <a:xfrm>
            <a:off x="515206" y="2932210"/>
            <a:ext cx="484428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/>
              <a:t>שכר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0B69B7-519F-43D0-9F4F-5A0ADBE09E51}"/>
              </a:ext>
            </a:extLst>
          </p:cNvPr>
          <p:cNvSpPr txBox="1"/>
          <p:nvPr/>
        </p:nvSpPr>
        <p:spPr>
          <a:xfrm>
            <a:off x="3837894" y="5122961"/>
            <a:ext cx="1186543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/>
              <a:t>כמות מועסקים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4287C3-ED9F-41DC-9B14-DBD08F48E4C9}"/>
              </a:ext>
            </a:extLst>
          </p:cNvPr>
          <p:cNvSpPr txBox="1"/>
          <p:nvPr/>
        </p:nvSpPr>
        <p:spPr>
          <a:xfrm>
            <a:off x="5983047" y="3086098"/>
            <a:ext cx="484428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/>
              <a:t>שכר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5CDA96-1568-47AF-AE2B-3F262C240F4C}"/>
              </a:ext>
            </a:extLst>
          </p:cNvPr>
          <p:cNvSpPr txBox="1"/>
          <p:nvPr/>
        </p:nvSpPr>
        <p:spPr>
          <a:xfrm>
            <a:off x="9005888" y="5276849"/>
            <a:ext cx="158115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כמות מועסקים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46F0F4-ED66-43E6-9D1E-4B5EA373AFF6}"/>
              </a:ext>
            </a:extLst>
          </p:cNvPr>
          <p:cNvSpPr txBox="1"/>
          <p:nvPr/>
        </p:nvSpPr>
        <p:spPr>
          <a:xfrm>
            <a:off x="6467475" y="1690987"/>
            <a:ext cx="3550025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1800" dirty="0">
                <a:solidFill>
                  <a:srgbClr val="002060"/>
                </a:solidFill>
                <a:latin typeface="Varela Round" panose="020B0604020202020204" charset="-79"/>
                <a:cs typeface="Varela Round" panose="020B0604020202020204" charset="-79"/>
              </a:rPr>
              <a:t>בעקבות החורף הקרב והימשכות מגיפת הקורונה, נדרשים רופאים ואחיות למערך הרפואה הלאומי.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5E839A-1F61-44B5-86A6-3A99D8D315F7}"/>
              </a:ext>
            </a:extLst>
          </p:cNvPr>
          <p:cNvSpPr txBox="1"/>
          <p:nvPr/>
        </p:nvSpPr>
        <p:spPr>
          <a:xfrm>
            <a:off x="1361584" y="1690987"/>
            <a:ext cx="3550025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1800" dirty="0">
                <a:solidFill>
                  <a:srgbClr val="002060"/>
                </a:solidFill>
                <a:latin typeface="Varela Round" panose="020B0604020202020204" charset="-79"/>
                <a:cs typeface="Varela Round" panose="020B0604020202020204" charset="-79"/>
              </a:rPr>
              <a:t>הממשלה ממשיכה במדיניות ל"החזרת מוחות" של מדענים ורופאים לישראל 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25F06F-BA42-469B-BB4F-AB3472350A7B}"/>
              </a:ext>
            </a:extLst>
          </p:cNvPr>
          <p:cNvSpPr txBox="1"/>
          <p:nvPr/>
        </p:nvSpPr>
        <p:spPr>
          <a:xfrm>
            <a:off x="8839200" y="5029200"/>
            <a:ext cx="3714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D</a:t>
            </a:r>
            <a:endParaRPr lang="he-IL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4EB602-82F5-4B56-9770-0B3E5B05DAFC}"/>
              </a:ext>
            </a:extLst>
          </p:cNvPr>
          <p:cNvSpPr txBox="1"/>
          <p:nvPr/>
        </p:nvSpPr>
        <p:spPr>
          <a:xfrm>
            <a:off x="9115425" y="4721423"/>
            <a:ext cx="51300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D</a:t>
            </a:r>
            <a:r>
              <a:rPr lang="en-US" sz="1100" dirty="0"/>
              <a:t>1</a:t>
            </a:r>
            <a:endParaRPr lang="he-IL" dirty="0"/>
          </a:p>
        </p:txBody>
      </p: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B50C0C0A-28AA-4458-A16F-E226A045FD38}"/>
              </a:ext>
            </a:extLst>
          </p:cNvPr>
          <p:cNvCxnSpPr>
            <a:cxnSpLocks/>
          </p:cNvCxnSpPr>
          <p:nvPr/>
        </p:nvCxnSpPr>
        <p:spPr>
          <a:xfrm flipV="1">
            <a:off x="8138385" y="4710409"/>
            <a:ext cx="208203" cy="284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681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9733694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</a:pPr>
            <a:r>
              <a:rPr lang="he-IL" dirty="0">
                <a:solidFill>
                  <a:srgbClr val="002060"/>
                </a:solidFill>
              </a:rPr>
              <a:t>לסיכום – מושגי היסוד</a:t>
            </a:r>
            <a:endParaRPr dirty="0">
              <a:solidFill>
                <a:srgbClr val="002060"/>
              </a:solidFill>
            </a:endParaRPr>
          </a:p>
        </p:txBody>
      </p: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07560939-C51A-4497-BBAD-3530AEBA5ADC}"/>
              </a:ext>
            </a:extLst>
          </p:cNvPr>
          <p:cNvGrpSpPr/>
          <p:nvPr/>
        </p:nvGrpSpPr>
        <p:grpSpPr>
          <a:xfrm>
            <a:off x="399305" y="1214193"/>
            <a:ext cx="10248805" cy="4267689"/>
            <a:chOff x="2576513" y="2183822"/>
            <a:chExt cx="7309130" cy="3797169"/>
          </a:xfrm>
        </p:grpSpPr>
        <p:sp>
          <p:nvSpPr>
            <p:cNvPr id="12" name="מלבן 11">
              <a:extLst>
                <a:ext uri="{FF2B5EF4-FFF2-40B4-BE49-F238E27FC236}">
                  <a16:creationId xmlns:a16="http://schemas.microsoft.com/office/drawing/2014/main" id="{75DDD44D-4580-4761-A528-22F88E2F2FE0}"/>
                </a:ext>
              </a:extLst>
            </p:cNvPr>
            <p:cNvSpPr/>
            <p:nvPr/>
          </p:nvSpPr>
          <p:spPr>
            <a:xfrm>
              <a:off x="6249475" y="2183822"/>
              <a:ext cx="3636168" cy="9690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000" b="1" dirty="0">
                  <a:latin typeface="Varela Round" panose="020B0604020202020204" charset="-79"/>
                  <a:cs typeface="Varela Round" panose="020B0604020202020204" charset="-79"/>
                </a:rPr>
                <a:t>שוק העבודה בתחרות משוכללת</a:t>
              </a:r>
              <a:r>
                <a:rPr lang="he-IL" sz="1800" b="1" dirty="0">
                  <a:latin typeface="Varela Round" panose="020B0604020202020204" charset="-79"/>
                  <a:cs typeface="Varela Round" panose="020B0604020202020204" charset="-79"/>
                </a:rPr>
                <a:t>: ה</a:t>
              </a:r>
              <a:r>
                <a:rPr lang="he-IL" sz="1800" dirty="0">
                  <a:latin typeface="Varela Round" panose="020B0604020202020204" charset="-79"/>
                  <a:cs typeface="Varela Round" panose="020B0604020202020204" charset="-79"/>
                </a:rPr>
                <a:t>מפגש בין ביקוש לעובדים (יצרנים) לבין היצע העובדים </a:t>
              </a:r>
              <a:br>
                <a:rPr lang="en-US" sz="1800" dirty="0">
                  <a:latin typeface="Varela Round" panose="020B0604020202020204" charset="-79"/>
                  <a:cs typeface="Varela Round" panose="020B0604020202020204" charset="-79"/>
                </a:rPr>
              </a:br>
              <a:r>
                <a:rPr lang="he-IL" sz="1800" dirty="0">
                  <a:latin typeface="Varela Round" panose="020B0604020202020204" charset="-79"/>
                  <a:cs typeface="Varela Round" panose="020B0604020202020204" charset="-79"/>
                </a:rPr>
                <a:t>(הון אנושי) בשכר נתון </a:t>
              </a:r>
            </a:p>
          </p:txBody>
        </p:sp>
        <p:sp>
          <p:nvSpPr>
            <p:cNvPr id="13" name="מלבן 12">
              <a:extLst>
                <a:ext uri="{FF2B5EF4-FFF2-40B4-BE49-F238E27FC236}">
                  <a16:creationId xmlns:a16="http://schemas.microsoft.com/office/drawing/2014/main" id="{846C5299-8491-419B-A854-C49973A7F1A1}"/>
                </a:ext>
              </a:extLst>
            </p:cNvPr>
            <p:cNvSpPr/>
            <p:nvPr/>
          </p:nvSpPr>
          <p:spPr>
            <a:xfrm>
              <a:off x="6249475" y="3318838"/>
              <a:ext cx="3636168" cy="8356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000" b="1" dirty="0">
                  <a:latin typeface="Varela Round" panose="020B0604020202020204" charset="-79"/>
                  <a:cs typeface="Varela Round" panose="020B0604020202020204" charset="-79"/>
                </a:rPr>
                <a:t>ביקוש לעבודה</a:t>
              </a:r>
              <a:r>
                <a:rPr lang="he-IL" sz="1800" b="1" dirty="0">
                  <a:latin typeface="Varela Round" panose="020B0604020202020204" charset="-79"/>
                  <a:cs typeface="Varela Round" panose="020B0604020202020204" charset="-79"/>
                </a:rPr>
                <a:t>: </a:t>
              </a:r>
              <a:r>
                <a:rPr lang="he-IL" sz="1800" dirty="0">
                  <a:latin typeface="Varela Round" panose="020B0604020202020204" charset="-79"/>
                  <a:cs typeface="Varela Round" panose="020B0604020202020204" charset="-79"/>
                </a:rPr>
                <a:t>עקומה המייצגת המעסיקים המבקשים לשכור עובדים, ומראה את הקשר בין השכר לבין את הכמות המבוקשת לעובדים</a:t>
              </a:r>
            </a:p>
          </p:txBody>
        </p:sp>
        <p:sp>
          <p:nvSpPr>
            <p:cNvPr id="14" name="מלבן 13">
              <a:extLst>
                <a:ext uri="{FF2B5EF4-FFF2-40B4-BE49-F238E27FC236}">
                  <a16:creationId xmlns:a16="http://schemas.microsoft.com/office/drawing/2014/main" id="{817AA873-A254-492D-A2DA-F626566F2A52}"/>
                </a:ext>
              </a:extLst>
            </p:cNvPr>
            <p:cNvSpPr/>
            <p:nvPr/>
          </p:nvSpPr>
          <p:spPr>
            <a:xfrm>
              <a:off x="2576513" y="3303400"/>
              <a:ext cx="3471726" cy="8510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000" b="1" dirty="0">
                  <a:latin typeface="Varela Round" panose="020B0604020202020204" charset="-79"/>
                  <a:cs typeface="Varela Round" panose="020B0604020202020204" charset="-79"/>
                </a:rPr>
                <a:t>איגוד מקצועי: </a:t>
              </a:r>
              <a:r>
                <a:rPr lang="he-IL" sz="2000" dirty="0"/>
                <a:t>התאגדות שכירים לשם הגנה ושיפור תנאי עבודתם</a:t>
              </a:r>
              <a:endParaRPr lang="he-IL" sz="1600" dirty="0">
                <a:latin typeface="Varela Round" panose="020B0604020202020204" charset="-79"/>
                <a:cs typeface="Varela Round" panose="020B0604020202020204" charset="-79"/>
              </a:endParaRPr>
            </a:p>
          </p:txBody>
        </p:sp>
        <p:sp>
          <p:nvSpPr>
            <p:cNvPr id="15" name="מלבן 14">
              <a:extLst>
                <a:ext uri="{FF2B5EF4-FFF2-40B4-BE49-F238E27FC236}">
                  <a16:creationId xmlns:a16="http://schemas.microsoft.com/office/drawing/2014/main" id="{A0A2BD22-3E00-46CC-A7A3-4BA0F0964DDF}"/>
                </a:ext>
              </a:extLst>
            </p:cNvPr>
            <p:cNvSpPr/>
            <p:nvPr/>
          </p:nvSpPr>
          <p:spPr>
            <a:xfrm>
              <a:off x="2576513" y="2193796"/>
              <a:ext cx="3471725" cy="9690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000" b="1" dirty="0">
                  <a:latin typeface="Varela Round" panose="020B0604020202020204" charset="-79"/>
                  <a:cs typeface="Varela Round" panose="020B0604020202020204" charset="-79"/>
                </a:rPr>
                <a:t>מהגרי עבודה</a:t>
              </a:r>
              <a:r>
                <a:rPr lang="he-IL" sz="1600" b="1" dirty="0">
                  <a:latin typeface="Varela Round" panose="020B0604020202020204" charset="-79"/>
                  <a:cs typeface="Varela Round" panose="020B0604020202020204" charset="-79"/>
                </a:rPr>
                <a:t>: </a:t>
              </a:r>
              <a:r>
                <a:rPr lang="he-IL" sz="1800" dirty="0">
                  <a:latin typeface="Varela Round" panose="020B0604020202020204" charset="-79"/>
                  <a:cs typeface="Varela Round" panose="020B0604020202020204" charset="-79"/>
                </a:rPr>
                <a:t>כניסת עובדים מחו"ל, לצרכי עבודה במשק הישראלי, שהואץ בעקבות הגלובליזציה</a:t>
              </a:r>
              <a:endParaRPr lang="he-IL" sz="1600" dirty="0">
                <a:latin typeface="Varela Round" panose="020B0604020202020204" charset="-79"/>
                <a:cs typeface="Varela Round" panose="020B0604020202020204" charset="-79"/>
              </a:endParaRPr>
            </a:p>
          </p:txBody>
        </p:sp>
        <p:sp>
          <p:nvSpPr>
            <p:cNvPr id="16" name="מלבן 15">
              <a:extLst>
                <a:ext uri="{FF2B5EF4-FFF2-40B4-BE49-F238E27FC236}">
                  <a16:creationId xmlns:a16="http://schemas.microsoft.com/office/drawing/2014/main" id="{4A9964F8-2966-42C7-8746-743BA144B038}"/>
                </a:ext>
              </a:extLst>
            </p:cNvPr>
            <p:cNvSpPr/>
            <p:nvPr/>
          </p:nvSpPr>
          <p:spPr>
            <a:xfrm>
              <a:off x="6249475" y="4294960"/>
              <a:ext cx="3636167" cy="7860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000" b="1" dirty="0">
                  <a:latin typeface="Varela Round" panose="020B0604020202020204" charset="-79"/>
                  <a:cs typeface="Varela Round" panose="020B0604020202020204" charset="-79"/>
                </a:rPr>
                <a:t>היצע של עבודה</a:t>
              </a:r>
              <a:r>
                <a:rPr lang="he-IL" sz="1800" b="1" dirty="0">
                  <a:latin typeface="Varela Round" panose="020B0604020202020204" charset="-79"/>
                  <a:cs typeface="Varela Round" panose="020B0604020202020204" charset="-79"/>
                </a:rPr>
                <a:t>: </a:t>
              </a:r>
              <a:r>
                <a:rPr lang="he-IL" sz="1800" dirty="0">
                  <a:latin typeface="Varela Round" panose="020B0604020202020204" charset="-79"/>
                  <a:cs typeface="Varela Round" panose="020B0604020202020204" charset="-79"/>
                </a:rPr>
                <a:t>עקומה המייצגת את העובדים המבקשים להציע שירותי עבודה, ומראה הקשר בין השכר לבין הכמות המוצעת של עובדים</a:t>
              </a:r>
            </a:p>
          </p:txBody>
        </p:sp>
        <p:sp>
          <p:nvSpPr>
            <p:cNvPr id="17" name="מלבן 16">
              <a:extLst>
                <a:ext uri="{FF2B5EF4-FFF2-40B4-BE49-F238E27FC236}">
                  <a16:creationId xmlns:a16="http://schemas.microsoft.com/office/drawing/2014/main" id="{92D69393-940B-4A29-BCAA-6B8DDE0FF7FB}"/>
                </a:ext>
              </a:extLst>
            </p:cNvPr>
            <p:cNvSpPr/>
            <p:nvPr/>
          </p:nvSpPr>
          <p:spPr>
            <a:xfrm>
              <a:off x="2576513" y="4294960"/>
              <a:ext cx="3471725" cy="7860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000" b="1" dirty="0">
                  <a:latin typeface="Varela Round" panose="020B0604020202020204" charset="-79"/>
                  <a:cs typeface="Varela Round" panose="020B0604020202020204" charset="-79"/>
                </a:rPr>
                <a:t>פריון עבודה</a:t>
              </a:r>
              <a:r>
                <a:rPr lang="he-IL" sz="1800" b="1" dirty="0">
                  <a:latin typeface="Varela Round" panose="020B0604020202020204" charset="-79"/>
                  <a:cs typeface="Varela Round" panose="020B0604020202020204" charset="-79"/>
                </a:rPr>
                <a:t>: תמ"ג לעובד ביחידת זמן.</a:t>
              </a:r>
              <a:br>
                <a:rPr lang="en-US" sz="1800" b="1" dirty="0">
                  <a:latin typeface="Varela Round" panose="020B0604020202020204" charset="-79"/>
                  <a:cs typeface="Varela Round" panose="020B0604020202020204" charset="-79"/>
                </a:rPr>
              </a:br>
              <a:r>
                <a:rPr lang="he-IL" sz="1800" b="1" dirty="0">
                  <a:latin typeface="Varela Round" panose="020B0604020202020204" charset="-79"/>
                  <a:cs typeface="Varela Round" panose="020B0604020202020204" charset="-79"/>
                </a:rPr>
                <a:t>כאשר פריון עבודה עולה, היצע העובדים עולה</a:t>
              </a:r>
              <a:endParaRPr lang="he-IL" sz="1800" dirty="0">
                <a:latin typeface="Varela Round" panose="020B0604020202020204" charset="-79"/>
                <a:cs typeface="Varela Round" panose="020B0604020202020204" charset="-79"/>
              </a:endParaRPr>
            </a:p>
          </p:txBody>
        </p:sp>
        <p:sp>
          <p:nvSpPr>
            <p:cNvPr id="18" name="מלבן 17">
              <a:extLst>
                <a:ext uri="{FF2B5EF4-FFF2-40B4-BE49-F238E27FC236}">
                  <a16:creationId xmlns:a16="http://schemas.microsoft.com/office/drawing/2014/main" id="{6DA13A1A-6657-420C-94D2-ACB4815B962A}"/>
                </a:ext>
              </a:extLst>
            </p:cNvPr>
            <p:cNvSpPr/>
            <p:nvPr/>
          </p:nvSpPr>
          <p:spPr>
            <a:xfrm>
              <a:off x="6249475" y="5221558"/>
              <a:ext cx="3636167" cy="75943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000" b="1" dirty="0">
                  <a:latin typeface="Varela Round" panose="020B0604020202020204" charset="-79"/>
                  <a:cs typeface="Varela Round" panose="020B0604020202020204" charset="-79"/>
                </a:rPr>
                <a:t>שכר עבודה</a:t>
              </a:r>
              <a:r>
                <a:rPr lang="he-IL" sz="1800" b="1" dirty="0">
                  <a:latin typeface="Varela Round" panose="020B0604020202020204" charset="-79"/>
                  <a:cs typeface="Varela Round" panose="020B0604020202020204" charset="-79"/>
                </a:rPr>
                <a:t>: התמורה הכספית לעובד (שעה, יום, חודש) בהתאם לפריון עבודתו ולצרכי המשק</a:t>
              </a:r>
              <a:endParaRPr lang="he-IL" sz="1600" dirty="0">
                <a:latin typeface="Varela Round" panose="020B0604020202020204" charset="-79"/>
                <a:cs typeface="Varela Round" panose="020B0604020202020204" charset="-79"/>
              </a:endParaRPr>
            </a:p>
          </p:txBody>
        </p:sp>
        <p:sp>
          <p:nvSpPr>
            <p:cNvPr id="19" name="מלבן 18">
              <a:extLst>
                <a:ext uri="{FF2B5EF4-FFF2-40B4-BE49-F238E27FC236}">
                  <a16:creationId xmlns:a16="http://schemas.microsoft.com/office/drawing/2014/main" id="{4807CCB5-8E31-4461-ACFC-AE806B8F21D1}"/>
                </a:ext>
              </a:extLst>
            </p:cNvPr>
            <p:cNvSpPr/>
            <p:nvPr/>
          </p:nvSpPr>
          <p:spPr>
            <a:xfrm>
              <a:off x="2576513" y="5221559"/>
              <a:ext cx="3471725" cy="75943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000" b="1" dirty="0">
                  <a:latin typeface="Varela Round" panose="020B0604020202020204" charset="-79"/>
                  <a:cs typeface="Varela Round" panose="020B0604020202020204" charset="-79"/>
                </a:rPr>
                <a:t>הון אנושי</a:t>
              </a:r>
              <a:r>
                <a:rPr lang="he-IL" sz="1800" b="1" dirty="0">
                  <a:latin typeface="Varela Round" panose="020B0604020202020204" charset="-79"/>
                  <a:cs typeface="Varela Round" panose="020B0604020202020204" charset="-79"/>
                </a:rPr>
                <a:t>: הכישורים המולדים והנרכשים שיש בידי העובד וקובעים את פריון עבודתו</a:t>
              </a:r>
              <a:endParaRPr lang="he-IL" sz="1800" dirty="0">
                <a:latin typeface="Varela Round" panose="020B0604020202020204" charset="-79"/>
                <a:cs typeface="Varela Round" panose="020B060402020202020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3094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200881" y="127369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משימה לסיכום חלק א'</a:t>
            </a:r>
            <a:endParaRPr dirty="0"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400906" y="976131"/>
            <a:ext cx="900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800"/>
              </a:spcBef>
            </a:pPr>
            <a:r>
              <a:rPr lang="he-IL" dirty="0">
                <a:solidFill>
                  <a:srgbClr val="00B050"/>
                </a:solidFill>
              </a:rPr>
              <a:t>ענו על השאלה הבאה:</a:t>
            </a:r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2"/>
          </p:nvPr>
        </p:nvSpPr>
        <p:spPr>
          <a:xfrm>
            <a:off x="515206" y="1644893"/>
            <a:ext cx="9000000" cy="3694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he-IL" dirty="0">
                <a:solidFill>
                  <a:srgbClr val="0070C0"/>
                </a:solidFill>
              </a:rPr>
              <a:t>חיילים משוחררים הצטרפו לענף</a:t>
            </a:r>
            <a:r>
              <a:rPr lang="he-IL" dirty="0"/>
              <a:t> </a:t>
            </a:r>
            <a:r>
              <a:rPr lang="he-IL" dirty="0">
                <a:solidFill>
                  <a:srgbClr val="0070C0"/>
                </a:solidFill>
              </a:rPr>
              <a:t>המלונאות, </a:t>
            </a:r>
            <a:r>
              <a:rPr lang="he-IL" dirty="0"/>
              <a:t>במקביל עלו </a:t>
            </a:r>
            <a:r>
              <a:rPr lang="he-IL" dirty="0" err="1"/>
              <a:t>הביקושים</a:t>
            </a:r>
            <a:r>
              <a:rPr lang="he-IL" dirty="0"/>
              <a:t> לשירותי תיירות </a:t>
            </a:r>
            <a:r>
              <a:rPr lang="he-IL" u="sng" dirty="0"/>
              <a:t>פנים</a:t>
            </a:r>
            <a:r>
              <a:rPr lang="he-IL" dirty="0"/>
              <a:t> בעקבות נגיף הקורונה וסגירת השמים לתיירות חוץ.</a:t>
            </a:r>
          </a:p>
          <a:p>
            <a:pPr lvl="0" indent="-457200">
              <a:spcBef>
                <a:spcPts val="600"/>
              </a:spcBef>
              <a:spcAft>
                <a:spcPts val="600"/>
              </a:spcAft>
              <a:buSzPct val="100000"/>
              <a:buFont typeface="+mj-cs"/>
              <a:buAutoNum type="hebrew2Minus"/>
            </a:pPr>
            <a:r>
              <a:rPr lang="he-IL" dirty="0"/>
              <a:t>הציגו והסבירו בעזרת ביקוש והיצע </a:t>
            </a:r>
            <a:r>
              <a:rPr lang="he-IL" u="sng" dirty="0"/>
              <a:t>לעובדי ענף המלונאות</a:t>
            </a:r>
            <a:r>
              <a:rPr lang="he-IL" dirty="0"/>
              <a:t>, </a:t>
            </a:r>
            <a:br>
              <a:rPr lang="en-US" dirty="0"/>
            </a:br>
            <a:r>
              <a:rPr lang="he-IL" dirty="0"/>
              <a:t>מהי השפעת שינויים אלה על השכר ועל כמות המועסקים בענף. שרטטו והסבירו.</a:t>
            </a:r>
            <a:endParaRPr lang="en-US" dirty="0"/>
          </a:p>
          <a:p>
            <a:pPr lvl="0" indent="-457200">
              <a:spcBef>
                <a:spcPts val="600"/>
              </a:spcBef>
              <a:spcAft>
                <a:spcPts val="600"/>
              </a:spcAft>
              <a:buSzPct val="100000"/>
              <a:buFont typeface="+mj-cs"/>
              <a:buAutoNum type="hebrew2Minus"/>
            </a:pPr>
            <a:r>
              <a:rPr lang="he-IL" dirty="0">
                <a:solidFill>
                  <a:srgbClr val="0070C0"/>
                </a:solidFill>
              </a:rPr>
              <a:t>שוק העבודה ושוק המוצרים מהווים שווקים נגזרים.</a:t>
            </a:r>
            <a:br>
              <a:rPr lang="en-US" dirty="0"/>
            </a:br>
            <a:r>
              <a:rPr lang="he-IL" dirty="0"/>
              <a:t>הציגו והסבירו בעזרת ביקוש והיצע </a:t>
            </a:r>
            <a:r>
              <a:rPr lang="he-IL" u="sng" dirty="0"/>
              <a:t>לשירותי מלונאות </a:t>
            </a:r>
            <a:r>
              <a:rPr lang="he-IL" dirty="0"/>
              <a:t>את השפעת השנויים שחלו בסעיף א' על: המחיר, הכמות המשווקת והוצאות הצרכנים לשירותי תיירות, שרטטו והסבירו.</a:t>
            </a:r>
          </a:p>
        </p:txBody>
      </p:sp>
    </p:spTree>
    <p:extLst>
      <p:ext uri="{BB962C8B-B14F-4D97-AF65-F5344CB8AC3E}">
        <p14:creationId xmlns:p14="http://schemas.microsoft.com/office/powerpoint/2010/main" val="1538453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609539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9"/>
          <p:cNvSpPr txBox="1">
            <a:spLocks noGrp="1"/>
          </p:cNvSpPr>
          <p:nvPr>
            <p:ph type="ctrTitle"/>
          </p:nvPr>
        </p:nvSpPr>
        <p:spPr>
          <a:xfrm>
            <a:off x="738940" y="1555800"/>
            <a:ext cx="10871177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</a:pPr>
            <a:r>
              <a:rPr lang="he-IL" sz="4800">
                <a:solidFill>
                  <a:srgbClr val="002060"/>
                </a:solidFill>
              </a:rPr>
              <a:t>ביקוש והיצע בשוק </a:t>
            </a:r>
            <a:r>
              <a:rPr lang="he-IL" sz="4800" dirty="0">
                <a:solidFill>
                  <a:srgbClr val="002060"/>
                </a:solidFill>
              </a:rPr>
              <a:t>העבודה – חלק ב'</a:t>
            </a:r>
            <a:endParaRPr sz="4800" dirty="0">
              <a:solidFill>
                <a:srgbClr val="002060"/>
              </a:solidFill>
            </a:endParaRPr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796921" y="2935832"/>
            <a:ext cx="1087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he-IL" dirty="0"/>
              <a:t>כלכלה – כיתות י' – </a:t>
            </a:r>
            <a:r>
              <a:rPr lang="he-IL" dirty="0" err="1"/>
              <a:t>יב</a:t>
            </a:r>
            <a:r>
              <a:rPr lang="he-IL" dirty="0"/>
              <a:t>'</a:t>
            </a:r>
            <a:endParaRPr dirty="0"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738117" y="3655832"/>
            <a:ext cx="1087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he-IL" sz="3200" dirty="0">
                <a:solidFill>
                  <a:srgbClr val="0070C0"/>
                </a:solidFill>
              </a:rPr>
              <a:t>לימור שיאון</a:t>
            </a:r>
            <a:endParaRPr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00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x-none" dirty="0"/>
              <a:t>מה נלמד היום </a:t>
            </a:r>
            <a:endParaRPr dirty="0"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724755" y="1059387"/>
            <a:ext cx="8724045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</a:pPr>
            <a:r>
              <a:rPr lang="he-IL" dirty="0"/>
              <a:t>איכות ההון האנושי, גלובליזציה וניידות עובדים</a:t>
            </a:r>
            <a:endParaRPr dirty="0"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2"/>
          </p:nvPr>
        </p:nvSpPr>
        <p:spPr>
          <a:xfrm>
            <a:off x="171450" y="1734393"/>
            <a:ext cx="9277349" cy="3894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8150" indent="-285750">
              <a:lnSpc>
                <a:spcPct val="150000"/>
              </a:lnSpc>
              <a:buClr>
                <a:srgbClr val="92D050"/>
              </a:buClr>
              <a:buSzPct val="120000"/>
              <a:buFont typeface="Wingdings" panose="05000000000000000000" pitchFamily="2" charset="2"/>
              <a:buChar char="ü"/>
            </a:pPr>
            <a:r>
              <a:rPr lang="he-IL" sz="2000" dirty="0"/>
              <a:t>הבנת חשיבותו של ההון האנושי בשוק העבודה</a:t>
            </a:r>
            <a:r>
              <a:rPr lang="he-IL" sz="2000" b="1" dirty="0"/>
              <a:t>.</a:t>
            </a:r>
          </a:p>
          <a:p>
            <a:pPr marL="438150" indent="-285750">
              <a:lnSpc>
                <a:spcPct val="150000"/>
              </a:lnSpc>
              <a:buClr>
                <a:srgbClr val="92D050"/>
              </a:buClr>
              <a:buSzPct val="120000"/>
              <a:buFont typeface="Wingdings" panose="05000000000000000000" pitchFamily="2" charset="2"/>
              <a:buChar char="ü"/>
            </a:pPr>
            <a:r>
              <a:rPr lang="he-IL" sz="2000" dirty="0"/>
              <a:t>הבנת חשיבות </a:t>
            </a:r>
            <a:r>
              <a:rPr lang="he-IL" sz="2000" u="sng" dirty="0"/>
              <a:t>איכות</a:t>
            </a:r>
            <a:r>
              <a:rPr lang="he-IL" sz="2000" dirty="0"/>
              <a:t> ההון האנושי בשווקי העבודה בארץ ובעולם </a:t>
            </a:r>
            <a:r>
              <a:rPr lang="he-IL" sz="2000"/>
              <a:t>בעקבות הגלובליזציה הכלכלית.</a:t>
            </a:r>
            <a:endParaRPr lang="he-IL" sz="2000" dirty="0"/>
          </a:p>
          <a:p>
            <a:pPr marL="438150" indent="-285750">
              <a:lnSpc>
                <a:spcPct val="150000"/>
              </a:lnSpc>
              <a:buClr>
                <a:srgbClr val="92D050"/>
              </a:buClr>
              <a:buSzPct val="120000"/>
              <a:buFont typeface="Wingdings" panose="05000000000000000000" pitchFamily="2" charset="2"/>
              <a:buChar char="ü"/>
            </a:pPr>
            <a:r>
              <a:rPr lang="he-IL" sz="2000" dirty="0"/>
              <a:t>הכרת השינויים המבניים, שחלו בעשורים האחרונים במשק הישראלי ובעולם, והבנת ההשלכות הכלכליות והחברתיות שלהם על שוק העבודה.</a:t>
            </a:r>
          </a:p>
          <a:p>
            <a:pPr marL="438150" indent="-285750">
              <a:lnSpc>
                <a:spcPct val="150000"/>
              </a:lnSpc>
              <a:buClr>
                <a:srgbClr val="92D050"/>
              </a:buClr>
              <a:buSzPct val="120000"/>
              <a:buFont typeface="Wingdings" panose="05000000000000000000" pitchFamily="2" charset="2"/>
              <a:buChar char="ü"/>
            </a:pPr>
            <a:r>
              <a:rPr lang="he-IL" sz="2000" dirty="0"/>
              <a:t>הבנת בעיית העובדים הזרים במשק הישראלי וגיבוש עמדה מנומקת בסוגיה זו</a:t>
            </a:r>
            <a:r>
              <a:rPr lang="he-IL" sz="2000" b="1" dirty="0"/>
              <a:t>. </a:t>
            </a:r>
          </a:p>
          <a:p>
            <a:pPr marL="438150" indent="-285750">
              <a:lnSpc>
                <a:spcPct val="150000"/>
              </a:lnSpc>
              <a:buClr>
                <a:srgbClr val="92D050"/>
              </a:buClr>
              <a:buSzPct val="120000"/>
              <a:buFont typeface="Wingdings" panose="05000000000000000000" pitchFamily="2" charset="2"/>
              <a:buChar char="ü"/>
            </a:pPr>
            <a:r>
              <a:rPr lang="he-IL" sz="2000" dirty="0"/>
              <a:t>מקומה ותפקידה של הממשלה ביצירת מקומות עבודה וצמצום האבטלה.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662203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9962294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</a:pPr>
            <a:r>
              <a:rPr lang="he-IL" dirty="0">
                <a:solidFill>
                  <a:srgbClr val="002060"/>
                </a:solidFill>
              </a:rPr>
              <a:t>הון אנושי וחשיבותו למשק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2410681" y="1165950"/>
            <a:ext cx="5942743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800"/>
              <a:buNone/>
            </a:pPr>
            <a:r>
              <a:rPr lang="he-IL" sz="2000" dirty="0">
                <a:solidFill>
                  <a:srgbClr val="00B050"/>
                </a:solidFill>
              </a:rPr>
              <a:t>הון אנושי</a:t>
            </a:r>
            <a:r>
              <a:rPr lang="he-IL" sz="2000" dirty="0">
                <a:solidFill>
                  <a:srgbClr val="0070C0"/>
                </a:solidFill>
              </a:rPr>
              <a:t>: כישורים מולדים ונרכשים העומדים לרשות הפרט בשוק העבודה וקובעים את פריון עבודתו.</a:t>
            </a:r>
            <a:br>
              <a:rPr lang="en-US" sz="2000" dirty="0">
                <a:solidFill>
                  <a:srgbClr val="0070C0"/>
                </a:solidFill>
              </a:rPr>
            </a:br>
            <a:endParaRPr lang="he-IL" sz="1800" dirty="0">
              <a:solidFill>
                <a:srgbClr val="0070C0"/>
              </a:solidFill>
            </a:endParaRPr>
          </a:p>
        </p:txBody>
      </p:sp>
      <p:sp>
        <p:nvSpPr>
          <p:cNvPr id="2" name="מציין מיקום טקסט 1">
            <a:extLst>
              <a:ext uri="{FF2B5EF4-FFF2-40B4-BE49-F238E27FC236}">
                <a16:creationId xmlns:a16="http://schemas.microsoft.com/office/drawing/2014/main" id="{B80BAAC7-5697-443E-838F-2992846586C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53281" y="2150522"/>
            <a:ext cx="8657369" cy="2324100"/>
          </a:xfrm>
        </p:spPr>
        <p:txBody>
          <a:bodyPr/>
          <a:lstStyle/>
          <a:p>
            <a:pPr indent="-457200">
              <a:lnSpc>
                <a:spcPct val="150000"/>
              </a:lnSpc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he-IL" sz="2000" dirty="0"/>
              <a:t>השינויים המבניים בשוק העבודה הובילו לעלייה בחשיבות איכות ההון האנושי, והשלכות כלכליות וחברתיות לתופעה זו.</a:t>
            </a:r>
          </a:p>
          <a:p>
            <a:pPr lvl="0" indent="-457200">
              <a:lnSpc>
                <a:spcPct val="150000"/>
              </a:lnSpc>
              <a:spcAft>
                <a:spcPts val="600"/>
              </a:spcAft>
              <a:buClr>
                <a:srgbClr val="92D050"/>
              </a:buClr>
              <a:buSzPts val="2800"/>
              <a:buFont typeface="Wingdings" panose="05000000000000000000" pitchFamily="2" charset="2"/>
              <a:buChar char="q"/>
            </a:pPr>
            <a:r>
              <a:rPr lang="he-IL" sz="2000" dirty="0"/>
              <a:t>שקיעתן של תעשיות מסורתיות הובילו לירידה בביקוש לעובדים מעוטי הון אנושי </a:t>
            </a:r>
            <a:r>
              <a:rPr lang="he-IL" sz="2000" b="1" dirty="0"/>
              <a:t>ולירידה</a:t>
            </a:r>
            <a:r>
              <a:rPr lang="he-IL" sz="2000" dirty="0"/>
              <a:t> בשכרם.</a:t>
            </a:r>
          </a:p>
          <a:p>
            <a:pPr lvl="0" indent="-457200">
              <a:lnSpc>
                <a:spcPct val="150000"/>
              </a:lnSpc>
              <a:spcAft>
                <a:spcPts val="600"/>
              </a:spcAft>
              <a:buClr>
                <a:srgbClr val="92D050"/>
              </a:buClr>
              <a:buSzPts val="2800"/>
              <a:buFont typeface="Wingdings" panose="05000000000000000000" pitchFamily="2" charset="2"/>
              <a:buChar char="q"/>
            </a:pPr>
            <a:r>
              <a:rPr lang="he-IL" sz="2000" dirty="0"/>
              <a:t>צמיחתם  של תעשיות עתירות ידע הובילו לעלייה בביקוש לעובדים </a:t>
            </a:r>
            <a:br>
              <a:rPr lang="en-US" sz="2000" dirty="0"/>
            </a:br>
            <a:r>
              <a:rPr lang="he-IL" sz="2000" dirty="0"/>
              <a:t>עתירי הון אנושי </a:t>
            </a:r>
            <a:r>
              <a:rPr lang="he-IL" sz="2000" b="1" dirty="0"/>
              <a:t>ולעלייה</a:t>
            </a:r>
            <a:r>
              <a:rPr lang="he-IL" sz="2000" dirty="0"/>
              <a:t> בשכרם.</a:t>
            </a:r>
          </a:p>
        </p:txBody>
      </p:sp>
    </p:spTree>
    <p:extLst>
      <p:ext uri="{BB962C8B-B14F-4D97-AF65-F5344CB8AC3E}">
        <p14:creationId xmlns:p14="http://schemas.microsoft.com/office/powerpoint/2010/main" val="898594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/>
          <p:nvPr/>
        </p:nvSpPr>
        <p:spPr>
          <a:xfrm>
            <a:off x="4977090" y="2686241"/>
            <a:ext cx="4604216" cy="2232999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360000" marR="0" lvl="0" indent="-360000" algn="r" rt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e-IL" sz="20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הביקוש לעובדים עתירי הון אנושי עולה בעידן הכלכלה הגלובלית.</a:t>
            </a:r>
          </a:p>
          <a:p>
            <a:pPr marL="360000" marR="0" lvl="0" indent="-360000" algn="r" rt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e-IL"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היצע עובדים אלה עלול לרדת עקב תופעת בריחת מוחות למשקים מפותחים יותר.</a:t>
            </a:r>
          </a:p>
          <a:p>
            <a:pPr marL="360000" marR="0" lvl="0" indent="-360000" algn="r" rt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e-IL"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חל </a:t>
            </a:r>
            <a:r>
              <a:rPr lang="he-IL" sz="2000" u="sng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שינוי משולב </a:t>
            </a:r>
            <a:r>
              <a:rPr lang="he-IL"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בשוק העובדים המיומנים, </a:t>
            </a:r>
            <a:r>
              <a:rPr lang="he-IL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המעלה</a:t>
            </a:r>
            <a:r>
              <a:rPr lang="he-IL"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את שכרם. </a:t>
            </a:r>
            <a:endParaRPr sz="20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9323275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</a:pPr>
            <a:r>
              <a:rPr lang="he-IL" dirty="0"/>
              <a:t>איכות הון אנושי בשוק העבודה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3301FE01-7115-4CE7-8D2F-F65F637A3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656" y="1089668"/>
            <a:ext cx="8428769" cy="720000"/>
          </a:xfrm>
        </p:spPr>
        <p:txBody>
          <a:bodyPr/>
          <a:lstStyle/>
          <a:p>
            <a:r>
              <a:rPr lang="he-IL" sz="2800" dirty="0"/>
              <a:t>עובדים </a:t>
            </a:r>
            <a:r>
              <a:rPr lang="he-IL" sz="2800" u="sng" dirty="0"/>
              <a:t>עתירי</a:t>
            </a:r>
            <a:r>
              <a:rPr lang="he-IL" sz="2800" dirty="0"/>
              <a:t> הון אנושי           עובדים </a:t>
            </a:r>
            <a:r>
              <a:rPr lang="he-IL" sz="2800" u="sng" dirty="0"/>
              <a:t>מעוטי</a:t>
            </a:r>
            <a:r>
              <a:rPr lang="he-IL" sz="2800" dirty="0"/>
              <a:t> הון אנושי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A1075FC9-37FC-44B9-A3B3-A55A09893FA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5206" y="1809668"/>
            <a:ext cx="7838219" cy="638257"/>
          </a:xfrm>
        </p:spPr>
        <p:txBody>
          <a:bodyPr/>
          <a:lstStyle/>
          <a:p>
            <a:pPr marL="25400" indent="0">
              <a:spcAft>
                <a:spcPts val="600"/>
              </a:spcAft>
              <a:buClr>
                <a:srgbClr val="92D050"/>
              </a:buClr>
              <a:buSzPct val="120000"/>
              <a:buNone/>
            </a:pPr>
            <a:r>
              <a:rPr lang="he-IL" b="1" dirty="0">
                <a:solidFill>
                  <a:srgbClr val="00B050"/>
                </a:solidFill>
              </a:rPr>
              <a:t>  </a:t>
            </a:r>
            <a:r>
              <a:rPr lang="he-IL" sz="2000" dirty="0">
                <a:solidFill>
                  <a:srgbClr val="00B050"/>
                </a:solidFill>
              </a:rPr>
              <a:t>מקצועיים / מיומנים</a:t>
            </a:r>
            <a:r>
              <a:rPr lang="he-IL" sz="2000" dirty="0">
                <a:solidFill>
                  <a:srgbClr val="0070C0"/>
                </a:solidFill>
              </a:rPr>
              <a:t>		        </a:t>
            </a:r>
            <a:r>
              <a:rPr lang="he-IL" sz="2000" dirty="0">
                <a:solidFill>
                  <a:srgbClr val="00B050"/>
                </a:solidFill>
              </a:rPr>
              <a:t>לא מקצועיים/לא מיומנים</a:t>
            </a:r>
            <a:endParaRPr lang="he-IL" dirty="0">
              <a:solidFill>
                <a:srgbClr val="00B050"/>
              </a:solidFill>
            </a:endParaRPr>
          </a:p>
        </p:txBody>
      </p:sp>
      <p:sp>
        <p:nvSpPr>
          <p:cNvPr id="6" name="Google Shape;81;p11">
            <a:extLst>
              <a:ext uri="{FF2B5EF4-FFF2-40B4-BE49-F238E27FC236}">
                <a16:creationId xmlns:a16="http://schemas.microsoft.com/office/drawing/2014/main" id="{6211D040-11B4-4511-83B4-ED17518B3977}"/>
              </a:ext>
            </a:extLst>
          </p:cNvPr>
          <p:cNvSpPr txBox="1"/>
          <p:nvPr/>
        </p:nvSpPr>
        <p:spPr>
          <a:xfrm>
            <a:off x="305656" y="2686242"/>
            <a:ext cx="4385833" cy="2232998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360000" marR="0" lvl="0" indent="-360000" algn="r" rt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e-IL" sz="20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הביקוש לעובדים מעוטי הון אנושי יורד בעידן הכלכלה הגלובלית.</a:t>
            </a:r>
          </a:p>
          <a:p>
            <a:pPr marL="360000" marR="0" lvl="0" indent="-360000" algn="r" rt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e-IL"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היצע עובדים אלה עולה עקב כניסת מהגרי עבודה ממשקים מתפתחים לישראל.</a:t>
            </a:r>
          </a:p>
          <a:p>
            <a:pPr marL="360000" marR="0" lvl="0" indent="-360000" algn="r" rt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e-IL"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חל </a:t>
            </a:r>
            <a:r>
              <a:rPr lang="he-IL" sz="2000" u="sng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שינוי משולב </a:t>
            </a:r>
            <a:r>
              <a:rPr lang="he-IL"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בשוק העובדים הלא מיומנים, </a:t>
            </a:r>
            <a:r>
              <a:rPr lang="he-IL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המוריד</a:t>
            </a:r>
            <a:r>
              <a:rPr lang="he-IL"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את שכרם. </a:t>
            </a:r>
            <a:endParaRPr sz="20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06568D-0559-4728-9000-F0899DA5BA75}"/>
              </a:ext>
            </a:extLst>
          </p:cNvPr>
          <p:cNvSpPr txBox="1"/>
          <p:nvPr/>
        </p:nvSpPr>
        <p:spPr>
          <a:xfrm>
            <a:off x="1442721" y="5157555"/>
            <a:ext cx="735838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he-IL" sz="18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התוצאה </a:t>
            </a:r>
            <a:r>
              <a:rPr lang="he-IL" sz="18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Wingdings" panose="05000000000000000000" pitchFamily="2" charset="2"/>
              </a:rPr>
              <a:t> </a:t>
            </a:r>
            <a:r>
              <a:rPr lang="he-IL" sz="18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החרפה בפערי השכר בין עובדים מיומנים לעובדים לא מיומנים</a:t>
            </a:r>
          </a:p>
        </p:txBody>
      </p:sp>
    </p:spTree>
    <p:extLst>
      <p:ext uri="{BB962C8B-B14F-4D97-AF65-F5344CB8AC3E}">
        <p14:creationId xmlns:p14="http://schemas.microsoft.com/office/powerpoint/2010/main" val="3527796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054331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he-IL" dirty="0"/>
              <a:t>ניידות עבודה בעולם גלובלי</a:t>
            </a:r>
            <a:endParaRPr dirty="0"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-208694" y="933094"/>
            <a:ext cx="9781319" cy="87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</a:pPr>
            <a:r>
              <a:rPr lang="he-IL" sz="2800" dirty="0">
                <a:solidFill>
                  <a:srgbClr val="00B0F0"/>
                </a:solidFill>
              </a:rPr>
              <a:t>עובדים זרים: אזרחי מדינות אחרות המועסקים במשק הישראלי בענפים עתירי עבודה</a:t>
            </a:r>
            <a:endParaRPr sz="2800" dirty="0">
              <a:solidFill>
                <a:srgbClr val="00B0F0"/>
              </a:solidFill>
            </a:endParaRPr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2"/>
          </p:nvPr>
        </p:nvSpPr>
        <p:spPr>
          <a:xfrm>
            <a:off x="609600" y="1895500"/>
            <a:ext cx="9905999" cy="245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953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Wingdings" panose="05000000000000000000" pitchFamily="2" charset="2"/>
              <a:buChar char="Ø"/>
            </a:pPr>
            <a:r>
              <a:rPr lang="he-IL" sz="2000" dirty="0">
                <a:solidFill>
                  <a:srgbClr val="00B050"/>
                </a:solidFill>
              </a:rPr>
              <a:t> </a:t>
            </a:r>
            <a:r>
              <a:rPr lang="he-IL" sz="2000" dirty="0"/>
              <a:t>בישראל קיימת מדיניות מוצהרת להגבלת העובדים הזרים במשק, במטרה להקטין הפגיעה בעובדים מקומיים מעוטי הון אנושי.</a:t>
            </a:r>
          </a:p>
          <a:p>
            <a:pPr marL="4953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sz="2000" dirty="0"/>
              <a:t> העסקת עובדים זרים במשק מסייעת לצמיחת המשק בענפים עתירי ידיים עובדות כמו: בנייה, חקלאות, סיעוד. מנגד עלולה לפגוע בפרנסתם של עובדים מקומיים ומחייבת אספקת שירותי בריאות ומוצרים ציבוריים נוספים לעובדים הזרים ולמשפחתם.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54571E7F-6473-4C0B-8C6C-F366DE8CD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724" y="4248150"/>
            <a:ext cx="3171031" cy="1970661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075E8358-8FA2-4F21-834B-6E5581515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814" y="4248150"/>
            <a:ext cx="3007151" cy="19729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/>
          <p:nvPr/>
        </p:nvSpPr>
        <p:spPr>
          <a:xfrm>
            <a:off x="2245095" y="2466800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609539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9"/>
          <p:cNvSpPr txBox="1">
            <a:spLocks noGrp="1"/>
          </p:cNvSpPr>
          <p:nvPr>
            <p:ph type="ctrTitle"/>
          </p:nvPr>
        </p:nvSpPr>
        <p:spPr>
          <a:xfrm>
            <a:off x="514350" y="1547130"/>
            <a:ext cx="11575235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</a:pPr>
            <a:r>
              <a:rPr lang="he-IL" sz="4800" dirty="0">
                <a:solidFill>
                  <a:srgbClr val="002060"/>
                </a:solidFill>
              </a:rPr>
              <a:t>ביקוש והיצע בשוק העבודה – חלק א'</a:t>
            </a:r>
            <a:endParaRPr sz="4800" dirty="0">
              <a:solidFill>
                <a:srgbClr val="002060"/>
              </a:solidFill>
            </a:endParaRPr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796921" y="2935832"/>
            <a:ext cx="1087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he-IL" sz="4000" dirty="0"/>
              <a:t>כלכלה – כיתות י' – </a:t>
            </a:r>
            <a:r>
              <a:rPr lang="he-IL" sz="4000" dirty="0" err="1"/>
              <a:t>יב</a:t>
            </a:r>
            <a:r>
              <a:rPr lang="he-IL" sz="4000" dirty="0"/>
              <a:t>'</a:t>
            </a:r>
            <a:endParaRPr sz="4000" dirty="0"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738117" y="3655832"/>
            <a:ext cx="1087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he-IL" sz="3200" dirty="0"/>
              <a:t>לימור שיאון</a:t>
            </a:r>
            <a:endParaRPr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9962294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</a:pPr>
            <a:r>
              <a:rPr lang="he-IL" dirty="0">
                <a:solidFill>
                  <a:srgbClr val="002060"/>
                </a:solidFill>
              </a:rPr>
              <a:t>מעורבות הממשלה בשוק העבודה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1381125" y="1165950"/>
            <a:ext cx="7610475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800"/>
              <a:buNone/>
            </a:pPr>
            <a:r>
              <a:rPr lang="he-IL" sz="2800" dirty="0">
                <a:solidFill>
                  <a:srgbClr val="0070C0"/>
                </a:solidFill>
              </a:rPr>
              <a:t>אחריות הממשלה להרחבת תעסוקה 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he-IL" sz="2800" dirty="0">
                <a:solidFill>
                  <a:srgbClr val="0070C0"/>
                </a:solidFill>
              </a:rPr>
              <a:t>ולצמצום אבטלה</a:t>
            </a:r>
            <a:endParaRPr lang="he-IL" sz="2400" dirty="0">
              <a:solidFill>
                <a:srgbClr val="0070C0"/>
              </a:solidFill>
            </a:endParaRPr>
          </a:p>
        </p:txBody>
      </p:sp>
      <p:sp>
        <p:nvSpPr>
          <p:cNvPr id="2" name="מציין מיקום טקסט 1">
            <a:extLst>
              <a:ext uri="{FF2B5EF4-FFF2-40B4-BE49-F238E27FC236}">
                <a16:creationId xmlns:a16="http://schemas.microsoft.com/office/drawing/2014/main" id="{B80BAAC7-5697-443E-838F-2992846586C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48531" y="2333625"/>
            <a:ext cx="8657369" cy="2324100"/>
          </a:xfrm>
        </p:spPr>
        <p:txBody>
          <a:bodyPr/>
          <a:lstStyle/>
          <a:p>
            <a:pPr indent="-457200">
              <a:lnSpc>
                <a:spcPct val="150000"/>
              </a:lnSpc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he-IL" sz="2000" b="1" dirty="0"/>
              <a:t>גלובליזציה וליברליזציה </a:t>
            </a:r>
            <a:r>
              <a:rPr lang="he-IL" sz="2000" dirty="0"/>
              <a:t>בשוק העבודה  - מגבירים ניידות עובדים.</a:t>
            </a:r>
          </a:p>
          <a:p>
            <a:pPr lvl="0" indent="-457200">
              <a:lnSpc>
                <a:spcPct val="150000"/>
              </a:lnSpc>
              <a:spcAft>
                <a:spcPts val="600"/>
              </a:spcAft>
              <a:buClr>
                <a:srgbClr val="92D050"/>
              </a:buClr>
              <a:buSzPts val="2800"/>
              <a:buFont typeface="Wingdings" panose="05000000000000000000" pitchFamily="2" charset="2"/>
              <a:buChar char="q"/>
            </a:pPr>
            <a:r>
              <a:rPr lang="he-IL" sz="2000" b="1" dirty="0"/>
              <a:t>תחרות גוברת </a:t>
            </a:r>
            <a:r>
              <a:rPr lang="he-IL" sz="2000" dirty="0"/>
              <a:t>בין מהגרי עולם שלישי לבין עובדים בעלי השכלה נמוכה, מובילים לפערי שכר ולצמצום בביטחון התעסוקתי.</a:t>
            </a:r>
          </a:p>
          <a:p>
            <a:pPr lvl="0" indent="-457200">
              <a:lnSpc>
                <a:spcPct val="150000"/>
              </a:lnSpc>
              <a:spcAft>
                <a:spcPts val="600"/>
              </a:spcAft>
              <a:buClr>
                <a:srgbClr val="92D050"/>
              </a:buClr>
              <a:buSzPts val="2800"/>
              <a:buFont typeface="Wingdings" panose="05000000000000000000" pitchFamily="2" charset="2"/>
              <a:buChar char="q"/>
            </a:pPr>
            <a:r>
              <a:rPr lang="he-IL" sz="2000" b="1" dirty="0"/>
              <a:t>כשלי שוק</a:t>
            </a:r>
            <a:r>
              <a:rPr lang="he-IL" sz="2000" dirty="0"/>
              <a:t>: כלכלי וחברתי מגבירים את חשיבות מעורבות הממשלה בשוק העבודה, לדוגמה: השקעה בהשכלה טכנולוגית ומדעית, הכשרות מקצועיות, מענקי עבודה להגדלת שיעור ההשתתפות בשוק העבודה ותמיכות. למובטלים.</a:t>
            </a:r>
          </a:p>
        </p:txBody>
      </p:sp>
    </p:spTree>
    <p:extLst>
      <p:ext uri="{BB962C8B-B14F-4D97-AF65-F5344CB8AC3E}">
        <p14:creationId xmlns:p14="http://schemas.microsoft.com/office/powerpoint/2010/main" val="1770657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56B7A4A-484E-49D5-B0B9-C8CDA994C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B24BCFC-DC6A-47CD-A772-EC0409F188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6376772-BDBF-4034-B1AB-340FC72A02B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לבן: פינות מעוגלות 4">
            <a:hlinkClick r:id="rId3"/>
            <a:extLst>
              <a:ext uri="{FF2B5EF4-FFF2-40B4-BE49-F238E27FC236}">
                <a16:creationId xmlns:a16="http://schemas.microsoft.com/office/drawing/2014/main" id="{B0CFBC98-7A55-45B9-9925-22DB09AA49B1}"/>
              </a:ext>
            </a:extLst>
          </p:cNvPr>
          <p:cNvSpPr/>
          <p:nvPr/>
        </p:nvSpPr>
        <p:spPr>
          <a:xfrm>
            <a:off x="592566" y="6394315"/>
            <a:ext cx="3733800" cy="463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>
                <a:latin typeface="Varela Round" panose="020B0604020202020204" charset="-79"/>
                <a:cs typeface="Varela Round" panose="020B0604020202020204" charset="-79"/>
              </a:rPr>
              <a:t>קישור לסרטון – שוק עבודה עתידי</a:t>
            </a:r>
          </a:p>
        </p:txBody>
      </p:sp>
      <p:pic>
        <p:nvPicPr>
          <p:cNvPr id="6" name="מדיה מקוונת 5" title="שוק העבודה העתידי">
            <a:hlinkClick r:id="" action="ppaction://media"/>
            <a:extLst>
              <a:ext uri="{FF2B5EF4-FFF2-40B4-BE49-F238E27FC236}">
                <a16:creationId xmlns:a16="http://schemas.microsoft.com/office/drawing/2014/main" id="{2C48668B-4C83-410D-B45F-3950562E990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94093" y="203194"/>
            <a:ext cx="10547667" cy="593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9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515206" y="174638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he-IL" dirty="0"/>
              <a:t>שינוי משולב בשוק העבודה</a:t>
            </a:r>
            <a:endParaRPr dirty="0"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515206" y="1068646"/>
            <a:ext cx="7314344" cy="592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</a:pPr>
            <a:r>
              <a:rPr lang="he-IL" sz="2800" dirty="0">
                <a:solidFill>
                  <a:srgbClr val="00B0F0"/>
                </a:solidFill>
              </a:rPr>
              <a:t>ניתוח אירוע כלכלי</a:t>
            </a:r>
            <a:endParaRPr sz="2800" dirty="0">
              <a:solidFill>
                <a:srgbClr val="00B0F0"/>
              </a:solidFill>
            </a:endParaRPr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2"/>
          </p:nvPr>
        </p:nvSpPr>
        <p:spPr>
          <a:xfrm>
            <a:off x="3429000" y="1835222"/>
            <a:ext cx="6981825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ts val="2400"/>
              <a:buNone/>
            </a:pPr>
            <a:r>
              <a:rPr lang="he-IL" sz="2000" dirty="0">
                <a:solidFill>
                  <a:srgbClr val="00B050"/>
                </a:solidFill>
              </a:rPr>
              <a:t>  </a:t>
            </a:r>
            <a:r>
              <a:rPr lang="he-IL" sz="1800" dirty="0"/>
              <a:t>הממשלה הגדילה חלוקת מלגות לימודים אקדמיים לחיילים קרביים מצטיינים. בתום לימודיהם הצטרפו לענפי המדע והטכנולוגיה. כמו כן גדל היצוא בענפים אלה. </a:t>
            </a:r>
            <a:br>
              <a:rPr lang="en-US" sz="1800" dirty="0"/>
            </a:br>
            <a:r>
              <a:rPr lang="he-IL" sz="1800" dirty="0"/>
              <a:t>שרטטו עקומות ביקוש והיצע לעובדים בענפי המדע והטכנולוגיה והראו את השינוי שיחול בשכר ובהיקף המועסקים, הסבירו.</a:t>
            </a:r>
          </a:p>
          <a:p>
            <a:pPr marL="360000" lvl="0" indent="0" algn="r" rtl="1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002060"/>
              </a:buClr>
              <a:buSzPts val="2400"/>
              <a:buNone/>
            </a:pPr>
            <a:r>
              <a:rPr lang="he-IL" sz="1800" dirty="0">
                <a:solidFill>
                  <a:srgbClr val="00B050"/>
                </a:solidFill>
              </a:rPr>
              <a:t>שימו לב </a:t>
            </a:r>
            <a:r>
              <a:rPr lang="he-IL" sz="1800" dirty="0">
                <a:solidFill>
                  <a:srgbClr val="00B050"/>
                </a:solidFill>
                <a:sym typeface="Wingdings" panose="05000000000000000000" pitchFamily="2" charset="2"/>
              </a:rPr>
              <a:t> כאשר הביקוש וההיצע משתנים </a:t>
            </a:r>
            <a:r>
              <a:rPr lang="he-IL" sz="1800" b="1" dirty="0">
                <a:solidFill>
                  <a:srgbClr val="00B050"/>
                </a:solidFill>
                <a:sym typeface="Wingdings" panose="05000000000000000000" pitchFamily="2" charset="2"/>
              </a:rPr>
              <a:t>בו זמנית</a:t>
            </a:r>
            <a:r>
              <a:rPr lang="he-IL" sz="1800" dirty="0">
                <a:solidFill>
                  <a:srgbClr val="00B050"/>
                </a:solidFill>
                <a:sym typeface="Wingdings" panose="05000000000000000000" pitchFamily="2" charset="2"/>
              </a:rPr>
              <a:t>, יש להתייחס לעוצמת התגובה של העקומות, הדבר ישפיע על השכר וכמות מועסקים. </a:t>
            </a:r>
            <a:r>
              <a:rPr lang="he-IL" sz="2000" dirty="0">
                <a:solidFill>
                  <a:srgbClr val="00B050"/>
                </a:solidFill>
                <a:sym typeface="Wingdings" panose="05000000000000000000" pitchFamily="2" charset="2"/>
              </a:rPr>
              <a:t>(</a:t>
            </a:r>
            <a:r>
              <a:rPr lang="he-IL" sz="1800" dirty="0">
                <a:solidFill>
                  <a:srgbClr val="00B050"/>
                </a:solidFill>
                <a:sym typeface="Wingdings" panose="05000000000000000000" pitchFamily="2" charset="2"/>
              </a:rPr>
              <a:t>בשרטוט הנחנו עוצמת תגובה זהה</a:t>
            </a:r>
            <a:r>
              <a:rPr lang="he-IL" sz="2000" dirty="0">
                <a:solidFill>
                  <a:srgbClr val="00B050"/>
                </a:solidFill>
                <a:sym typeface="Wingdings" panose="05000000000000000000" pitchFamily="2" charset="2"/>
              </a:rPr>
              <a:t>).</a:t>
            </a:r>
            <a:endParaRPr sz="20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יחסי עבודה – שוק העבודה יחסי עבודה – שוק העבודה ד&quot;ר איתמר כוכבי עורך דין ...">
            <a:extLst>
              <a:ext uri="{FF2B5EF4-FFF2-40B4-BE49-F238E27FC236}">
                <a16:creationId xmlns:a16="http://schemas.microsoft.com/office/drawing/2014/main" id="{4A10A819-B584-4A29-B589-DA7D9FDAB2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6" t="13078" r="31821" b="7629"/>
          <a:stretch/>
        </p:blipFill>
        <p:spPr bwMode="auto">
          <a:xfrm>
            <a:off x="-4017107" y="2643309"/>
            <a:ext cx="2721831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91FF8D-A80E-4DC8-ADC0-3008353BC1E0}"/>
              </a:ext>
            </a:extLst>
          </p:cNvPr>
          <p:cNvSpPr txBox="1"/>
          <p:nvPr/>
        </p:nvSpPr>
        <p:spPr>
          <a:xfrm>
            <a:off x="613811" y="2428987"/>
            <a:ext cx="184870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>
                <a:solidFill>
                  <a:srgbClr val="002060"/>
                </a:solidFill>
                <a:latin typeface="Varela Round" panose="020B0604020202020204" charset="-79"/>
                <a:cs typeface="Varela Round" panose="020B0604020202020204" charset="-79"/>
              </a:rPr>
              <a:t>שינוי משולב בשוק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3962B8-E28B-42A2-9C15-AEC1338E4C05}"/>
              </a:ext>
            </a:extLst>
          </p:cNvPr>
          <p:cNvSpPr txBox="1"/>
          <p:nvPr/>
        </p:nvSpPr>
        <p:spPr>
          <a:xfrm rot="18730744">
            <a:off x="2481000" y="4582475"/>
            <a:ext cx="324128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Q</a:t>
            </a:r>
            <a:endParaRPr lang="he-IL" dirty="0"/>
          </a:p>
        </p:txBody>
      </p:sp>
      <p:pic>
        <p:nvPicPr>
          <p:cNvPr id="2050" name="Picture 2" descr="היצע – ויקיפדיה">
            <a:extLst>
              <a:ext uri="{FF2B5EF4-FFF2-40B4-BE49-F238E27FC236}">
                <a16:creationId xmlns:a16="http://schemas.microsoft.com/office/drawing/2014/main" id="{177D25C7-08C5-4148-9D1D-2C93D9137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0276" y="325779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היצע וביקוש – המכלול">
            <a:extLst>
              <a:ext uri="{FF2B5EF4-FFF2-40B4-BE49-F238E27FC236}">
                <a16:creationId xmlns:a16="http://schemas.microsoft.com/office/drawing/2014/main" id="{00DA6738-671B-4DB5-A5FA-8C0F8A97C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70325" y="2891086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שיווי משקל - אקדמית - שעור 2 - פתרונות מלאים - 2">
            <a:extLst>
              <a:ext uri="{FF2B5EF4-FFF2-40B4-BE49-F238E27FC236}">
                <a16:creationId xmlns:a16="http://schemas.microsoft.com/office/drawing/2014/main" id="{BC8CDDE6-ABB8-4696-A56D-4E70762BC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54" y="2809311"/>
            <a:ext cx="3287229" cy="256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3954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משימה לסיכום חלק ב'</a:t>
            </a:r>
            <a:endParaRPr dirty="0"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4823618" y="1185681"/>
            <a:ext cx="5009881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800"/>
              </a:spcBef>
            </a:pPr>
            <a:r>
              <a:rPr lang="he-IL" sz="2800" dirty="0">
                <a:solidFill>
                  <a:schemeClr val="accent1"/>
                </a:solidFill>
              </a:rPr>
              <a:t>ענו על השאלות הבאות:</a:t>
            </a:r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2"/>
          </p:nvPr>
        </p:nvSpPr>
        <p:spPr>
          <a:xfrm>
            <a:off x="5414034" y="1978268"/>
            <a:ext cx="4853917" cy="3694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0000" lvl="0" indent="-36000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</a:pPr>
            <a:r>
              <a:rPr lang="he-IL" sz="1800" dirty="0"/>
              <a:t>לאור התרשים מה ניתן לומר על הקשר בין רמת מיומנות לבין שיעור התעסוקה בענפי היי טק, הדגימו מנתוני התרשים.</a:t>
            </a:r>
          </a:p>
          <a:p>
            <a:pPr marL="360000" lvl="0" indent="-36000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</a:pPr>
            <a:r>
              <a:rPr lang="he-IL" sz="1800" dirty="0"/>
              <a:t>מה היחס בין רמת מיומנות </a:t>
            </a:r>
            <a:r>
              <a:rPr lang="he-IL" sz="1800" dirty="0" err="1"/>
              <a:t>בחמישון</a:t>
            </a:r>
            <a:r>
              <a:rPr lang="he-IL" sz="1800" dirty="0"/>
              <a:t> התחתון לבין רמת מיומנות </a:t>
            </a:r>
            <a:r>
              <a:rPr lang="he-IL" sz="1800" dirty="0" err="1"/>
              <a:t>בחמישון</a:t>
            </a:r>
            <a:r>
              <a:rPr lang="he-IL" sz="1800" dirty="0"/>
              <a:t> עליון ? המחישו באמצעות נתוני ישראל למול מדינות  </a:t>
            </a:r>
            <a:r>
              <a:rPr lang="en-US" sz="1800" dirty="0"/>
              <a:t>OECD</a:t>
            </a:r>
            <a:r>
              <a:rPr lang="he-IL" sz="1800" dirty="0"/>
              <a:t>.</a:t>
            </a:r>
          </a:p>
          <a:p>
            <a:pPr marL="360000" lvl="0" indent="-36000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</a:pPr>
            <a:r>
              <a:rPr lang="he-IL" sz="1800" dirty="0"/>
              <a:t>מהן המלצות המדינות שלכם לממשלת ישראל לאור נתונים אלה, התייחסו לצעדים כלכליים וחברתיים מומלצים.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7B5A184F-893F-4C7F-86AC-127478965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7825"/>
            <a:ext cx="5290209" cy="3976781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2645B787-5DB9-4B44-9B15-22E1EFC1D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3618" y="5796135"/>
            <a:ext cx="1800225" cy="447675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36249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ctrTitle"/>
          </p:nvPr>
        </p:nvSpPr>
        <p:spPr>
          <a:xfrm>
            <a:off x="1104108" y="1842405"/>
            <a:ext cx="10871177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</a:pPr>
            <a:r>
              <a:rPr lang="he-IL" sz="4800" dirty="0">
                <a:solidFill>
                  <a:srgbClr val="002060"/>
                </a:solidFill>
              </a:rPr>
              <a:t>       תודה על ההקשבה! </a:t>
            </a:r>
            <a:r>
              <a:rPr lang="he-IL" sz="4800" dirty="0">
                <a:solidFill>
                  <a:srgbClr val="002060"/>
                </a:solidFill>
                <a:sym typeface="Wingdings" panose="05000000000000000000" pitchFamily="2" charset="2"/>
              </a:rPr>
              <a:t></a:t>
            </a:r>
            <a:endParaRPr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69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372" y="446"/>
            <a:ext cx="3241542" cy="1838237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274" y="3016166"/>
            <a:ext cx="10434938" cy="18156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26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4" y="1838683"/>
            <a:ext cx="12188825" cy="76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ECEB5F-1AF1-455B-9707-912205C838FF}"/>
              </a:ext>
            </a:extLst>
          </p:cNvPr>
          <p:cNvSpPr/>
          <p:nvPr/>
        </p:nvSpPr>
        <p:spPr>
          <a:xfrm>
            <a:off x="12277800" y="302894"/>
            <a:ext cx="2277448" cy="6637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92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515206" y="108319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x-none" dirty="0"/>
              <a:t>מה נלמד היום </a:t>
            </a:r>
            <a:endParaRPr dirty="0"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1076325" y="828319"/>
            <a:ext cx="8848724" cy="72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</a:pPr>
            <a:r>
              <a:rPr lang="he-IL" dirty="0"/>
              <a:t>   הבנת הכוחות הפועלים בשוק העבודה</a:t>
            </a:r>
            <a:endParaRPr dirty="0"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2"/>
          </p:nvPr>
        </p:nvSpPr>
        <p:spPr>
          <a:xfrm>
            <a:off x="1276350" y="1705552"/>
            <a:ext cx="9200881" cy="3810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81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he-IL" sz="2200" b="1" dirty="0"/>
              <a:t>המעסיקים מבקשים לשכור עובדים והעובדים מציעים את שירותיהם.</a:t>
            </a:r>
          </a:p>
          <a:p>
            <a:pPr marL="4381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he-IL" sz="2200" b="1" dirty="0"/>
              <a:t>משקי הבית מקבלים ההחלטות ובחירה בין עבודה לפנאי.</a:t>
            </a:r>
            <a:endParaRPr lang="en-US" sz="2200" b="1" dirty="0"/>
          </a:p>
          <a:p>
            <a:pPr marL="4381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he-IL" sz="2200" b="1" dirty="0"/>
              <a:t>הבנת היתרונות והחסרונות של האיגודים המקצועיים.</a:t>
            </a:r>
          </a:p>
          <a:p>
            <a:pPr marL="4381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he-IL" sz="2200" b="1" dirty="0"/>
              <a:t>הבנת ומסוגלות להשתמש במודל שוק העבודה לניתוח אירועים </a:t>
            </a:r>
            <a:br>
              <a:rPr lang="en-US" sz="2200" b="1" dirty="0"/>
            </a:br>
            <a:r>
              <a:rPr lang="he-IL" sz="2200" b="1" dirty="0"/>
              <a:t>כלכליים וחברתיים.</a:t>
            </a:r>
            <a:br>
              <a:rPr lang="en-US" sz="2200" dirty="0"/>
            </a:br>
            <a:r>
              <a:rPr lang="he-IL" sz="2200" dirty="0"/>
              <a:t>                         </a:t>
            </a:r>
            <a:endParaRPr lang="he-IL" sz="22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xfrm>
            <a:off x="-75344" y="213093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</a:pPr>
            <a:r>
              <a:rPr lang="he-IL" dirty="0">
                <a:solidFill>
                  <a:srgbClr val="002060"/>
                </a:solidFill>
              </a:rPr>
              <a:t>הביקוש לעובדים = היצרנים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-188423" y="1042449"/>
            <a:ext cx="11159999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800"/>
              <a:buNone/>
            </a:pPr>
            <a:r>
              <a:rPr lang="he-IL" sz="2800" dirty="0">
                <a:solidFill>
                  <a:srgbClr val="0070C0"/>
                </a:solidFill>
              </a:rPr>
              <a:t>רעיונות מרכזיים</a:t>
            </a:r>
            <a:br>
              <a:rPr lang="en-US" sz="2800" dirty="0">
                <a:solidFill>
                  <a:srgbClr val="0070C0"/>
                </a:solidFill>
              </a:rPr>
            </a:br>
            <a:endParaRPr lang="he-IL" sz="2800" dirty="0">
              <a:solidFill>
                <a:srgbClr val="0070C0"/>
              </a:solidFill>
            </a:endParaRPr>
          </a:p>
        </p:txBody>
      </p:sp>
      <p:sp>
        <p:nvSpPr>
          <p:cNvPr id="2" name="מציין מיקום טקסט 1">
            <a:extLst>
              <a:ext uri="{FF2B5EF4-FFF2-40B4-BE49-F238E27FC236}">
                <a16:creationId xmlns:a16="http://schemas.microsoft.com/office/drawing/2014/main" id="{194C88E1-3C36-4A30-B215-071D040B2FE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5205" y="1691805"/>
            <a:ext cx="9371745" cy="4152517"/>
          </a:xfrm>
        </p:spPr>
        <p:txBody>
          <a:bodyPr/>
          <a:lstStyle/>
          <a:p>
            <a:pPr marL="360000" indent="-360000">
              <a:lnSpc>
                <a:spcPct val="150000"/>
              </a:lnSpc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he-IL" dirty="0"/>
              <a:t>עקומת הביקוש, היורדת משמאל לימין, מראה את הקשר בין השכר המשולם לעובד לבין הכמות המבוקשת מעובדים בענף מסוים.</a:t>
            </a:r>
          </a:p>
          <a:p>
            <a:pPr marL="360000" lvl="0" indent="-360000">
              <a:lnSpc>
                <a:spcPct val="150000"/>
              </a:lnSpc>
              <a:spcAft>
                <a:spcPts val="600"/>
              </a:spcAft>
              <a:buClr>
                <a:srgbClr val="92D050"/>
              </a:buClr>
              <a:buSzPts val="2800"/>
              <a:buFont typeface="Wingdings" panose="05000000000000000000" pitchFamily="2" charset="2"/>
              <a:buChar char="q"/>
            </a:pPr>
            <a:r>
              <a:rPr lang="he-IL" dirty="0"/>
              <a:t>ככל שהשכר בענף </a:t>
            </a:r>
            <a:r>
              <a:rPr lang="he-IL" b="1" dirty="0"/>
              <a:t>גבוה</a:t>
            </a:r>
            <a:r>
              <a:rPr lang="he-IL" dirty="0"/>
              <a:t> יותר, היצרן </a:t>
            </a:r>
            <a:r>
              <a:rPr lang="he-IL" b="1" dirty="0"/>
              <a:t>יצמצם</a:t>
            </a:r>
            <a:r>
              <a:rPr lang="he-IL" dirty="0"/>
              <a:t> את הכמות המבוקשת של עובדים ולהיפך.</a:t>
            </a:r>
          </a:p>
          <a:p>
            <a:pPr marL="360000" lvl="0" indent="-360000">
              <a:lnSpc>
                <a:spcPct val="150000"/>
              </a:lnSpc>
              <a:spcAft>
                <a:spcPts val="600"/>
              </a:spcAft>
              <a:buClr>
                <a:srgbClr val="92D050"/>
              </a:buClr>
              <a:buSzPts val="2800"/>
              <a:buFont typeface="Wingdings" panose="05000000000000000000" pitchFamily="2" charset="2"/>
              <a:buChar char="q"/>
            </a:pPr>
            <a:r>
              <a:rPr lang="he-IL" dirty="0"/>
              <a:t> שכר גבוה בענף ישמש תמריץ לפיתוח טכנולוגיות החוסכות בכוח אדם.  במדינות עולם שלישי בהן השכר נמוך, הכנסת טכנולוגיות חדשות מעטה יותר לעומת מדינות מפותחות.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</a:pPr>
            <a:r>
              <a:rPr lang="he-IL" dirty="0">
                <a:solidFill>
                  <a:srgbClr val="002060"/>
                </a:solidFill>
              </a:rPr>
              <a:t>התנהגות היצרנים בשוק העבודה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3486149" y="1059387"/>
            <a:ext cx="6210301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800"/>
              <a:buNone/>
            </a:pPr>
            <a:r>
              <a:rPr lang="he-IL" sz="2400" dirty="0">
                <a:solidFill>
                  <a:srgbClr val="0070C0"/>
                </a:solidFill>
              </a:rPr>
              <a:t>מאפייני עקומת </a:t>
            </a:r>
            <a:r>
              <a:rPr lang="he-IL" sz="2400" u="sng" dirty="0">
                <a:solidFill>
                  <a:srgbClr val="0070C0"/>
                </a:solidFill>
              </a:rPr>
              <a:t>הביקוש</a:t>
            </a:r>
            <a:r>
              <a:rPr lang="he-IL" sz="2400" dirty="0">
                <a:solidFill>
                  <a:srgbClr val="0070C0"/>
                </a:solidFill>
              </a:rPr>
              <a:t> לעובדים 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E211644-390D-4CD1-8CF1-190330A768D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762375" y="1816786"/>
            <a:ext cx="6534150" cy="3665469"/>
          </a:xfrm>
        </p:spPr>
        <p:txBody>
          <a:bodyPr/>
          <a:lstStyle/>
          <a:p>
            <a:pPr marL="360000" lvl="0" indent="-285750"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he-IL" dirty="0">
                <a:latin typeface="Calibri"/>
                <a:ea typeface="Calibri"/>
                <a:cs typeface="Calibri"/>
                <a:sym typeface="Calibri"/>
              </a:rPr>
              <a:t>היצרן משנה את הכמות המבוקשת כאשר </a:t>
            </a:r>
            <a:br>
              <a:rPr lang="he-IL" dirty="0">
                <a:latin typeface="Calibri"/>
                <a:ea typeface="Calibri"/>
                <a:cs typeface="Calibri"/>
                <a:sym typeface="Calibri"/>
              </a:rPr>
            </a:br>
            <a:r>
              <a:rPr lang="he-IL" dirty="0">
                <a:latin typeface="Calibri"/>
                <a:ea typeface="Calibri"/>
                <a:cs typeface="Calibri"/>
                <a:sym typeface="Calibri"/>
              </a:rPr>
              <a:t>שכר העבודה משתנה – תנועה </a:t>
            </a:r>
            <a:r>
              <a:rPr lang="he-IL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על </a:t>
            </a:r>
            <a:r>
              <a:rPr lang="he-IL" dirty="0">
                <a:latin typeface="Calibri"/>
                <a:ea typeface="Calibri"/>
                <a:cs typeface="Calibri"/>
                <a:sym typeface="Calibri"/>
              </a:rPr>
              <a:t>עקומת הביקוש</a:t>
            </a:r>
            <a:endParaRPr lang="he-IL" b="1" dirty="0">
              <a:latin typeface="Calibri"/>
              <a:ea typeface="Calibri"/>
              <a:cs typeface="Calibri"/>
              <a:sym typeface="Calibri"/>
            </a:endParaRPr>
          </a:p>
          <a:p>
            <a:pPr marL="360000" lvl="0" indent="-285750"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he-IL" dirty="0">
                <a:latin typeface="Calibri"/>
                <a:ea typeface="Calibri"/>
                <a:cs typeface="Calibri"/>
                <a:sym typeface="Calibri"/>
              </a:rPr>
              <a:t>שינויים מבניים במשק משפיעים על ביקוש לעובדים מסוגם שונים: מקצועיים ועובדים שאינם מקצועיים – תנועה </a:t>
            </a:r>
            <a:r>
              <a:rPr lang="he-IL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של</a:t>
            </a:r>
            <a:r>
              <a:rPr lang="he-IL" dirty="0">
                <a:latin typeface="Calibri"/>
                <a:ea typeface="Calibri"/>
                <a:cs typeface="Calibri"/>
                <a:sym typeface="Calibri"/>
              </a:rPr>
              <a:t> עקומת הביקוש.</a:t>
            </a:r>
          </a:p>
          <a:p>
            <a:pPr marL="360000" lvl="0" indent="-285750"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he-IL" dirty="0">
                <a:latin typeface="Calibri"/>
                <a:ea typeface="Calibri"/>
                <a:cs typeface="Calibri"/>
                <a:sym typeface="Calibri"/>
              </a:rPr>
              <a:t>בעשורים האחרונים חלו שינויים מבניים במשק העולמי והישראלי, שהובילו לעלייה בביקוש לעובדים מקצועיים (מיומנים) והורידו את הביקוש לעובדים לא מקצועיים (לא מיומנים).</a:t>
            </a:r>
          </a:p>
          <a:p>
            <a:pPr marL="76200" indent="0">
              <a:buNone/>
            </a:pPr>
            <a:endParaRPr lang="he-IL" dirty="0"/>
          </a:p>
        </p:txBody>
      </p:sp>
      <p:pic>
        <p:nvPicPr>
          <p:cNvPr id="2050" name="Picture 2" descr="עקומת הביקוש">
            <a:extLst>
              <a:ext uri="{FF2B5EF4-FFF2-40B4-BE49-F238E27FC236}">
                <a16:creationId xmlns:a16="http://schemas.microsoft.com/office/drawing/2014/main" id="{90E76635-78AE-4084-A4B3-6042889AB1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8" t="10874" r="13770" b="-1"/>
          <a:stretch/>
        </p:blipFill>
        <p:spPr bwMode="auto">
          <a:xfrm>
            <a:off x="601967" y="1189179"/>
            <a:ext cx="2409825" cy="23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DAD482-8D91-4959-BC10-DDE2002D7624}"/>
              </a:ext>
            </a:extLst>
          </p:cNvPr>
          <p:cNvSpPr txBox="1"/>
          <p:nvPr/>
        </p:nvSpPr>
        <p:spPr>
          <a:xfrm>
            <a:off x="-95250" y="771709"/>
            <a:ext cx="35814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תנועה </a:t>
            </a:r>
            <a:r>
              <a:rPr lang="he-IL" sz="1600" b="1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על</a:t>
            </a:r>
            <a:r>
              <a:rPr lang="he-IL" sz="16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העקומה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F09895-3B44-40DF-871A-9164A155A8CF}"/>
              </a:ext>
            </a:extLst>
          </p:cNvPr>
          <p:cNvSpPr txBox="1"/>
          <p:nvPr/>
        </p:nvSpPr>
        <p:spPr>
          <a:xfrm>
            <a:off x="122575" y="1166759"/>
            <a:ext cx="441146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200" dirty="0"/>
              <a:t>שכר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E34B21-C995-4039-B8B3-2824D09D8494}"/>
              </a:ext>
            </a:extLst>
          </p:cNvPr>
          <p:cNvSpPr txBox="1"/>
          <p:nvPr/>
        </p:nvSpPr>
        <p:spPr>
          <a:xfrm>
            <a:off x="3011792" y="2967335"/>
            <a:ext cx="8328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/>
              <a:t>כמות מועסקים</a:t>
            </a:r>
          </a:p>
        </p:txBody>
      </p:sp>
      <p:pic>
        <p:nvPicPr>
          <p:cNvPr id="11" name="Picture 2" descr="היצע וביקוש – המכלול">
            <a:extLst>
              <a:ext uri="{FF2B5EF4-FFF2-40B4-BE49-F238E27FC236}">
                <a16:creationId xmlns:a16="http://schemas.microsoft.com/office/drawing/2014/main" id="{556F9DB0-60DC-4244-8E15-CD60BBE344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8" t="1" r="-1" b="9557"/>
          <a:stretch/>
        </p:blipFill>
        <p:spPr bwMode="auto">
          <a:xfrm>
            <a:off x="746536" y="3649520"/>
            <a:ext cx="2211546" cy="222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89877E-83CA-4A9C-BC1B-7C5FD3A0962F}"/>
              </a:ext>
            </a:extLst>
          </p:cNvPr>
          <p:cNvSpPr txBox="1"/>
          <p:nvPr/>
        </p:nvSpPr>
        <p:spPr>
          <a:xfrm>
            <a:off x="160821" y="3852809"/>
            <a:ext cx="441146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200" dirty="0"/>
              <a:t>שכר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0FF7A6-24E4-40FA-966F-45AC049E0909}"/>
              </a:ext>
            </a:extLst>
          </p:cNvPr>
          <p:cNvSpPr txBox="1"/>
          <p:nvPr/>
        </p:nvSpPr>
        <p:spPr>
          <a:xfrm>
            <a:off x="2929507" y="5336948"/>
            <a:ext cx="8328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/>
              <a:t>כמות מועסקים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1459C6-6E53-48C8-BD0C-3BD256373719}"/>
              </a:ext>
            </a:extLst>
          </p:cNvPr>
          <p:cNvSpPr txBox="1"/>
          <p:nvPr/>
        </p:nvSpPr>
        <p:spPr>
          <a:xfrm>
            <a:off x="61609" y="3474797"/>
            <a:ext cx="35814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תנועה </a:t>
            </a:r>
            <a:r>
              <a:rPr lang="he-IL" sz="1600" b="1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של</a:t>
            </a:r>
            <a:r>
              <a:rPr lang="he-IL" sz="16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העקומה</a:t>
            </a:r>
          </a:p>
        </p:txBody>
      </p:sp>
    </p:spTree>
    <p:extLst>
      <p:ext uri="{BB962C8B-B14F-4D97-AF65-F5344CB8AC3E}">
        <p14:creationId xmlns:p14="http://schemas.microsoft.com/office/powerpoint/2010/main" val="126309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/>
          <p:nvPr/>
        </p:nvSpPr>
        <p:spPr>
          <a:xfrm>
            <a:off x="-3486560" y="2110458"/>
            <a:ext cx="10828184" cy="3147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609539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</a:pPr>
            <a:r>
              <a:rPr lang="he-IL" dirty="0">
                <a:solidFill>
                  <a:srgbClr val="002060"/>
                </a:solidFill>
              </a:rPr>
              <a:t>היצע של עבודה = </a:t>
            </a:r>
            <a:r>
              <a:rPr lang="he-IL" dirty="0"/>
              <a:t>הון אנושי מוצע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2266950" y="1083978"/>
            <a:ext cx="779145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800"/>
              <a:buNone/>
            </a:pPr>
            <a:r>
              <a:rPr lang="he-IL" sz="2800" dirty="0">
                <a:solidFill>
                  <a:srgbClr val="0070C0"/>
                </a:solidFill>
              </a:rPr>
              <a:t>רעיונות מרכזיים</a:t>
            </a:r>
          </a:p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800"/>
              <a:buNone/>
            </a:pPr>
            <a:endParaRPr lang="he-IL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2335DC-24DF-405A-BADE-430A206CBE76}"/>
              </a:ext>
            </a:extLst>
          </p:cNvPr>
          <p:cNvSpPr txBox="1"/>
          <p:nvPr/>
        </p:nvSpPr>
        <p:spPr>
          <a:xfrm>
            <a:off x="4367927" y="1826868"/>
            <a:ext cx="6042898" cy="42780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60000" indent="-360000" algn="r" rtl="1">
              <a:spcAft>
                <a:spcPts val="600"/>
              </a:spcAft>
              <a:buClr>
                <a:srgbClr val="92D050"/>
              </a:buClr>
              <a:buSzPct val="100000"/>
              <a:buFont typeface="Wingdings" panose="05000000000000000000" pitchFamily="2" charset="2"/>
              <a:buChar char="q"/>
            </a:pPr>
            <a:r>
              <a:rPr lang="he-IL" sz="2400" dirty="0">
                <a:solidFill>
                  <a:srgbClr val="002060"/>
                </a:solidFill>
              </a:rPr>
              <a:t>עקומת ההיצע, העולה משמאל לימין, מראה את הקשר בין השכר המשולם לעובד לבין הכמות המוצעת של העובדים בענף מסוים.</a:t>
            </a:r>
          </a:p>
          <a:p>
            <a:pPr marL="360000" indent="-360000" algn="r" rtl="1">
              <a:spcAft>
                <a:spcPts val="600"/>
              </a:spcAft>
              <a:buClr>
                <a:srgbClr val="92D050"/>
              </a:buClr>
              <a:buSzPct val="100000"/>
              <a:buFont typeface="Wingdings" panose="05000000000000000000" pitchFamily="2" charset="2"/>
              <a:buChar char="q"/>
            </a:pPr>
            <a:r>
              <a:rPr lang="he-IL" sz="2400" dirty="0">
                <a:solidFill>
                  <a:srgbClr val="002060"/>
                </a:solidFill>
              </a:rPr>
              <a:t>ככל שהשכר בענף </a:t>
            </a:r>
            <a:r>
              <a:rPr lang="he-IL" sz="2400" b="1" dirty="0">
                <a:solidFill>
                  <a:srgbClr val="002060"/>
                </a:solidFill>
              </a:rPr>
              <a:t>גבוה</a:t>
            </a:r>
            <a:r>
              <a:rPr lang="he-IL" sz="2400" dirty="0">
                <a:solidFill>
                  <a:srgbClr val="002060"/>
                </a:solidFill>
              </a:rPr>
              <a:t> יותר, העובדים יגדילו את הכמות המוצעת של שעות וימי עבודה</a:t>
            </a:r>
            <a:r>
              <a:rPr lang="he-IL" sz="2400" dirty="0"/>
              <a:t>.</a:t>
            </a:r>
          </a:p>
          <a:p>
            <a:pPr marL="360000" lvl="0" indent="-360000" algn="r" rtl="1">
              <a:spcAft>
                <a:spcPts val="600"/>
              </a:spcAft>
              <a:buClr>
                <a:srgbClr val="92D050"/>
              </a:buClr>
              <a:buSzPct val="100000"/>
              <a:buFont typeface="Wingdings" panose="05000000000000000000" pitchFamily="2" charset="2"/>
              <a:buChar char="q"/>
            </a:pPr>
            <a:r>
              <a:rPr lang="he-IL" sz="2400" dirty="0">
                <a:solidFill>
                  <a:srgbClr val="002060"/>
                </a:solidFill>
                <a:latin typeface="Calibri"/>
                <a:cs typeface="Calibri"/>
                <a:sym typeface="Varela Round"/>
              </a:rPr>
              <a:t>פנאי ועבודה הם </a:t>
            </a:r>
            <a:r>
              <a:rPr lang="he-IL" sz="2400" b="1" dirty="0">
                <a:solidFill>
                  <a:srgbClr val="002060"/>
                </a:solidFill>
                <a:latin typeface="Calibri"/>
                <a:cs typeface="Calibri"/>
                <a:sym typeface="Varela Round"/>
              </a:rPr>
              <a:t>מוצרים תחליפיים</a:t>
            </a:r>
            <a:r>
              <a:rPr lang="he-IL" sz="2400" dirty="0">
                <a:solidFill>
                  <a:srgbClr val="002060"/>
                </a:solidFill>
                <a:latin typeface="Calibri"/>
                <a:cs typeface="Calibri"/>
                <a:sym typeface="Varela Round"/>
              </a:rPr>
              <a:t>: ככל שהשכר גבוה יותר, עובדים יעדיפו לצרוך עבודה ופחות פנאי.</a:t>
            </a:r>
          </a:p>
          <a:p>
            <a:pPr marL="360000" lvl="0" indent="-360000" algn="r" rtl="1">
              <a:spcAft>
                <a:spcPts val="600"/>
              </a:spcAft>
              <a:buClr>
                <a:srgbClr val="92D050"/>
              </a:buClr>
              <a:buSzPct val="100000"/>
              <a:buFont typeface="Wingdings" panose="05000000000000000000" pitchFamily="2" charset="2"/>
              <a:buChar char="q"/>
            </a:pPr>
            <a:r>
              <a:rPr lang="he-IL" sz="2400" dirty="0">
                <a:solidFill>
                  <a:srgbClr val="002060"/>
                </a:solidFill>
                <a:latin typeface="Calibri"/>
                <a:cs typeface="Calibri"/>
                <a:sym typeface="Varela Round"/>
              </a:rPr>
              <a:t>עקומת היצע </a:t>
            </a:r>
            <a:r>
              <a:rPr lang="he-IL" sz="2400" b="1" dirty="0">
                <a:solidFill>
                  <a:srgbClr val="002060"/>
                </a:solidFill>
                <a:latin typeface="Calibri"/>
                <a:cs typeface="Calibri"/>
                <a:sym typeface="Varela Round"/>
              </a:rPr>
              <a:t>מצרפית</a:t>
            </a:r>
            <a:r>
              <a:rPr lang="he-IL" sz="2400" dirty="0">
                <a:solidFill>
                  <a:srgbClr val="002060"/>
                </a:solidFill>
                <a:latin typeface="Calibri"/>
                <a:cs typeface="Calibri"/>
                <a:sym typeface="Varela Round"/>
              </a:rPr>
              <a:t> – סיכום עקומת ההיצע של העובדים באותו הענף.</a:t>
            </a:r>
          </a:p>
          <a:p>
            <a:endParaRPr lang="he-IL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17F94F-8461-4214-94E9-A1DDBDD4BC3A}"/>
              </a:ext>
            </a:extLst>
          </p:cNvPr>
          <p:cNvSpPr txBox="1"/>
          <p:nvPr/>
        </p:nvSpPr>
        <p:spPr>
          <a:xfrm>
            <a:off x="157778" y="2023820"/>
            <a:ext cx="37597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8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ביקוש והיצע בשוק העבודה</a:t>
            </a:r>
          </a:p>
        </p:txBody>
      </p:sp>
      <p:pic>
        <p:nvPicPr>
          <p:cNvPr id="1028" name="Picture 4" descr="יחסי עבודה - שוק העבודה">
            <a:extLst>
              <a:ext uri="{FF2B5EF4-FFF2-40B4-BE49-F238E27FC236}">
                <a16:creationId xmlns:a16="http://schemas.microsoft.com/office/drawing/2014/main" id="{74C71B42-C4AE-4226-BC74-EF77228C0F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9" r="38316"/>
          <a:stretch/>
        </p:blipFill>
        <p:spPr bwMode="auto">
          <a:xfrm>
            <a:off x="295275" y="2501650"/>
            <a:ext cx="3390900" cy="314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206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xfrm>
            <a:off x="381855" y="27024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</a:pPr>
            <a:r>
              <a:rPr lang="he-IL" dirty="0">
                <a:solidFill>
                  <a:srgbClr val="002060"/>
                </a:solidFill>
              </a:rPr>
              <a:t>איגודים מקצועיים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219931" y="1240181"/>
            <a:ext cx="11159999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800"/>
              <a:buNone/>
            </a:pPr>
            <a:r>
              <a:rPr lang="he-IL" sz="2800" dirty="0"/>
              <a:t>התאגדות שכירים לשם הגנה על תנאי עבודה ושיפורם</a:t>
            </a:r>
            <a:br>
              <a:rPr lang="en-US" sz="2800" dirty="0">
                <a:solidFill>
                  <a:srgbClr val="0070C0"/>
                </a:solidFill>
              </a:rPr>
            </a:br>
            <a:endParaRPr lang="he-IL" sz="2800" dirty="0">
              <a:solidFill>
                <a:srgbClr val="0070C0"/>
              </a:solidFill>
            </a:endParaRPr>
          </a:p>
        </p:txBody>
      </p:sp>
      <p:sp>
        <p:nvSpPr>
          <p:cNvPr id="2" name="מציין מיקום טקסט 1">
            <a:extLst>
              <a:ext uri="{FF2B5EF4-FFF2-40B4-BE49-F238E27FC236}">
                <a16:creationId xmlns:a16="http://schemas.microsoft.com/office/drawing/2014/main" id="{194C88E1-3C36-4A30-B215-071D040B2FE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705100" y="1830456"/>
            <a:ext cx="7048500" cy="4152517"/>
          </a:xfrm>
        </p:spPr>
        <p:txBody>
          <a:bodyPr/>
          <a:lstStyle/>
          <a:p>
            <a:pPr marL="360000" indent="-360000">
              <a:lnSpc>
                <a:spcPct val="150000"/>
              </a:lnSpc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he-IL" sz="2000" dirty="0"/>
              <a:t>חלק מהעובדים מאורגנים באיגוד מקצועי וחלקם אינם מאוגדים.</a:t>
            </a:r>
          </a:p>
          <a:p>
            <a:pPr marL="360000" lvl="0" indent="-360000">
              <a:lnSpc>
                <a:spcPct val="150000"/>
              </a:lnSpc>
              <a:spcAft>
                <a:spcPts val="600"/>
              </a:spcAft>
              <a:buClr>
                <a:srgbClr val="92D050"/>
              </a:buClr>
              <a:buSzPts val="2800"/>
              <a:buFont typeface="Wingdings" panose="05000000000000000000" pitchFamily="2" charset="2"/>
              <a:buChar char="q"/>
            </a:pPr>
            <a:r>
              <a:rPr lang="he-IL" sz="2000" dirty="0"/>
              <a:t>מטרתו העיקרית הגנת זכויות העובד: מניעת פיטורין, מניעת שחיקה בשכר הראלי, שמירה על שכר מינימום ועוד.</a:t>
            </a:r>
          </a:p>
          <a:p>
            <a:pPr marL="360000" lvl="0" indent="-360000">
              <a:lnSpc>
                <a:spcPct val="150000"/>
              </a:lnSpc>
              <a:spcAft>
                <a:spcPts val="600"/>
              </a:spcAft>
              <a:buClr>
                <a:srgbClr val="92D050"/>
              </a:buClr>
              <a:buSzPts val="2800"/>
              <a:buFont typeface="Wingdings" panose="05000000000000000000" pitchFamily="2" charset="2"/>
              <a:buChar char="q"/>
            </a:pPr>
            <a:r>
              <a:rPr lang="he-IL" sz="2000" dirty="0"/>
              <a:t> בעשורים האחרונים חלו </a:t>
            </a:r>
            <a:r>
              <a:rPr lang="he-IL" sz="2000" b="1" dirty="0"/>
              <a:t>שינויים מבניים </a:t>
            </a:r>
            <a:r>
              <a:rPr lang="he-IL" sz="2000" dirty="0"/>
              <a:t>במשק: שקיעתן של תעשיות מסורתיות וצמיחתן של תעשיות עתירות ידע – שינויים אלה </a:t>
            </a:r>
            <a:r>
              <a:rPr lang="he-IL" sz="2000" u="sng" dirty="0"/>
              <a:t>הגדילו</a:t>
            </a:r>
            <a:r>
              <a:rPr lang="he-IL" sz="2000" dirty="0"/>
              <a:t> את שיעור העובדים </a:t>
            </a:r>
            <a:r>
              <a:rPr lang="he-IL" sz="2000" b="1" dirty="0"/>
              <a:t>שאינם מאוגדים</a:t>
            </a:r>
            <a:r>
              <a:rPr lang="he-IL" sz="2000" dirty="0"/>
              <a:t>.</a:t>
            </a:r>
          </a:p>
        </p:txBody>
      </p:sp>
      <p:pic>
        <p:nvPicPr>
          <p:cNvPr id="3074" name="Picture 2" descr="עבודה אקדמית התארגנות העובדים, זכות ההתאגדות, ועד עובדים, איגוד ...">
            <a:extLst>
              <a:ext uri="{FF2B5EF4-FFF2-40B4-BE49-F238E27FC236}">
                <a16:creationId xmlns:a16="http://schemas.microsoft.com/office/drawing/2014/main" id="{798E6084-A37C-41B1-ABDD-06C00FA77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76"/>
            <a:ext cx="2705100" cy="232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234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0457594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he-IL" dirty="0"/>
              <a:t>המחשה גרפית - שוק העבודה</a:t>
            </a:r>
            <a:endParaRPr dirty="0"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629506" y="1080177"/>
            <a:ext cx="7314344" cy="592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</a:pPr>
            <a:r>
              <a:rPr lang="he-IL" sz="2800" dirty="0">
                <a:solidFill>
                  <a:srgbClr val="00B0F0"/>
                </a:solidFill>
              </a:rPr>
              <a:t>שינוי של עקומת הביקוש </a:t>
            </a:r>
            <a:endParaRPr sz="2800" dirty="0">
              <a:solidFill>
                <a:srgbClr val="00B0F0"/>
              </a:solidFill>
            </a:endParaRPr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2"/>
          </p:nvPr>
        </p:nvSpPr>
        <p:spPr>
          <a:xfrm>
            <a:off x="2749862" y="1978268"/>
            <a:ext cx="7479987" cy="3154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8000" lvl="0" indent="-180000"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400"/>
              <a:buNone/>
            </a:pPr>
            <a:r>
              <a:rPr lang="he-IL" sz="2000" dirty="0">
                <a:solidFill>
                  <a:srgbClr val="00B050"/>
                </a:solidFill>
              </a:rPr>
              <a:t>  סיבות </a:t>
            </a:r>
            <a:r>
              <a:rPr lang="he-IL" sz="2000" b="1" dirty="0">
                <a:solidFill>
                  <a:srgbClr val="00B050"/>
                </a:solidFill>
              </a:rPr>
              <a:t>לגידול</a:t>
            </a:r>
            <a:r>
              <a:rPr lang="he-IL" sz="2000" dirty="0">
                <a:solidFill>
                  <a:srgbClr val="00B050"/>
                </a:solidFill>
              </a:rPr>
              <a:t> בביקוש: </a:t>
            </a:r>
            <a:r>
              <a:rPr lang="he-IL" sz="2000" dirty="0"/>
              <a:t>פתיחת סניפים חדשים; ביקוש גדל בשוק המוצרים; עבודות יזומות; גידול בביקוש חו"ל למוצרים מקומיים. </a:t>
            </a:r>
            <a:r>
              <a:rPr lang="he-IL" sz="2000" dirty="0">
                <a:solidFill>
                  <a:srgbClr val="00B050"/>
                </a:solidFill>
              </a:rPr>
              <a:t>סיבות </a:t>
            </a:r>
            <a:r>
              <a:rPr lang="he-IL" sz="2000" b="1" dirty="0">
                <a:solidFill>
                  <a:srgbClr val="00B050"/>
                </a:solidFill>
              </a:rPr>
              <a:t>לירידה</a:t>
            </a:r>
            <a:r>
              <a:rPr lang="he-IL" sz="2000" dirty="0">
                <a:solidFill>
                  <a:srgbClr val="00B050"/>
                </a:solidFill>
              </a:rPr>
              <a:t> בביקוש:</a:t>
            </a:r>
            <a:r>
              <a:rPr lang="he-IL" sz="2000" dirty="0"/>
              <a:t> תוכנית הבראה ופיטורי עובדים; סגירת סניפים; ירידה בביקוש למוצר; ירידה בביקוש חו"ל למוצר מקומי. </a:t>
            </a:r>
            <a:br>
              <a:rPr lang="en-US" sz="2000" dirty="0"/>
            </a:br>
            <a:r>
              <a:rPr lang="he-IL" sz="2000" b="1" dirty="0">
                <a:solidFill>
                  <a:srgbClr val="00B050"/>
                </a:solidFill>
              </a:rPr>
              <a:t>ניתוח הגרף</a:t>
            </a:r>
            <a:r>
              <a:rPr lang="he-IL" sz="2000" dirty="0"/>
              <a:t>: שכר עלה, כמות מועסקים גדלה. </a:t>
            </a:r>
            <a:br>
              <a:rPr lang="en-US" sz="2000" dirty="0"/>
            </a:br>
            <a:r>
              <a:rPr lang="he-IL" sz="2000" dirty="0"/>
              <a:t>יש להדגים השינוי בגדלים בהתאם למודל ולהסביר מילולית.</a:t>
            </a:r>
            <a:endParaRPr sz="2000" dirty="0"/>
          </a:p>
        </p:txBody>
      </p:sp>
      <p:pic>
        <p:nvPicPr>
          <p:cNvPr id="1026" name="Picture 2" descr="יחסי עבודה – שוק העבודה יחסי עבודה – שוק העבודה ד&quot;ר איתמר כוכבי עורך דין ...">
            <a:extLst>
              <a:ext uri="{FF2B5EF4-FFF2-40B4-BE49-F238E27FC236}">
                <a16:creationId xmlns:a16="http://schemas.microsoft.com/office/drawing/2014/main" id="{4A10A819-B584-4A29-B589-DA7D9FDAB2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6" t="13078" r="31821" b="7629"/>
          <a:stretch/>
        </p:blipFill>
        <p:spPr bwMode="auto">
          <a:xfrm>
            <a:off x="-4017107" y="2643309"/>
            <a:ext cx="2721831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91FF8D-A80E-4DC8-ADC0-3008353BC1E0}"/>
              </a:ext>
            </a:extLst>
          </p:cNvPr>
          <p:cNvSpPr txBox="1"/>
          <p:nvPr/>
        </p:nvSpPr>
        <p:spPr>
          <a:xfrm>
            <a:off x="364656" y="2191175"/>
            <a:ext cx="184870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002060"/>
                </a:solidFill>
              </a:rPr>
              <a:t>המחשת גידול בביקוש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FCA958-AE65-4214-8740-AD09D5670083}"/>
              </a:ext>
            </a:extLst>
          </p:cNvPr>
          <p:cNvSpPr txBox="1"/>
          <p:nvPr/>
        </p:nvSpPr>
        <p:spPr>
          <a:xfrm flipH="1">
            <a:off x="0" y="2538951"/>
            <a:ext cx="4762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P</a:t>
            </a:r>
            <a:endParaRPr lang="he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3962B8-E28B-42A2-9C15-AEC1338E4C05}"/>
              </a:ext>
            </a:extLst>
          </p:cNvPr>
          <p:cNvSpPr txBox="1"/>
          <p:nvPr/>
        </p:nvSpPr>
        <p:spPr>
          <a:xfrm>
            <a:off x="2126206" y="4855016"/>
            <a:ext cx="324128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Q</a:t>
            </a:r>
            <a:endParaRPr lang="he-IL" dirty="0"/>
          </a:p>
        </p:txBody>
      </p:sp>
      <p:pic>
        <p:nvPicPr>
          <p:cNvPr id="2050" name="Picture 2" descr="היצע – ויקיפדיה">
            <a:extLst>
              <a:ext uri="{FF2B5EF4-FFF2-40B4-BE49-F238E27FC236}">
                <a16:creationId xmlns:a16="http://schemas.microsoft.com/office/drawing/2014/main" id="{177D25C7-08C5-4148-9D1D-2C93D9137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0276" y="325779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היצע וביקוש – המכלול">
            <a:extLst>
              <a:ext uri="{FF2B5EF4-FFF2-40B4-BE49-F238E27FC236}">
                <a16:creationId xmlns:a16="http://schemas.microsoft.com/office/drawing/2014/main" id="{00DA6738-671B-4DB5-A5FA-8C0F8A97C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82" y="2538951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237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004801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he-IL" sz="4400" dirty="0"/>
              <a:t>המחשה גרפית - שוק העבודה</a:t>
            </a:r>
            <a:endParaRPr sz="4400" dirty="0"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1048606" y="992636"/>
            <a:ext cx="6380894" cy="592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</a:pPr>
            <a:r>
              <a:rPr lang="he-IL" sz="2800" dirty="0">
                <a:solidFill>
                  <a:srgbClr val="00B0F0"/>
                </a:solidFill>
              </a:rPr>
              <a:t>שינוי של עקומת ההיצע </a:t>
            </a:r>
            <a:endParaRPr sz="2800" dirty="0">
              <a:solidFill>
                <a:srgbClr val="00B0F0"/>
              </a:solidFill>
            </a:endParaRPr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2"/>
          </p:nvPr>
        </p:nvSpPr>
        <p:spPr>
          <a:xfrm>
            <a:off x="2821023" y="1754256"/>
            <a:ext cx="7051418" cy="431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>
              <a:lnSpc>
                <a:spcPct val="150000"/>
              </a:lnSpc>
              <a:buNone/>
            </a:pPr>
            <a:r>
              <a:rPr lang="he-IL" sz="2000" dirty="0">
                <a:solidFill>
                  <a:srgbClr val="00B050"/>
                </a:solidFill>
              </a:rPr>
              <a:t>  </a:t>
            </a:r>
            <a:r>
              <a:rPr lang="he-IL" sz="1800" dirty="0">
                <a:solidFill>
                  <a:srgbClr val="00B050"/>
                </a:solidFill>
              </a:rPr>
              <a:t>סיבות </a:t>
            </a:r>
            <a:r>
              <a:rPr lang="he-IL" sz="1800" b="1" dirty="0">
                <a:solidFill>
                  <a:srgbClr val="00B050"/>
                </a:solidFill>
              </a:rPr>
              <a:t>לגידול</a:t>
            </a:r>
            <a:r>
              <a:rPr lang="he-IL" sz="1800" dirty="0">
                <a:solidFill>
                  <a:srgbClr val="00B050"/>
                </a:solidFill>
              </a:rPr>
              <a:t> בהיצע: </a:t>
            </a:r>
            <a:r>
              <a:rPr lang="he-IL" sz="1800" dirty="0"/>
              <a:t>החזרת מוחות, עלייה בגיל הפרישה; גידול בהיקף השקעה בחינוך אקדמי וטכנולוגי; הגדלת מענקי עבודה; עלייה בפריון ההון האנושי; הגדלת אשרות כניסה לעובדים זרים.</a:t>
            </a:r>
            <a:br>
              <a:rPr lang="en-US" sz="1800" dirty="0"/>
            </a:br>
            <a:r>
              <a:rPr lang="he-IL" sz="1800" dirty="0"/>
              <a:t> </a:t>
            </a:r>
            <a:r>
              <a:rPr lang="he-IL" sz="1800" dirty="0">
                <a:solidFill>
                  <a:srgbClr val="00B050"/>
                </a:solidFill>
              </a:rPr>
              <a:t>סיבות </a:t>
            </a:r>
            <a:r>
              <a:rPr lang="he-IL" sz="1800" b="1" dirty="0">
                <a:solidFill>
                  <a:srgbClr val="00B050"/>
                </a:solidFill>
              </a:rPr>
              <a:t>לירידה</a:t>
            </a:r>
            <a:r>
              <a:rPr lang="he-IL" sz="1800" dirty="0">
                <a:solidFill>
                  <a:srgbClr val="00B050"/>
                </a:solidFill>
              </a:rPr>
              <a:t> בהיצע:</a:t>
            </a:r>
            <a:r>
              <a:rPr lang="he-IL" sz="1800" dirty="0"/>
              <a:t> בריחת מוחות; הארכת השירות הצבאי; </a:t>
            </a:r>
            <a:br>
              <a:rPr lang="en-US" sz="1800" dirty="0"/>
            </a:br>
            <a:r>
              <a:rPr lang="he-IL" sz="1800" dirty="0"/>
              <a:t>ירידה בפריון ההון האנושי; צמצום אשרות כניסה לעובדים זרים.</a:t>
            </a:r>
            <a:br>
              <a:rPr lang="en-US" sz="1800" dirty="0"/>
            </a:br>
            <a:r>
              <a:rPr lang="he-IL" sz="1800" b="1" dirty="0">
                <a:solidFill>
                  <a:srgbClr val="00B0F0"/>
                </a:solidFill>
              </a:rPr>
              <a:t>היצע עובדים גדל </a:t>
            </a:r>
            <a:r>
              <a:rPr lang="he-IL" sz="1800" dirty="0">
                <a:solidFill>
                  <a:srgbClr val="00B0F0"/>
                </a:solidFill>
              </a:rPr>
              <a:t>&gt; תזוזה כלפי מטה (לכיוון הכמות)</a:t>
            </a:r>
            <a:br>
              <a:rPr lang="en-US" sz="1800" dirty="0">
                <a:solidFill>
                  <a:srgbClr val="00B050"/>
                </a:solidFill>
              </a:rPr>
            </a:br>
            <a:r>
              <a:rPr lang="he-IL" sz="1800" b="1" dirty="0">
                <a:solidFill>
                  <a:srgbClr val="00B050"/>
                </a:solidFill>
              </a:rPr>
              <a:t>ניתוח התרשים</a:t>
            </a:r>
            <a:r>
              <a:rPr lang="he-IL" sz="1800" dirty="0"/>
              <a:t>: השכר בענף ירד וכמות המועסקים עלתה.</a:t>
            </a:r>
            <a:br>
              <a:rPr lang="en-US" sz="1800" dirty="0"/>
            </a:br>
            <a:r>
              <a:rPr lang="he-IL" sz="1800" dirty="0"/>
              <a:t>יש להדגים השינוי בגדלים בהתאם למודל ולהסביר מילולית.</a:t>
            </a:r>
            <a:endParaRPr sz="1800" dirty="0"/>
          </a:p>
        </p:txBody>
      </p:sp>
      <p:pic>
        <p:nvPicPr>
          <p:cNvPr id="1026" name="Picture 2" descr="יחסי עבודה – שוק העבודה יחסי עבודה – שוק העבודה ד&quot;ר איתמר כוכבי עורך דין ...">
            <a:extLst>
              <a:ext uri="{FF2B5EF4-FFF2-40B4-BE49-F238E27FC236}">
                <a16:creationId xmlns:a16="http://schemas.microsoft.com/office/drawing/2014/main" id="{4A10A819-B584-4A29-B589-DA7D9FDAB2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6" t="13078" r="31821" b="7629"/>
          <a:stretch/>
        </p:blipFill>
        <p:spPr bwMode="auto">
          <a:xfrm>
            <a:off x="-4017107" y="2643309"/>
            <a:ext cx="2721831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91FF8D-A80E-4DC8-ADC0-3008353BC1E0}"/>
              </a:ext>
            </a:extLst>
          </p:cNvPr>
          <p:cNvSpPr txBox="1"/>
          <p:nvPr/>
        </p:nvSpPr>
        <p:spPr>
          <a:xfrm>
            <a:off x="645383" y="1949211"/>
            <a:ext cx="197092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002060"/>
                </a:solidFill>
              </a:rPr>
              <a:t>המחשת גידול בהיצע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FCA958-AE65-4214-8740-AD09D5670083}"/>
              </a:ext>
            </a:extLst>
          </p:cNvPr>
          <p:cNvSpPr txBox="1"/>
          <p:nvPr/>
        </p:nvSpPr>
        <p:spPr>
          <a:xfrm>
            <a:off x="114300" y="3248858"/>
            <a:ext cx="4874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</a:t>
            </a:r>
            <a:endParaRPr lang="he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3962B8-E28B-42A2-9C15-AEC1338E4C05}"/>
              </a:ext>
            </a:extLst>
          </p:cNvPr>
          <p:cNvSpPr txBox="1"/>
          <p:nvPr/>
        </p:nvSpPr>
        <p:spPr>
          <a:xfrm>
            <a:off x="2616309" y="4515488"/>
            <a:ext cx="34510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</a:t>
            </a:r>
            <a:endParaRPr lang="he-IL" dirty="0"/>
          </a:p>
        </p:txBody>
      </p:sp>
      <p:pic>
        <p:nvPicPr>
          <p:cNvPr id="2050" name="Picture 2" descr="היצע – ויקיפדיה">
            <a:extLst>
              <a:ext uri="{FF2B5EF4-FFF2-40B4-BE49-F238E27FC236}">
                <a16:creationId xmlns:a16="http://schemas.microsoft.com/office/drawing/2014/main" id="{177D25C7-08C5-4148-9D1D-2C93D9137C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8" t="-300" r="-1" b="8406"/>
          <a:stretch/>
        </p:blipFill>
        <p:spPr bwMode="auto">
          <a:xfrm>
            <a:off x="344018" y="2249309"/>
            <a:ext cx="2427607" cy="23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08DFB3-2491-4BB9-B907-87625187456C}"/>
              </a:ext>
            </a:extLst>
          </p:cNvPr>
          <p:cNvSpPr txBox="1"/>
          <p:nvPr/>
        </p:nvSpPr>
        <p:spPr>
          <a:xfrm>
            <a:off x="1612642" y="4614153"/>
            <a:ext cx="133995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כמות מועסקים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F030DA-9CD6-4B26-AC43-142F30EDF99F}"/>
              </a:ext>
            </a:extLst>
          </p:cNvPr>
          <p:cNvSpPr txBox="1"/>
          <p:nvPr/>
        </p:nvSpPr>
        <p:spPr>
          <a:xfrm>
            <a:off x="27920" y="1984228"/>
            <a:ext cx="58797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שכר</a:t>
            </a:r>
          </a:p>
        </p:txBody>
      </p:sp>
    </p:spTree>
    <p:extLst>
      <p:ext uri="{BB962C8B-B14F-4D97-AF65-F5344CB8AC3E}">
        <p14:creationId xmlns:p14="http://schemas.microsoft.com/office/powerpoint/2010/main" val="137848911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1534</Words>
  <Application>Microsoft Office PowerPoint</Application>
  <PresentationFormat>מותאם אישית</PresentationFormat>
  <Paragraphs>135</Paragraphs>
  <Slides>25</Slides>
  <Notes>22</Notes>
  <HiddenSlides>0</HiddenSlides>
  <MMClips>2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25</vt:i4>
      </vt:variant>
    </vt:vector>
  </HeadingPairs>
  <TitlesOfParts>
    <vt:vector size="30" baseType="lpstr">
      <vt:lpstr>Arial</vt:lpstr>
      <vt:lpstr>Varela Round</vt:lpstr>
      <vt:lpstr>Wingdings</vt:lpstr>
      <vt:lpstr>Calibri</vt:lpstr>
      <vt:lpstr>ערכת נושא Office</vt:lpstr>
      <vt:lpstr>מערכת שידורים לאומית</vt:lpstr>
      <vt:lpstr>ביקוש והיצע בשוק העבודה – חלק א'</vt:lpstr>
      <vt:lpstr>מה נלמד היום </vt:lpstr>
      <vt:lpstr>הביקוש לעובדים = היצרנים</vt:lpstr>
      <vt:lpstr>התנהגות היצרנים בשוק העבודה</vt:lpstr>
      <vt:lpstr>היצע של עבודה = הון אנושי מוצע</vt:lpstr>
      <vt:lpstr>איגודים מקצועיים</vt:lpstr>
      <vt:lpstr>המחשה גרפית - שוק העבודה</vt:lpstr>
      <vt:lpstr>המחשה גרפית - שוק העבודה</vt:lpstr>
      <vt:lpstr>החלטות העובדים = משקי הבית</vt:lpstr>
      <vt:lpstr>מצגת של PowerPoint‏</vt:lpstr>
      <vt:lpstr>אירועים כלכליים – שוק העבודה</vt:lpstr>
      <vt:lpstr>לסיכום – מושגי היסוד</vt:lpstr>
      <vt:lpstr>משימה לסיכום חלק א'</vt:lpstr>
      <vt:lpstr>ביקוש והיצע בשוק העבודה – חלק ב'</vt:lpstr>
      <vt:lpstr>מה נלמד היום </vt:lpstr>
      <vt:lpstr>הון אנושי וחשיבותו למשק</vt:lpstr>
      <vt:lpstr>איכות הון אנושי בשוק העבודה</vt:lpstr>
      <vt:lpstr>ניידות עבודה בעולם גלובלי</vt:lpstr>
      <vt:lpstr>מעורבות הממשלה בשוק העבודה</vt:lpstr>
      <vt:lpstr>מצגת של PowerPoint‏</vt:lpstr>
      <vt:lpstr>שינוי משולב בשוק העבודה</vt:lpstr>
      <vt:lpstr>משימה לסיכום חלק ב'</vt:lpstr>
      <vt:lpstr>       תודה על ההקשבה! 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דור קלנר</dc:creator>
  <cp:lastModifiedBy>ענת</cp:lastModifiedBy>
  <cp:revision>133</cp:revision>
  <dcterms:modified xsi:type="dcterms:W3CDTF">2020-07-27T05:40:58Z</dcterms:modified>
</cp:coreProperties>
</file>