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0"/>
  </p:notesMasterIdLst>
  <p:sldIdLst>
    <p:sldId id="257" r:id="rId2"/>
    <p:sldId id="262" r:id="rId3"/>
    <p:sldId id="263" r:id="rId4"/>
    <p:sldId id="288" r:id="rId5"/>
    <p:sldId id="344" r:id="rId6"/>
    <p:sldId id="343" r:id="rId7"/>
    <p:sldId id="309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33" r:id="rId17"/>
    <p:sldId id="331" r:id="rId18"/>
    <p:sldId id="291" r:id="rId19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B4BC"/>
    <a:srgbClr val="002060"/>
    <a:srgbClr val="8DD3D7"/>
    <a:srgbClr val="192A72"/>
    <a:srgbClr val="11A4AB"/>
    <a:srgbClr val="92D050"/>
    <a:srgbClr val="6CF0FF"/>
    <a:srgbClr val="E0E0E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96" autoAdjust="0"/>
    <p:restoredTop sz="94660"/>
  </p:normalViewPr>
  <p:slideViewPr>
    <p:cSldViewPr snapToGrid="0" snapToObjects="1">
      <p:cViewPr>
        <p:scale>
          <a:sx n="66" d="100"/>
          <a:sy n="66" d="100"/>
        </p:scale>
        <p:origin x="1267" y="17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י"ב/אייר/תש"ף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1662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0473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3216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י"ב/אייר/תש"ף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video" Target="https://www.youtube.com/embed/BHLrLronhfU?feature=oembed" TargetMode="Externa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73C1DD1-BB05-4B52-B53F-FF8082F557D3}"/>
              </a:ext>
            </a:extLst>
          </p:cNvPr>
          <p:cNvSpPr/>
          <p:nvPr/>
        </p:nvSpPr>
        <p:spPr>
          <a:xfrm>
            <a:off x="0" y="5587535"/>
            <a:ext cx="12192000" cy="12704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89DB6A81-E7C2-42CB-92B9-9147C043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482" y="115173"/>
            <a:ext cx="9802368" cy="720000"/>
          </a:xfrm>
        </p:spPr>
        <p:txBody>
          <a:bodyPr/>
          <a:lstStyle/>
          <a:p>
            <a:r>
              <a:rPr lang="he-IL" dirty="0"/>
              <a:t>הגדרות בסיס - המשך</a:t>
            </a:r>
          </a:p>
        </p:txBody>
      </p:sp>
      <p:sp>
        <p:nvSpPr>
          <p:cNvPr id="28" name="מלבן 27">
            <a:extLst>
              <a:ext uri="{FF2B5EF4-FFF2-40B4-BE49-F238E27FC236}">
                <a16:creationId xmlns:a16="http://schemas.microsoft.com/office/drawing/2014/main" id="{C2C65E06-9A89-4C18-BA2B-209DF0C58B4C}"/>
              </a:ext>
            </a:extLst>
          </p:cNvPr>
          <p:cNvSpPr/>
          <p:nvPr/>
        </p:nvSpPr>
        <p:spPr>
          <a:xfrm>
            <a:off x="4515617" y="1238083"/>
            <a:ext cx="34323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הגדרת חיבור קונסול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הגדרת סיסמה 1234 וחיוב שימוש בסיסמה</a:t>
            </a:r>
          </a:p>
        </p:txBody>
      </p:sp>
      <p:sp>
        <p:nvSpPr>
          <p:cNvPr id="29" name="מלבן 28">
            <a:extLst>
              <a:ext uri="{FF2B5EF4-FFF2-40B4-BE49-F238E27FC236}">
                <a16:creationId xmlns:a16="http://schemas.microsoft.com/office/drawing/2014/main" id="{6C1B747F-A8B0-4A93-9CAD-808EB12EA8C8}"/>
              </a:ext>
            </a:extLst>
          </p:cNvPr>
          <p:cNvSpPr/>
          <p:nvPr/>
        </p:nvSpPr>
        <p:spPr>
          <a:xfrm>
            <a:off x="190037" y="1192032"/>
            <a:ext cx="337945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line console 0</a:t>
            </a:r>
          </a:p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Switch(config-line)# password [1234]</a:t>
            </a:r>
            <a:b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Switch(config-line)# login</a:t>
            </a:r>
          </a:p>
        </p:txBody>
      </p:sp>
      <p:sp>
        <p:nvSpPr>
          <p:cNvPr id="30" name="מלבן 29">
            <a:extLst>
              <a:ext uri="{FF2B5EF4-FFF2-40B4-BE49-F238E27FC236}">
                <a16:creationId xmlns:a16="http://schemas.microsoft.com/office/drawing/2014/main" id="{CD6D31BE-FB4B-4DF5-975D-BAEB2A4DFA4B}"/>
              </a:ext>
            </a:extLst>
          </p:cNvPr>
          <p:cNvSpPr/>
          <p:nvPr/>
        </p:nvSpPr>
        <p:spPr>
          <a:xfrm>
            <a:off x="4515617" y="2301882"/>
            <a:ext cx="343235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הגדרת סיסמה עבור חיבור מרוחק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הגדרת סיסמה 1234 וחיוב שימוש בסיסמה</a:t>
            </a:r>
          </a:p>
        </p:txBody>
      </p:sp>
      <p:sp>
        <p:nvSpPr>
          <p:cNvPr id="31" name="מלבן 30">
            <a:extLst>
              <a:ext uri="{FF2B5EF4-FFF2-40B4-BE49-F238E27FC236}">
                <a16:creationId xmlns:a16="http://schemas.microsoft.com/office/drawing/2014/main" id="{9E09B190-34BB-483C-BD26-E24024B481F6}"/>
              </a:ext>
            </a:extLst>
          </p:cNvPr>
          <p:cNvSpPr/>
          <p:nvPr/>
        </p:nvSpPr>
        <p:spPr>
          <a:xfrm>
            <a:off x="198245" y="2226570"/>
            <a:ext cx="337945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line vty 0 4</a:t>
            </a:r>
            <a:b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Switch(config-line)# password [1234]</a:t>
            </a:r>
            <a:b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Switch(config-line)# login</a:t>
            </a:r>
          </a:p>
        </p:txBody>
      </p:sp>
      <p:sp>
        <p:nvSpPr>
          <p:cNvPr id="32" name="מלבן 31">
            <a:extLst>
              <a:ext uri="{FF2B5EF4-FFF2-40B4-BE49-F238E27FC236}">
                <a16:creationId xmlns:a16="http://schemas.microsoft.com/office/drawing/2014/main" id="{72E1B626-D69F-42D1-8E1D-8990FBA3B756}"/>
              </a:ext>
            </a:extLst>
          </p:cNvPr>
          <p:cNvSpPr/>
          <p:nvPr/>
        </p:nvSpPr>
        <p:spPr>
          <a:xfrm>
            <a:off x="4919574" y="3338423"/>
            <a:ext cx="517321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הגדרת כתובות ממשקים (פורטים) בנתב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הגדרת  ממשק </a:t>
            </a:r>
            <a:r>
              <a:rPr lang="en-US" sz="1400" dirty="0">
                <a:ln w="0"/>
                <a:solidFill>
                  <a:srgbClr val="12B4BC"/>
                </a:solidFill>
              </a:rPr>
              <a:t>gigabitEthernet 0/0</a:t>
            </a:r>
            <a:r>
              <a:rPr lang="he-IL" sz="1400" dirty="0">
                <a:ln w="0"/>
                <a:solidFill>
                  <a:srgbClr val="12B4BC"/>
                </a:solidFill>
              </a:rPr>
              <a:t> – הדלקת הממשק והקצאת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כתובת אייפי </a:t>
            </a:r>
            <a:r>
              <a:rPr lang="en-US" sz="1400" dirty="0">
                <a:ln w="0"/>
                <a:solidFill>
                  <a:srgbClr val="12B4BC"/>
                </a:solidFill>
              </a:rPr>
              <a:t>192.168.1.1</a:t>
            </a:r>
            <a:r>
              <a:rPr lang="he-IL" sz="1400" dirty="0">
                <a:ln w="0"/>
                <a:solidFill>
                  <a:srgbClr val="12B4BC"/>
                </a:solidFill>
              </a:rPr>
              <a:t> עם מסכה </a:t>
            </a:r>
            <a:r>
              <a:rPr lang="en-US" sz="1400" dirty="0">
                <a:ln w="0"/>
                <a:solidFill>
                  <a:srgbClr val="12B4BC"/>
                </a:solidFill>
              </a:rPr>
              <a:t>255.255.255.0</a:t>
            </a:r>
            <a:endParaRPr lang="he-IL" sz="1400" dirty="0">
              <a:ln w="0"/>
              <a:solidFill>
                <a:srgbClr val="12B4BC"/>
              </a:solidFill>
            </a:endParaRPr>
          </a:p>
        </p:txBody>
      </p:sp>
      <p:sp>
        <p:nvSpPr>
          <p:cNvPr id="33" name="מלבן 32">
            <a:extLst>
              <a:ext uri="{FF2B5EF4-FFF2-40B4-BE49-F238E27FC236}">
                <a16:creationId xmlns:a16="http://schemas.microsoft.com/office/drawing/2014/main" id="{326D42CB-0C19-4E8D-8D1D-BF98B4C130C5}"/>
              </a:ext>
            </a:extLst>
          </p:cNvPr>
          <p:cNvSpPr/>
          <p:nvPr/>
        </p:nvSpPr>
        <p:spPr>
          <a:xfrm>
            <a:off x="190037" y="3514577"/>
            <a:ext cx="5320687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Router(config)# interface [gigabitEthernet] [0/0]</a:t>
            </a:r>
            <a:b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Router(config-if)# no shutdown</a:t>
            </a:r>
            <a:b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Router(config-if)# ip address [192.168.1.1]  [255.255.255.0]</a:t>
            </a:r>
          </a:p>
        </p:txBody>
      </p:sp>
      <p:sp>
        <p:nvSpPr>
          <p:cNvPr id="34" name="מלבן 33">
            <a:extLst>
              <a:ext uri="{FF2B5EF4-FFF2-40B4-BE49-F238E27FC236}">
                <a16:creationId xmlns:a16="http://schemas.microsoft.com/office/drawing/2014/main" id="{89CF186F-3B6A-45CD-9F93-D63DFA74C5FD}"/>
              </a:ext>
            </a:extLst>
          </p:cNvPr>
          <p:cNvSpPr/>
          <p:nvPr/>
        </p:nvSpPr>
        <p:spPr>
          <a:xfrm>
            <a:off x="5430931" y="4772018"/>
            <a:ext cx="466185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הגדרת כתובות ממשקי וילאן במתג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הגדרת  ממשק וירטואלי </a:t>
            </a:r>
            <a:r>
              <a:rPr lang="en-US" sz="1400" dirty="0">
                <a:ln w="0"/>
                <a:solidFill>
                  <a:srgbClr val="12B4BC"/>
                </a:solidFill>
              </a:rPr>
              <a:t>vlan 1</a:t>
            </a:r>
            <a:r>
              <a:rPr lang="he-IL" sz="1400" dirty="0">
                <a:ln w="0"/>
                <a:solidFill>
                  <a:srgbClr val="12B4BC"/>
                </a:solidFill>
              </a:rPr>
              <a:t> – הדלקת הממשק והקצאת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כתובת אייפי </a:t>
            </a:r>
            <a:r>
              <a:rPr lang="en-US" sz="1400" dirty="0">
                <a:ln w="0"/>
                <a:solidFill>
                  <a:srgbClr val="12B4BC"/>
                </a:solidFill>
              </a:rPr>
              <a:t>192.168.1.1</a:t>
            </a:r>
            <a:r>
              <a:rPr lang="he-IL" sz="1400" dirty="0">
                <a:ln w="0"/>
                <a:solidFill>
                  <a:srgbClr val="12B4BC"/>
                </a:solidFill>
              </a:rPr>
              <a:t> עם מסכה </a:t>
            </a:r>
            <a:r>
              <a:rPr lang="en-US" sz="1400" dirty="0">
                <a:ln w="0"/>
                <a:solidFill>
                  <a:srgbClr val="12B4BC"/>
                </a:solidFill>
              </a:rPr>
              <a:t>255.255.255.0</a:t>
            </a:r>
            <a:endParaRPr lang="he-IL" sz="1400" dirty="0">
              <a:ln w="0"/>
              <a:solidFill>
                <a:srgbClr val="12B4BC"/>
              </a:solidFill>
            </a:endParaRPr>
          </a:p>
        </p:txBody>
      </p:sp>
      <p:sp>
        <p:nvSpPr>
          <p:cNvPr id="35" name="מלבן 34">
            <a:extLst>
              <a:ext uri="{FF2B5EF4-FFF2-40B4-BE49-F238E27FC236}">
                <a16:creationId xmlns:a16="http://schemas.microsoft.com/office/drawing/2014/main" id="{1B34C67E-9A98-4A3B-84B8-07EA269B760F}"/>
              </a:ext>
            </a:extLst>
          </p:cNvPr>
          <p:cNvSpPr/>
          <p:nvPr/>
        </p:nvSpPr>
        <p:spPr>
          <a:xfrm>
            <a:off x="190037" y="4772018"/>
            <a:ext cx="5306261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interface vlan [1]</a:t>
            </a:r>
            <a:b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Switch(config-if)# no shutdown</a:t>
            </a:r>
            <a:b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Switch(config-if)# ip address [192.168.1.1]  [255.255.255.0]</a:t>
            </a:r>
          </a:p>
        </p:txBody>
      </p:sp>
      <p:sp>
        <p:nvSpPr>
          <p:cNvPr id="36" name="מלבן 35">
            <a:extLst>
              <a:ext uri="{FF2B5EF4-FFF2-40B4-BE49-F238E27FC236}">
                <a16:creationId xmlns:a16="http://schemas.microsoft.com/office/drawing/2014/main" id="{3C0FFD00-45BF-407F-9780-9F280E6A9948}"/>
              </a:ext>
            </a:extLst>
          </p:cNvPr>
          <p:cNvSpPr/>
          <p:nvPr/>
        </p:nvSpPr>
        <p:spPr>
          <a:xfrm>
            <a:off x="190037" y="5810333"/>
            <a:ext cx="4605748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ip default-gateway [192.168.1.254]</a:t>
            </a:r>
          </a:p>
        </p:txBody>
      </p:sp>
      <p:sp>
        <p:nvSpPr>
          <p:cNvPr id="37" name="מלבן 36">
            <a:extLst>
              <a:ext uri="{FF2B5EF4-FFF2-40B4-BE49-F238E27FC236}">
                <a16:creationId xmlns:a16="http://schemas.microsoft.com/office/drawing/2014/main" id="{348E8EA6-BCBC-47C1-A75E-A04F6BBCC957}"/>
              </a:ext>
            </a:extLst>
          </p:cNvPr>
          <p:cNvSpPr/>
          <p:nvPr/>
        </p:nvSpPr>
        <p:spPr>
          <a:xfrm>
            <a:off x="4919574" y="5797107"/>
            <a:ext cx="3028393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הגדרת שער ברירת מחדל עבור המתג</a:t>
            </a:r>
          </a:p>
        </p:txBody>
      </p:sp>
      <p:sp>
        <p:nvSpPr>
          <p:cNvPr id="13" name="מלבן מעוגל 6">
            <a:extLst>
              <a:ext uri="{FF2B5EF4-FFF2-40B4-BE49-F238E27FC236}">
                <a16:creationId xmlns:a16="http://schemas.microsoft.com/office/drawing/2014/main" id="{A77E25B0-5FFB-4952-A2F6-43B4E3929DCC}"/>
              </a:ext>
            </a:extLst>
          </p:cNvPr>
          <p:cNvSpPr/>
          <p:nvPr/>
        </p:nvSpPr>
        <p:spPr>
          <a:xfrm>
            <a:off x="-336535" y="6243032"/>
            <a:ext cx="176524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062B05A6-1E5E-4B3B-8748-48F5CDD68205}"/>
              </a:ext>
            </a:extLst>
          </p:cNvPr>
          <p:cNvSpPr/>
          <p:nvPr/>
        </p:nvSpPr>
        <p:spPr>
          <a:xfrm>
            <a:off x="-490220" y="6671582"/>
            <a:ext cx="2860887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842719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B055E641-A00E-4908-9B12-94ADAA279698}"/>
              </a:ext>
            </a:extLst>
          </p:cNvPr>
          <p:cNvSpPr/>
          <p:nvPr/>
        </p:nvSpPr>
        <p:spPr>
          <a:xfrm>
            <a:off x="-21266" y="5608801"/>
            <a:ext cx="12192000" cy="12704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89DB6A81-E7C2-42CB-92B9-9147C043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482" y="115173"/>
            <a:ext cx="9802368" cy="720000"/>
          </a:xfrm>
        </p:spPr>
        <p:txBody>
          <a:bodyPr/>
          <a:lstStyle/>
          <a:p>
            <a:r>
              <a:rPr lang="he-IL" dirty="0"/>
              <a:t>הגדרות בסיסיות נוספות</a:t>
            </a:r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94C8D9D2-7505-4AA9-8599-84121593CB07}"/>
              </a:ext>
            </a:extLst>
          </p:cNvPr>
          <p:cNvSpPr/>
          <p:nvPr/>
        </p:nvSpPr>
        <p:spPr>
          <a:xfrm>
            <a:off x="6157552" y="1066528"/>
            <a:ext cx="3890809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הגדרת תיאור (הערה) לממשק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הגדרת תיאור לממשק </a:t>
            </a:r>
            <a:r>
              <a:rPr lang="en-US" sz="1400" dirty="0">
                <a:ln w="0"/>
                <a:solidFill>
                  <a:srgbClr val="12B4BC"/>
                </a:solidFill>
              </a:rPr>
              <a:t>fastEthernet0/0</a:t>
            </a:r>
            <a:r>
              <a:rPr lang="he-IL" sz="1400" dirty="0">
                <a:ln w="0"/>
                <a:solidFill>
                  <a:srgbClr val="12B4BC"/>
                </a:solidFill>
              </a:rPr>
              <a:t> התיאור: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en-US" sz="1400" dirty="0">
                <a:ln w="0"/>
                <a:solidFill>
                  <a:srgbClr val="12B4BC"/>
                </a:solidFill>
              </a:rPr>
              <a:t>“connection to SW1”</a:t>
            </a:r>
            <a:endParaRPr lang="he-IL" sz="1400" dirty="0">
              <a:ln w="0"/>
              <a:solidFill>
                <a:srgbClr val="12B4BC"/>
              </a:solidFill>
            </a:endParaRPr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3525A1F7-F24F-4FCC-9695-F3E101584E61}"/>
              </a:ext>
            </a:extLst>
          </p:cNvPr>
          <p:cNvSpPr/>
          <p:nvPr/>
        </p:nvSpPr>
        <p:spPr>
          <a:xfrm>
            <a:off x="258800" y="1289217"/>
            <a:ext cx="47179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Router(config)# interface [fastEthernet] [0/0]</a:t>
            </a:r>
          </a:p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Router(config-line)# description [connection to SW1]</a:t>
            </a:r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6E0DE222-E789-4FE1-B73C-F3958D4D06D8}"/>
              </a:ext>
            </a:extLst>
          </p:cNvPr>
          <p:cNvSpPr/>
          <p:nvPr/>
        </p:nvSpPr>
        <p:spPr>
          <a:xfrm>
            <a:off x="6218773" y="1988239"/>
            <a:ext cx="179568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ביטול שאילתות </a:t>
            </a:r>
            <a:r>
              <a:rPr lang="en-US" sz="1400" dirty="0">
                <a:ln w="0"/>
                <a:solidFill>
                  <a:srgbClr val="12B4BC"/>
                </a:solidFill>
              </a:rPr>
              <a:t>DNS</a:t>
            </a:r>
            <a:endParaRPr lang="he-IL" sz="1400" dirty="0">
              <a:ln w="0"/>
              <a:solidFill>
                <a:srgbClr val="12B4BC"/>
              </a:solidFill>
            </a:endParaRPr>
          </a:p>
        </p:txBody>
      </p:sp>
      <p:sp>
        <p:nvSpPr>
          <p:cNvPr id="16" name="מלבן 15">
            <a:extLst>
              <a:ext uri="{FF2B5EF4-FFF2-40B4-BE49-F238E27FC236}">
                <a16:creationId xmlns:a16="http://schemas.microsoft.com/office/drawing/2014/main" id="{E76FDF56-D3AE-481E-87F5-A31C3D8C915F}"/>
              </a:ext>
            </a:extLst>
          </p:cNvPr>
          <p:cNvSpPr/>
          <p:nvPr/>
        </p:nvSpPr>
        <p:spPr>
          <a:xfrm>
            <a:off x="267212" y="1972853"/>
            <a:ext cx="3344185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no ip domain-lookup</a:t>
            </a:r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906580FF-7929-4745-AAA8-74FB20F2453C}"/>
              </a:ext>
            </a:extLst>
          </p:cNvPr>
          <p:cNvSpPr/>
          <p:nvPr/>
        </p:nvSpPr>
        <p:spPr>
          <a:xfrm>
            <a:off x="5999093" y="2556126"/>
            <a:ext cx="203773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סנכרון הודעות מהקונסול</a:t>
            </a:r>
          </a:p>
        </p:txBody>
      </p:sp>
      <p:sp>
        <p:nvSpPr>
          <p:cNvPr id="18" name="מלבן 17">
            <a:extLst>
              <a:ext uri="{FF2B5EF4-FFF2-40B4-BE49-F238E27FC236}">
                <a16:creationId xmlns:a16="http://schemas.microsoft.com/office/drawing/2014/main" id="{0D7615F5-E71B-47BE-A104-32D01F3CE3F6}"/>
              </a:ext>
            </a:extLst>
          </p:cNvPr>
          <p:cNvSpPr/>
          <p:nvPr/>
        </p:nvSpPr>
        <p:spPr>
          <a:xfrm>
            <a:off x="272196" y="2517666"/>
            <a:ext cx="373852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line console 0</a:t>
            </a:r>
          </a:p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Switch(config-line)# logging synchronous</a:t>
            </a:r>
          </a:p>
        </p:txBody>
      </p:sp>
      <p:sp>
        <p:nvSpPr>
          <p:cNvPr id="19" name="מלבן 18">
            <a:extLst>
              <a:ext uri="{FF2B5EF4-FFF2-40B4-BE49-F238E27FC236}">
                <a16:creationId xmlns:a16="http://schemas.microsoft.com/office/drawing/2014/main" id="{37EB9133-2504-47EE-98C5-E4D61096F8CF}"/>
              </a:ext>
            </a:extLst>
          </p:cNvPr>
          <p:cNvSpPr/>
          <p:nvPr/>
        </p:nvSpPr>
        <p:spPr>
          <a:xfrm>
            <a:off x="4346640" y="3254142"/>
            <a:ext cx="367280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קביעת זמן שימוש בחיבור קונסול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30 דקות ללא שימוש ינתק את החיבור בקונסול</a:t>
            </a:r>
          </a:p>
        </p:txBody>
      </p:sp>
      <p:sp>
        <p:nvSpPr>
          <p:cNvPr id="20" name="מלבן 19">
            <a:extLst>
              <a:ext uri="{FF2B5EF4-FFF2-40B4-BE49-F238E27FC236}">
                <a16:creationId xmlns:a16="http://schemas.microsoft.com/office/drawing/2014/main" id="{4FF4976F-6F13-4C82-8243-AA9C7ADD3288}"/>
              </a:ext>
            </a:extLst>
          </p:cNvPr>
          <p:cNvSpPr/>
          <p:nvPr/>
        </p:nvSpPr>
        <p:spPr>
          <a:xfrm>
            <a:off x="272196" y="3267393"/>
            <a:ext cx="34788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line console 0</a:t>
            </a:r>
          </a:p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Switch(config-line)# exec-timeout [30]</a:t>
            </a:r>
          </a:p>
        </p:txBody>
      </p:sp>
      <p:sp>
        <p:nvSpPr>
          <p:cNvPr id="21" name="מלבן 20">
            <a:extLst>
              <a:ext uri="{FF2B5EF4-FFF2-40B4-BE49-F238E27FC236}">
                <a16:creationId xmlns:a16="http://schemas.microsoft.com/office/drawing/2014/main" id="{0C304F64-BECE-425E-B2BE-12B408F5A6A6}"/>
              </a:ext>
            </a:extLst>
          </p:cNvPr>
          <p:cNvSpPr/>
          <p:nvPr/>
        </p:nvSpPr>
        <p:spPr>
          <a:xfrm>
            <a:off x="5542236" y="4082789"/>
            <a:ext cx="3658374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שמירת הגדרות לשרת </a:t>
            </a:r>
            <a:r>
              <a:rPr lang="en-US" sz="1400" dirty="0">
                <a:ln w="0"/>
                <a:solidFill>
                  <a:srgbClr val="12B4BC"/>
                </a:solidFill>
              </a:rPr>
              <a:t>TFTP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העתקת הגדרות הרצות או שמורות לשרת </a:t>
            </a:r>
            <a:r>
              <a:rPr lang="en-US" sz="1400" dirty="0">
                <a:ln w="0"/>
                <a:solidFill>
                  <a:srgbClr val="12B4BC"/>
                </a:solidFill>
              </a:rPr>
              <a:t>tftp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שכתובתו </a:t>
            </a:r>
            <a:r>
              <a:rPr lang="en-US" sz="1400" dirty="0">
                <a:ln w="0"/>
                <a:solidFill>
                  <a:srgbClr val="12B4BC"/>
                </a:solidFill>
              </a:rPr>
              <a:t>100.100.100.1</a:t>
            </a:r>
            <a:endParaRPr lang="he-IL" sz="1400" dirty="0">
              <a:ln w="0"/>
              <a:solidFill>
                <a:srgbClr val="12B4BC"/>
              </a:solidFill>
            </a:endParaRPr>
          </a:p>
        </p:txBody>
      </p:sp>
      <p:sp>
        <p:nvSpPr>
          <p:cNvPr id="22" name="מלבן 21">
            <a:extLst>
              <a:ext uri="{FF2B5EF4-FFF2-40B4-BE49-F238E27FC236}">
                <a16:creationId xmlns:a16="http://schemas.microsoft.com/office/drawing/2014/main" id="{795D817D-605A-4391-81BF-F79616642785}"/>
              </a:ext>
            </a:extLst>
          </p:cNvPr>
          <p:cNvSpPr/>
          <p:nvPr/>
        </p:nvSpPr>
        <p:spPr>
          <a:xfrm>
            <a:off x="299447" y="4198143"/>
            <a:ext cx="515557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copy [running-config/startup-config] tftp:</a:t>
            </a:r>
          </a:p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Address or name of remote host []? [100.100.100.1]</a:t>
            </a:r>
          </a:p>
        </p:txBody>
      </p:sp>
      <p:sp>
        <p:nvSpPr>
          <p:cNvPr id="23" name="מלבן 22">
            <a:extLst>
              <a:ext uri="{FF2B5EF4-FFF2-40B4-BE49-F238E27FC236}">
                <a16:creationId xmlns:a16="http://schemas.microsoft.com/office/drawing/2014/main" id="{D9FC173D-EA90-45A4-B3C4-E030616B48AD}"/>
              </a:ext>
            </a:extLst>
          </p:cNvPr>
          <p:cNvSpPr/>
          <p:nvPr/>
        </p:nvSpPr>
        <p:spPr>
          <a:xfrm>
            <a:off x="4835312" y="5052808"/>
            <a:ext cx="4365298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טעינת הגדרות משרת </a:t>
            </a:r>
            <a:r>
              <a:rPr lang="en-US" sz="1400" dirty="0">
                <a:ln w="0"/>
                <a:solidFill>
                  <a:srgbClr val="12B4BC"/>
                </a:solidFill>
              </a:rPr>
              <a:t>TFTP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העתקת הגדרות משרת </a:t>
            </a:r>
            <a:r>
              <a:rPr lang="en-US" sz="1400" dirty="0">
                <a:ln w="0"/>
                <a:solidFill>
                  <a:srgbClr val="12B4BC"/>
                </a:solidFill>
              </a:rPr>
              <a:t>FTP</a:t>
            </a:r>
            <a:r>
              <a:rPr lang="he-IL" sz="1400" dirty="0">
                <a:ln w="0"/>
                <a:solidFill>
                  <a:srgbClr val="12B4BC"/>
                </a:solidFill>
              </a:rPr>
              <a:t> שכתובתו </a:t>
            </a:r>
            <a:r>
              <a:rPr lang="en-US" sz="1400" dirty="0">
                <a:ln w="0"/>
                <a:solidFill>
                  <a:srgbClr val="12B4BC"/>
                </a:solidFill>
              </a:rPr>
              <a:t>100.100.100.1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400" dirty="0">
                <a:ln w="0"/>
                <a:solidFill>
                  <a:srgbClr val="12B4BC"/>
                </a:solidFill>
              </a:rPr>
              <a:t>לקובץ ההגדרות הרצות או השמורות.</a:t>
            </a:r>
          </a:p>
        </p:txBody>
      </p:sp>
      <p:sp>
        <p:nvSpPr>
          <p:cNvPr id="24" name="מלבן 23">
            <a:extLst>
              <a:ext uri="{FF2B5EF4-FFF2-40B4-BE49-F238E27FC236}">
                <a16:creationId xmlns:a16="http://schemas.microsoft.com/office/drawing/2014/main" id="{7C8DACC9-6605-4931-9E6A-CFEAA91FDEDF}"/>
              </a:ext>
            </a:extLst>
          </p:cNvPr>
          <p:cNvSpPr/>
          <p:nvPr/>
        </p:nvSpPr>
        <p:spPr>
          <a:xfrm>
            <a:off x="272196" y="4986460"/>
            <a:ext cx="52020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copy tftp: [running-config/startup-config] </a:t>
            </a:r>
          </a:p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Address or name of remote host []? [100.100.100.1]</a:t>
            </a:r>
          </a:p>
        </p:txBody>
      </p:sp>
      <p:sp>
        <p:nvSpPr>
          <p:cNvPr id="25" name="מלבן 24">
            <a:extLst>
              <a:ext uri="{FF2B5EF4-FFF2-40B4-BE49-F238E27FC236}">
                <a16:creationId xmlns:a16="http://schemas.microsoft.com/office/drawing/2014/main" id="{38113937-A222-473D-AF78-D157E6F737E8}"/>
              </a:ext>
            </a:extLst>
          </p:cNvPr>
          <p:cNvSpPr/>
          <p:nvPr/>
        </p:nvSpPr>
        <p:spPr>
          <a:xfrm>
            <a:off x="8367434" y="2585376"/>
            <a:ext cx="3658374" cy="738664"/>
          </a:xfrm>
          <a:prstGeom prst="rect">
            <a:avLst/>
          </a:prstGeom>
          <a:noFill/>
          <a:ln>
            <a:solidFill>
              <a:srgbClr val="002060"/>
            </a:solidFill>
            <a:prstDash val="dashDot"/>
          </a:ln>
        </p:spPr>
        <p:txBody>
          <a:bodyPr wrap="square" lIns="91440" tIns="45720" rIns="91440" bIns="45720">
            <a:spAutoFit/>
          </a:bodyPr>
          <a:lstStyle/>
          <a:p>
            <a:r>
              <a:rPr lang="he-IL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טיפ: </a:t>
            </a:r>
            <a:b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he-IL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במידה ונתקעתם במצב של שאילתת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DNS</a:t>
            </a:r>
            <a:r>
              <a:rPr lang="he-IL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לחצו על צירוף המקשים: </a:t>
            </a:r>
            <a:r>
              <a:rPr lang="en-US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Ctrl+Shift+6</a:t>
            </a:r>
            <a:r>
              <a:rPr lang="he-IL" sz="1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לביטול</a:t>
            </a:r>
            <a:endParaRPr lang="he-IL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מלבן מעוגל 6">
            <a:extLst>
              <a:ext uri="{FF2B5EF4-FFF2-40B4-BE49-F238E27FC236}">
                <a16:creationId xmlns:a16="http://schemas.microsoft.com/office/drawing/2014/main" id="{0B7A75B3-EDEA-4CB3-8329-B33477B9FFE2}"/>
              </a:ext>
            </a:extLst>
          </p:cNvPr>
          <p:cNvSpPr/>
          <p:nvPr/>
        </p:nvSpPr>
        <p:spPr>
          <a:xfrm>
            <a:off x="-336535" y="6243032"/>
            <a:ext cx="176524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28" name="מלבן מעוגל 8">
            <a:extLst>
              <a:ext uri="{FF2B5EF4-FFF2-40B4-BE49-F238E27FC236}">
                <a16:creationId xmlns:a16="http://schemas.microsoft.com/office/drawing/2014/main" id="{FA1245B2-5A94-424B-A09D-BE875248ECF5}"/>
              </a:ext>
            </a:extLst>
          </p:cNvPr>
          <p:cNvSpPr/>
          <p:nvPr/>
        </p:nvSpPr>
        <p:spPr>
          <a:xfrm>
            <a:off x="-490220" y="6671582"/>
            <a:ext cx="2860887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49442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9DB6A81-E7C2-42CB-92B9-9147C043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482" y="115173"/>
            <a:ext cx="9802368" cy="720000"/>
          </a:xfrm>
        </p:spPr>
        <p:txBody>
          <a:bodyPr/>
          <a:lstStyle/>
          <a:p>
            <a:r>
              <a:rPr lang="he-IL" dirty="0"/>
              <a:t>פקודות בדיקות התצורה - </a:t>
            </a:r>
            <a:r>
              <a:rPr lang="en-US" dirty="0"/>
              <a:t>show</a:t>
            </a:r>
            <a:endParaRPr lang="he-IL" dirty="0"/>
          </a:p>
        </p:txBody>
      </p:sp>
      <p:sp>
        <p:nvSpPr>
          <p:cNvPr id="26" name="מלבן 25">
            <a:extLst>
              <a:ext uri="{FF2B5EF4-FFF2-40B4-BE49-F238E27FC236}">
                <a16:creationId xmlns:a16="http://schemas.microsoft.com/office/drawing/2014/main" id="{7841F83F-D08C-422F-8899-8BDB6BE4A2FD}"/>
              </a:ext>
            </a:extLst>
          </p:cNvPr>
          <p:cNvSpPr/>
          <p:nvPr/>
        </p:nvSpPr>
        <p:spPr>
          <a:xfrm>
            <a:off x="8225221" y="1219172"/>
            <a:ext cx="202170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000" dirty="0">
                <a:ln w="0"/>
                <a:solidFill>
                  <a:srgbClr val="12B4BC"/>
                </a:solidFill>
              </a:rPr>
              <a:t>הגדרות ה- </a:t>
            </a:r>
            <a:r>
              <a:rPr lang="en-US" sz="2000" dirty="0">
                <a:ln w="0"/>
                <a:solidFill>
                  <a:srgbClr val="12B4BC"/>
                </a:solidFill>
              </a:rPr>
              <a:t>RAM</a:t>
            </a:r>
            <a:endParaRPr lang="he-IL" sz="2000" dirty="0">
              <a:ln w="0"/>
              <a:solidFill>
                <a:srgbClr val="12B4BC"/>
              </a:solidFill>
            </a:endParaRPr>
          </a:p>
        </p:txBody>
      </p:sp>
      <p:sp>
        <p:nvSpPr>
          <p:cNvPr id="27" name="מלבן 26">
            <a:extLst>
              <a:ext uri="{FF2B5EF4-FFF2-40B4-BE49-F238E27FC236}">
                <a16:creationId xmlns:a16="http://schemas.microsoft.com/office/drawing/2014/main" id="{D2CED76A-E204-455B-8BB5-C71A79EE3561}"/>
              </a:ext>
            </a:extLst>
          </p:cNvPr>
          <p:cNvSpPr/>
          <p:nvPr/>
        </p:nvSpPr>
        <p:spPr>
          <a:xfrm>
            <a:off x="1950169" y="1219172"/>
            <a:ext cx="378020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Router# show running-config</a:t>
            </a:r>
          </a:p>
        </p:txBody>
      </p:sp>
      <p:sp>
        <p:nvSpPr>
          <p:cNvPr id="28" name="מלבן 27">
            <a:extLst>
              <a:ext uri="{FF2B5EF4-FFF2-40B4-BE49-F238E27FC236}">
                <a16:creationId xmlns:a16="http://schemas.microsoft.com/office/drawing/2014/main" id="{38CD5DB4-83C6-4146-892C-1138E588EBE4}"/>
              </a:ext>
            </a:extLst>
          </p:cNvPr>
          <p:cNvSpPr/>
          <p:nvPr/>
        </p:nvSpPr>
        <p:spPr>
          <a:xfrm>
            <a:off x="7842101" y="1557726"/>
            <a:ext cx="240482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000" dirty="0">
                <a:ln w="0"/>
                <a:solidFill>
                  <a:srgbClr val="12B4BC"/>
                </a:solidFill>
              </a:rPr>
              <a:t>הגדרות ה- </a:t>
            </a:r>
            <a:r>
              <a:rPr lang="en-US" sz="2000" dirty="0">
                <a:ln w="0"/>
                <a:solidFill>
                  <a:srgbClr val="12B4BC"/>
                </a:solidFill>
              </a:rPr>
              <a:t>NVRAM</a:t>
            </a:r>
            <a:endParaRPr lang="he-IL" sz="2000" dirty="0">
              <a:ln w="0"/>
              <a:solidFill>
                <a:srgbClr val="12B4BC"/>
              </a:solidFill>
            </a:endParaRPr>
          </a:p>
        </p:txBody>
      </p:sp>
      <p:sp>
        <p:nvSpPr>
          <p:cNvPr id="29" name="מלבן 28">
            <a:extLst>
              <a:ext uri="{FF2B5EF4-FFF2-40B4-BE49-F238E27FC236}">
                <a16:creationId xmlns:a16="http://schemas.microsoft.com/office/drawing/2014/main" id="{CC9B641D-9B43-4B26-AF09-E1F222DE4CA4}"/>
              </a:ext>
            </a:extLst>
          </p:cNvPr>
          <p:cNvSpPr/>
          <p:nvPr/>
        </p:nvSpPr>
        <p:spPr>
          <a:xfrm>
            <a:off x="1950169" y="1557726"/>
            <a:ext cx="370967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Router# show startup-config</a:t>
            </a:r>
          </a:p>
        </p:txBody>
      </p:sp>
      <p:sp>
        <p:nvSpPr>
          <p:cNvPr id="30" name="מלבן 29">
            <a:extLst>
              <a:ext uri="{FF2B5EF4-FFF2-40B4-BE49-F238E27FC236}">
                <a16:creationId xmlns:a16="http://schemas.microsoft.com/office/drawing/2014/main" id="{CF2882A8-851F-4D52-A0F3-0F4E07775D7D}"/>
              </a:ext>
            </a:extLst>
          </p:cNvPr>
          <p:cNvSpPr/>
          <p:nvPr/>
        </p:nvSpPr>
        <p:spPr>
          <a:xfrm>
            <a:off x="6171772" y="1889886"/>
            <a:ext cx="407515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000" dirty="0">
                <a:ln w="0"/>
                <a:solidFill>
                  <a:srgbClr val="12B4BC"/>
                </a:solidFill>
              </a:rPr>
              <a:t>הגדרות הממשקים (פורטים) בסיכום</a:t>
            </a:r>
          </a:p>
        </p:txBody>
      </p:sp>
      <p:sp>
        <p:nvSpPr>
          <p:cNvPr id="31" name="מלבן 30">
            <a:extLst>
              <a:ext uri="{FF2B5EF4-FFF2-40B4-BE49-F238E27FC236}">
                <a16:creationId xmlns:a16="http://schemas.microsoft.com/office/drawing/2014/main" id="{81BFDF37-9E15-4A6A-AD89-9985360ACD03}"/>
              </a:ext>
            </a:extLst>
          </p:cNvPr>
          <p:cNvSpPr/>
          <p:nvPr/>
        </p:nvSpPr>
        <p:spPr>
          <a:xfrm>
            <a:off x="1950169" y="1889886"/>
            <a:ext cx="397256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Router# show ip interface brief</a:t>
            </a:r>
          </a:p>
        </p:txBody>
      </p:sp>
      <p:sp>
        <p:nvSpPr>
          <p:cNvPr id="32" name="מלבן 31">
            <a:extLst>
              <a:ext uri="{FF2B5EF4-FFF2-40B4-BE49-F238E27FC236}">
                <a16:creationId xmlns:a16="http://schemas.microsoft.com/office/drawing/2014/main" id="{FFD0F5AA-96FF-4D50-AF48-FFB7F9763C92}"/>
              </a:ext>
            </a:extLst>
          </p:cNvPr>
          <p:cNvSpPr/>
          <p:nvPr/>
        </p:nvSpPr>
        <p:spPr>
          <a:xfrm>
            <a:off x="7773173" y="2671150"/>
            <a:ext cx="247375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000" dirty="0">
                <a:ln w="0"/>
                <a:solidFill>
                  <a:srgbClr val="12B4BC"/>
                </a:solidFill>
              </a:rPr>
              <a:t>הגדרות טבלת הוילאן</a:t>
            </a:r>
          </a:p>
        </p:txBody>
      </p:sp>
      <p:sp>
        <p:nvSpPr>
          <p:cNvPr id="33" name="מלבן 32">
            <a:extLst>
              <a:ext uri="{FF2B5EF4-FFF2-40B4-BE49-F238E27FC236}">
                <a16:creationId xmlns:a16="http://schemas.microsoft.com/office/drawing/2014/main" id="{A69ED046-2B78-4CED-BC93-C3EF3B31446C}"/>
              </a:ext>
            </a:extLst>
          </p:cNvPr>
          <p:cNvSpPr/>
          <p:nvPr/>
        </p:nvSpPr>
        <p:spPr>
          <a:xfrm>
            <a:off x="1950169" y="2671150"/>
            <a:ext cx="245291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Router# show vlan</a:t>
            </a:r>
          </a:p>
        </p:txBody>
      </p:sp>
      <p:sp>
        <p:nvSpPr>
          <p:cNvPr id="34" name="מלבן 33">
            <a:extLst>
              <a:ext uri="{FF2B5EF4-FFF2-40B4-BE49-F238E27FC236}">
                <a16:creationId xmlns:a16="http://schemas.microsoft.com/office/drawing/2014/main" id="{C0ACB9CA-D9D5-4318-992C-4EB6463F6AB6}"/>
              </a:ext>
            </a:extLst>
          </p:cNvPr>
          <p:cNvSpPr/>
          <p:nvPr/>
        </p:nvSpPr>
        <p:spPr>
          <a:xfrm>
            <a:off x="8575127" y="4366682"/>
            <a:ext cx="164500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000" dirty="0">
                <a:ln w="0"/>
                <a:solidFill>
                  <a:srgbClr val="12B4BC"/>
                </a:solidFill>
              </a:rPr>
              <a:t>טבלת הניתוב</a:t>
            </a:r>
          </a:p>
        </p:txBody>
      </p:sp>
      <p:sp>
        <p:nvSpPr>
          <p:cNvPr id="35" name="מלבן 34">
            <a:extLst>
              <a:ext uri="{FF2B5EF4-FFF2-40B4-BE49-F238E27FC236}">
                <a16:creationId xmlns:a16="http://schemas.microsoft.com/office/drawing/2014/main" id="{FB8C94FA-3B36-49ED-BB24-3C141F965D46}"/>
              </a:ext>
            </a:extLst>
          </p:cNvPr>
          <p:cNvSpPr/>
          <p:nvPr/>
        </p:nvSpPr>
        <p:spPr>
          <a:xfrm>
            <a:off x="1923371" y="4366682"/>
            <a:ext cx="290175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Router# show ip route</a:t>
            </a:r>
          </a:p>
        </p:txBody>
      </p:sp>
      <p:sp>
        <p:nvSpPr>
          <p:cNvPr id="36" name="מלבן 35">
            <a:extLst>
              <a:ext uri="{FF2B5EF4-FFF2-40B4-BE49-F238E27FC236}">
                <a16:creationId xmlns:a16="http://schemas.microsoft.com/office/drawing/2014/main" id="{5F8DF65C-DA5D-4F17-AE28-2C6EA8EA8695}"/>
              </a:ext>
            </a:extLst>
          </p:cNvPr>
          <p:cNvSpPr/>
          <p:nvPr/>
        </p:nvSpPr>
        <p:spPr>
          <a:xfrm>
            <a:off x="8449065" y="3276609"/>
            <a:ext cx="178446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000" dirty="0">
                <a:ln w="0"/>
                <a:solidFill>
                  <a:srgbClr val="12B4BC"/>
                </a:solidFill>
              </a:rPr>
              <a:t>טבלת ה- </a:t>
            </a:r>
            <a:r>
              <a:rPr lang="en-US" sz="2000" dirty="0">
                <a:ln w="0"/>
                <a:solidFill>
                  <a:srgbClr val="12B4BC"/>
                </a:solidFill>
              </a:rPr>
              <a:t>ARP</a:t>
            </a:r>
            <a:endParaRPr lang="he-IL" sz="2000" dirty="0">
              <a:ln w="0"/>
              <a:solidFill>
                <a:srgbClr val="12B4BC"/>
              </a:solidFill>
            </a:endParaRPr>
          </a:p>
        </p:txBody>
      </p:sp>
      <p:sp>
        <p:nvSpPr>
          <p:cNvPr id="37" name="מלבן 36">
            <a:extLst>
              <a:ext uri="{FF2B5EF4-FFF2-40B4-BE49-F238E27FC236}">
                <a16:creationId xmlns:a16="http://schemas.microsoft.com/office/drawing/2014/main" id="{B3252A28-FBEB-4810-954A-29FAA3B4F45E}"/>
              </a:ext>
            </a:extLst>
          </p:cNvPr>
          <p:cNvSpPr/>
          <p:nvPr/>
        </p:nvSpPr>
        <p:spPr>
          <a:xfrm>
            <a:off x="1936770" y="3276609"/>
            <a:ext cx="235513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Router# show arp</a:t>
            </a:r>
          </a:p>
        </p:txBody>
      </p:sp>
      <p:sp>
        <p:nvSpPr>
          <p:cNvPr id="38" name="מלבן 37">
            <a:extLst>
              <a:ext uri="{FF2B5EF4-FFF2-40B4-BE49-F238E27FC236}">
                <a16:creationId xmlns:a16="http://schemas.microsoft.com/office/drawing/2014/main" id="{C080769A-491A-4206-8A95-18AE16E1834E}"/>
              </a:ext>
            </a:extLst>
          </p:cNvPr>
          <p:cNvSpPr/>
          <p:nvPr/>
        </p:nvSpPr>
        <p:spPr>
          <a:xfrm>
            <a:off x="7027202" y="2190903"/>
            <a:ext cx="320632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000" dirty="0">
                <a:ln w="0"/>
                <a:solidFill>
                  <a:srgbClr val="12B4BC"/>
                </a:solidFill>
              </a:rPr>
              <a:t>הגדרות הממשקים באריכות</a:t>
            </a:r>
          </a:p>
        </p:txBody>
      </p:sp>
      <p:sp>
        <p:nvSpPr>
          <p:cNvPr id="39" name="מלבן 38">
            <a:extLst>
              <a:ext uri="{FF2B5EF4-FFF2-40B4-BE49-F238E27FC236}">
                <a16:creationId xmlns:a16="http://schemas.microsoft.com/office/drawing/2014/main" id="{0B1EA8A3-F6C1-4E66-A9AF-CBD96397BD20}"/>
              </a:ext>
            </a:extLst>
          </p:cNvPr>
          <p:cNvSpPr/>
          <p:nvPr/>
        </p:nvSpPr>
        <p:spPr>
          <a:xfrm>
            <a:off x="1936770" y="2190903"/>
            <a:ext cx="345799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Router# show ip interfaces</a:t>
            </a:r>
          </a:p>
        </p:txBody>
      </p:sp>
      <p:sp>
        <p:nvSpPr>
          <p:cNvPr id="40" name="מלבן 39">
            <a:extLst>
              <a:ext uri="{FF2B5EF4-FFF2-40B4-BE49-F238E27FC236}">
                <a16:creationId xmlns:a16="http://schemas.microsoft.com/office/drawing/2014/main" id="{41089C82-F1AF-4716-9F5A-94C4769578D4}"/>
              </a:ext>
            </a:extLst>
          </p:cNvPr>
          <p:cNvSpPr/>
          <p:nvPr/>
        </p:nvSpPr>
        <p:spPr>
          <a:xfrm>
            <a:off x="8408990" y="3664350"/>
            <a:ext cx="182453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000" dirty="0">
                <a:ln w="0"/>
                <a:solidFill>
                  <a:srgbClr val="12B4BC"/>
                </a:solidFill>
              </a:rPr>
              <a:t>מידע על הרכיב</a:t>
            </a:r>
          </a:p>
        </p:txBody>
      </p:sp>
      <p:sp>
        <p:nvSpPr>
          <p:cNvPr id="41" name="מלבן 40">
            <a:extLst>
              <a:ext uri="{FF2B5EF4-FFF2-40B4-BE49-F238E27FC236}">
                <a16:creationId xmlns:a16="http://schemas.microsoft.com/office/drawing/2014/main" id="{9653A4DF-51B9-4E5C-A4E3-C77ADCC9AC57}"/>
              </a:ext>
            </a:extLst>
          </p:cNvPr>
          <p:cNvSpPr/>
          <p:nvPr/>
        </p:nvSpPr>
        <p:spPr>
          <a:xfrm>
            <a:off x="1936770" y="3664350"/>
            <a:ext cx="283282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Router# show version</a:t>
            </a:r>
          </a:p>
        </p:txBody>
      </p:sp>
      <p:sp>
        <p:nvSpPr>
          <p:cNvPr id="42" name="מלבן 41">
            <a:extLst>
              <a:ext uri="{FF2B5EF4-FFF2-40B4-BE49-F238E27FC236}">
                <a16:creationId xmlns:a16="http://schemas.microsoft.com/office/drawing/2014/main" id="{79D7FCA7-0B4B-4651-8366-2991C3A0C495}"/>
              </a:ext>
            </a:extLst>
          </p:cNvPr>
          <p:cNvSpPr/>
          <p:nvPr/>
        </p:nvSpPr>
        <p:spPr>
          <a:xfrm>
            <a:off x="7385699" y="4789454"/>
            <a:ext cx="283443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000" dirty="0">
                <a:ln w="0"/>
                <a:solidFill>
                  <a:srgbClr val="12B4BC"/>
                </a:solidFill>
              </a:rPr>
              <a:t>מידע על פרוטוקולי ניתוב</a:t>
            </a:r>
          </a:p>
        </p:txBody>
      </p:sp>
      <p:sp>
        <p:nvSpPr>
          <p:cNvPr id="43" name="מלבן 42">
            <a:extLst>
              <a:ext uri="{FF2B5EF4-FFF2-40B4-BE49-F238E27FC236}">
                <a16:creationId xmlns:a16="http://schemas.microsoft.com/office/drawing/2014/main" id="{1856B7DD-C489-4E48-9A75-28EB4F0666E8}"/>
              </a:ext>
            </a:extLst>
          </p:cNvPr>
          <p:cNvSpPr/>
          <p:nvPr/>
        </p:nvSpPr>
        <p:spPr>
          <a:xfrm>
            <a:off x="1923371" y="4789454"/>
            <a:ext cx="340029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20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Router# show ip protocols</a:t>
            </a:r>
          </a:p>
        </p:txBody>
      </p:sp>
    </p:spTree>
    <p:extLst>
      <p:ext uri="{BB962C8B-B14F-4D97-AF65-F5344CB8AC3E}">
        <p14:creationId xmlns:p14="http://schemas.microsoft.com/office/powerpoint/2010/main" val="283495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363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363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363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363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E363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7" grpId="1"/>
      <p:bldP spid="28" grpId="0"/>
      <p:bldP spid="29" grpId="0"/>
      <p:bldP spid="29" grpId="1"/>
      <p:bldP spid="30" grpId="0"/>
      <p:bldP spid="31" grpId="0"/>
      <p:bldP spid="31" grpId="1"/>
      <p:bldP spid="32" grpId="0"/>
      <p:bldP spid="33" grpId="0"/>
      <p:bldP spid="33" grpId="1"/>
      <p:bldP spid="34" grpId="0"/>
      <p:bldP spid="35" grpId="0"/>
      <p:bldP spid="35" grpId="1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9DB6A81-E7C2-42CB-92B9-9147C043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482" y="115173"/>
            <a:ext cx="9802368" cy="720000"/>
          </a:xfrm>
        </p:spPr>
        <p:txBody>
          <a:bodyPr/>
          <a:lstStyle/>
          <a:p>
            <a:r>
              <a:rPr lang="he-IL" dirty="0"/>
              <a:t>איפוס הגדרות יצרן</a:t>
            </a:r>
          </a:p>
        </p:txBody>
      </p:sp>
      <p:sp>
        <p:nvSpPr>
          <p:cNvPr id="21" name="מלבן 20">
            <a:extLst>
              <a:ext uri="{FF2B5EF4-FFF2-40B4-BE49-F238E27FC236}">
                <a16:creationId xmlns:a16="http://schemas.microsoft.com/office/drawing/2014/main" id="{B64E0BF8-6C79-4024-AC4B-858BA8ACAB91}"/>
              </a:ext>
            </a:extLst>
          </p:cNvPr>
          <p:cNvSpPr/>
          <p:nvPr/>
        </p:nvSpPr>
        <p:spPr>
          <a:xfrm>
            <a:off x="948906" y="1530687"/>
            <a:ext cx="10545728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e-IL" sz="3200" dirty="0">
                <a:ln w="0"/>
                <a:solidFill>
                  <a:srgbClr val="12B4BC"/>
                </a:solidFill>
              </a:rPr>
              <a:t>1. במצב </a:t>
            </a:r>
            <a:r>
              <a:rPr lang="en-US" sz="3200" dirty="0">
                <a:ln w="0"/>
                <a:solidFill>
                  <a:srgbClr val="12B4BC"/>
                </a:solidFill>
              </a:rPr>
              <a:t>Enable</a:t>
            </a:r>
            <a:endParaRPr lang="he-IL" sz="3200" dirty="0">
              <a:ln w="0"/>
              <a:solidFill>
                <a:srgbClr val="12B4BC"/>
              </a:solidFill>
            </a:endParaRPr>
          </a:p>
          <a:p>
            <a:r>
              <a:rPr lang="he-IL" sz="3200" dirty="0">
                <a:ln w="0"/>
                <a:solidFill>
                  <a:srgbClr val="12B4BC"/>
                </a:solidFill>
              </a:rPr>
              <a:t>2. מחיקת קובץ ה- </a:t>
            </a:r>
            <a:r>
              <a:rPr lang="en-US" sz="3200" dirty="0">
                <a:ln w="0"/>
                <a:solidFill>
                  <a:srgbClr val="12B4BC"/>
                </a:solidFill>
              </a:rPr>
              <a:t>startup-config</a:t>
            </a:r>
            <a:r>
              <a:rPr lang="he-IL" sz="3200" dirty="0">
                <a:ln w="0"/>
                <a:solidFill>
                  <a:srgbClr val="12B4BC"/>
                </a:solidFill>
              </a:rPr>
              <a:t> (</a:t>
            </a:r>
            <a:r>
              <a:rPr lang="en-US" sz="3200" dirty="0">
                <a:ln w="0"/>
                <a:solidFill>
                  <a:srgbClr val="12B4BC"/>
                </a:solidFill>
              </a:rPr>
              <a:t>erase startup-config</a:t>
            </a:r>
            <a:r>
              <a:rPr lang="he-IL" sz="3200" dirty="0">
                <a:ln w="0"/>
                <a:solidFill>
                  <a:srgbClr val="12B4BC"/>
                </a:solidFill>
              </a:rPr>
              <a:t>). ואישור.</a:t>
            </a:r>
          </a:p>
          <a:p>
            <a:r>
              <a:rPr lang="he-IL" sz="3200" dirty="0">
                <a:ln w="0"/>
                <a:solidFill>
                  <a:srgbClr val="12B4BC"/>
                </a:solidFill>
              </a:rPr>
              <a:t>3. מחיקת טבלת וילאן (</a:t>
            </a:r>
            <a:r>
              <a:rPr lang="en-US" sz="3200" dirty="0">
                <a:ln w="0"/>
                <a:solidFill>
                  <a:srgbClr val="12B4BC"/>
                </a:solidFill>
              </a:rPr>
              <a:t>delete flash: vlan.dat</a:t>
            </a:r>
            <a:r>
              <a:rPr lang="he-IL" sz="3200" dirty="0">
                <a:ln w="0"/>
                <a:solidFill>
                  <a:srgbClr val="12B4BC"/>
                </a:solidFill>
              </a:rPr>
              <a:t>). ואישור.</a:t>
            </a:r>
          </a:p>
          <a:p>
            <a:r>
              <a:rPr lang="he-IL" sz="3200" dirty="0">
                <a:ln w="0"/>
                <a:solidFill>
                  <a:srgbClr val="12B4BC"/>
                </a:solidFill>
              </a:rPr>
              <a:t>4. הפעלה מחדש של הרכיב (</a:t>
            </a:r>
            <a:r>
              <a:rPr lang="en-US" sz="3200" dirty="0">
                <a:ln w="0"/>
                <a:solidFill>
                  <a:srgbClr val="12B4BC"/>
                </a:solidFill>
              </a:rPr>
              <a:t>reload</a:t>
            </a:r>
            <a:r>
              <a:rPr lang="he-IL" sz="3200" dirty="0">
                <a:ln w="0"/>
                <a:solidFill>
                  <a:srgbClr val="12B4BC"/>
                </a:solidFill>
              </a:rPr>
              <a:t>). לא לשמור הגדרות. ללחוץ </a:t>
            </a:r>
            <a:r>
              <a:rPr lang="en-US" sz="3200" dirty="0">
                <a:ln w="0"/>
                <a:solidFill>
                  <a:srgbClr val="12B4BC"/>
                </a:solidFill>
              </a:rPr>
              <a:t>enter</a:t>
            </a:r>
            <a:r>
              <a:rPr lang="he-IL" sz="3200" dirty="0">
                <a:ln w="0"/>
                <a:solidFill>
                  <a:srgbClr val="12B4BC"/>
                </a:solidFill>
              </a:rPr>
              <a:t> ולאשר.</a:t>
            </a:r>
          </a:p>
        </p:txBody>
      </p:sp>
    </p:spTree>
    <p:extLst>
      <p:ext uri="{BB962C8B-B14F-4D97-AF65-F5344CB8AC3E}">
        <p14:creationId xmlns:p14="http://schemas.microsoft.com/office/powerpoint/2010/main" val="17440048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9DB6A81-E7C2-42CB-92B9-9147C043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55" y="123784"/>
            <a:ext cx="9802368" cy="1004595"/>
          </a:xfrm>
        </p:spPr>
        <p:txBody>
          <a:bodyPr/>
          <a:lstStyle/>
          <a:p>
            <a:pPr algn="r"/>
            <a:r>
              <a:rPr lang="he-IL" dirty="0"/>
              <a:t>שחזור הגדרות יצרן לאחר אבדן סיסמה</a:t>
            </a:r>
            <a:br>
              <a:rPr lang="en-US" dirty="0"/>
            </a:br>
            <a:r>
              <a:rPr lang="he-IL" sz="2400" dirty="0"/>
              <a:t>- נתב</a:t>
            </a:r>
            <a:endParaRPr lang="he-IL" sz="2800" dirty="0"/>
          </a:p>
        </p:txBody>
      </p:sp>
      <p:sp>
        <p:nvSpPr>
          <p:cNvPr id="21" name="מלבן 20">
            <a:extLst>
              <a:ext uri="{FF2B5EF4-FFF2-40B4-BE49-F238E27FC236}">
                <a16:creationId xmlns:a16="http://schemas.microsoft.com/office/drawing/2014/main" id="{1F59705C-3D8D-492B-BB38-7400F0DBE534}"/>
              </a:ext>
            </a:extLst>
          </p:cNvPr>
          <p:cNvSpPr/>
          <p:nvPr/>
        </p:nvSpPr>
        <p:spPr>
          <a:xfrm>
            <a:off x="-2966954" y="1275130"/>
            <a:ext cx="14703128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e-IL" sz="2400" dirty="0">
                <a:ln w="0"/>
                <a:solidFill>
                  <a:srgbClr val="12B4BC"/>
                </a:solidFill>
              </a:rPr>
              <a:t>1. חיבור כבל הקונסול מהמחשב לנתב. והדלקת הנתב.</a:t>
            </a:r>
            <a:br>
              <a:rPr lang="en-US" sz="2400" dirty="0">
                <a:ln w="0"/>
                <a:solidFill>
                  <a:srgbClr val="12B4BC"/>
                </a:solidFill>
              </a:rPr>
            </a:br>
            <a:r>
              <a:rPr lang="he-IL" sz="2400" dirty="0">
                <a:ln w="0"/>
                <a:solidFill>
                  <a:srgbClr val="12B4BC"/>
                </a:solidFill>
              </a:rPr>
              <a:t>2. צירוף המקשים </a:t>
            </a:r>
            <a:r>
              <a:rPr lang="en-US" sz="2400" dirty="0">
                <a:ln w="0"/>
                <a:solidFill>
                  <a:srgbClr val="12B4BC"/>
                </a:solidFill>
              </a:rPr>
              <a:t>ctrl+pausebreak</a:t>
            </a:r>
            <a:r>
              <a:rPr lang="he-IL" sz="2400" dirty="0">
                <a:ln w="0"/>
                <a:solidFill>
                  <a:srgbClr val="12B4BC"/>
                </a:solidFill>
              </a:rPr>
              <a:t> תוך כדי עליית הראוטר. כניסה למצב </a:t>
            </a:r>
            <a:r>
              <a:rPr lang="en-US" sz="2400" dirty="0" err="1">
                <a:ln w="0"/>
                <a:solidFill>
                  <a:srgbClr val="12B4BC"/>
                </a:solidFill>
              </a:rPr>
              <a:t>rommon</a:t>
            </a:r>
            <a:r>
              <a:rPr lang="he-IL" sz="2400" dirty="0">
                <a:ln w="0"/>
                <a:solidFill>
                  <a:srgbClr val="12B4BC"/>
                </a:solidFill>
              </a:rPr>
              <a:t>.</a:t>
            </a:r>
            <a:br>
              <a:rPr lang="en-US" sz="2400" dirty="0">
                <a:ln w="0"/>
                <a:solidFill>
                  <a:srgbClr val="12B4BC"/>
                </a:solidFill>
              </a:rPr>
            </a:br>
            <a:endParaRPr lang="en-US" sz="2400" dirty="0">
              <a:ln w="0"/>
              <a:solidFill>
                <a:srgbClr val="12B4BC"/>
              </a:solidFill>
            </a:endParaRPr>
          </a:p>
          <a:p>
            <a:r>
              <a:rPr lang="he-IL" sz="2400" dirty="0">
                <a:ln w="0"/>
                <a:solidFill>
                  <a:srgbClr val="12B4BC"/>
                </a:solidFill>
              </a:rPr>
              <a:t>3. פקודה: </a:t>
            </a:r>
            <a:r>
              <a:rPr lang="en-US" sz="2400" dirty="0">
                <a:ln w="0"/>
                <a:solidFill>
                  <a:srgbClr val="12B4BC"/>
                </a:solidFill>
              </a:rPr>
              <a:t>confreg 0x2142</a:t>
            </a:r>
            <a:r>
              <a:rPr lang="he-IL" sz="2400" dirty="0">
                <a:ln w="0"/>
                <a:solidFill>
                  <a:srgbClr val="12B4BC"/>
                </a:solidFill>
              </a:rPr>
              <a:t>, כדי שקובץ ה- </a:t>
            </a:r>
            <a:r>
              <a:rPr lang="en-US" sz="2400" dirty="0">
                <a:ln w="0"/>
                <a:solidFill>
                  <a:srgbClr val="12B4BC"/>
                </a:solidFill>
              </a:rPr>
              <a:t>startup-config</a:t>
            </a:r>
            <a:r>
              <a:rPr lang="he-IL" sz="2400" dirty="0">
                <a:ln w="0"/>
                <a:solidFill>
                  <a:srgbClr val="12B4BC"/>
                </a:solidFill>
              </a:rPr>
              <a:t> לא יטען,</a:t>
            </a:r>
            <a:br>
              <a:rPr lang="en-US" sz="2400" dirty="0">
                <a:ln w="0"/>
                <a:solidFill>
                  <a:srgbClr val="12B4BC"/>
                </a:solidFill>
              </a:rPr>
            </a:br>
            <a:r>
              <a:rPr lang="he-IL" sz="2400" dirty="0">
                <a:ln w="0"/>
                <a:solidFill>
                  <a:srgbClr val="12B4BC"/>
                </a:solidFill>
              </a:rPr>
              <a:t>אלא ישתמש בהגדרות ברירת המחדל (הגדרות היצרן).</a:t>
            </a:r>
            <a:br>
              <a:rPr lang="en-US" sz="2400" dirty="0">
                <a:ln w="0"/>
                <a:solidFill>
                  <a:srgbClr val="12B4BC"/>
                </a:solidFill>
              </a:rPr>
            </a:br>
            <a:endParaRPr lang="he-IL" sz="2400" dirty="0">
              <a:ln w="0"/>
              <a:solidFill>
                <a:srgbClr val="12B4BC"/>
              </a:solidFill>
            </a:endParaRPr>
          </a:p>
          <a:p>
            <a:r>
              <a:rPr lang="he-IL" sz="2400" dirty="0">
                <a:ln w="0"/>
                <a:solidFill>
                  <a:srgbClr val="12B4BC"/>
                </a:solidFill>
              </a:rPr>
              <a:t>4. פקודה: </a:t>
            </a:r>
            <a:r>
              <a:rPr lang="en-US" sz="2400" dirty="0">
                <a:ln w="0"/>
                <a:solidFill>
                  <a:srgbClr val="12B4BC"/>
                </a:solidFill>
              </a:rPr>
              <a:t>reset</a:t>
            </a:r>
            <a:r>
              <a:rPr lang="he-IL" sz="2400" dirty="0">
                <a:ln w="0"/>
                <a:solidFill>
                  <a:srgbClr val="12B4BC"/>
                </a:solidFill>
              </a:rPr>
              <a:t> או </a:t>
            </a:r>
            <a:r>
              <a:rPr lang="en-US" sz="2400" dirty="0">
                <a:ln w="0"/>
                <a:solidFill>
                  <a:srgbClr val="12B4BC"/>
                </a:solidFill>
              </a:rPr>
              <a:t>boot</a:t>
            </a:r>
            <a:r>
              <a:rPr lang="he-IL" sz="2400" dirty="0">
                <a:ln w="0"/>
                <a:solidFill>
                  <a:srgbClr val="12B4BC"/>
                </a:solidFill>
              </a:rPr>
              <a:t> על מנת לאתחל את המכשיר.</a:t>
            </a:r>
          </a:p>
          <a:p>
            <a:r>
              <a:rPr lang="he-IL" sz="2400" dirty="0">
                <a:ln w="0"/>
                <a:solidFill>
                  <a:srgbClr val="12B4BC"/>
                </a:solidFill>
              </a:rPr>
              <a:t>5. להגדיר הגדרות ולשמור ל- </a:t>
            </a:r>
            <a:r>
              <a:rPr lang="en-US" sz="2400" dirty="0">
                <a:ln w="0"/>
                <a:solidFill>
                  <a:srgbClr val="12B4BC"/>
                </a:solidFill>
              </a:rPr>
              <a:t>startup-config</a:t>
            </a:r>
            <a:r>
              <a:rPr lang="he-IL" sz="2400" dirty="0">
                <a:ln w="0"/>
                <a:solidFill>
                  <a:srgbClr val="12B4BC"/>
                </a:solidFill>
              </a:rPr>
              <a:t> (</a:t>
            </a:r>
            <a:r>
              <a:rPr lang="en-US" sz="2400" dirty="0">
                <a:ln w="0"/>
                <a:solidFill>
                  <a:srgbClr val="12B4BC"/>
                </a:solidFill>
              </a:rPr>
              <a:t>copy run start</a:t>
            </a:r>
            <a:r>
              <a:rPr lang="he-IL" sz="2400" dirty="0">
                <a:ln w="0"/>
                <a:solidFill>
                  <a:srgbClr val="12B4BC"/>
                </a:solidFill>
              </a:rPr>
              <a:t> או </a:t>
            </a:r>
            <a:r>
              <a:rPr lang="en-US" sz="2400" dirty="0">
                <a:ln w="0"/>
                <a:solidFill>
                  <a:srgbClr val="12B4BC"/>
                </a:solidFill>
              </a:rPr>
              <a:t>write</a:t>
            </a:r>
            <a:r>
              <a:rPr lang="he-IL" sz="2400" dirty="0">
                <a:ln w="0"/>
                <a:solidFill>
                  <a:srgbClr val="12B4BC"/>
                </a:solidFill>
              </a:rPr>
              <a:t>).</a:t>
            </a:r>
            <a:br>
              <a:rPr lang="en-US" sz="2400" dirty="0">
                <a:ln w="0"/>
                <a:solidFill>
                  <a:srgbClr val="12B4BC"/>
                </a:solidFill>
              </a:rPr>
            </a:br>
            <a:endParaRPr lang="he-IL" sz="2400" dirty="0">
              <a:ln w="0"/>
              <a:solidFill>
                <a:srgbClr val="12B4BC"/>
              </a:solidFill>
            </a:endParaRPr>
          </a:p>
          <a:p>
            <a:r>
              <a:rPr lang="he-IL" sz="2400" dirty="0">
                <a:ln w="0"/>
                <a:solidFill>
                  <a:srgbClr val="12B4BC"/>
                </a:solidFill>
              </a:rPr>
              <a:t>6. החזרת מצב </a:t>
            </a:r>
            <a:r>
              <a:rPr lang="he-IL" sz="2400" dirty="0" err="1">
                <a:ln w="0"/>
                <a:solidFill>
                  <a:srgbClr val="12B4BC"/>
                </a:solidFill>
              </a:rPr>
              <a:t>הרג'יסטר</a:t>
            </a:r>
            <a:r>
              <a:rPr lang="he-IL" sz="2400" dirty="0">
                <a:ln w="0"/>
                <a:solidFill>
                  <a:srgbClr val="12B4BC"/>
                </a:solidFill>
              </a:rPr>
              <a:t> (</a:t>
            </a:r>
            <a:r>
              <a:rPr lang="en-US" sz="2400" dirty="0">
                <a:ln w="0"/>
                <a:solidFill>
                  <a:srgbClr val="12B4BC"/>
                </a:solidFill>
              </a:rPr>
              <a:t>(config-register 0x2102</a:t>
            </a:r>
            <a:r>
              <a:rPr lang="he-IL" sz="2400" dirty="0">
                <a:ln w="0"/>
                <a:solidFill>
                  <a:srgbClr val="12B4BC"/>
                </a:solidFill>
              </a:rPr>
              <a:t> במצב </a:t>
            </a:r>
            <a:r>
              <a:rPr lang="en-US" sz="2400" dirty="0">
                <a:ln w="0"/>
                <a:solidFill>
                  <a:srgbClr val="12B4BC"/>
                </a:solidFill>
              </a:rPr>
              <a:t>(config)#</a:t>
            </a:r>
            <a:r>
              <a:rPr lang="he-IL" sz="2400" dirty="0">
                <a:ln w="0"/>
                <a:solidFill>
                  <a:srgbClr val="12B4BC"/>
                </a:solidFill>
              </a:rPr>
              <a:t>,</a:t>
            </a:r>
            <a:br>
              <a:rPr lang="en-US" sz="2400" dirty="0">
                <a:ln w="0"/>
                <a:solidFill>
                  <a:srgbClr val="12B4BC"/>
                </a:solidFill>
              </a:rPr>
            </a:br>
            <a:r>
              <a:rPr lang="he-IL" sz="2400" dirty="0">
                <a:ln w="0"/>
                <a:solidFill>
                  <a:srgbClr val="12B4BC"/>
                </a:solidFill>
              </a:rPr>
              <a:t>כדי שקובץ ה- </a:t>
            </a:r>
            <a:r>
              <a:rPr lang="en-US" sz="2400" dirty="0">
                <a:ln w="0"/>
                <a:solidFill>
                  <a:srgbClr val="12B4BC"/>
                </a:solidFill>
              </a:rPr>
              <a:t>startup-config</a:t>
            </a:r>
            <a:r>
              <a:rPr lang="he-IL" sz="2400" dirty="0">
                <a:ln w="0"/>
                <a:solidFill>
                  <a:srgbClr val="12B4BC"/>
                </a:solidFill>
              </a:rPr>
              <a:t> יטען כרגיל בהפעלה</a:t>
            </a:r>
          </a:p>
        </p:txBody>
      </p:sp>
    </p:spTree>
    <p:extLst>
      <p:ext uri="{BB962C8B-B14F-4D97-AF65-F5344CB8AC3E}">
        <p14:creationId xmlns:p14="http://schemas.microsoft.com/office/powerpoint/2010/main" val="3257232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9DB6A81-E7C2-42CB-92B9-9147C043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655" y="123784"/>
            <a:ext cx="9802368" cy="1004595"/>
          </a:xfrm>
        </p:spPr>
        <p:txBody>
          <a:bodyPr/>
          <a:lstStyle/>
          <a:p>
            <a:pPr algn="r"/>
            <a:r>
              <a:rPr lang="he-IL" dirty="0"/>
              <a:t>שחזור הגדרות יצרן לאחר אבדן סיסמה</a:t>
            </a:r>
            <a:br>
              <a:rPr lang="en-US" dirty="0"/>
            </a:br>
            <a:r>
              <a:rPr lang="he-IL" sz="2400" dirty="0"/>
              <a:t>- מתג</a:t>
            </a:r>
            <a:endParaRPr lang="he-IL" sz="2800" dirty="0"/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96E7EDBF-7690-4371-8C81-FAEB134F9CC7}"/>
              </a:ext>
            </a:extLst>
          </p:cNvPr>
          <p:cNvSpPr/>
          <p:nvPr/>
        </p:nvSpPr>
        <p:spPr>
          <a:xfrm>
            <a:off x="806362" y="1413152"/>
            <a:ext cx="10579276" cy="40010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he-IL" sz="2800" dirty="0">
                <a:ln w="0"/>
                <a:solidFill>
                  <a:srgbClr val="12B4BC"/>
                </a:solidFill>
              </a:rPr>
              <a:t>חיבור כבל הקונסול מהמחשב למתג. 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800" dirty="0">
                <a:ln w="0"/>
                <a:solidFill>
                  <a:srgbClr val="12B4BC"/>
                </a:solidFill>
              </a:rPr>
              <a:t>ללחוץ על כפתור בורר המצבים "</a:t>
            </a:r>
            <a:r>
              <a:rPr lang="en-US" sz="2800" dirty="0">
                <a:ln w="0"/>
                <a:solidFill>
                  <a:srgbClr val="12B4BC"/>
                </a:solidFill>
              </a:rPr>
              <a:t>mode</a:t>
            </a:r>
            <a:r>
              <a:rPr lang="he-IL" sz="2800" dirty="0">
                <a:ln w="0"/>
                <a:solidFill>
                  <a:srgbClr val="12B4BC"/>
                </a:solidFill>
              </a:rPr>
              <a:t>" ולהחזיק לחוץ. במקביל יש לחבר את כבל החשמל.</a:t>
            </a:r>
            <a:br>
              <a:rPr lang="en-US" sz="2800" dirty="0">
                <a:ln w="0"/>
                <a:solidFill>
                  <a:srgbClr val="12B4BC"/>
                </a:solidFill>
              </a:rPr>
            </a:br>
            <a:r>
              <a:rPr lang="he-IL" sz="2800" dirty="0">
                <a:ln w="0"/>
                <a:solidFill>
                  <a:srgbClr val="12B4BC"/>
                </a:solidFill>
              </a:rPr>
              <a:t>לאחר מספר שניות – רואים נורית </a:t>
            </a:r>
            <a:r>
              <a:rPr lang="en-US" sz="2800" dirty="0">
                <a:ln w="0"/>
                <a:solidFill>
                  <a:srgbClr val="12B4BC"/>
                </a:solidFill>
              </a:rPr>
              <a:t>SYS</a:t>
            </a:r>
            <a:r>
              <a:rPr lang="he-IL" sz="2800" dirty="0">
                <a:ln w="0"/>
                <a:solidFill>
                  <a:srgbClr val="12B4BC"/>
                </a:solidFill>
              </a:rPr>
              <a:t> הופכת לירוק קבוע, אפשר לעזוב.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800" dirty="0">
                <a:ln w="0"/>
                <a:solidFill>
                  <a:srgbClr val="12B4BC"/>
                </a:solidFill>
              </a:rPr>
              <a:t>ייתכן שגם תצטרכו ללחוץ על צירוף המקשים </a:t>
            </a:r>
            <a:r>
              <a:rPr lang="en-US" sz="2800" dirty="0" err="1">
                <a:ln w="0"/>
                <a:solidFill>
                  <a:srgbClr val="12B4BC"/>
                </a:solidFill>
              </a:rPr>
              <a:t>Ctrl+pausebreak</a:t>
            </a:r>
            <a:r>
              <a:rPr lang="he-IL" sz="2800" dirty="0">
                <a:ln w="0"/>
                <a:solidFill>
                  <a:srgbClr val="12B4BC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800" dirty="0">
                <a:ln w="0"/>
                <a:solidFill>
                  <a:srgbClr val="12B4BC"/>
                </a:solidFill>
              </a:rPr>
              <a:t>כעת להכניס פקודות אלו: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err="1">
                <a:solidFill>
                  <a:srgbClr val="12B4BC"/>
                </a:solidFill>
              </a:rPr>
              <a:t>Flash_init</a:t>
            </a:r>
            <a:endParaRPr lang="he-IL" sz="2000" dirty="0">
              <a:solidFill>
                <a:srgbClr val="12B4BC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>
                <a:solidFill>
                  <a:srgbClr val="12B4BC"/>
                </a:solidFill>
              </a:rPr>
              <a:t>Rename flash:config.text </a:t>
            </a:r>
            <a:r>
              <a:rPr lang="en-US" sz="2000" dirty="0" err="1">
                <a:solidFill>
                  <a:srgbClr val="12B4BC"/>
                </a:solidFill>
              </a:rPr>
              <a:t>flash:config.text.old</a:t>
            </a:r>
            <a:r>
              <a:rPr lang="he-IL" sz="2000" dirty="0">
                <a:solidFill>
                  <a:srgbClr val="12B4BC"/>
                </a:solidFill>
              </a:rPr>
              <a:t>.</a:t>
            </a:r>
          </a:p>
          <a:p>
            <a:pPr marL="914400" lvl="1" indent="-457200">
              <a:buFont typeface="+mj-lt"/>
              <a:buAutoNum type="arabicPeriod"/>
            </a:pPr>
            <a:r>
              <a:rPr lang="he-IL" sz="2000" dirty="0">
                <a:solidFill>
                  <a:srgbClr val="12B4BC"/>
                </a:solidFill>
              </a:rPr>
              <a:t> </a:t>
            </a:r>
            <a:r>
              <a:rPr lang="en-US" sz="2000" dirty="0">
                <a:solidFill>
                  <a:srgbClr val="12B4BC"/>
                </a:solidFill>
              </a:rPr>
              <a:t>Boot</a:t>
            </a:r>
            <a:r>
              <a:rPr lang="he-IL" sz="2000" dirty="0">
                <a:solidFill>
                  <a:srgbClr val="12B4BC"/>
                </a:solidFill>
              </a:rPr>
              <a:t> או </a:t>
            </a:r>
            <a:r>
              <a:rPr lang="en-US" sz="2000" dirty="0">
                <a:solidFill>
                  <a:srgbClr val="12B4BC"/>
                </a:solidFill>
              </a:rPr>
              <a:t>reset</a:t>
            </a:r>
          </a:p>
        </p:txBody>
      </p:sp>
    </p:spTree>
    <p:extLst>
      <p:ext uri="{BB962C8B-B14F-4D97-AF65-F5344CB8AC3E}">
        <p14:creationId xmlns:p14="http://schemas.microsoft.com/office/powerpoint/2010/main" val="3868228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B7D37B0-9DDC-40E5-B071-7919E0BFE7A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0"/>
            <a:ext cx="8074879" cy="720000"/>
          </a:xfrm>
        </p:spPr>
        <p:txBody>
          <a:bodyPr/>
          <a:lstStyle/>
          <a:p>
            <a:r>
              <a:rPr lang="he-IL" sz="1800" dirty="0"/>
              <a:t>חיבור והגדרת </a:t>
            </a:r>
            <a:r>
              <a:rPr lang="en-US" sz="1800" dirty="0"/>
              <a:t>Cisco Switch 2960 </a:t>
            </a:r>
            <a:r>
              <a:rPr lang="he-IL" sz="1800" dirty="0"/>
              <a:t>אמיתי - חלק 1 - הכרת </a:t>
            </a:r>
            <a:r>
              <a:rPr lang="he-IL" sz="1800" dirty="0" err="1"/>
              <a:t>הסוויץ</a:t>
            </a:r>
            <a:r>
              <a:rPr lang="he-IL" sz="1800" dirty="0"/>
              <a:t>', פורטים וכבלים</a:t>
            </a:r>
          </a:p>
          <a:p>
            <a:r>
              <a:rPr lang="he-IL" sz="1800" dirty="0"/>
              <a:t>אתר מגמת תקשוב מיכאל תקשוב – </a:t>
            </a:r>
            <a:r>
              <a:rPr lang="en-US" sz="1800" dirty="0"/>
              <a:t>tikshuv-ccna.com</a:t>
            </a:r>
            <a:endParaRPr lang="he-IL" sz="1800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62A5BC4F-775C-491B-AF72-9333EA8305D3}"/>
              </a:ext>
            </a:extLst>
          </p:cNvPr>
          <p:cNvSpPr/>
          <p:nvPr/>
        </p:nvSpPr>
        <p:spPr>
          <a:xfrm>
            <a:off x="5080000" y="1305607"/>
            <a:ext cx="677918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r" rtl="1">
              <a:spcBef>
                <a:spcPts val="560"/>
              </a:spcBef>
              <a:buClr>
                <a:srgbClr val="12B4BC"/>
              </a:buClr>
              <a:buSzPts val="2800"/>
            </a:pPr>
            <a:r>
              <a:rPr lang="he-IL" sz="3600" b="1" dirty="0">
                <a:solidFill>
                  <a:srgbClr val="12B4BC"/>
                </a:solidFill>
                <a:latin typeface="Varela Round"/>
                <a:cs typeface="Varela Round"/>
              </a:rPr>
              <a:t>בואו נצפה בסרטון – יחד!</a:t>
            </a:r>
          </a:p>
        </p:txBody>
      </p:sp>
      <p:sp>
        <p:nvSpPr>
          <p:cNvPr id="7" name="Google Shape;190;p6">
            <a:extLst>
              <a:ext uri="{FF2B5EF4-FFF2-40B4-BE49-F238E27FC236}">
                <a16:creationId xmlns:a16="http://schemas.microsoft.com/office/drawing/2014/main" id="{97F1072F-20AF-4826-9AA0-63DE2F116A19}"/>
              </a:ext>
            </a:extLst>
          </p:cNvPr>
          <p:cNvSpPr/>
          <p:nvPr/>
        </p:nvSpPr>
        <p:spPr>
          <a:xfrm>
            <a:off x="8104747" y="4874088"/>
            <a:ext cx="3562186" cy="531843"/>
          </a:xfrm>
          <a:prstGeom prst="flowChartAlternateProcess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l" rtl="0">
              <a:buClr>
                <a:srgbClr val="002060"/>
              </a:buClr>
              <a:buSzPts val="4400"/>
            </a:pPr>
            <a:r>
              <a:rPr lang="he-IL" sz="2000" b="1" dirty="0">
                <a:solidFill>
                  <a:srgbClr val="002060"/>
                </a:solidFill>
                <a:latin typeface="Varela Round"/>
                <a:cs typeface="Varela Round"/>
                <a:sym typeface="Varela Round"/>
              </a:rPr>
              <a:t>https://bit.ly/hertz-tikshuv</a:t>
            </a:r>
            <a:r>
              <a:rPr lang="en-US" sz="2000" b="1" dirty="0">
                <a:solidFill>
                  <a:srgbClr val="002060"/>
                </a:solidFill>
                <a:latin typeface="Varela Round"/>
                <a:cs typeface="Varela Round"/>
                <a:sym typeface="Varela Round"/>
              </a:rPr>
              <a:t>f</a:t>
            </a:r>
            <a:endParaRPr lang="he-IL" sz="2000" b="1" dirty="0">
              <a:solidFill>
                <a:srgbClr val="002060"/>
              </a:solidFill>
              <a:latin typeface="Varela Round"/>
              <a:cs typeface="Varela Round"/>
              <a:sym typeface="Varela Round"/>
            </a:endParaRPr>
          </a:p>
        </p:txBody>
      </p:sp>
      <p:pic>
        <p:nvPicPr>
          <p:cNvPr id="9" name="תמונה 8">
            <a:extLst>
              <a:ext uri="{FF2B5EF4-FFF2-40B4-BE49-F238E27FC236}">
                <a16:creationId xmlns:a16="http://schemas.microsoft.com/office/drawing/2014/main" id="{56A7B71C-295C-468B-A93E-B9FD838078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43" y="768552"/>
            <a:ext cx="5581814" cy="5581814"/>
          </a:xfrm>
          <a:prstGeom prst="rect">
            <a:avLst/>
          </a:prstGeom>
        </p:spPr>
      </p:pic>
      <p:pic>
        <p:nvPicPr>
          <p:cNvPr id="10" name="מדיה מקוונת 9" title="ￗﾗￗﾙￗﾑￗﾕￗﾨ ￗﾕￗﾔￗﾒￗﾓￗﾨￗﾪ ￗﾡￗﾕￗﾕￗﾙￗﾥ' ￗﾐￗﾞￗﾙￗﾪￗﾙ - ￗﾗￗﾜￗﾧ 3 - ￗﾔￗﾪￗﾗￗﾑￗﾨￗﾕￗﾪ ￗﾜￗﾠￗﾙￗﾔￗﾕￗﾜ ￗﾑￗﾐￗﾞￗﾦￗﾢￗﾕￗﾪ ￗﾛￗﾑￗﾜ ￗﾧￗﾕￗﾠￗﾡￗﾕￗﾜ ￗﾕￗﾔￗﾒￗﾓￗﾨￗﾕￗﾪ ￗﾨￗﾐￗﾩￗﾕￗﾠￗﾙￗﾕￗﾪ">
            <a:hlinkClick r:id="" action="ppaction://media"/>
            <a:extLst>
              <a:ext uri="{FF2B5EF4-FFF2-40B4-BE49-F238E27FC236}">
                <a16:creationId xmlns:a16="http://schemas.microsoft.com/office/drawing/2014/main" id="{AFFAD637-D87F-4BA3-9EC8-D4B176C4074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94580" y="720000"/>
            <a:ext cx="10635956" cy="598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94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למדנו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847725" y="1008921"/>
            <a:ext cx="10649461" cy="3810729"/>
          </a:xfrm>
        </p:spPr>
        <p:txBody>
          <a:bodyPr>
            <a:normAutofit/>
          </a:bodyPr>
          <a:lstStyle/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תרגול </a:t>
            </a:r>
            <a:r>
              <a:rPr lang="he-IL" sz="3600" dirty="0" err="1">
                <a:solidFill>
                  <a:srgbClr val="12B4BC"/>
                </a:solidFill>
                <a:sym typeface="Varela Round"/>
              </a:rPr>
              <a:t>בפאקט</a:t>
            </a:r>
            <a:r>
              <a:rPr lang="he-IL" sz="3600" dirty="0">
                <a:solidFill>
                  <a:srgbClr val="12B4BC"/>
                </a:solidFill>
                <a:sym typeface="Varela Round"/>
              </a:rPr>
              <a:t> </a:t>
            </a:r>
            <a:r>
              <a:rPr lang="he-IL" sz="3600" dirty="0" err="1">
                <a:solidFill>
                  <a:srgbClr val="12B4BC"/>
                </a:solidFill>
                <a:sym typeface="Varela Round"/>
              </a:rPr>
              <a:t>טרייסר</a:t>
            </a:r>
            <a:endParaRPr lang="he-IL" sz="3600" dirty="0">
              <a:solidFill>
                <a:srgbClr val="12B4BC"/>
              </a:solidFill>
              <a:sym typeface="Varela Round"/>
            </a:endParaRPr>
          </a:p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הניווט במערכת ההפעלה </a:t>
            </a:r>
            <a:r>
              <a:rPr lang="en-US" sz="3600" dirty="0">
                <a:solidFill>
                  <a:srgbClr val="12B4BC"/>
                </a:solidFill>
                <a:sym typeface="Varela Round"/>
              </a:rPr>
              <a:t>IOS</a:t>
            </a:r>
            <a:endParaRPr lang="he-IL" sz="3600" dirty="0">
              <a:solidFill>
                <a:srgbClr val="12B4BC"/>
              </a:solidFill>
              <a:sym typeface="Varela Round"/>
            </a:endParaRPr>
          </a:p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הגדרות בסיס במערכת ההפעלה </a:t>
            </a:r>
            <a:r>
              <a:rPr lang="en-US" sz="3600" dirty="0">
                <a:solidFill>
                  <a:srgbClr val="12B4BC"/>
                </a:solidFill>
                <a:sym typeface="Varela Round"/>
              </a:rPr>
              <a:t>IOS</a:t>
            </a:r>
            <a:endParaRPr lang="he-IL" sz="3600" dirty="0">
              <a:solidFill>
                <a:srgbClr val="12B4BC"/>
              </a:solidFill>
              <a:sym typeface="Varela Round"/>
            </a:endParaRPr>
          </a:p>
          <a:p>
            <a:endParaRPr lang="he-IL" sz="3600" dirty="0">
              <a:solidFill>
                <a:srgbClr val="12B4BC"/>
              </a:solidFill>
              <a:sym typeface="Varela Round"/>
            </a:endParaRPr>
          </a:p>
        </p:txBody>
      </p:sp>
    </p:spTree>
    <p:extLst>
      <p:ext uri="{BB962C8B-B14F-4D97-AF65-F5344CB8AC3E}">
        <p14:creationId xmlns:p14="http://schemas.microsoft.com/office/powerpoint/2010/main" val="3056936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586596" y="1400768"/>
            <a:ext cx="11605404" cy="1260000"/>
          </a:xfrm>
        </p:spPr>
        <p:txBody>
          <a:bodyPr/>
          <a:lstStyle/>
          <a:p>
            <a:r>
              <a:rPr lang="he-IL" sz="6000" dirty="0"/>
              <a:t>פרק ג' – הכרת ציוד רשת תעשייתי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696000" y="2528050"/>
            <a:ext cx="10800000" cy="765200"/>
          </a:xfrm>
        </p:spPr>
        <p:txBody>
          <a:bodyPr/>
          <a:lstStyle/>
          <a:p>
            <a:r>
              <a:rPr lang="he-IL" sz="4000" dirty="0">
                <a:sym typeface="Varela Round"/>
              </a:rPr>
              <a:t>מערכת ההפעלה </a:t>
            </a:r>
            <a:r>
              <a:rPr lang="en-US" sz="4000" dirty="0">
                <a:sym typeface="Varela Round"/>
              </a:rPr>
              <a:t>IOS</a:t>
            </a:r>
            <a:r>
              <a:rPr lang="he-IL" sz="4000" dirty="0">
                <a:sym typeface="Varela Round"/>
              </a:rPr>
              <a:t> – הגדרות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>
          <a:xfrm>
            <a:off x="696000" y="3572508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שם המורה: מיכאל מרקוביץ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847725" y="1008921"/>
            <a:ext cx="10649461" cy="3810729"/>
          </a:xfrm>
        </p:spPr>
        <p:txBody>
          <a:bodyPr>
            <a:normAutofit/>
          </a:bodyPr>
          <a:lstStyle/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המשך תרגול </a:t>
            </a:r>
            <a:r>
              <a:rPr lang="he-IL" sz="3600" dirty="0" err="1">
                <a:solidFill>
                  <a:srgbClr val="12B4BC"/>
                </a:solidFill>
                <a:sym typeface="Varela Round"/>
              </a:rPr>
              <a:t>בפאקט</a:t>
            </a:r>
            <a:r>
              <a:rPr lang="he-IL" sz="3600" dirty="0">
                <a:solidFill>
                  <a:srgbClr val="12B4BC"/>
                </a:solidFill>
                <a:sym typeface="Varela Round"/>
              </a:rPr>
              <a:t> </a:t>
            </a:r>
            <a:r>
              <a:rPr lang="he-IL" sz="3600" dirty="0" err="1">
                <a:solidFill>
                  <a:srgbClr val="12B4BC"/>
                </a:solidFill>
                <a:sym typeface="Varela Round"/>
              </a:rPr>
              <a:t>טרייסר</a:t>
            </a:r>
            <a:endParaRPr lang="he-IL" sz="3600" dirty="0">
              <a:solidFill>
                <a:srgbClr val="12B4BC"/>
              </a:solidFill>
              <a:sym typeface="Varela Round"/>
            </a:endParaRPr>
          </a:p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הניווט במערכת ההפעלה </a:t>
            </a:r>
            <a:r>
              <a:rPr lang="en-US" sz="3600" dirty="0">
                <a:solidFill>
                  <a:srgbClr val="12B4BC"/>
                </a:solidFill>
                <a:sym typeface="Varela Round"/>
              </a:rPr>
              <a:t>IOS</a:t>
            </a:r>
            <a:endParaRPr lang="he-IL" sz="3600" dirty="0">
              <a:solidFill>
                <a:srgbClr val="12B4BC"/>
              </a:solidFill>
              <a:sym typeface="Varela Round"/>
            </a:endParaRPr>
          </a:p>
          <a:p>
            <a:r>
              <a:rPr lang="he-IL" sz="3600" dirty="0">
                <a:solidFill>
                  <a:srgbClr val="12B4BC"/>
                </a:solidFill>
                <a:sym typeface="Varela Round"/>
              </a:rPr>
              <a:t>הגדרות בסיס במערכת ההפעלה </a:t>
            </a:r>
            <a:r>
              <a:rPr lang="en-US" sz="3600" dirty="0">
                <a:solidFill>
                  <a:srgbClr val="12B4BC"/>
                </a:solidFill>
                <a:sym typeface="Varela Round"/>
              </a:rPr>
              <a:t>IOS</a:t>
            </a:r>
            <a:endParaRPr lang="he-IL" sz="3600" dirty="0">
              <a:solidFill>
                <a:srgbClr val="12B4BC"/>
              </a:solidFill>
              <a:sym typeface="Varela Round"/>
            </a:endParaRPr>
          </a:p>
          <a:p>
            <a:endParaRPr lang="he-IL" sz="3600" dirty="0">
              <a:solidFill>
                <a:srgbClr val="12B4BC"/>
              </a:solidFill>
              <a:sym typeface="Varela Roun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471712" y="2255264"/>
            <a:ext cx="11458619" cy="1260000"/>
          </a:xfrm>
        </p:spPr>
        <p:txBody>
          <a:bodyPr/>
          <a:lstStyle/>
          <a:p>
            <a:r>
              <a:rPr lang="he-IL" sz="6000" dirty="0"/>
              <a:t>הגדרות בסיס </a:t>
            </a:r>
            <a:r>
              <a:rPr lang="he-IL" sz="6000" dirty="0" err="1"/>
              <a:t>בפאקט</a:t>
            </a:r>
            <a:r>
              <a:rPr lang="he-IL" sz="6000" dirty="0"/>
              <a:t> </a:t>
            </a:r>
            <a:r>
              <a:rPr lang="he-IL" sz="6000" dirty="0" err="1"/>
              <a:t>טרייסר</a:t>
            </a:r>
            <a:br>
              <a:rPr lang="en-US" sz="6000" dirty="0"/>
            </a:br>
            <a:r>
              <a:rPr lang="he-IL" sz="3200" dirty="0"/>
              <a:t>הגדרות </a:t>
            </a:r>
            <a:r>
              <a:rPr lang="en-US" sz="3200" dirty="0"/>
              <a:t>Switch</a:t>
            </a:r>
            <a:endParaRPr lang="he-IL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471712" y="2255264"/>
            <a:ext cx="11458619" cy="1260000"/>
          </a:xfrm>
        </p:spPr>
        <p:txBody>
          <a:bodyPr/>
          <a:lstStyle/>
          <a:p>
            <a:r>
              <a:rPr lang="he-IL" sz="6000" dirty="0"/>
              <a:t>הגדרות בסיס </a:t>
            </a:r>
            <a:r>
              <a:rPr lang="he-IL" sz="6000" dirty="0" err="1"/>
              <a:t>בפאקט</a:t>
            </a:r>
            <a:r>
              <a:rPr lang="he-IL" sz="6000" dirty="0"/>
              <a:t> </a:t>
            </a:r>
            <a:r>
              <a:rPr lang="he-IL" sz="6000" dirty="0" err="1"/>
              <a:t>טרייסר</a:t>
            </a:r>
            <a:br>
              <a:rPr lang="en-US" sz="7200" dirty="0"/>
            </a:br>
            <a:r>
              <a:rPr lang="he-IL" sz="3600" dirty="0"/>
              <a:t>הגדרות </a:t>
            </a:r>
            <a:r>
              <a:rPr lang="en-US" sz="3600" dirty="0"/>
              <a:t>router</a:t>
            </a:r>
            <a:endParaRPr lang="he-IL" sz="1800" dirty="0"/>
          </a:p>
        </p:txBody>
      </p:sp>
    </p:spTree>
    <p:extLst>
      <p:ext uri="{BB962C8B-B14F-4D97-AF65-F5344CB8AC3E}">
        <p14:creationId xmlns:p14="http://schemas.microsoft.com/office/powerpoint/2010/main" val="2367928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471712" y="2255264"/>
            <a:ext cx="11458619" cy="1260000"/>
          </a:xfrm>
        </p:spPr>
        <p:txBody>
          <a:bodyPr/>
          <a:lstStyle/>
          <a:p>
            <a:r>
              <a:rPr lang="he-IL" sz="7200" dirty="0"/>
              <a:t>ניווט והגדרות בסיס ...</a:t>
            </a:r>
          </a:p>
        </p:txBody>
      </p:sp>
    </p:spTree>
    <p:extLst>
      <p:ext uri="{BB962C8B-B14F-4D97-AF65-F5344CB8AC3E}">
        <p14:creationId xmlns:p14="http://schemas.microsoft.com/office/powerpoint/2010/main" val="4032483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9DB6A81-E7C2-42CB-92B9-9147C0431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ניווט במערכת ההפעלה </a:t>
            </a:r>
            <a:r>
              <a:rPr lang="en-US" dirty="0"/>
              <a:t>IOS</a:t>
            </a:r>
            <a:endParaRPr lang="he-IL" dirty="0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699230FB-0267-46A0-A72D-BEB3F7B57925}"/>
              </a:ext>
            </a:extLst>
          </p:cNvPr>
          <p:cNvSpPr/>
          <p:nvPr/>
        </p:nvSpPr>
        <p:spPr>
          <a:xfrm>
            <a:off x="8341720" y="1255732"/>
            <a:ext cx="27703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4000" cap="none" spc="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"?" - לעזרה</a:t>
            </a: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2A8283B1-6338-43AD-A1D3-9994A266BB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6195" y="2008417"/>
            <a:ext cx="876300" cy="5429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תמונה 10">
            <a:extLst>
              <a:ext uri="{FF2B5EF4-FFF2-40B4-BE49-F238E27FC236}">
                <a16:creationId xmlns:a16="http://schemas.microsoft.com/office/drawing/2014/main" id="{7803F643-5993-4C1C-B527-DA2ED5F383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40041"/>
          <a:stretch/>
        </p:blipFill>
        <p:spPr>
          <a:xfrm>
            <a:off x="311513" y="1638986"/>
            <a:ext cx="5334000" cy="14392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תמונה 11">
            <a:extLst>
              <a:ext uri="{FF2B5EF4-FFF2-40B4-BE49-F238E27FC236}">
                <a16:creationId xmlns:a16="http://schemas.microsoft.com/office/drawing/2014/main" id="{EACF2D6B-9D4A-44D2-AF63-552C1940B6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1300" y="2347216"/>
            <a:ext cx="2695575" cy="409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מלבן 12">
            <a:extLst>
              <a:ext uri="{FF2B5EF4-FFF2-40B4-BE49-F238E27FC236}">
                <a16:creationId xmlns:a16="http://schemas.microsoft.com/office/drawing/2014/main" id="{66D87C06-ACCA-46A3-BB7E-ED3022BBFE33}"/>
              </a:ext>
            </a:extLst>
          </p:cNvPr>
          <p:cNvSpPr/>
          <p:nvPr/>
        </p:nvSpPr>
        <p:spPr>
          <a:xfrm>
            <a:off x="6236977" y="3881156"/>
            <a:ext cx="48750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4000" cap="none" spc="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מקש </a:t>
            </a:r>
            <a:r>
              <a:rPr lang="en-US" sz="4000" cap="none" spc="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TAB</a:t>
            </a:r>
            <a:r>
              <a:rPr lang="he-IL" sz="4000" cap="none" spc="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 - להשלמה</a:t>
            </a:r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751A3911-FAC9-44F2-834E-5CD5A342C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45" y="3938342"/>
            <a:ext cx="1425230" cy="9366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>
            <a:extLst>
              <a:ext uri="{FF2B5EF4-FFF2-40B4-BE49-F238E27FC236}">
                <a16:creationId xmlns:a16="http://schemas.microsoft.com/office/drawing/2014/main" id="{AF05B91F-946D-4FC6-94A8-60B23BFC2E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4355" y="3910813"/>
            <a:ext cx="1750038" cy="91740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16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9DB6A81-E7C2-42CB-92B9-9147C0431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ניווט במערכת ההפעלה </a:t>
            </a:r>
            <a:r>
              <a:rPr lang="en-US" dirty="0"/>
              <a:t>IOS</a:t>
            </a:r>
            <a:r>
              <a:rPr lang="he-IL" dirty="0"/>
              <a:t> - המשך</a:t>
            </a:r>
          </a:p>
        </p:txBody>
      </p:sp>
      <p:sp>
        <p:nvSpPr>
          <p:cNvPr id="16" name="מלבן 15">
            <a:extLst>
              <a:ext uri="{FF2B5EF4-FFF2-40B4-BE49-F238E27FC236}">
                <a16:creationId xmlns:a16="http://schemas.microsoft.com/office/drawing/2014/main" id="{0D71617F-FF20-466F-AB03-C3F0BE3368E9}"/>
              </a:ext>
            </a:extLst>
          </p:cNvPr>
          <p:cNvSpPr/>
          <p:nvPr/>
        </p:nvSpPr>
        <p:spPr>
          <a:xfrm>
            <a:off x="5454724" y="1513254"/>
            <a:ext cx="59602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4000" cap="none" spc="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הקשת </a:t>
            </a:r>
            <a:r>
              <a:rPr lang="en-US" sz="4000" cap="none" spc="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do</a:t>
            </a:r>
            <a:r>
              <a:rPr lang="he-IL" sz="4000" cap="none" spc="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 להכרחת פקודה</a:t>
            </a:r>
          </a:p>
        </p:txBody>
      </p:sp>
      <p:pic>
        <p:nvPicPr>
          <p:cNvPr id="17" name="תמונה 16">
            <a:extLst>
              <a:ext uri="{FF2B5EF4-FFF2-40B4-BE49-F238E27FC236}">
                <a16:creationId xmlns:a16="http://schemas.microsoft.com/office/drawing/2014/main" id="{CA683C31-C2AA-48E7-9832-D227203E6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166" y="1650875"/>
            <a:ext cx="4676637" cy="8968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מלבן 17">
            <a:extLst>
              <a:ext uri="{FF2B5EF4-FFF2-40B4-BE49-F238E27FC236}">
                <a16:creationId xmlns:a16="http://schemas.microsoft.com/office/drawing/2014/main" id="{576274E7-99C8-4B5A-B9C1-DE847F2B9FD0}"/>
              </a:ext>
            </a:extLst>
          </p:cNvPr>
          <p:cNvSpPr/>
          <p:nvPr/>
        </p:nvSpPr>
        <p:spPr>
          <a:xfrm>
            <a:off x="5664580" y="2979879"/>
            <a:ext cx="56268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4000" cap="none" spc="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הקשת </a:t>
            </a:r>
            <a:r>
              <a:rPr lang="en-US" sz="400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exit</a:t>
            </a:r>
            <a:r>
              <a:rPr lang="he-IL" sz="400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 למצב אחורה</a:t>
            </a:r>
            <a:endParaRPr lang="he-IL" sz="4000" cap="none" spc="0" dirty="0">
              <a:ln w="12700">
                <a:noFill/>
                <a:prstDash val="solid"/>
              </a:ln>
              <a:solidFill>
                <a:srgbClr val="12B4BC"/>
              </a:solidFill>
            </a:endParaRPr>
          </a:p>
        </p:txBody>
      </p:sp>
      <p:sp>
        <p:nvSpPr>
          <p:cNvPr id="19" name="מלבן 18">
            <a:extLst>
              <a:ext uri="{FF2B5EF4-FFF2-40B4-BE49-F238E27FC236}">
                <a16:creationId xmlns:a16="http://schemas.microsoft.com/office/drawing/2014/main" id="{7254F157-71FC-449D-AF4C-64B9706957BF}"/>
              </a:ext>
            </a:extLst>
          </p:cNvPr>
          <p:cNvSpPr/>
          <p:nvPr/>
        </p:nvSpPr>
        <p:spPr>
          <a:xfrm>
            <a:off x="4231495" y="3878122"/>
            <a:ext cx="705994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4000" cap="none" spc="0" dirty="0">
                <a:ln w="12700">
                  <a:noFill/>
                  <a:prstDash val="solid"/>
                </a:ln>
                <a:solidFill>
                  <a:srgbClr val="12B4BC"/>
                </a:solidFill>
              </a:rPr>
              <a:t>שימוש בחיצים לפקודות קודמות</a:t>
            </a:r>
          </a:p>
        </p:txBody>
      </p:sp>
    </p:spTree>
    <p:extLst>
      <p:ext uri="{BB962C8B-B14F-4D97-AF65-F5344CB8AC3E}">
        <p14:creationId xmlns:p14="http://schemas.microsoft.com/office/powerpoint/2010/main" val="405365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E022123-F7E4-4404-B0CC-8AFD84128825}"/>
              </a:ext>
            </a:extLst>
          </p:cNvPr>
          <p:cNvSpPr/>
          <p:nvPr/>
        </p:nvSpPr>
        <p:spPr>
          <a:xfrm>
            <a:off x="0" y="5587535"/>
            <a:ext cx="12192000" cy="12704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89DB6A81-E7C2-42CB-92B9-9147C0431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482" y="115173"/>
            <a:ext cx="9802368" cy="720000"/>
          </a:xfrm>
        </p:spPr>
        <p:txBody>
          <a:bodyPr/>
          <a:lstStyle/>
          <a:p>
            <a:r>
              <a:rPr lang="he-IL" dirty="0"/>
              <a:t>הגדרות בסיס</a:t>
            </a: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C9D31CF7-A732-4378-A88C-73F8D6EAAC8D}"/>
              </a:ext>
            </a:extLst>
          </p:cNvPr>
          <p:cNvSpPr/>
          <p:nvPr/>
        </p:nvSpPr>
        <p:spPr>
          <a:xfrm>
            <a:off x="5697126" y="1177001"/>
            <a:ext cx="1417375" cy="4693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b="0" cap="none" spc="0" dirty="0">
                <a:ln w="0"/>
                <a:solidFill>
                  <a:srgbClr val="12B4BC"/>
                </a:solidFill>
              </a:rPr>
              <a:t>יצירת שם לרכיב</a:t>
            </a:r>
            <a:br>
              <a:rPr lang="en-US" sz="1400" b="0" cap="none" spc="0" dirty="0">
                <a:ln w="0"/>
                <a:solidFill>
                  <a:srgbClr val="12B4BC"/>
                </a:solidFill>
              </a:rPr>
            </a:br>
            <a:r>
              <a:rPr lang="he-IL" sz="1000" dirty="0">
                <a:ln w="0"/>
                <a:solidFill>
                  <a:srgbClr val="12B4BC"/>
                </a:solidFill>
              </a:rPr>
              <a:t>(</a:t>
            </a:r>
            <a:r>
              <a:rPr lang="en-US" sz="1000" dirty="0">
                <a:ln w="0"/>
                <a:solidFill>
                  <a:srgbClr val="12B4BC"/>
                </a:solidFill>
              </a:rPr>
              <a:t>SW1</a:t>
            </a:r>
            <a:r>
              <a:rPr lang="he-IL" sz="1000" dirty="0">
                <a:ln w="0"/>
                <a:solidFill>
                  <a:srgbClr val="12B4BC"/>
                </a:solidFill>
              </a:rPr>
              <a:t>)</a:t>
            </a:r>
            <a:endParaRPr lang="he-IL" sz="1000" b="0" cap="none" spc="0" dirty="0">
              <a:ln w="0"/>
              <a:solidFill>
                <a:srgbClr val="12B4BC"/>
              </a:solidFill>
            </a:endParaRP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338D7F6F-81EF-4154-B9E5-491B4829647E}"/>
              </a:ext>
            </a:extLst>
          </p:cNvPr>
          <p:cNvSpPr/>
          <p:nvPr/>
        </p:nvSpPr>
        <p:spPr>
          <a:xfrm>
            <a:off x="231581" y="1174044"/>
            <a:ext cx="293862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Switch(config)#hostname [SW1]</a:t>
            </a:r>
          </a:p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SW1(config)#</a:t>
            </a: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C5A8D242-AAB1-4D0F-AC9D-18AF8C0A3E31}"/>
              </a:ext>
            </a:extLst>
          </p:cNvPr>
          <p:cNvSpPr/>
          <p:nvPr/>
        </p:nvSpPr>
        <p:spPr>
          <a:xfrm>
            <a:off x="4827753" y="2074890"/>
            <a:ext cx="231986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הגדרת אזור זמן ושעה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000" dirty="0">
                <a:ln w="0"/>
                <a:solidFill>
                  <a:srgbClr val="12B4BC"/>
                </a:solidFill>
              </a:rPr>
              <a:t>(שעה </a:t>
            </a:r>
            <a:r>
              <a:rPr lang="en-US" sz="1000" dirty="0">
                <a:ln w="0"/>
                <a:solidFill>
                  <a:srgbClr val="12B4BC"/>
                </a:solidFill>
              </a:rPr>
              <a:t>14:04</a:t>
            </a:r>
            <a:r>
              <a:rPr lang="he-IL" sz="1000" dirty="0">
                <a:ln w="0"/>
                <a:solidFill>
                  <a:srgbClr val="12B4BC"/>
                </a:solidFill>
              </a:rPr>
              <a:t> חודש מרץ 31 שנת 2035)</a:t>
            </a: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010EF512-D1A9-41DB-96E2-00BDA2A662CA}"/>
              </a:ext>
            </a:extLst>
          </p:cNvPr>
          <p:cNvSpPr/>
          <p:nvPr/>
        </p:nvSpPr>
        <p:spPr>
          <a:xfrm>
            <a:off x="231581" y="2110636"/>
            <a:ext cx="448712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 # clock set [14:04:12] [MARCH] [31] [2035]</a:t>
            </a:r>
          </a:p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clock [timezone] [utc] [2]</a:t>
            </a: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94C37845-A461-4391-B674-5AD805C8BE93}"/>
              </a:ext>
            </a:extLst>
          </p:cNvPr>
          <p:cNvSpPr/>
          <p:nvPr/>
        </p:nvSpPr>
        <p:spPr>
          <a:xfrm>
            <a:off x="5259506" y="2908180"/>
            <a:ext cx="1854995" cy="4693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יצירת באנר התחברות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000" dirty="0">
                <a:ln w="0"/>
                <a:solidFill>
                  <a:srgbClr val="12B4BC"/>
                </a:solidFill>
              </a:rPr>
              <a:t>(</a:t>
            </a:r>
            <a:r>
              <a:rPr lang="en-US" sz="1000" dirty="0">
                <a:ln w="0"/>
                <a:solidFill>
                  <a:srgbClr val="12B4BC"/>
                </a:solidFill>
              </a:rPr>
              <a:t>DO NOT ENTER !</a:t>
            </a:r>
            <a:r>
              <a:rPr lang="he-IL" sz="1000" dirty="0">
                <a:ln w="0"/>
                <a:solidFill>
                  <a:srgbClr val="12B4BC"/>
                </a:solidFill>
              </a:rPr>
              <a:t>)</a:t>
            </a:r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38A09623-657C-45BC-96B0-466161028360}"/>
              </a:ext>
            </a:extLst>
          </p:cNvPr>
          <p:cNvSpPr/>
          <p:nvPr/>
        </p:nvSpPr>
        <p:spPr>
          <a:xfrm>
            <a:off x="239789" y="2995945"/>
            <a:ext cx="451437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banner motd $ DO NOT ENTER ! $</a:t>
            </a:r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70F16C50-378F-4B8C-9A5B-3AF6BEDD9910}"/>
              </a:ext>
            </a:extLst>
          </p:cNvPr>
          <p:cNvSpPr/>
          <p:nvPr/>
        </p:nvSpPr>
        <p:spPr>
          <a:xfrm>
            <a:off x="4832049" y="3539190"/>
            <a:ext cx="2249334" cy="4693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סיסמא גלויה למצב </a:t>
            </a:r>
            <a:r>
              <a:rPr lang="en-US" sz="1400" dirty="0">
                <a:ln w="0"/>
                <a:solidFill>
                  <a:srgbClr val="12B4BC"/>
                </a:solidFill>
              </a:rPr>
              <a:t>enable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000" dirty="0">
                <a:ln w="0"/>
                <a:solidFill>
                  <a:srgbClr val="12B4BC"/>
                </a:solidFill>
              </a:rPr>
              <a:t>(</a:t>
            </a:r>
            <a:r>
              <a:rPr lang="en-US" sz="1000" dirty="0">
                <a:ln w="0"/>
                <a:solidFill>
                  <a:srgbClr val="12B4BC"/>
                </a:solidFill>
              </a:rPr>
              <a:t>1234</a:t>
            </a:r>
            <a:r>
              <a:rPr lang="he-IL" sz="1000" dirty="0">
                <a:ln w="0"/>
                <a:solidFill>
                  <a:srgbClr val="12B4BC"/>
                </a:solidFill>
              </a:rPr>
              <a:t>)</a:t>
            </a:r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D9195AC9-1F65-4169-B557-CB502C1078B7}"/>
              </a:ext>
            </a:extLst>
          </p:cNvPr>
          <p:cNvSpPr/>
          <p:nvPr/>
        </p:nvSpPr>
        <p:spPr>
          <a:xfrm>
            <a:off x="198463" y="3650096"/>
            <a:ext cx="362150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enable password [1234]</a:t>
            </a:r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7FC507DF-889A-47DD-8751-C65EF31FE634}"/>
              </a:ext>
            </a:extLst>
          </p:cNvPr>
          <p:cNvSpPr/>
          <p:nvPr/>
        </p:nvSpPr>
        <p:spPr>
          <a:xfrm>
            <a:off x="3865438" y="4214112"/>
            <a:ext cx="3215945" cy="4693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סיסמא מגובבת (מוצפנת) למצב </a:t>
            </a:r>
            <a:r>
              <a:rPr lang="en-US" sz="1400" dirty="0">
                <a:ln w="0"/>
                <a:solidFill>
                  <a:srgbClr val="12B4BC"/>
                </a:solidFill>
              </a:rPr>
              <a:t>enable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000" dirty="0">
                <a:ln w="0"/>
                <a:solidFill>
                  <a:srgbClr val="12B4BC"/>
                </a:solidFill>
              </a:rPr>
              <a:t>(</a:t>
            </a:r>
            <a:r>
              <a:rPr lang="en-US" sz="1000" dirty="0">
                <a:ln w="0"/>
                <a:solidFill>
                  <a:srgbClr val="12B4BC"/>
                </a:solidFill>
              </a:rPr>
              <a:t>1234</a:t>
            </a:r>
            <a:r>
              <a:rPr lang="he-IL" sz="1000" dirty="0">
                <a:ln w="0"/>
                <a:solidFill>
                  <a:srgbClr val="12B4BC"/>
                </a:solidFill>
              </a:rPr>
              <a:t>)</a:t>
            </a:r>
          </a:p>
        </p:txBody>
      </p:sp>
      <p:sp>
        <p:nvSpPr>
          <p:cNvPr id="20" name="מלבן 19">
            <a:extLst>
              <a:ext uri="{FF2B5EF4-FFF2-40B4-BE49-F238E27FC236}">
                <a16:creationId xmlns:a16="http://schemas.microsoft.com/office/drawing/2014/main" id="{400BB788-28FC-4829-841E-4A7E999233C6}"/>
              </a:ext>
            </a:extLst>
          </p:cNvPr>
          <p:cNvSpPr/>
          <p:nvPr/>
        </p:nvSpPr>
        <p:spPr>
          <a:xfrm>
            <a:off x="191657" y="4315056"/>
            <a:ext cx="3328155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enable secret [1234]</a:t>
            </a:r>
          </a:p>
        </p:txBody>
      </p:sp>
      <p:sp>
        <p:nvSpPr>
          <p:cNvPr id="21" name="מלבן 20">
            <a:extLst>
              <a:ext uri="{FF2B5EF4-FFF2-40B4-BE49-F238E27FC236}">
                <a16:creationId xmlns:a16="http://schemas.microsoft.com/office/drawing/2014/main" id="{ABAF1F9C-DA71-4935-80D1-018A84C359C5}"/>
              </a:ext>
            </a:extLst>
          </p:cNvPr>
          <p:cNvSpPr/>
          <p:nvPr/>
        </p:nvSpPr>
        <p:spPr>
          <a:xfrm>
            <a:off x="8566301" y="2693248"/>
            <a:ext cx="21611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שמירת הגדרות</a:t>
            </a:r>
            <a:endParaRPr lang="he-IL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מלבן 21">
            <a:extLst>
              <a:ext uri="{FF2B5EF4-FFF2-40B4-BE49-F238E27FC236}">
                <a16:creationId xmlns:a16="http://schemas.microsoft.com/office/drawing/2014/main" id="{1211A914-9103-4B17-BE07-51FA2FD249BB}"/>
              </a:ext>
            </a:extLst>
          </p:cNvPr>
          <p:cNvSpPr/>
          <p:nvPr/>
        </p:nvSpPr>
        <p:spPr>
          <a:xfrm>
            <a:off x="7409734" y="3267823"/>
            <a:ext cx="4474302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600" dirty="0">
                <a:ln w="0"/>
                <a:solidFill>
                  <a:srgbClr val="002060"/>
                </a:solidFill>
              </a:rPr>
              <a:t>Switch# copy running-config startup-config</a:t>
            </a:r>
          </a:p>
        </p:txBody>
      </p:sp>
      <p:sp>
        <p:nvSpPr>
          <p:cNvPr id="23" name="מלבן 22">
            <a:extLst>
              <a:ext uri="{FF2B5EF4-FFF2-40B4-BE49-F238E27FC236}">
                <a16:creationId xmlns:a16="http://schemas.microsoft.com/office/drawing/2014/main" id="{60FEE00F-85B1-4090-89BE-EDE751361671}"/>
              </a:ext>
            </a:extLst>
          </p:cNvPr>
          <p:cNvSpPr/>
          <p:nvPr/>
        </p:nvSpPr>
        <p:spPr>
          <a:xfrm>
            <a:off x="7334939" y="2583691"/>
            <a:ext cx="4623892" cy="1219200"/>
          </a:xfrm>
          <a:prstGeom prst="rect">
            <a:avLst/>
          </a:prstGeom>
          <a:noFill/>
          <a:ln>
            <a:solidFill>
              <a:schemeClr val="accent4"/>
            </a:solidFill>
            <a:prstDash val="lgDash"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600"/>
          </a:p>
        </p:txBody>
      </p:sp>
      <p:sp>
        <p:nvSpPr>
          <p:cNvPr id="24" name="מלבן 23">
            <a:extLst>
              <a:ext uri="{FF2B5EF4-FFF2-40B4-BE49-F238E27FC236}">
                <a16:creationId xmlns:a16="http://schemas.microsoft.com/office/drawing/2014/main" id="{2E190987-7C19-47B3-9143-5FE7C3829F81}"/>
              </a:ext>
            </a:extLst>
          </p:cNvPr>
          <p:cNvSpPr/>
          <p:nvPr/>
        </p:nvSpPr>
        <p:spPr>
          <a:xfrm>
            <a:off x="4546170" y="4912613"/>
            <a:ext cx="2568331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הפעלת שירות הצפנת סיסמאות</a:t>
            </a:r>
            <a:endParaRPr lang="he-IL" sz="1000" dirty="0">
              <a:ln w="0"/>
              <a:solidFill>
                <a:srgbClr val="12B4BC"/>
              </a:solidFill>
            </a:endParaRPr>
          </a:p>
        </p:txBody>
      </p:sp>
      <p:sp>
        <p:nvSpPr>
          <p:cNvPr id="25" name="מלבן 24">
            <a:extLst>
              <a:ext uri="{FF2B5EF4-FFF2-40B4-BE49-F238E27FC236}">
                <a16:creationId xmlns:a16="http://schemas.microsoft.com/office/drawing/2014/main" id="{78731187-5A27-457D-891B-FAFB30140674}"/>
              </a:ext>
            </a:extLst>
          </p:cNvPr>
          <p:cNvSpPr/>
          <p:nvPr/>
        </p:nvSpPr>
        <p:spPr>
          <a:xfrm>
            <a:off x="191657" y="4866115"/>
            <a:ext cx="402706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 service password-encryption</a:t>
            </a:r>
          </a:p>
        </p:txBody>
      </p:sp>
      <p:sp>
        <p:nvSpPr>
          <p:cNvPr id="26" name="מלבן 25">
            <a:extLst>
              <a:ext uri="{FF2B5EF4-FFF2-40B4-BE49-F238E27FC236}">
                <a16:creationId xmlns:a16="http://schemas.microsoft.com/office/drawing/2014/main" id="{88E48E79-C103-43F4-9D46-AC575353BBA4}"/>
              </a:ext>
            </a:extLst>
          </p:cNvPr>
          <p:cNvSpPr/>
          <p:nvPr/>
        </p:nvSpPr>
        <p:spPr>
          <a:xfrm>
            <a:off x="4099477" y="5587535"/>
            <a:ext cx="2981906" cy="46935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he-IL" sz="1400" dirty="0">
                <a:ln w="0"/>
                <a:solidFill>
                  <a:srgbClr val="12B4BC"/>
                </a:solidFill>
              </a:rPr>
              <a:t>ביטול כל פקודה ע"י הוספת </a:t>
            </a:r>
            <a:r>
              <a:rPr lang="en-US" sz="1400" dirty="0">
                <a:ln w="0"/>
                <a:solidFill>
                  <a:srgbClr val="12B4BC"/>
                </a:solidFill>
              </a:rPr>
              <a:t>no</a:t>
            </a:r>
            <a:r>
              <a:rPr lang="he-IL" sz="1400" dirty="0">
                <a:ln w="0"/>
                <a:solidFill>
                  <a:srgbClr val="12B4BC"/>
                </a:solidFill>
              </a:rPr>
              <a:t> לפניה</a:t>
            </a:r>
            <a:br>
              <a:rPr lang="en-US" sz="1400" dirty="0">
                <a:ln w="0"/>
                <a:solidFill>
                  <a:srgbClr val="12B4BC"/>
                </a:solidFill>
              </a:rPr>
            </a:br>
            <a:r>
              <a:rPr lang="he-IL" sz="1000" dirty="0">
                <a:ln w="0"/>
                <a:solidFill>
                  <a:srgbClr val="12B4BC"/>
                </a:solidFill>
              </a:rPr>
              <a:t>ביטול השם </a:t>
            </a:r>
            <a:r>
              <a:rPr lang="en-US" sz="1000" dirty="0">
                <a:ln w="0"/>
                <a:solidFill>
                  <a:srgbClr val="12B4BC"/>
                </a:solidFill>
              </a:rPr>
              <a:t>SW1</a:t>
            </a:r>
            <a:endParaRPr lang="he-IL" sz="1000" dirty="0">
              <a:ln w="0"/>
              <a:solidFill>
                <a:srgbClr val="12B4BC"/>
              </a:solidFill>
            </a:endParaRPr>
          </a:p>
        </p:txBody>
      </p:sp>
      <p:sp>
        <p:nvSpPr>
          <p:cNvPr id="27" name="מלבן 26">
            <a:extLst>
              <a:ext uri="{FF2B5EF4-FFF2-40B4-BE49-F238E27FC236}">
                <a16:creationId xmlns:a16="http://schemas.microsoft.com/office/drawing/2014/main" id="{E692870F-0560-437C-B167-7962384C4617}"/>
              </a:ext>
            </a:extLst>
          </p:cNvPr>
          <p:cNvSpPr/>
          <p:nvPr/>
        </p:nvSpPr>
        <p:spPr>
          <a:xfrm>
            <a:off x="187123" y="5532696"/>
            <a:ext cx="308129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l" rtl="0"/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SW1(config)# no hostname [SW1]</a:t>
            </a:r>
            <a:b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14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Switch(config)#</a:t>
            </a:r>
          </a:p>
        </p:txBody>
      </p:sp>
      <p:sp>
        <p:nvSpPr>
          <p:cNvPr id="28" name="מלבן מעוגל 6">
            <a:extLst>
              <a:ext uri="{FF2B5EF4-FFF2-40B4-BE49-F238E27FC236}">
                <a16:creationId xmlns:a16="http://schemas.microsoft.com/office/drawing/2014/main" id="{3A4A9EDB-6763-46E6-ADD4-7F692ECAC308}"/>
              </a:ext>
            </a:extLst>
          </p:cNvPr>
          <p:cNvSpPr/>
          <p:nvPr/>
        </p:nvSpPr>
        <p:spPr>
          <a:xfrm>
            <a:off x="-336535" y="6243032"/>
            <a:ext cx="176524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29" name="מלבן מעוגל 8">
            <a:extLst>
              <a:ext uri="{FF2B5EF4-FFF2-40B4-BE49-F238E27FC236}">
                <a16:creationId xmlns:a16="http://schemas.microsoft.com/office/drawing/2014/main" id="{F4F80782-7A8E-475D-8E73-16EFC8745755}"/>
              </a:ext>
            </a:extLst>
          </p:cNvPr>
          <p:cNvSpPr/>
          <p:nvPr/>
        </p:nvSpPr>
        <p:spPr>
          <a:xfrm>
            <a:off x="-490220" y="6671582"/>
            <a:ext cx="2860887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40226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0" grpId="0"/>
      <p:bldP spid="21" grpId="0"/>
      <p:bldP spid="22" grpId="0"/>
      <p:bldP spid="23" grpId="0" animBg="1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9426</TotalTime>
  <Words>1066</Words>
  <Application>Microsoft Office PowerPoint</Application>
  <PresentationFormat>Widescreen</PresentationFormat>
  <Paragraphs>117</Paragraphs>
  <Slides>18</Slides>
  <Notes>6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Varela Round</vt:lpstr>
      <vt:lpstr>ערכת נושא Office</vt:lpstr>
      <vt:lpstr>מערכת שידורים לאומית</vt:lpstr>
      <vt:lpstr>פרק ג' – הכרת ציוד רשת תעשייתי</vt:lpstr>
      <vt:lpstr>מה נלמד היום </vt:lpstr>
      <vt:lpstr>הגדרות בסיס בפאקט טרייסר הגדרות Switch</vt:lpstr>
      <vt:lpstr>הגדרות בסיס בפאקט טרייסר הגדרות router</vt:lpstr>
      <vt:lpstr>ניווט והגדרות בסיס ...</vt:lpstr>
      <vt:lpstr>ניווט במערכת ההפעלה IOS</vt:lpstr>
      <vt:lpstr>ניווט במערכת ההפעלה IOS - המשך</vt:lpstr>
      <vt:lpstr>הגדרות בסיס</vt:lpstr>
      <vt:lpstr>הגדרות בסיס - המשך</vt:lpstr>
      <vt:lpstr>הגדרות בסיסיות נוספות</vt:lpstr>
      <vt:lpstr>פקודות בדיקות התצורה - show</vt:lpstr>
      <vt:lpstr>איפוס הגדרות יצרן</vt:lpstr>
      <vt:lpstr>שחזור הגדרות יצרן לאחר אבדן סיסמה - נתב</vt:lpstr>
      <vt:lpstr>שחזור הגדרות יצרן לאחר אבדן סיסמה - מתג</vt:lpstr>
      <vt:lpstr>PowerPoint Presentation</vt:lpstr>
      <vt:lpstr>מה למדנו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Sivan Shimshila</cp:lastModifiedBy>
  <cp:revision>174</cp:revision>
  <dcterms:created xsi:type="dcterms:W3CDTF">2020-03-15T19:13:03Z</dcterms:created>
  <dcterms:modified xsi:type="dcterms:W3CDTF">2020-05-05T21:54:16Z</dcterms:modified>
</cp:coreProperties>
</file>