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313" r:id="rId2"/>
    <p:sldId id="314" r:id="rId3"/>
    <p:sldId id="263" r:id="rId4"/>
    <p:sldId id="288" r:id="rId5"/>
    <p:sldId id="317" r:id="rId6"/>
    <p:sldId id="311" r:id="rId7"/>
    <p:sldId id="312" r:id="rId8"/>
    <p:sldId id="315" r:id="rId9"/>
    <p:sldId id="316" r:id="rId10"/>
    <p:sldId id="329" r:id="rId11"/>
    <p:sldId id="320" r:id="rId12"/>
    <p:sldId id="330" r:id="rId13"/>
    <p:sldId id="332" r:id="rId14"/>
    <p:sldId id="333" r:id="rId15"/>
    <p:sldId id="334" r:id="rId16"/>
    <p:sldId id="335" r:id="rId17"/>
    <p:sldId id="336" r:id="rId18"/>
    <p:sldId id="319" r:id="rId19"/>
    <p:sldId id="291" r:id="rId2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אסנת אנגלמן" initials="אא" lastIdx="2" clrIdx="0">
    <p:extLst>
      <p:ext uri="{19B8F6BF-5375-455C-9EA6-DF929625EA0E}">
        <p15:presenceInfo xmlns:p15="http://schemas.microsoft.com/office/powerpoint/2012/main" userId="אסנת אנגלמן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192A72"/>
    <a:srgbClr val="92D050"/>
    <a:srgbClr val="6CF0FF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6" autoAdjust="0"/>
    <p:restoredTop sz="94698"/>
  </p:normalViewPr>
  <p:slideViewPr>
    <p:cSldViewPr snapToGrid="0" snapToObjects="1">
      <p:cViewPr varScale="1">
        <p:scale>
          <a:sx n="88" d="100"/>
          <a:sy n="88" d="100"/>
        </p:scale>
        <p:origin x="968" y="1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2409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2997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36701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9040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5395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E2084-C39C-4BC7-A4D5-0DD7A6F96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75385-EB42-474F-8764-1F215B78303F}" type="datetimeFigureOut">
              <a:rPr lang="en-US" smtClean="0"/>
              <a:t>8/16/20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24ECC1-0FB7-488C-B7D4-9A1EF5AD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B7CB2-A10E-41DC-AD96-A77D65517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0FFB-EC2F-4BA1-971C-E2722170B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כ"ו.אב.תש"ף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  <p:sldLayoutId id="2147483678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rights@education.gov.i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-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b="0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71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024128" y="359417"/>
            <a:ext cx="9802368" cy="720000"/>
          </a:xfrm>
        </p:spPr>
        <p:txBody>
          <a:bodyPr/>
          <a:lstStyle/>
          <a:p>
            <a:pPr algn="r" rtl="1"/>
            <a:r>
              <a:rPr lang="he-IL" dirty="0"/>
              <a:t>ומה נעשה כעת?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933594" y="1895060"/>
            <a:ext cx="8031962" cy="4611559"/>
          </a:xfrm>
        </p:spPr>
        <p:txBody>
          <a:bodyPr/>
          <a:lstStyle/>
          <a:p>
            <a:pPr algn="r" rtl="1"/>
            <a:r>
              <a:rPr lang="he-IL" dirty="0"/>
              <a:t>נגדיר מחלקה חדשה בשם </a:t>
            </a:r>
            <a:r>
              <a:rPr lang="en-US" dirty="0"/>
              <a:t>Circle</a:t>
            </a:r>
            <a:endParaRPr lang="he-IL" dirty="0"/>
          </a:p>
          <a:p>
            <a:pPr algn="r" rtl="1"/>
            <a:r>
              <a:rPr lang="he-IL" dirty="0"/>
              <a:t>נגדיר תכונות ופעולות סטנדרטיות עליה</a:t>
            </a:r>
          </a:p>
          <a:p>
            <a:pPr algn="r" rtl="1"/>
            <a:r>
              <a:rPr lang="he-IL" dirty="0"/>
              <a:t>נגדיר פעולות ייחודיות למחלקה</a:t>
            </a:r>
          </a:p>
          <a:p>
            <a:pPr algn="r" rtl="1"/>
            <a:r>
              <a:rPr lang="he-IL" dirty="0"/>
              <a:t>נכתוב מחלקה סטטית שתבחן את כל מה שלמדנו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56093-94C3-4CE8-B537-C933634D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כתבו תוכנית במקביל אלי: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D22E1-9165-4BC9-9CE8-E60230C42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514" y="1224293"/>
            <a:ext cx="4857750" cy="32385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661305-C0C0-44FF-913C-A251F05D3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491" y="1786931"/>
            <a:ext cx="5521509" cy="190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9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1DD43078-5379-446A-8276-B20D2C2EE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802" y="123397"/>
            <a:ext cx="7538936" cy="661120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F09ED22-3228-4464-A432-CD372742AEA5}"/>
              </a:ext>
            </a:extLst>
          </p:cNvPr>
          <p:cNvSpPr/>
          <p:nvPr/>
        </p:nvSpPr>
        <p:spPr>
          <a:xfrm>
            <a:off x="2879386" y="311285"/>
            <a:ext cx="214009" cy="262647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87140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5515" y="-18473"/>
            <a:ext cx="2928921" cy="1172211"/>
          </a:xfrm>
        </p:spPr>
        <p:txBody>
          <a:bodyPr/>
          <a:lstStyle/>
          <a:p>
            <a:r>
              <a:rPr lang="he-IL" sz="3200" dirty="0"/>
              <a:t>כתיבת המחלקה </a:t>
            </a:r>
            <a:r>
              <a:rPr lang="en-US" sz="3200" dirty="0"/>
              <a:t>Circle</a:t>
            </a:r>
            <a:r>
              <a:rPr lang="he-IL" sz="3200" dirty="0"/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85FF8EA-AE87-4D2C-8DAD-11710C37827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166255" y="705178"/>
            <a:ext cx="10252363" cy="54476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 {</a:t>
            </a:r>
            <a:endParaRPr kumimoji="0" lang="he-IL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תכונות המחלקה//       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double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radius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he-IL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radius,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he-IL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//</a:t>
            </a:r>
            <a:r>
              <a:rPr kumimoji="0" lang="he-IL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he-IL" altLang="en-US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בנ</a:t>
            </a:r>
            <a:r>
              <a:rPr lang="he-IL" altLang="en-US" dirty="0">
                <a:solidFill>
                  <a:srgbClr val="FF0000"/>
                </a:solidFill>
                <a:latin typeface="Consolas" panose="020B0609020204030204" pitchFamily="49" charset="0"/>
              </a:rPr>
              <a:t>אי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radius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radius;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936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598" y="133311"/>
            <a:ext cx="2928921" cy="1172211"/>
          </a:xfrm>
        </p:spPr>
        <p:txBody>
          <a:bodyPr/>
          <a:lstStyle/>
          <a:p>
            <a:r>
              <a:rPr lang="he-IL" sz="3200" dirty="0"/>
              <a:t>כתיבת המחלקה </a:t>
            </a:r>
            <a:r>
              <a:rPr lang="en-US" sz="3200" dirty="0"/>
              <a:t>Circle</a:t>
            </a:r>
            <a:r>
              <a:rPr lang="he-IL" sz="3200" dirty="0"/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85FF8EA-AE87-4D2C-8DAD-11710C37827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166255" y="320457"/>
            <a:ext cx="8876145" cy="62170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double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getRadius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he-IL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kumimoji="0" lang="he-IL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מחזיר רדיוס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radius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getCenterX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he-IL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kumimoji="0" lang="he-IL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מחזיר 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ערך של נקודת מרכז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-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X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//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endParaRPr kumimoji="0" lang="he-IL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int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getCenterY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מחזיר 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ערך של נקודת מרכז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-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Y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 //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3888CF-2AD0-402F-B2F1-8FCB41772E96}"/>
              </a:ext>
            </a:extLst>
          </p:cNvPr>
          <p:cNvSpPr/>
          <p:nvPr/>
        </p:nvSpPr>
        <p:spPr>
          <a:xfrm>
            <a:off x="7814091" y="1438835"/>
            <a:ext cx="43284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פעולות </a:t>
            </a:r>
          </a:p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מאחזרות מידע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7554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3598" y="133311"/>
            <a:ext cx="2928921" cy="1172211"/>
          </a:xfrm>
        </p:spPr>
        <p:txBody>
          <a:bodyPr/>
          <a:lstStyle/>
          <a:p>
            <a:r>
              <a:rPr lang="he-IL" sz="3200" dirty="0"/>
              <a:t>כתיבת המחלקה </a:t>
            </a:r>
            <a:r>
              <a:rPr lang="en-US" sz="3200" dirty="0"/>
              <a:t>Circle</a:t>
            </a:r>
            <a:r>
              <a:rPr lang="he-IL" sz="3200" dirty="0"/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85FF8EA-AE87-4D2C-8DAD-11710C37827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166255" y="128097"/>
            <a:ext cx="8876145" cy="66018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buNone/>
            </a:pPr>
            <a:r>
              <a:rPr lang="en-US">
                <a:solidFill>
                  <a:srgbClr val="002060"/>
                </a:solidFill>
              </a:rPr>
              <a:t>public </a:t>
            </a:r>
            <a:r>
              <a:rPr lang="en-US" dirty="0">
                <a:solidFill>
                  <a:srgbClr val="002060"/>
                </a:solidFill>
              </a:rPr>
              <a:t>void </a:t>
            </a:r>
            <a:r>
              <a:rPr lang="en-US" dirty="0" err="1">
                <a:solidFill>
                  <a:srgbClr val="002060"/>
                </a:solidFill>
              </a:rPr>
              <a:t>setRadius</a:t>
            </a:r>
            <a:r>
              <a:rPr lang="en-US" dirty="0">
                <a:solidFill>
                  <a:srgbClr val="002060"/>
                </a:solidFill>
              </a:rPr>
              <a:t>(double radius){</a:t>
            </a:r>
          </a:p>
          <a:p>
            <a:pPr marL="0" indent="0" algn="l" rtl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he-IL" dirty="0">
                <a:solidFill>
                  <a:srgbClr val="FF0000"/>
                </a:solidFill>
              </a:rPr>
              <a:t>מעדכן את רדיוס המעגל</a:t>
            </a:r>
            <a:r>
              <a:rPr lang="en-US" dirty="0">
                <a:solidFill>
                  <a:srgbClr val="FF0000"/>
                </a:solidFill>
              </a:rPr>
              <a:t> //</a:t>
            </a:r>
            <a:br>
              <a:rPr lang="he-IL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     </a:t>
            </a:r>
            <a:r>
              <a:rPr lang="en-US" dirty="0" err="1">
                <a:solidFill>
                  <a:srgbClr val="002060"/>
                </a:solidFill>
              </a:rPr>
              <a:t>this.radius</a:t>
            </a:r>
            <a:r>
              <a:rPr lang="en-US" dirty="0">
                <a:solidFill>
                  <a:srgbClr val="002060"/>
                </a:solidFill>
              </a:rPr>
              <a:t> = radius;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   }</a:t>
            </a:r>
            <a:endParaRPr lang="he-IL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   public void </a:t>
            </a:r>
            <a:r>
              <a:rPr lang="en-US" dirty="0" err="1">
                <a:solidFill>
                  <a:srgbClr val="002060"/>
                </a:solidFill>
              </a:rPr>
              <a:t>setCenterX</a:t>
            </a:r>
            <a:r>
              <a:rPr lang="en-US" dirty="0">
                <a:solidFill>
                  <a:srgbClr val="002060"/>
                </a:solidFill>
              </a:rPr>
              <a:t>(int </a:t>
            </a:r>
            <a:r>
              <a:rPr lang="en-US" dirty="0" err="1">
                <a:solidFill>
                  <a:srgbClr val="002060"/>
                </a:solidFill>
              </a:rPr>
              <a:t>centerX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he-IL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{</a:t>
            </a:r>
          </a:p>
          <a:p>
            <a:pPr marL="0" indent="0" algn="l" rtl="0">
              <a:buNone/>
            </a:pPr>
            <a:r>
              <a:rPr lang="he-IL" dirty="0">
                <a:solidFill>
                  <a:srgbClr val="002060"/>
                </a:solidFill>
              </a:rPr>
              <a:t>	 </a:t>
            </a:r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he-IL" dirty="0">
                <a:solidFill>
                  <a:srgbClr val="FF0000"/>
                </a:solidFill>
              </a:rPr>
              <a:t>מעדכן את נקודת המרכז</a:t>
            </a:r>
            <a:r>
              <a:rPr lang="he-IL" dirty="0">
                <a:solidFill>
                  <a:srgbClr val="002060"/>
                </a:solidFill>
              </a:rPr>
              <a:t>	</a:t>
            </a:r>
            <a:r>
              <a:rPr lang="he-IL" dirty="0">
                <a:solidFill>
                  <a:srgbClr val="FF0000"/>
                </a:solidFill>
              </a:rPr>
              <a:t>//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       </a:t>
            </a:r>
            <a:r>
              <a:rPr lang="en-US" dirty="0" err="1">
                <a:solidFill>
                  <a:srgbClr val="002060"/>
                </a:solidFill>
              </a:rPr>
              <a:t>this.centerX</a:t>
            </a:r>
            <a:r>
              <a:rPr lang="en-US" dirty="0">
                <a:solidFill>
                  <a:srgbClr val="002060"/>
                </a:solidFill>
              </a:rPr>
              <a:t> = </a:t>
            </a:r>
            <a:r>
              <a:rPr lang="en-US" dirty="0" err="1">
                <a:solidFill>
                  <a:srgbClr val="002060"/>
                </a:solidFill>
              </a:rPr>
              <a:t>centerX</a:t>
            </a:r>
            <a:r>
              <a:rPr lang="en-US" dirty="0">
                <a:solidFill>
                  <a:srgbClr val="002060"/>
                </a:solidFill>
              </a:rPr>
              <a:t>;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   }</a:t>
            </a:r>
          </a:p>
          <a:p>
            <a:pPr marL="0" indent="0" algn="l" rtl="0">
              <a:buNone/>
            </a:pP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    public void </a:t>
            </a:r>
            <a:r>
              <a:rPr lang="en-US" dirty="0" err="1">
                <a:solidFill>
                  <a:srgbClr val="002060"/>
                </a:solidFill>
              </a:rPr>
              <a:t>setCenterY</a:t>
            </a:r>
            <a:r>
              <a:rPr lang="en-US" dirty="0">
                <a:solidFill>
                  <a:srgbClr val="002060"/>
                </a:solidFill>
              </a:rPr>
              <a:t>(int </a:t>
            </a:r>
            <a:r>
              <a:rPr lang="en-US" dirty="0" err="1">
                <a:solidFill>
                  <a:srgbClr val="002060"/>
                </a:solidFill>
              </a:rPr>
              <a:t>centerY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he-IL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{</a:t>
            </a:r>
          </a:p>
          <a:p>
            <a:pPr marL="0" indent="0" algn="l" rtl="0">
              <a:buNone/>
            </a:pPr>
            <a:r>
              <a:rPr lang="he-IL" dirty="0">
                <a:solidFill>
                  <a:srgbClr val="002060"/>
                </a:solidFill>
              </a:rPr>
              <a:t>      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he-IL" dirty="0">
                <a:solidFill>
                  <a:srgbClr val="FF0000"/>
                </a:solidFill>
              </a:rPr>
              <a:t>מעדכן את נקודת המרכז	//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        </a:t>
            </a:r>
            <a:r>
              <a:rPr lang="en-US" dirty="0" err="1">
                <a:solidFill>
                  <a:srgbClr val="002060"/>
                </a:solidFill>
              </a:rPr>
              <a:t>this.centerY</a:t>
            </a:r>
            <a:r>
              <a:rPr lang="en-US" dirty="0">
                <a:solidFill>
                  <a:srgbClr val="002060"/>
                </a:solidFill>
              </a:rPr>
              <a:t> = </a:t>
            </a:r>
            <a:r>
              <a:rPr lang="en-US" dirty="0" err="1">
                <a:solidFill>
                  <a:srgbClr val="002060"/>
                </a:solidFill>
              </a:rPr>
              <a:t>centerY</a:t>
            </a:r>
            <a:r>
              <a:rPr lang="en-US" dirty="0">
                <a:solidFill>
                  <a:srgbClr val="002060"/>
                </a:solidFill>
              </a:rPr>
              <a:t>;</a:t>
            </a:r>
            <a:br>
              <a:rPr lang="en-US" dirty="0">
                <a:solidFill>
                  <a:srgbClr val="002060"/>
                </a:solidFill>
              </a:rPr>
            </a:b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61E08D-9A3A-4BF1-8131-1B62D91455E5}"/>
              </a:ext>
            </a:extLst>
          </p:cNvPr>
          <p:cNvSpPr/>
          <p:nvPr/>
        </p:nvSpPr>
        <p:spPr>
          <a:xfrm>
            <a:off x="7099151" y="1458689"/>
            <a:ext cx="504336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פעולות</a:t>
            </a:r>
          </a:p>
          <a:p>
            <a:pPr algn="ctr"/>
            <a:r>
              <a:rPr lang="he-I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קובעות/מעדכנות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10203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6873" y="133311"/>
            <a:ext cx="2065646" cy="1172211"/>
          </a:xfrm>
        </p:spPr>
        <p:txBody>
          <a:bodyPr/>
          <a:lstStyle/>
          <a:p>
            <a:r>
              <a:rPr lang="he-IL" sz="3200" dirty="0"/>
              <a:t>כתיבת המחלקה </a:t>
            </a:r>
            <a:r>
              <a:rPr lang="en-US" sz="3200" dirty="0"/>
              <a:t>Circle</a:t>
            </a:r>
            <a:r>
              <a:rPr lang="he-IL" sz="3200" dirty="0"/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85FF8EA-AE87-4D2C-8DAD-11710C37827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258577" y="38432"/>
            <a:ext cx="9670514" cy="75097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l" rtl="0"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toString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he-IL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{</a:t>
            </a:r>
          </a:p>
          <a:p>
            <a:pPr marL="0" indent="0" algn="l" rtl="0">
              <a:buNone/>
            </a:pP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kumimoji="0" lang="he-IL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nsolas" panose="020B0609020204030204" pitchFamily="49" charset="0"/>
              </a:rPr>
              <a:t> מציגה את העצם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"Circle{"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"radius="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radius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="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this.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'}’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000080"/>
              </a:solidFill>
              <a:effectLst/>
              <a:latin typeface="Consolas" panose="020B0609020204030204" pitchFamily="49" charset="0"/>
            </a:endParaRPr>
          </a:p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copyCircle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(){</a:t>
            </a:r>
          </a:p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lang="he-IL" alt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הפעולה מייצרת עותק של המעגל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Circle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newC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Circle(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radius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							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newC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lvl="0" indent="0" algn="l" rt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14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FBCD0F2-D469-4552-BA4B-AA716372E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752" y="1539"/>
            <a:ext cx="9802368" cy="933550"/>
          </a:xfrm>
        </p:spPr>
        <p:txBody>
          <a:bodyPr/>
          <a:lstStyle/>
          <a:p>
            <a:r>
              <a:rPr lang="he-IL" sz="3600" dirty="0"/>
              <a:t>פעולות פנימיות ייחודיות בתוך מחלקה:</a:t>
            </a:r>
            <a:endParaRPr lang="en-US" sz="360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07834A59-C321-485B-A4C9-DF0E44DE9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616" y="1221234"/>
            <a:ext cx="9574002" cy="61555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public double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perimeter(){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מחשב ומחזיר היקף מעגל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2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altLang="en-US" sz="2000" dirty="0" err="1">
                <a:solidFill>
                  <a:schemeClr val="accent5"/>
                </a:solidFill>
                <a:latin typeface="Consolas" panose="020B0609020204030204" pitchFamily="49" charset="0"/>
              </a:rPr>
              <a:t>Math.PI</a:t>
            </a:r>
            <a:r>
              <a:rPr lang="en-US" alt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altLang="en-US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660E7A"/>
                </a:solidFill>
                <a:latin typeface="Consolas" panose="020B0609020204030204" pitchFamily="49" charset="0"/>
              </a:rPr>
              <a:t>radius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public double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area(){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מחשב ומחזיר שטח מעגל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return </a:t>
            </a:r>
            <a:r>
              <a:rPr lang="en-US" altLang="en-US" sz="2000" dirty="0" err="1">
                <a:solidFill>
                  <a:srgbClr val="0000FF"/>
                </a:solidFill>
                <a:latin typeface="Consolas" panose="020B0609020204030204" pitchFamily="49" charset="0"/>
              </a:rPr>
              <a:t>Math.PI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altLang="en-US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660E7A"/>
                </a:solidFill>
                <a:latin typeface="Consolas" panose="020B0609020204030204" pitchFamily="49" charset="0"/>
              </a:rPr>
              <a:t>radius</a:t>
            </a:r>
            <a:r>
              <a:rPr lang="en-US" altLang="en-US" sz="2000" b="1" dirty="0">
                <a:solidFill>
                  <a:srgbClr val="660E7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altLang="en-US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660E7A"/>
                </a:solidFill>
                <a:latin typeface="Consolas" panose="020B0609020204030204" pitchFamily="49" charset="0"/>
              </a:rPr>
              <a:t>radius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public void 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moveCircle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int num1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int num2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){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//</a:t>
            </a:r>
            <a:r>
              <a:rPr lang="he-IL" altLang="en-US" sz="2000" dirty="0">
                <a:solidFill>
                  <a:srgbClr val="FF0000"/>
                </a:solidFill>
                <a:latin typeface="Consolas" panose="020B0609020204030204" pitchFamily="49" charset="0"/>
              </a:rPr>
              <a:t>מזיז את מרכז המעגל לנקודה חדשה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660E7A"/>
                </a:solidFill>
                <a:latin typeface="Consolas" panose="020B0609020204030204" pitchFamily="49" charset="0"/>
              </a:rPr>
              <a:t>centerX</a:t>
            </a:r>
            <a:r>
              <a:rPr lang="en-US" altLang="en-US" sz="2000" b="1" dirty="0">
                <a:solidFill>
                  <a:srgbClr val="660E7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+= num1;</a:t>
            </a:r>
            <a:b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this</a:t>
            </a:r>
            <a:r>
              <a:rPr lang="en-US" altLang="en-US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altLang="en-US" sz="2000" b="1" dirty="0" err="1">
                <a:solidFill>
                  <a:srgbClr val="660E7A"/>
                </a:solidFill>
                <a:latin typeface="Consolas" panose="020B0609020204030204" pitchFamily="49" charset="0"/>
              </a:rPr>
              <a:t>centerY</a:t>
            </a:r>
            <a:r>
              <a:rPr lang="en-US" altLang="en-US" sz="2000" b="1" dirty="0">
                <a:solidFill>
                  <a:srgbClr val="660E7A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+=num2;</a:t>
            </a: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    </a:t>
            </a:r>
            <a:endParaRPr lang="en-US" altLang="en-US" sz="2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}//end of class</a:t>
            </a:r>
            <a:endParaRPr kumimoji="0" lang="en-US" altLang="en-US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000" dirty="0">
              <a:solidFill>
                <a:srgbClr val="000000"/>
              </a:solidFill>
              <a:highlight>
                <a:srgbClr val="FFFF00"/>
              </a:highlight>
              <a:latin typeface="Consolas" panose="020B0609020204030204" pitchFamily="49" charset="0"/>
            </a:endParaRPr>
          </a:p>
          <a:p>
            <a:pPr lvl="0"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00" dirty="0"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220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916" y="108540"/>
            <a:ext cx="3661287" cy="1000232"/>
          </a:xfrm>
        </p:spPr>
        <p:txBody>
          <a:bodyPr/>
          <a:lstStyle/>
          <a:p>
            <a:r>
              <a:rPr lang="he-IL" sz="2400" dirty="0"/>
              <a:t>מחלקה ראשית המזמנת את</a:t>
            </a:r>
            <a:br>
              <a:rPr lang="he-IL" sz="2400" dirty="0"/>
            </a:br>
            <a:r>
              <a:rPr lang="he-IL" sz="2400" dirty="0"/>
              <a:t> המחלקה </a:t>
            </a:r>
            <a:r>
              <a:rPr lang="en-US" sz="2400" dirty="0"/>
              <a:t>Circle</a:t>
            </a:r>
            <a:r>
              <a:rPr lang="he-IL" sz="2400" dirty="0"/>
              <a:t>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85FF8EA-AE87-4D2C-8DAD-11710C37827D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 bwMode="auto">
          <a:xfrm>
            <a:off x="406630" y="284653"/>
            <a:ext cx="7792490" cy="70173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import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java.util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.*;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TestCircle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main(String[]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 Circle c1=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23.5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Circle c2 =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50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250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250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Circle c3 = c2.copyCircle();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"c1="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+c1+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"c2="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+c2+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"c3="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+c3);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 Scanner input = new Scanner(System.in);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"enter radius"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double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radius=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input.nextDouble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"enter x point of center"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centerX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input.nextInt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"enter y point of center"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centerY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input.nextInt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Circle c4=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Circle(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radius,centerX,centerY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"c4="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+c4);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c2.setRadius(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(“c2=“,c2);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"perimeter="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c2.perimeter());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System.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rgbClr val="660E7A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“area of circle="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c2.squere());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DB56E5-72BB-489F-8662-6A70E8D8AC0A}"/>
              </a:ext>
            </a:extLst>
          </p:cNvPr>
          <p:cNvSpPr txBox="1"/>
          <p:nvPr/>
        </p:nvSpPr>
        <p:spPr>
          <a:xfrm>
            <a:off x="8199120" y="1024713"/>
            <a:ext cx="317328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c1=Circle{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radius=23.5, </a:t>
            </a:r>
          </a:p>
          <a:p>
            <a:pPr algn="l" rtl="0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=100,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=100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}c2=Circle{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radius=50.0,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}c3=Circle{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radius=50.0, </a:t>
            </a:r>
          </a:p>
          <a:p>
            <a:pPr algn="l" rtl="0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enter radius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120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enter x point of center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45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enter y point of center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132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c4=Circle{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radius=120.0, </a:t>
            </a:r>
          </a:p>
          <a:p>
            <a:pPr algn="l" rtl="0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=45,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=132</a:t>
            </a:r>
          </a:p>
          <a:p>
            <a:pPr algn="l" rtl="0"/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Circle{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radius=100.0, </a:t>
            </a:r>
          </a:p>
          <a:p>
            <a:pPr algn="l" rtl="0"/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centerX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=250,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centerY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=250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}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perimeter=628.0</a:t>
            </a:r>
          </a:p>
          <a:p>
            <a:pPr algn="l" rtl="0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area of circle=31400.0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85B776-BB94-432E-AF1A-76274CE86162}"/>
              </a:ext>
            </a:extLst>
          </p:cNvPr>
          <p:cNvSpPr txBox="1"/>
          <p:nvPr/>
        </p:nvSpPr>
        <p:spPr>
          <a:xfrm>
            <a:off x="8134212" y="1108771"/>
            <a:ext cx="3781385" cy="374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פלט התוכנית: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3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hlinkClick r:id="rId3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התמונות לקוחות מאתר </a:t>
            </a:r>
            <a:r>
              <a:rPr lang="en-US" sz="2800" dirty="0" err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pixabay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96000" y="1647509"/>
            <a:ext cx="10800000" cy="1180591"/>
          </a:xfrm>
        </p:spPr>
        <p:txBody>
          <a:bodyPr/>
          <a:lstStyle/>
          <a:p>
            <a:r>
              <a:rPr lang="he-IL" dirty="0"/>
              <a:t>עצמים</a:t>
            </a:r>
            <a:r>
              <a:rPr lang="en-US" dirty="0"/>
              <a:t>(Objects) </a:t>
            </a:r>
            <a:r>
              <a:rPr lang="he-IL" dirty="0"/>
              <a:t> ומחלקות</a:t>
            </a:r>
            <a:br>
              <a:rPr lang="en-US" dirty="0"/>
            </a:br>
            <a:r>
              <a:rPr lang="he-IL" sz="4800" dirty="0">
                <a:highlight>
                  <a:srgbClr val="8DD3D7"/>
                </a:highlight>
              </a:rPr>
              <a:t>עצם כפרמטר לפעולה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3114774"/>
            <a:ext cx="10800000" cy="580534"/>
          </a:xfrm>
        </p:spPr>
        <p:txBody>
          <a:bodyPr/>
          <a:lstStyle/>
          <a:p>
            <a:r>
              <a:rPr lang="he-IL" sz="2800" dirty="0">
                <a:sym typeface="Varela Round"/>
              </a:rPr>
              <a:t>מדעי המחשב יסודות1– </a:t>
            </a:r>
            <a:r>
              <a:rPr lang="en-US" sz="2800" dirty="0">
                <a:sym typeface="Varela Round"/>
              </a:rPr>
              <a:t>Java</a:t>
            </a:r>
            <a:endParaRPr lang="he-IL" sz="2800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696000" y="3655831"/>
            <a:ext cx="10800000" cy="1094193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אסנת אנגלמן </a:t>
            </a:r>
          </a:p>
          <a:p>
            <a:r>
              <a:rPr lang="he-IL" sz="2000" dirty="0">
                <a:sym typeface="Varela Round"/>
              </a:rPr>
              <a:t>צוות בודקות: צוות המורות למדעי המחשב</a:t>
            </a:r>
          </a:p>
          <a:p>
            <a:r>
              <a:rPr lang="he-IL" sz="2000" dirty="0">
                <a:sym typeface="Varela Round"/>
              </a:rPr>
              <a:t>                                בבית הספר הריאלי העברי בחיפה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1024128" y="359417"/>
            <a:ext cx="9802368" cy="720000"/>
          </a:xfrm>
        </p:spPr>
        <p:txBody>
          <a:bodyPr/>
          <a:lstStyle/>
          <a:p>
            <a:r>
              <a:rPr lang="he-IL" dirty="0"/>
              <a:t>מה נלמד היום?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933594" y="1895060"/>
            <a:ext cx="8031962" cy="4611559"/>
          </a:xfrm>
        </p:spPr>
        <p:txBody>
          <a:bodyPr/>
          <a:lstStyle/>
          <a:p>
            <a:r>
              <a:rPr lang="he-IL" dirty="0"/>
              <a:t>נשווה בין שני עצמים</a:t>
            </a:r>
          </a:p>
          <a:p>
            <a:r>
              <a:rPr lang="he-IL" dirty="0"/>
              <a:t>נייצר ונחזיר העתק של עצם מאותו הסוג</a:t>
            </a:r>
          </a:p>
          <a:p>
            <a:r>
              <a:rPr lang="he-IL" dirty="0"/>
              <a:t>נגדיר פעולות ייחודיות לעצם בתוך המחלקה</a:t>
            </a:r>
          </a:p>
          <a:p>
            <a:r>
              <a:rPr lang="he-IL" dirty="0"/>
              <a:t>נכתוב מחלקה סטטית שתבחן את כל מה שכתבנו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BFD256-CB09-5046-B89A-82F6B7ABE5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4400" dirty="0"/>
              <a:t>השוואה בין שני עצמים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8" name="Picture 4" descr="Dog, Dalmatians, Pet, Dog Breed">
            <a:extLst>
              <a:ext uri="{FF2B5EF4-FFF2-40B4-BE49-F238E27FC236}">
                <a16:creationId xmlns:a16="http://schemas.microsoft.com/office/drawing/2014/main" id="{404E73CF-7765-49AF-A279-4358840F3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22" y="2677404"/>
            <a:ext cx="4091098" cy="271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og, Labrador, Light Brown, Pet, Animal">
            <a:extLst>
              <a:ext uri="{FF2B5EF4-FFF2-40B4-BE49-F238E27FC236}">
                <a16:creationId xmlns:a16="http://schemas.microsoft.com/office/drawing/2014/main" id="{91FE99A8-4C02-40A6-9808-C4332799A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467" y="2677403"/>
            <a:ext cx="3612608" cy="271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alance, Swing, Equality, Measurement, Swinging, Scales">
            <a:extLst>
              <a:ext uri="{FF2B5EF4-FFF2-40B4-BE49-F238E27FC236}">
                <a16:creationId xmlns:a16="http://schemas.microsoft.com/office/drawing/2014/main" id="{F5B67186-B366-4ADA-816F-33392C441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520" y="3177361"/>
            <a:ext cx="2993947" cy="179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1F2D5B-4868-47C9-B696-01BE901A6476}"/>
              </a:ext>
            </a:extLst>
          </p:cNvPr>
          <p:cNvSpPr txBox="1"/>
          <p:nvPr/>
        </p:nvSpPr>
        <p:spPr>
          <a:xfrm>
            <a:off x="520595" y="5450573"/>
            <a:ext cx="8263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על מה נערוך את ההשוואה בין שני הכלבים? יופי? </a:t>
            </a:r>
            <a:r>
              <a:rPr lang="he-IL" dirty="0" err="1"/>
              <a:t>חמידות</a:t>
            </a:r>
            <a:r>
              <a:rPr lang="he-IL" dirty="0"/>
              <a:t>? גיל? אורך אוזניים? צבע לשון? מספר החברבורות? אורך שערות הפרווה? קשה להחליט..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016EA4-D3AC-4A14-B1B8-B7D4239D1AEA}"/>
              </a:ext>
            </a:extLst>
          </p:cNvPr>
          <p:cNvSpPr txBox="1"/>
          <p:nvPr/>
        </p:nvSpPr>
        <p:spPr>
          <a:xfrm>
            <a:off x="520595" y="6127142"/>
            <a:ext cx="8263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ולכן נחליט כי בהשוואה בין זוג עצמים נשווה תכונה לתכונה ולא את העצם כולו כיחידה אחת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C8E2-E2F8-4BA2-ADCF-BA808435EE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rtl="1"/>
            <a:r>
              <a:rPr lang="he-IL" sz="2400" dirty="0">
                <a:solidFill>
                  <a:srgbClr val="C00000"/>
                </a:solidFill>
              </a:rPr>
              <a:t>ראינו, אינטואיטיבית, בשקף הקודם כי לא ניתן להשוות בהשוואה פשוטה שני עצמים. </a:t>
            </a:r>
          </a:p>
          <a:p>
            <a:pPr rtl="1"/>
            <a:r>
              <a:rPr lang="he-IL" sz="2400" dirty="0">
                <a:solidFill>
                  <a:srgbClr val="C00000"/>
                </a:solidFill>
              </a:rPr>
              <a:t>השוואה בין שני עצמים, במדעי המחשב, משווה בין כתובות </a:t>
            </a:r>
            <a:r>
              <a:rPr lang="he-IL" sz="2400" dirty="0" err="1">
                <a:solidFill>
                  <a:srgbClr val="C00000"/>
                </a:solidFill>
              </a:rPr>
              <a:t>הזכרון</a:t>
            </a:r>
            <a:r>
              <a:rPr lang="he-IL" sz="2400" dirty="0">
                <a:solidFill>
                  <a:srgbClr val="C00000"/>
                </a:solidFill>
              </a:rPr>
              <a:t> שלהם במחשב ולא בין תכונותיהם. התשובה על השאלה שלעיל תחזיר </a:t>
            </a:r>
            <a:r>
              <a:rPr lang="en-US" sz="2400" dirty="0">
                <a:solidFill>
                  <a:srgbClr val="C00000"/>
                </a:solidFill>
              </a:rPr>
              <a:t>true</a:t>
            </a:r>
            <a:r>
              <a:rPr lang="he-IL" sz="2400" dirty="0">
                <a:solidFill>
                  <a:srgbClr val="C00000"/>
                </a:solidFill>
              </a:rPr>
              <a:t> רק כאשר מדובר על אותו העצם (ולא על שני עצמים שונים בעלי ערכי תכונות זהות) ולכן לא נשתמש בהשוואה זו בעבודתנו.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3287F3-F4B0-4CCE-BDD5-CD48610E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dog1==dog2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2C0C983-9C1E-43FA-9A0E-19646684BD3B}"/>
              </a:ext>
            </a:extLst>
          </p:cNvPr>
          <p:cNvCxnSpPr>
            <a:cxnSpLocks/>
          </p:cNvCxnSpPr>
          <p:nvPr/>
        </p:nvCxnSpPr>
        <p:spPr>
          <a:xfrm>
            <a:off x="3094892" y="1322363"/>
            <a:ext cx="5369486" cy="274301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10EAD4A-B5C7-4043-AB05-4D319B9E232D}"/>
              </a:ext>
            </a:extLst>
          </p:cNvPr>
          <p:cNvCxnSpPr>
            <a:cxnSpLocks/>
          </p:cNvCxnSpPr>
          <p:nvPr/>
        </p:nvCxnSpPr>
        <p:spPr>
          <a:xfrm flipV="1">
            <a:off x="2729132" y="1322363"/>
            <a:ext cx="5735246" cy="2560320"/>
          </a:xfrm>
          <a:prstGeom prst="line">
            <a:avLst/>
          </a:prstGeom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56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C76E2F-A2E9-4AF9-A575-FE8D5805D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8530" y="1245602"/>
            <a:ext cx="11161453" cy="4062435"/>
          </a:xfrm>
        </p:spPr>
        <p:txBody>
          <a:bodyPr>
            <a:noAutofit/>
          </a:bodyPr>
          <a:lstStyle/>
          <a:p>
            <a:pPr algn="l"/>
            <a:r>
              <a:rPr lang="en-US" sz="2000" dirty="0"/>
              <a:t>public </a:t>
            </a:r>
            <a:r>
              <a:rPr lang="en-US" sz="2000" dirty="0" err="1"/>
              <a:t>boolean</a:t>
            </a:r>
            <a:r>
              <a:rPr lang="en-US" sz="2000" dirty="0"/>
              <a:t> equals(Dog d)</a:t>
            </a:r>
          </a:p>
          <a:p>
            <a:pPr algn="r"/>
            <a:r>
              <a:rPr lang="en-US" sz="2000" dirty="0"/>
              <a:t>/*</a:t>
            </a:r>
            <a:r>
              <a:rPr lang="he-IL" sz="2000" dirty="0"/>
              <a:t>    פעולה המקבלת עצם מסוג כלב </a:t>
            </a:r>
            <a:endParaRPr lang="en-US" sz="2000" dirty="0"/>
          </a:p>
          <a:p>
            <a:pPr algn="l"/>
            <a:r>
              <a:rPr lang="he-IL" sz="2000" dirty="0"/>
              <a:t>ומחזירה אמת אם תכונותיו זהות לכלב הנוכחי ו'שקר' -אחרת</a:t>
            </a:r>
          </a:p>
          <a:p>
            <a:pPr algn="l"/>
            <a:r>
              <a:rPr lang="he-IL" sz="2000" dirty="0"/>
              <a:t>/*</a:t>
            </a:r>
            <a:endParaRPr lang="en-US" sz="2000" dirty="0"/>
          </a:p>
          <a:p>
            <a:pPr algn="l"/>
            <a:r>
              <a:rPr lang="en-US" sz="2000" dirty="0"/>
              <a:t>{</a:t>
            </a:r>
          </a:p>
          <a:p>
            <a:pPr algn="l"/>
            <a:r>
              <a:rPr lang="en-US" sz="2000" dirty="0"/>
              <a:t>	if (</a:t>
            </a:r>
            <a:r>
              <a:rPr lang="en-US" sz="2000" dirty="0" err="1"/>
              <a:t>this.breed</a:t>
            </a:r>
            <a:r>
              <a:rPr lang="en-US" sz="2000" dirty="0"/>
              <a:t>==</a:t>
            </a:r>
            <a:r>
              <a:rPr lang="en-US" sz="2000" dirty="0" err="1"/>
              <a:t>d.getBreed</a:t>
            </a:r>
            <a:r>
              <a:rPr lang="en-US" sz="2000" dirty="0"/>
              <a:t>() &amp;&amp; </a:t>
            </a:r>
          </a:p>
          <a:p>
            <a:pPr algn="l"/>
            <a:r>
              <a:rPr lang="en-US" sz="2000" dirty="0"/>
              <a:t>	    </a:t>
            </a:r>
            <a:r>
              <a:rPr lang="en-US" sz="2000" dirty="0" err="1"/>
              <a:t>this.length</a:t>
            </a:r>
            <a:r>
              <a:rPr lang="en-US" sz="2000" dirty="0"/>
              <a:t> == </a:t>
            </a:r>
            <a:r>
              <a:rPr lang="en-US" sz="2000" dirty="0" err="1"/>
              <a:t>d.getLength</a:t>
            </a:r>
            <a:r>
              <a:rPr lang="en-US" sz="2000" dirty="0"/>
              <a:t>() &amp;&amp;</a:t>
            </a:r>
          </a:p>
          <a:p>
            <a:pPr algn="l"/>
            <a:r>
              <a:rPr lang="en-US" sz="2000" dirty="0"/>
              <a:t>	    </a:t>
            </a:r>
            <a:r>
              <a:rPr lang="en-US" sz="2000" dirty="0" err="1"/>
              <a:t>this.age</a:t>
            </a:r>
            <a:r>
              <a:rPr lang="en-US" sz="2000" dirty="0"/>
              <a:t> == </a:t>
            </a:r>
            <a:r>
              <a:rPr lang="en-US" sz="2000" dirty="0" err="1"/>
              <a:t>d.getAge</a:t>
            </a:r>
            <a:r>
              <a:rPr lang="en-US" sz="2000" dirty="0"/>
              <a:t>()</a:t>
            </a:r>
          </a:p>
          <a:p>
            <a:pPr algn="l"/>
            <a:r>
              <a:rPr lang="en-US" sz="2000" dirty="0"/>
              <a:t>		return true;</a:t>
            </a:r>
          </a:p>
          <a:p>
            <a:pPr algn="l"/>
            <a:r>
              <a:rPr lang="en-US" sz="2000" dirty="0"/>
              <a:t>	else</a:t>
            </a:r>
          </a:p>
          <a:p>
            <a:pPr algn="l"/>
            <a:r>
              <a:rPr lang="en-US" sz="2000" dirty="0"/>
              <a:t>		return false;</a:t>
            </a:r>
            <a:endParaRPr lang="he-IL" sz="2000" dirty="0"/>
          </a:p>
          <a:p>
            <a:pPr algn="l"/>
            <a:r>
              <a:rPr lang="he-IL" sz="2000" dirty="0"/>
              <a:t>{</a:t>
            </a:r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857DA-F342-4958-B2A3-BC687BC5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78859"/>
            <a:ext cx="10652598" cy="720000"/>
          </a:xfrm>
        </p:spPr>
        <p:txBody>
          <a:bodyPr/>
          <a:lstStyle/>
          <a:p>
            <a:r>
              <a:rPr lang="he-IL" sz="2800" dirty="0"/>
              <a:t>כדי לבנות פעולה פנימית המשווה בין שני עצמים, עלינו לשלוח עצם נוסף כפרמטר ולהשוות </a:t>
            </a:r>
            <a:br>
              <a:rPr lang="en-US" sz="2800" dirty="0"/>
            </a:br>
            <a:r>
              <a:rPr lang="he-IL" sz="2800" dirty="0"/>
              <a:t>בינו לבין </a:t>
            </a:r>
            <a:r>
              <a:rPr lang="en-US" sz="2800" dirty="0"/>
              <a:t>this</a:t>
            </a:r>
            <a:r>
              <a:rPr lang="he-IL" sz="2800" dirty="0"/>
              <a:t>- העצם הנוכחי</a:t>
            </a:r>
            <a:endParaRPr lang="en-US" sz="28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F30CD38-D850-467F-ACB8-757A2B7A65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263072"/>
              </p:ext>
            </p:extLst>
          </p:nvPr>
        </p:nvGraphicFramePr>
        <p:xfrm>
          <a:off x="5617700" y="2753360"/>
          <a:ext cx="327637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158">
                  <a:extLst>
                    <a:ext uri="{9D8B030D-6E8A-4147-A177-3AD203B41FA5}">
                      <a16:colId xmlns:a16="http://schemas.microsoft.com/office/drawing/2014/main" val="2633544066"/>
                    </a:ext>
                  </a:extLst>
                </a:gridCol>
                <a:gridCol w="1279217">
                  <a:extLst>
                    <a:ext uri="{9D8B030D-6E8A-4147-A177-3AD203B41FA5}">
                      <a16:colId xmlns:a16="http://schemas.microsoft.com/office/drawing/2014/main" val="31791633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שם המחלקה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42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-int breed</a:t>
                      </a:r>
                    </a:p>
                    <a:p>
                      <a:pPr algn="l"/>
                      <a:r>
                        <a:rPr lang="en-US" dirty="0"/>
                        <a:t>-double length</a:t>
                      </a:r>
                    </a:p>
                    <a:p>
                      <a:pPr algn="l"/>
                      <a:r>
                        <a:rPr lang="en-US" dirty="0"/>
                        <a:t>-double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גזע הכלב</a:t>
                      </a:r>
                    </a:p>
                    <a:p>
                      <a:r>
                        <a:rPr lang="he-IL" dirty="0"/>
                        <a:t>אורך גופו</a:t>
                      </a:r>
                    </a:p>
                    <a:p>
                      <a:r>
                        <a:rPr lang="he-IL" dirty="0"/>
                        <a:t>גיל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58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71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03ABDB6-C4A8-4F72-8ACD-FBF2E0EFD133}"/>
              </a:ext>
            </a:extLst>
          </p:cNvPr>
          <p:cNvSpPr txBox="1"/>
          <p:nvPr/>
        </p:nvSpPr>
        <p:spPr>
          <a:xfrm>
            <a:off x="7061078" y="523572"/>
            <a:ext cx="464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/>
              <a:t>דוגמא נוספת להשוואת </a:t>
            </a:r>
            <a:r>
              <a:rPr lang="en-US" sz="2400" dirty="0"/>
              <a:t>- </a:t>
            </a:r>
            <a:r>
              <a:rPr lang="he-IL" sz="2400" dirty="0"/>
              <a:t>מוצרים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F45B83-44C3-4614-B183-60B9A9D139ED}"/>
              </a:ext>
            </a:extLst>
          </p:cNvPr>
          <p:cNvSpPr txBox="1"/>
          <p:nvPr/>
        </p:nvSpPr>
        <p:spPr>
          <a:xfrm>
            <a:off x="134748" y="797817"/>
            <a:ext cx="6431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/>
              <a:t>public </a:t>
            </a:r>
            <a:r>
              <a:rPr lang="en-US" sz="2000" dirty="0" err="1"/>
              <a:t>boolean</a:t>
            </a:r>
            <a:r>
              <a:rPr lang="en-US" sz="2000" dirty="0"/>
              <a:t> equals(Product p)</a:t>
            </a:r>
          </a:p>
          <a:p>
            <a:pPr algn="l"/>
            <a:r>
              <a:rPr lang="he-IL" sz="2000" dirty="0"/>
              <a:t>פעולה המקבלת עצם מסוג מוצר</a:t>
            </a:r>
            <a:r>
              <a:rPr lang="en-US" sz="2000" dirty="0"/>
              <a:t> /*</a:t>
            </a:r>
          </a:p>
          <a:p>
            <a:pPr algn="l"/>
            <a:r>
              <a:rPr lang="he-IL" sz="2000" dirty="0"/>
              <a:t>ומחזירה אמת אם קוד המוצר זהה</a:t>
            </a:r>
          </a:p>
          <a:p>
            <a:pPr algn="l"/>
            <a:r>
              <a:rPr lang="he-IL" sz="2000" dirty="0"/>
              <a:t>/*</a:t>
            </a:r>
            <a:endParaRPr lang="en-US" sz="2000" dirty="0"/>
          </a:p>
          <a:p>
            <a:pPr algn="l"/>
            <a:r>
              <a:rPr lang="en-US" sz="2000" dirty="0"/>
              <a:t>{</a:t>
            </a:r>
          </a:p>
          <a:p>
            <a:pPr algn="l" rtl="0"/>
            <a:r>
              <a:rPr lang="en-US" sz="2000" dirty="0"/>
              <a:t>	if (</a:t>
            </a:r>
            <a:r>
              <a:rPr lang="en-US" sz="2000" dirty="0" err="1"/>
              <a:t>this.code.compareTo</a:t>
            </a:r>
            <a:r>
              <a:rPr lang="en-US" sz="2000" dirty="0"/>
              <a:t>(</a:t>
            </a:r>
            <a:r>
              <a:rPr lang="en-US" sz="2000" dirty="0" err="1"/>
              <a:t>p.getCode</a:t>
            </a:r>
            <a:r>
              <a:rPr lang="en-US" sz="2000" dirty="0"/>
              <a:t>())==0)</a:t>
            </a:r>
          </a:p>
          <a:p>
            <a:pPr algn="l" rtl="0"/>
            <a:r>
              <a:rPr lang="en-US" sz="2000" dirty="0"/>
              <a:t>		return true;</a:t>
            </a:r>
          </a:p>
          <a:p>
            <a:pPr algn="l" rtl="0"/>
            <a:r>
              <a:rPr lang="en-US" sz="2000" dirty="0"/>
              <a:t>	else</a:t>
            </a:r>
          </a:p>
          <a:p>
            <a:pPr algn="l" rtl="0"/>
            <a:r>
              <a:rPr lang="en-US" sz="2000" dirty="0"/>
              <a:t>		return false;</a:t>
            </a:r>
            <a:endParaRPr lang="he-IL" sz="2000" dirty="0"/>
          </a:p>
          <a:p>
            <a:pPr algn="l"/>
            <a:r>
              <a:rPr lang="he-IL" sz="1800" dirty="0"/>
              <a:t>{</a:t>
            </a:r>
            <a:endParaRPr lang="en-US" sz="1800" dirty="0"/>
          </a:p>
          <a:p>
            <a:pPr algn="l" rtl="0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D53D65-E078-441B-9C79-034BAD6A3F64}"/>
              </a:ext>
            </a:extLst>
          </p:cNvPr>
          <p:cNvSpPr txBox="1"/>
          <p:nvPr/>
        </p:nvSpPr>
        <p:spPr>
          <a:xfrm>
            <a:off x="-240411" y="4859854"/>
            <a:ext cx="8083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b="1" dirty="0">
                <a:solidFill>
                  <a:schemeClr val="accent6">
                    <a:lumMod val="50000"/>
                  </a:schemeClr>
                </a:solidFill>
              </a:rPr>
              <a:t>בדוגמא זו, לא ערכנו השוואה בין כל התכונות, אלא בחרנו בהשוואה בודדת של </a:t>
            </a:r>
            <a:r>
              <a:rPr lang="he-IL" sz="2400" b="1" dirty="0">
                <a:solidFill>
                  <a:schemeClr val="accent6">
                    <a:lumMod val="50000"/>
                  </a:schemeClr>
                </a:solidFill>
                <a:highlight>
                  <a:srgbClr val="FFFF00"/>
                </a:highlight>
              </a:rPr>
              <a:t>קוד המוצר</a:t>
            </a:r>
            <a:r>
              <a:rPr lang="he-IL" sz="2400" b="1" dirty="0">
                <a:solidFill>
                  <a:schemeClr val="accent6">
                    <a:lumMod val="50000"/>
                  </a:schemeClr>
                </a:solidFill>
              </a:rPr>
              <a:t>, כי זו התכונה המבדילה בין מוצר למוצר.</a:t>
            </a:r>
            <a:endParaRPr lang="en-U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CCC2D656-F4C2-44BE-BCE9-5E58FC91A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26918"/>
              </p:ext>
            </p:extLst>
          </p:nvPr>
        </p:nvGraphicFramePr>
        <p:xfrm>
          <a:off x="8317470" y="1940192"/>
          <a:ext cx="387453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805">
                  <a:extLst>
                    <a:ext uri="{9D8B030D-6E8A-4147-A177-3AD203B41FA5}">
                      <a16:colId xmlns:a16="http://schemas.microsoft.com/office/drawing/2014/main" val="301616831"/>
                    </a:ext>
                  </a:extLst>
                </a:gridCol>
                <a:gridCol w="1964725">
                  <a:extLst>
                    <a:ext uri="{9D8B030D-6E8A-4147-A177-3AD203B41FA5}">
                      <a16:colId xmlns:a16="http://schemas.microsoft.com/office/drawing/2014/main" val="2925403914"/>
                    </a:ext>
                  </a:extLst>
                </a:gridCol>
              </a:tblGrid>
              <a:tr h="336744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36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/>
                        <a:t>קוד המוצר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97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double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/>
                        <a:t>מחיר המוצר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8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int 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הכמות במלאי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921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046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3EFFAF-FD06-4A74-A2E4-A321CBB61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פעולה להעתקת עצם לעצם חדש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14A365-6BE8-499D-B190-E7D468A3C33D}"/>
              </a:ext>
            </a:extLst>
          </p:cNvPr>
          <p:cNvSpPr txBox="1"/>
          <p:nvPr/>
        </p:nvSpPr>
        <p:spPr>
          <a:xfrm>
            <a:off x="181068" y="1560945"/>
            <a:ext cx="782195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/>
              <a:t>public Product </a:t>
            </a:r>
            <a:r>
              <a:rPr lang="en-US" dirty="0" err="1"/>
              <a:t>copyProduct</a:t>
            </a:r>
            <a:r>
              <a:rPr lang="en-US" dirty="0"/>
              <a:t>()</a:t>
            </a:r>
          </a:p>
          <a:p>
            <a:pPr algn="l" rtl="0"/>
            <a:r>
              <a:rPr lang="en-US" dirty="0"/>
              <a:t>//</a:t>
            </a:r>
            <a:r>
              <a:rPr lang="he-IL" dirty="0">
                <a:highlight>
                  <a:srgbClr val="FFFF00"/>
                </a:highlight>
              </a:rPr>
              <a:t>פעולה פנימית</a:t>
            </a:r>
            <a:endParaRPr lang="en-US" dirty="0">
              <a:highlight>
                <a:srgbClr val="FFFF00"/>
              </a:highlight>
            </a:endParaRPr>
          </a:p>
          <a:p>
            <a:pPr algn="l" rtl="0"/>
            <a:r>
              <a:rPr lang="en-US" dirty="0"/>
              <a:t>{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/>
              <a:t>  Product </a:t>
            </a:r>
            <a:r>
              <a:rPr lang="en-US" dirty="0" err="1"/>
              <a:t>newP</a:t>
            </a:r>
            <a:r>
              <a:rPr lang="en-US" dirty="0"/>
              <a:t> = new Product(</a:t>
            </a:r>
            <a:r>
              <a:rPr lang="en-US" dirty="0" err="1"/>
              <a:t>this.code</a:t>
            </a:r>
            <a:r>
              <a:rPr lang="en-US" dirty="0"/>
              <a:t>, </a:t>
            </a:r>
            <a:r>
              <a:rPr lang="en-US" dirty="0" err="1"/>
              <a:t>this.price</a:t>
            </a:r>
            <a:r>
              <a:rPr lang="en-US" dirty="0"/>
              <a:t>, this quantity)</a:t>
            </a:r>
          </a:p>
          <a:p>
            <a:pPr algn="l" rtl="0"/>
            <a:r>
              <a:rPr lang="en-US" dirty="0"/>
              <a:t>  return </a:t>
            </a:r>
            <a:r>
              <a:rPr lang="en-US" dirty="0" err="1"/>
              <a:t>newP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0AAE83-2284-42EC-806E-F01FEA60F097}"/>
              </a:ext>
            </a:extLst>
          </p:cNvPr>
          <p:cNvSpPr txBox="1"/>
          <p:nvPr/>
        </p:nvSpPr>
        <p:spPr>
          <a:xfrm>
            <a:off x="244444" y="3928770"/>
            <a:ext cx="96656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highlight>
                  <a:srgbClr val="E0E0E0"/>
                </a:highlight>
              </a:rPr>
              <a:t>public static Product </a:t>
            </a:r>
            <a:r>
              <a:rPr lang="en-US" dirty="0" err="1">
                <a:highlight>
                  <a:srgbClr val="E0E0E0"/>
                </a:highlight>
              </a:rPr>
              <a:t>copyProduct</a:t>
            </a:r>
            <a:r>
              <a:rPr lang="en-US" dirty="0">
                <a:highlight>
                  <a:srgbClr val="E0E0E0"/>
                </a:highlight>
              </a:rPr>
              <a:t>(Product p)</a:t>
            </a:r>
          </a:p>
          <a:p>
            <a:pPr algn="l" rtl="0"/>
            <a:r>
              <a:rPr lang="en-US" dirty="0">
                <a:highlight>
                  <a:srgbClr val="E0E0E0"/>
                </a:highlight>
              </a:rPr>
              <a:t>//</a:t>
            </a:r>
            <a:r>
              <a:rPr lang="he-IL" dirty="0">
                <a:highlight>
                  <a:srgbClr val="FFFF00"/>
                </a:highlight>
              </a:rPr>
              <a:t>פעולה במחלקה חיצונית</a:t>
            </a:r>
            <a:endParaRPr lang="en-US" dirty="0">
              <a:highlight>
                <a:srgbClr val="FFFF00"/>
              </a:highlight>
            </a:endParaRPr>
          </a:p>
          <a:p>
            <a:pPr algn="l" rtl="0"/>
            <a:r>
              <a:rPr lang="en-US" dirty="0">
                <a:highlight>
                  <a:srgbClr val="E0E0E0"/>
                </a:highlight>
              </a:rPr>
              <a:t>{</a:t>
            </a:r>
          </a:p>
          <a:p>
            <a:pPr algn="l" rtl="0"/>
            <a:endParaRPr lang="en-US" dirty="0">
              <a:highlight>
                <a:srgbClr val="E0E0E0"/>
              </a:highlight>
            </a:endParaRPr>
          </a:p>
          <a:p>
            <a:pPr algn="l" rtl="0"/>
            <a:r>
              <a:rPr lang="en-US" dirty="0">
                <a:highlight>
                  <a:srgbClr val="E0E0E0"/>
                </a:highlight>
              </a:rPr>
              <a:t>   Product </a:t>
            </a:r>
            <a:r>
              <a:rPr lang="en-US" dirty="0" err="1">
                <a:highlight>
                  <a:srgbClr val="E0E0E0"/>
                </a:highlight>
              </a:rPr>
              <a:t>newP</a:t>
            </a:r>
            <a:r>
              <a:rPr lang="en-US" dirty="0">
                <a:highlight>
                  <a:srgbClr val="E0E0E0"/>
                </a:highlight>
              </a:rPr>
              <a:t> = new Product(</a:t>
            </a:r>
            <a:r>
              <a:rPr lang="en-US" dirty="0" err="1">
                <a:highlight>
                  <a:srgbClr val="E0E0E0"/>
                </a:highlight>
              </a:rPr>
              <a:t>p.getCode</a:t>
            </a:r>
            <a:r>
              <a:rPr lang="en-US" dirty="0">
                <a:highlight>
                  <a:srgbClr val="E0E0E0"/>
                </a:highlight>
              </a:rPr>
              <a:t>(), </a:t>
            </a:r>
            <a:r>
              <a:rPr lang="en-US" dirty="0" err="1">
                <a:highlight>
                  <a:srgbClr val="E0E0E0"/>
                </a:highlight>
              </a:rPr>
              <a:t>p.getPrice</a:t>
            </a:r>
            <a:r>
              <a:rPr lang="en-US" dirty="0">
                <a:highlight>
                  <a:srgbClr val="E0E0E0"/>
                </a:highlight>
              </a:rPr>
              <a:t>(),  </a:t>
            </a:r>
            <a:r>
              <a:rPr lang="en-US" dirty="0" err="1">
                <a:highlight>
                  <a:srgbClr val="E0E0E0"/>
                </a:highlight>
              </a:rPr>
              <a:t>p.getQuantity</a:t>
            </a:r>
            <a:r>
              <a:rPr lang="en-US" dirty="0">
                <a:highlight>
                  <a:srgbClr val="E0E0E0"/>
                </a:highlight>
              </a:rPr>
              <a:t>())</a:t>
            </a:r>
          </a:p>
          <a:p>
            <a:pPr algn="l" rtl="0"/>
            <a:r>
              <a:rPr lang="en-US" dirty="0">
                <a:highlight>
                  <a:srgbClr val="E0E0E0"/>
                </a:highlight>
              </a:rPr>
              <a:t>   return </a:t>
            </a:r>
            <a:r>
              <a:rPr lang="en-US" dirty="0" err="1">
                <a:highlight>
                  <a:srgbClr val="E0E0E0"/>
                </a:highlight>
              </a:rPr>
              <a:t>newP</a:t>
            </a:r>
            <a:r>
              <a:rPr lang="en-US" dirty="0">
                <a:highlight>
                  <a:srgbClr val="E0E0E0"/>
                </a:highlight>
              </a:rPr>
              <a:t>;</a:t>
            </a:r>
          </a:p>
          <a:p>
            <a:pPr algn="l" rtl="0"/>
            <a:r>
              <a:rPr lang="en-US" dirty="0">
                <a:highlight>
                  <a:srgbClr val="E0E0E0"/>
                </a:highlight>
              </a:rPr>
              <a:t>}</a:t>
            </a:r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568B4109-245B-40A3-B87D-29CDA1C02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69501"/>
              </p:ext>
            </p:extLst>
          </p:nvPr>
        </p:nvGraphicFramePr>
        <p:xfrm>
          <a:off x="6270368" y="1029705"/>
          <a:ext cx="387453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9805">
                  <a:extLst>
                    <a:ext uri="{9D8B030D-6E8A-4147-A177-3AD203B41FA5}">
                      <a16:colId xmlns:a16="http://schemas.microsoft.com/office/drawing/2014/main" val="301616831"/>
                    </a:ext>
                  </a:extLst>
                </a:gridCol>
                <a:gridCol w="1964725">
                  <a:extLst>
                    <a:ext uri="{9D8B030D-6E8A-4147-A177-3AD203B41FA5}">
                      <a16:colId xmlns:a16="http://schemas.microsoft.com/office/drawing/2014/main" val="2925403914"/>
                    </a:ext>
                  </a:extLst>
                </a:gridCol>
              </a:tblGrid>
              <a:tr h="336744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36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String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/>
                        <a:t>קוד המוצר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897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double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/>
                        <a:t>מחיר המוצר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8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int 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הכמות במלאי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921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096CD2B-FC12-4F4E-8B20-3D8440B8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6558" y="175094"/>
            <a:ext cx="6129196" cy="720000"/>
          </a:xfrm>
        </p:spPr>
        <p:txBody>
          <a:bodyPr/>
          <a:lstStyle/>
          <a:p>
            <a:r>
              <a:rPr lang="he-IL" dirty="0"/>
              <a:t>לפני ההפסקה-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A8C914-23F1-420A-A5A7-3A3BCEB92278}"/>
              </a:ext>
            </a:extLst>
          </p:cNvPr>
          <p:cNvSpPr txBox="1"/>
          <p:nvPr/>
        </p:nvSpPr>
        <p:spPr>
          <a:xfrm>
            <a:off x="3078178" y="1711105"/>
            <a:ext cx="8238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בואו נחשוב יחדיו- למה צריך פעולות ההעתקה?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06D95C-A501-44DA-882E-C1F3C9EF9A6F}"/>
              </a:ext>
            </a:extLst>
          </p:cNvPr>
          <p:cNvSpPr txBox="1"/>
          <p:nvPr/>
        </p:nvSpPr>
        <p:spPr>
          <a:xfrm>
            <a:off x="3358836" y="2054827"/>
            <a:ext cx="7957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למשל, אם אני בעלת חנות לנעליים. אני מעוניינת לרכוש חנות נוספת ולמכור בה את אותם דגמי הנעליים. במקרה כזה, לא ארצה לגרוע את הנעליים מהחנות הראשונה, אלא ארצה ליצר </a:t>
            </a:r>
            <a:r>
              <a:rPr lang="he-IL" dirty="0">
                <a:highlight>
                  <a:srgbClr val="FFFF00"/>
                </a:highlight>
              </a:rPr>
              <a:t>כפילות</a:t>
            </a:r>
            <a:r>
              <a:rPr lang="he-IL" dirty="0"/>
              <a:t> של מוצרים.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444AF1-0A37-4CB4-AE93-C0D09075FB46}"/>
              </a:ext>
            </a:extLst>
          </p:cNvPr>
          <p:cNvSpPr txBox="1"/>
          <p:nvPr/>
        </p:nvSpPr>
        <p:spPr>
          <a:xfrm>
            <a:off x="3397313" y="3122371"/>
            <a:ext cx="7957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דוגמא נוספת- כשמורה מלווה קבוצה של תלמידים לטיול, המורה לא יגרע את פרטי התלמידים היוצאים מתוך מצבת הכיתה, אלא ייצור </a:t>
            </a:r>
            <a:r>
              <a:rPr lang="he-IL" dirty="0">
                <a:highlight>
                  <a:srgbClr val="FFFF00"/>
                </a:highlight>
              </a:rPr>
              <a:t>העתק</a:t>
            </a:r>
            <a:r>
              <a:rPr lang="he-IL" dirty="0"/>
              <a:t> של פרטי התלמידים שתלווה אותו במהלך הטיול.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711678-D047-4B36-ABB0-27EBBF75FDE0}"/>
              </a:ext>
            </a:extLst>
          </p:cNvPr>
          <p:cNvSpPr txBox="1"/>
          <p:nvPr/>
        </p:nvSpPr>
        <p:spPr>
          <a:xfrm>
            <a:off x="1363100" y="4738944"/>
            <a:ext cx="3991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/>
              <a:t>האם תוכלו לחשוב על דוגמא נוספת?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9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1929</Words>
  <Application>Microsoft Macintosh PowerPoint</Application>
  <PresentationFormat>Widescreen</PresentationFormat>
  <Paragraphs>215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Consolas</vt:lpstr>
      <vt:lpstr>Varela Round</vt:lpstr>
      <vt:lpstr>ערכת נושא Office</vt:lpstr>
      <vt:lpstr>מערכת שידורים לאומית</vt:lpstr>
      <vt:lpstr>עצמים(Objects)  ומחלקות עצם כפרמטר לפעולה</vt:lpstr>
      <vt:lpstr>מה נלמד היום? </vt:lpstr>
      <vt:lpstr>השוואה בין שני עצמים</vt:lpstr>
      <vt:lpstr>dog1==dog2</vt:lpstr>
      <vt:lpstr>כדי לבנות פעולה פנימית המשווה בין שני עצמים, עלינו לשלוח עצם נוסף כפרמטר ולהשוות  בינו לבין this- העצם הנוכחי</vt:lpstr>
      <vt:lpstr>PowerPoint Presentation</vt:lpstr>
      <vt:lpstr>פעולה להעתקת עצם לעצם חדש</vt:lpstr>
      <vt:lpstr>לפני ההפסקה-</vt:lpstr>
      <vt:lpstr>ומה נעשה כעת?</vt:lpstr>
      <vt:lpstr>כתבו תוכנית במקביל אלי:</vt:lpstr>
      <vt:lpstr>PowerPoint Presentation</vt:lpstr>
      <vt:lpstr>כתיבת המחלקה Circle:</vt:lpstr>
      <vt:lpstr>כתיבת המחלקה Circle:</vt:lpstr>
      <vt:lpstr>כתיבת המחלקה Circle:</vt:lpstr>
      <vt:lpstr>כתיבת המחלקה Circle:</vt:lpstr>
      <vt:lpstr>פעולות פנימיות ייחודיות בתוך מחלקה:</vt:lpstr>
      <vt:lpstr>מחלקה ראשית המזמנת את  המחלקה Circle: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אסנת אנגלמן</dc:creator>
  <cp:lastModifiedBy>Yuval Yadai</cp:lastModifiedBy>
  <cp:revision>7</cp:revision>
  <dcterms:created xsi:type="dcterms:W3CDTF">2020-08-16T08:40:41Z</dcterms:created>
  <dcterms:modified xsi:type="dcterms:W3CDTF">2020-08-16T16:44:34Z</dcterms:modified>
</cp:coreProperties>
</file>