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1"/>
  </p:notesMasterIdLst>
  <p:sldIdLst>
    <p:sldId id="313" r:id="rId2"/>
    <p:sldId id="314" r:id="rId3"/>
    <p:sldId id="263" r:id="rId4"/>
    <p:sldId id="288" r:id="rId5"/>
    <p:sldId id="317" r:id="rId6"/>
    <p:sldId id="311" r:id="rId7"/>
    <p:sldId id="312" r:id="rId8"/>
    <p:sldId id="315" r:id="rId9"/>
    <p:sldId id="316" r:id="rId10"/>
    <p:sldId id="329" r:id="rId11"/>
    <p:sldId id="320" r:id="rId12"/>
    <p:sldId id="330" r:id="rId13"/>
    <p:sldId id="332" r:id="rId14"/>
    <p:sldId id="333" r:id="rId15"/>
    <p:sldId id="334" r:id="rId16"/>
    <p:sldId id="335" r:id="rId17"/>
    <p:sldId id="336" r:id="rId18"/>
    <p:sldId id="319" r:id="rId19"/>
    <p:sldId id="291" r:id="rId2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אסנת אנגלמן" initials="אא" lastIdx="2" clrIdx="0">
    <p:extLst>
      <p:ext uri="{19B8F6BF-5375-455C-9EA6-DF929625EA0E}">
        <p15:presenceInfo xmlns:p15="http://schemas.microsoft.com/office/powerpoint/2012/main" userId="אסנת אנגלמן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0"/>
    <a:srgbClr val="192A72"/>
    <a:srgbClr val="92D050"/>
    <a:srgbClr val="6CF0FF"/>
    <a:srgbClr val="E6E6E6"/>
    <a:srgbClr val="11A4AB"/>
    <a:srgbClr val="12B4BC"/>
    <a:srgbClr val="8DD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6" autoAdjust="0"/>
    <p:restoredTop sz="94698"/>
  </p:normalViewPr>
  <p:slideViewPr>
    <p:cSldViewPr snapToGrid="0" snapToObjects="1">
      <p:cViewPr varScale="1">
        <p:scale>
          <a:sx n="88" d="100"/>
          <a:sy n="88" d="100"/>
        </p:scale>
        <p:origin x="968" y="184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כ"ו.אב.תש"ף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2409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29979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6701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9040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DF83E7-A828-4E18-9E21-DA925548D1ED}" type="slidenum">
              <a:rPr lang="he-IL" smtClean="0"/>
              <a:pPr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5395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 - מערכת שידורים לאומ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6000" y="2693989"/>
            <a:ext cx="11160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F2D798A-D3EB-4AD6-BA0D-6AF5A272CB65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661D397-1081-475E-877E-2C0275DD9CD7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C9C924-5BCF-44F6-9D2C-C85E4D329EC9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B07856-A797-4811-9A80-36465708097A}"/>
              </a:ext>
            </a:extLst>
          </p:cNvPr>
          <p:cNvSpPr/>
          <p:nvPr userDrawn="1"/>
        </p:nvSpPr>
        <p:spPr>
          <a:xfrm>
            <a:off x="-3261642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ראשי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FEA3643-4251-43C2-A891-4C9664978EA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4360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8" name="כותרת 1">
            <a:extLst>
              <a:ext uri="{FF2B5EF4-FFF2-40B4-BE49-F238E27FC236}">
                <a16:creationId xmlns:a16="http://schemas.microsoft.com/office/drawing/2014/main" id="{C304FB8B-5E14-469F-8BA4-BF0F011B9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8">
            <a:extLst>
              <a:ext uri="{FF2B5EF4-FFF2-40B4-BE49-F238E27FC236}">
                <a16:creationId xmlns:a16="http://schemas.microsoft.com/office/drawing/2014/main" id="{B712628B-0991-4441-8324-4563256F9B32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26E72AF6-8AD0-4AAD-B906-30424D022CD1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1" name="מלבן מעוגל 8">
            <a:extLst>
              <a:ext uri="{FF2B5EF4-FFF2-40B4-BE49-F238E27FC236}">
                <a16:creationId xmlns:a16="http://schemas.microsoft.com/office/drawing/2014/main" id="{68D073A7-D8C0-45AA-A5E4-B6122A52E8F5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0">
            <a:extLst>
              <a:ext uri="{FF2B5EF4-FFF2-40B4-BE49-F238E27FC236}">
                <a16:creationId xmlns:a16="http://schemas.microsoft.com/office/drawing/2014/main" id="{DF89C8AF-9EDF-46EF-BAB7-2D35F683552B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Picture Placeholder 6">
            <a:extLst>
              <a:ext uri="{FF2B5EF4-FFF2-40B4-BE49-F238E27FC236}">
                <a16:creationId xmlns:a16="http://schemas.microsoft.com/office/drawing/2014/main" id="{52FC1393-B378-4A8A-8716-61E038E3D63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72315" y="1310640"/>
            <a:ext cx="4511040" cy="426720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A01DEB-EE2D-463E-B92D-20469AC2DACB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ADC8B5D-6FF7-4E76-819C-95A4A6017B9C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0F30E8-13B7-4C55-A126-67529F765268}"/>
              </a:ext>
            </a:extLst>
          </p:cNvPr>
          <p:cNvSpPr/>
          <p:nvPr userDrawn="1"/>
        </p:nvSpPr>
        <p:spPr>
          <a:xfrm rot="5400000">
            <a:off x="10092700" y="2084060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E7D38CE-7F73-4533-B25A-F628D3EBA7C1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4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E2084-C39C-4BC7-A4D5-0DD7A6F96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75385-EB42-474F-8764-1F215B78303F}" type="datetimeFigureOut">
              <a:rPr lang="en-US" smtClean="0"/>
              <a:t>8/16/20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24ECC1-0FB7-488C-B7D4-9A1EF5AD3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BB7CB2-A10E-41DC-AD96-A77D65517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0FFB-EC2F-4BA1-971C-E2722170B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טי השיעור, מקצוע ו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000014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240593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872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לבן מעוגל 7">
            <a:extLst>
              <a:ext uri="{FF2B5EF4-FFF2-40B4-BE49-F238E27FC236}">
                <a16:creationId xmlns:a16="http://schemas.microsoft.com/office/drawing/2014/main" id="{F6801116-CC43-4B2A-8C30-E06B51438E5F}"/>
              </a:ext>
            </a:extLst>
          </p:cNvPr>
          <p:cNvSpPr/>
          <p:nvPr userDrawn="1"/>
        </p:nvSpPr>
        <p:spPr>
          <a:xfrm>
            <a:off x="9066088" y="593003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3851AC-7C39-4D24-80F3-E23F47BEFFD4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AEE328-D2C3-444A-8724-BDAF608C4860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D96B898-2CF0-49F5-BBD6-BB8ACC47A495}"/>
              </a:ext>
            </a:extLst>
          </p:cNvPr>
          <p:cNvSpPr/>
          <p:nvPr userDrawn="1"/>
        </p:nvSpPr>
        <p:spPr>
          <a:xfrm rot="5400000">
            <a:off x="10107939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9EA7E53-F4C8-4E78-8841-55D753889071}"/>
              </a:ext>
            </a:extLst>
          </p:cNvPr>
          <p:cNvSpPr/>
          <p:nvPr userDrawn="1"/>
        </p:nvSpPr>
        <p:spPr>
          <a:xfrm>
            <a:off x="-3246402" y="-426720"/>
            <a:ext cx="3246401" cy="807856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כותרת 1">
            <a:extLst>
              <a:ext uri="{FF2B5EF4-FFF2-40B4-BE49-F238E27FC236}">
                <a16:creationId xmlns:a16="http://schemas.microsoft.com/office/drawing/2014/main" id="{6AF90618-5011-488D-8577-8090B2BE54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6000" y="140076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23" name="Google Shape;11;p2">
            <a:extLst>
              <a:ext uri="{FF2B5EF4-FFF2-40B4-BE49-F238E27FC236}">
                <a16:creationId xmlns:a16="http://schemas.microsoft.com/office/drawing/2014/main" id="{60774046-55DB-47C4-8731-49E4A217CD4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696000" y="2798300"/>
            <a:ext cx="10800000" cy="7200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24" name="מציין מיקום תוכן 2">
            <a:extLst>
              <a:ext uri="{FF2B5EF4-FFF2-40B4-BE49-F238E27FC236}">
                <a16:creationId xmlns:a16="http://schemas.microsoft.com/office/drawing/2014/main" id="{4EE53297-C04D-4B07-99F8-BCEC4E3B9EB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96000" y="3655832"/>
            <a:ext cx="10800000" cy="720000"/>
          </a:xfrm>
        </p:spPr>
        <p:txBody>
          <a:bodyPr anchor="ctr"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20" name="מציין מיקום של מספר שקופית 22">
            <a:extLst>
              <a:ext uri="{FF2B5EF4-FFF2-40B4-BE49-F238E27FC236}">
                <a16:creationId xmlns:a16="http://schemas.microsoft.com/office/drawing/2014/main" id="{58C13A1B-004E-44B4-BBDC-E08548A96B8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4129222" cy="2978963"/>
          </a:xfrm>
          <a:prstGeom prst="roundRect">
            <a:avLst>
              <a:gd name="adj" fmla="val 50000"/>
            </a:avLst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>
                <a:solidFill>
                  <a:srgbClr val="192A72"/>
                </a:solidFill>
              </a:rPr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96000" y="1919888"/>
            <a:ext cx="10800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15" name="מלבן מעוגל 6">
            <a:extLst>
              <a:ext uri="{FF2B5EF4-FFF2-40B4-BE49-F238E27FC236}">
                <a16:creationId xmlns:a16="http://schemas.microsoft.com/office/drawing/2014/main" id="{B4A26894-BFC6-4CB2-9F98-6C0AB203AB11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לבן מעוגל 7">
            <a:extLst>
              <a:ext uri="{FF2B5EF4-FFF2-40B4-BE49-F238E27FC236}">
                <a16:creationId xmlns:a16="http://schemas.microsoft.com/office/drawing/2014/main" id="{93139C06-AB68-49E4-9F8F-F0E56072AD87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92F44B1F-CB02-4BE0-9593-98D37356833A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8" name="מלבן מעוגל 10">
            <a:extLst>
              <a:ext uri="{FF2B5EF4-FFF2-40B4-BE49-F238E27FC236}">
                <a16:creationId xmlns:a16="http://schemas.microsoft.com/office/drawing/2014/main" id="{F91DCBDE-92CA-433E-83D5-3B5D0DD4B449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194D36-FE0A-4C9F-8946-7441BBD041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F65A56D-9132-4626-874B-D91437478839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D0F400-87FD-46D3-B4A3-AC189F03B752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8D9617-ADF9-485F-8AE6-FD3940CA7E4F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מציין מיקום של מספר שקופית 22">
            <a:extLst>
              <a:ext uri="{FF2B5EF4-FFF2-40B4-BE49-F238E27FC236}">
                <a16:creationId xmlns:a16="http://schemas.microsoft.com/office/drawing/2014/main" id="{1D40CDBA-CE8D-4E82-AAAC-CCBC39F3F871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101B9CB6-49B4-453D-B184-EBAC942B41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61052" y="3409122"/>
            <a:ext cx="9203635" cy="804863"/>
          </a:xfrm>
        </p:spPr>
        <p:txBody>
          <a:bodyPr/>
          <a:lstStyle>
            <a:lvl1pPr marL="0" indent="0" algn="ctr" rtl="0">
              <a:buNone/>
              <a:defRPr/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EAE132D4-D270-4859-A0A8-0EABA938935B}"/>
              </a:ext>
            </a:extLst>
          </p:cNvPr>
          <p:cNvSpPr/>
          <p:nvPr userDrawn="1"/>
        </p:nvSpPr>
        <p:spPr>
          <a:xfrm>
            <a:off x="6581228" y="6447542"/>
            <a:ext cx="5993234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8A467694-CC08-4C30-BF05-885FCBD4CAB0}"/>
              </a:ext>
            </a:extLst>
          </p:cNvPr>
          <p:cNvSpPr/>
          <p:nvPr userDrawn="1"/>
        </p:nvSpPr>
        <p:spPr>
          <a:xfrm>
            <a:off x="9704146" y="5381191"/>
            <a:ext cx="3496396" cy="442359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998859"/>
            <a:ext cx="11161453" cy="4062435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206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226982" y="101748"/>
            <a:ext cx="2160598" cy="21681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54055" y="390797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53219EEB-A406-4AC2-B87E-54A955D7D483}"/>
              </a:ext>
            </a:extLst>
          </p:cNvPr>
          <p:cNvSpPr/>
          <p:nvPr userDrawn="1"/>
        </p:nvSpPr>
        <p:spPr>
          <a:xfrm>
            <a:off x="7978665" y="5944772"/>
            <a:ext cx="4766811" cy="38154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B5BA376-F667-4A43-9264-CB356AE2FBF1}"/>
              </a:ext>
            </a:extLst>
          </p:cNvPr>
          <p:cNvSpPr/>
          <p:nvPr userDrawn="1"/>
        </p:nvSpPr>
        <p:spPr>
          <a:xfrm rot="5400000">
            <a:off x="9936561" y="2157343"/>
            <a:ext cx="735717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CE73A552-D52C-4EE0-9E7A-557CEB6CE479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5208D21-C13C-48D3-8634-05FCD1520B3D}"/>
              </a:ext>
            </a:extLst>
          </p:cNvPr>
          <p:cNvSpPr/>
          <p:nvPr userDrawn="1"/>
        </p:nvSpPr>
        <p:spPr>
          <a:xfrm>
            <a:off x="5903744" y="6876112"/>
            <a:ext cx="6894095" cy="149330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DFFA872-60FE-48B4-B509-3F90F2F53575}"/>
              </a:ext>
            </a:extLst>
          </p:cNvPr>
          <p:cNvSpPr/>
          <p:nvPr userDrawn="1"/>
        </p:nvSpPr>
        <p:spPr>
          <a:xfrm>
            <a:off x="-2191928" y="-31850"/>
            <a:ext cx="2165034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025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024128"/>
            <a:ext cx="11161453" cy="457200"/>
          </a:xfrm>
        </p:spPr>
        <p:txBody>
          <a:bodyPr lIns="0" tIns="0" rIns="0" bIns="0" anchor="ctr">
            <a:noAutofit/>
          </a:bodyPr>
          <a:lstStyle>
            <a:lvl1pPr marL="0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anose="00000500000000000000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567973"/>
            <a:ext cx="11161453" cy="3522187"/>
          </a:xfrm>
        </p:spPr>
        <p:txBody>
          <a:bodyPr>
            <a:normAutofit/>
          </a:bodyPr>
          <a:lstStyle>
            <a:lvl1pPr marL="268288" indent="-26828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anose="00000500000000000000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1377633" y="110284"/>
            <a:ext cx="2105524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1729189" y="435139"/>
            <a:ext cx="2615798" cy="32187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0" name="מלבן מעוגל 6">
            <a:extLst>
              <a:ext uri="{FF2B5EF4-FFF2-40B4-BE49-F238E27FC236}">
                <a16:creationId xmlns:a16="http://schemas.microsoft.com/office/drawing/2014/main" id="{8A91BCC4-EC47-43E2-9595-B89F757E1A7A}"/>
              </a:ext>
            </a:extLst>
          </p:cNvPr>
          <p:cNvSpPr/>
          <p:nvPr userDrawn="1"/>
        </p:nvSpPr>
        <p:spPr>
          <a:xfrm>
            <a:off x="9323387" y="5555326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>
            <a:extLst>
              <a:ext uri="{FF2B5EF4-FFF2-40B4-BE49-F238E27FC236}">
                <a16:creationId xmlns:a16="http://schemas.microsoft.com/office/drawing/2014/main" id="{238EE3F7-5012-4191-9ABD-A8E69370622E}"/>
              </a:ext>
            </a:extLst>
          </p:cNvPr>
          <p:cNvSpPr/>
          <p:nvPr userDrawn="1"/>
        </p:nvSpPr>
        <p:spPr>
          <a:xfrm>
            <a:off x="8679109" y="6024163"/>
            <a:ext cx="4127100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31BF6EDC-D21A-4961-802C-6C57056DED88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4" name="מלבן מעוגל 6">
            <a:extLst>
              <a:ext uri="{FF2B5EF4-FFF2-40B4-BE49-F238E27FC236}">
                <a16:creationId xmlns:a16="http://schemas.microsoft.com/office/drawing/2014/main" id="{09765D6C-4312-45BD-AEDC-93B641915820}"/>
              </a:ext>
            </a:extLst>
          </p:cNvPr>
          <p:cNvSpPr/>
          <p:nvPr userDrawn="1"/>
        </p:nvSpPr>
        <p:spPr>
          <a:xfrm>
            <a:off x="11005702" y="5213334"/>
            <a:ext cx="2372591" cy="25130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0EF58C-1955-4299-80B8-7931E9453E0B}"/>
              </a:ext>
            </a:extLst>
          </p:cNvPr>
          <p:cNvSpPr/>
          <p:nvPr userDrawn="1"/>
        </p:nvSpPr>
        <p:spPr>
          <a:xfrm rot="5400000">
            <a:off x="10107939" y="1954539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CE651A-F01C-47F6-93CB-FED077AFFFB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 פריסה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2134"/>
            <a:ext cx="9802368" cy="720000"/>
          </a:xfrm>
        </p:spPr>
        <p:txBody>
          <a:bodyPr lIns="36000" tIns="0" rIns="36000" bIns="0">
            <a:noAutofit/>
          </a:bodyPr>
          <a:lstStyle>
            <a:lvl1pPr marL="0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24128" y="1049185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234936" y="5807316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11218431" y="239177"/>
            <a:ext cx="1706880" cy="458399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-388620" y="6235866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C6E834-92B3-4A32-920C-9FA2D6987411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D60292-D9F7-4A35-9D0A-68A9095BDE1E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A53CA14-A360-48A3-A071-94DFC2B62EDC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536A81-6863-4B7C-BB9A-6F6DBBAB87E2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מציין מיקום של מספר שקופית 22">
            <a:extLst>
              <a:ext uri="{FF2B5EF4-FFF2-40B4-BE49-F238E27FC236}">
                <a16:creationId xmlns:a16="http://schemas.microsoft.com/office/drawing/2014/main" id="{6A93F88D-0694-4107-9D3A-245864065D84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 פריסה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4128" y="155448"/>
            <a:ext cx="9802368" cy="720000"/>
          </a:xfrm>
          <a:noFill/>
        </p:spPr>
        <p:txBody>
          <a:bodyPr vert="horz" lIns="0" tIns="0" rIns="0" bIns="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11497481" y="487099"/>
            <a:ext cx="1576672" cy="289443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11150538" y="127099"/>
            <a:ext cx="1879662" cy="28944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7" name="מלבן מעוגל 6">
            <a:extLst>
              <a:ext uri="{FF2B5EF4-FFF2-40B4-BE49-F238E27FC236}">
                <a16:creationId xmlns:a16="http://schemas.microsoft.com/office/drawing/2014/main" id="{469E9F25-935E-4A65-8AF2-C1B8F105C612}"/>
              </a:ext>
            </a:extLst>
          </p:cNvPr>
          <p:cNvSpPr/>
          <p:nvPr userDrawn="1"/>
        </p:nvSpPr>
        <p:spPr>
          <a:xfrm>
            <a:off x="-487680" y="5923581"/>
            <a:ext cx="3133018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10">
            <a:extLst>
              <a:ext uri="{FF2B5EF4-FFF2-40B4-BE49-F238E27FC236}">
                <a16:creationId xmlns:a16="http://schemas.microsoft.com/office/drawing/2014/main" id="{DD33049F-8FB3-46DC-B84B-8E763BCBCAC1}"/>
              </a:ext>
            </a:extLst>
          </p:cNvPr>
          <p:cNvSpPr/>
          <p:nvPr userDrawn="1"/>
        </p:nvSpPr>
        <p:spPr>
          <a:xfrm>
            <a:off x="-976438" y="6359813"/>
            <a:ext cx="7301038" cy="65808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761EC8D2-662F-4FBE-BF29-06100D51DE7E}"/>
              </a:ext>
            </a:extLst>
          </p:cNvPr>
          <p:cNvSpPr/>
          <p:nvPr userDrawn="1"/>
        </p:nvSpPr>
        <p:spPr>
          <a:xfrm rot="5400000">
            <a:off x="9360283" y="2733622"/>
            <a:ext cx="6987520" cy="1297194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מציין מיקום של מספר שקופית 22">
            <a:extLst>
              <a:ext uri="{FF2B5EF4-FFF2-40B4-BE49-F238E27FC236}">
                <a16:creationId xmlns:a16="http://schemas.microsoft.com/office/drawing/2014/main" id="{23075256-456E-41D8-BDFD-8C3A8EA654D2}"/>
              </a:ext>
            </a:extLst>
          </p:cNvPr>
          <p:cNvSpPr txBox="1">
            <a:spLocks/>
          </p:cNvSpPr>
          <p:nvPr userDrawn="1"/>
        </p:nvSpPr>
        <p:spPr>
          <a:xfrm>
            <a:off x="-131730" y="6361368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8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8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B42163-9C8B-4AEB-9C50-F5529BD5C36B}"/>
              </a:ext>
            </a:extLst>
          </p:cNvPr>
          <p:cNvSpPr/>
          <p:nvPr userDrawn="1"/>
        </p:nvSpPr>
        <p:spPr>
          <a:xfrm rot="16200000">
            <a:off x="5821949" y="1027133"/>
            <a:ext cx="521207" cy="12218895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A26CB3A-BCA5-4171-BE99-1D6F46911786}"/>
              </a:ext>
            </a:extLst>
          </p:cNvPr>
          <p:cNvSpPr/>
          <p:nvPr userDrawn="1"/>
        </p:nvSpPr>
        <p:spPr>
          <a:xfrm rot="5400000">
            <a:off x="5683838" y="-6805249"/>
            <a:ext cx="947627" cy="1263971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4964ABF-EE59-4E45-BC5F-A3665732FD21}"/>
              </a:ext>
            </a:extLst>
          </p:cNvPr>
          <p:cNvSpPr/>
          <p:nvPr userDrawn="1"/>
        </p:nvSpPr>
        <p:spPr>
          <a:xfrm>
            <a:off x="-2001567" y="-416688"/>
            <a:ext cx="1974672" cy="8068538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96A93-68B7-48E8-8354-9EAE3F818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951578" y="1212161"/>
            <a:ext cx="7885112" cy="40909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104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 פריסה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מעוגל 8">
            <a:extLst>
              <a:ext uri="{FF2B5EF4-FFF2-40B4-BE49-F238E27FC236}">
                <a16:creationId xmlns:a16="http://schemas.microsoft.com/office/drawing/2014/main" id="{820BD794-101C-426F-8015-9C33A0E995FA}"/>
              </a:ext>
            </a:extLst>
          </p:cNvPr>
          <p:cNvSpPr/>
          <p:nvPr userDrawn="1"/>
        </p:nvSpPr>
        <p:spPr>
          <a:xfrm>
            <a:off x="-2429707" y="195047"/>
            <a:ext cx="2969302" cy="247597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026926" y="155448"/>
            <a:ext cx="9802368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1026926" y="1025601"/>
            <a:ext cx="9802368" cy="431447"/>
          </a:xfrm>
        </p:spPr>
        <p:txBody>
          <a:bodyPr anchor="ctr">
            <a:noAutofit/>
          </a:bodyPr>
          <a:lstStyle>
            <a:lvl1pPr marL="185757" indent="0" algn="r">
              <a:buNone/>
              <a:defRPr sz="30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1026927" y="1710442"/>
            <a:ext cx="8212766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974795" y="5878199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2017472" y="518276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8144699" y="6307826"/>
            <a:ext cx="5175721" cy="720000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84947B-AFA4-410D-A793-689C573D144E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D4F41F-EAD8-495C-A662-C4F40F404DB3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2A1181A-6B49-4EE5-AE44-1B5B124FA758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113178B-7D7E-4A10-9724-453DF758F663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מציין מיקום של מספר שקופית 22">
            <a:extLst>
              <a:ext uri="{FF2B5EF4-FFF2-40B4-BE49-F238E27FC236}">
                <a16:creationId xmlns:a16="http://schemas.microsoft.com/office/drawing/2014/main" id="{7947FE0C-D7CF-4209-91A5-93564F2C3543}"/>
              </a:ext>
            </a:extLst>
          </p:cNvPr>
          <p:cNvSpPr txBox="1">
            <a:spLocks/>
          </p:cNvSpPr>
          <p:nvPr userDrawn="1"/>
        </p:nvSpPr>
        <p:spPr>
          <a:xfrm>
            <a:off x="-162210" y="6389199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8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8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מעוגל 7"/>
          <p:cNvSpPr/>
          <p:nvPr userDrawn="1"/>
        </p:nvSpPr>
        <p:spPr>
          <a:xfrm>
            <a:off x="8667715" y="-161750"/>
            <a:ext cx="5300119" cy="38235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226196-3340-4F6C-9B09-34934599BAD7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91965B-48C3-4AD9-9066-E67195630BFD}"/>
              </a:ext>
            </a:extLst>
          </p:cNvPr>
          <p:cNvSpPr/>
          <p:nvPr userDrawn="1"/>
        </p:nvSpPr>
        <p:spPr>
          <a:xfrm>
            <a:off x="-1356361" y="6875979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CB16E1-D93B-440E-81F5-6366FDB428B8}"/>
              </a:ext>
            </a:extLst>
          </p:cNvPr>
          <p:cNvSpPr/>
          <p:nvPr userDrawn="1"/>
        </p:nvSpPr>
        <p:spPr>
          <a:xfrm rot="5400000">
            <a:off x="10129568" y="1977381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020DF7-29CF-4A0A-BC0A-7568981BF8AD}"/>
              </a:ext>
            </a:extLst>
          </p:cNvPr>
          <p:cNvSpPr/>
          <p:nvPr userDrawn="1"/>
        </p:nvSpPr>
        <p:spPr>
          <a:xfrm>
            <a:off x="-3948180" y="347118"/>
            <a:ext cx="3246401" cy="730473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F0C566-C47D-446F-9E8E-EC9B0F5F1BF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63A8D2-0547-47E3-84C0-5D60CFDB7CB1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C0104F3-C98B-4790-842F-F7B1B2FBDE13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07C576E-38DA-426A-9C16-921DE9A0835B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מציין מיקום של מספר שקופית 22">
            <a:extLst>
              <a:ext uri="{FF2B5EF4-FFF2-40B4-BE49-F238E27FC236}">
                <a16:creationId xmlns:a16="http://schemas.microsoft.com/office/drawing/2014/main" id="{5F1A13CD-CEB6-4958-B99A-46020ADA9375}"/>
              </a:ext>
            </a:extLst>
          </p:cNvPr>
          <p:cNvSpPr txBox="1">
            <a:spLocks/>
          </p:cNvSpPr>
          <p:nvPr userDrawn="1"/>
        </p:nvSpPr>
        <p:spPr>
          <a:xfrm>
            <a:off x="-231414" y="6409126"/>
            <a:ext cx="812800" cy="521208"/>
          </a:xfrm>
          <a:prstGeom prst="rect">
            <a:avLst/>
          </a:prstGeom>
          <a:noFill/>
        </p:spPr>
        <p:txBody>
          <a:bodyPr vert="horz" anchor="ctr"/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D4E47C-59C5-4044-AEB3-F799ACC274F1}" type="slidenum">
              <a:rPr lang="he-IL" sz="1600" b="0" smtClean="0">
                <a:solidFill>
                  <a:schemeClr val="bg1">
                    <a:lumMod val="65000"/>
                  </a:schemeClr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pPr/>
              <a:t>‹#›</a:t>
            </a:fld>
            <a:endParaRPr lang="he-IL" sz="1600" b="0" dirty="0">
              <a:solidFill>
                <a:schemeClr val="bg1">
                  <a:lumMod val="65000"/>
                </a:schemeClr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כ"ו.אב.תש"ף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1A36FD-4A58-4EC2-B769-2CB4558CD860}"/>
              </a:ext>
            </a:extLst>
          </p:cNvPr>
          <p:cNvSpPr/>
          <p:nvPr userDrawn="1"/>
        </p:nvSpPr>
        <p:spPr>
          <a:xfrm>
            <a:off x="-1" y="-960120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9A89C66-91F2-409B-AE3C-970820728814}"/>
              </a:ext>
            </a:extLst>
          </p:cNvPr>
          <p:cNvSpPr/>
          <p:nvPr userDrawn="1"/>
        </p:nvSpPr>
        <p:spPr>
          <a:xfrm>
            <a:off x="-1356361" y="6889426"/>
            <a:ext cx="14676781" cy="928270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AF9B00-5AF6-47AB-81E5-2BE048851E3E}"/>
              </a:ext>
            </a:extLst>
          </p:cNvPr>
          <p:cNvSpPr/>
          <p:nvPr userDrawn="1"/>
        </p:nvSpPr>
        <p:spPr>
          <a:xfrm rot="5400000">
            <a:off x="10121386" y="1972518"/>
            <a:ext cx="6987520" cy="2819401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3C55C6-DFDE-44BF-BB37-E582014C2D44}"/>
              </a:ext>
            </a:extLst>
          </p:cNvPr>
          <p:cNvSpPr/>
          <p:nvPr userDrawn="1"/>
        </p:nvSpPr>
        <p:spPr>
          <a:xfrm>
            <a:off x="-3273296" y="-31850"/>
            <a:ext cx="3246401" cy="7683699"/>
          </a:xfrm>
          <a:prstGeom prst="rect">
            <a:avLst/>
          </a:prstGeom>
          <a:solidFill>
            <a:srgbClr val="E6E6E6"/>
          </a:solidFill>
          <a:ln>
            <a:solidFill>
              <a:srgbClr val="E6E6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74" r:id="rId4"/>
    <p:sldLayoutId id="2147483675" r:id="rId5"/>
    <p:sldLayoutId id="2147483650" r:id="rId6"/>
    <p:sldLayoutId id="2147483676" r:id="rId7"/>
    <p:sldLayoutId id="2147483653" r:id="rId8"/>
    <p:sldLayoutId id="2147483666" r:id="rId9"/>
    <p:sldLayoutId id="2147483677" r:id="rId10"/>
    <p:sldLayoutId id="2147483678" r:id="rId11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NN9IgGTwbF0&amp;feature=youtu.be" TargetMode="External"/><Relationship Id="rId2" Type="http://schemas.openxmlformats.org/officeDocument/2006/relationships/hyperlink" Target="https://youtu.be/NN9IgGTwbF0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rive.google.com/open?id=1825Jnh59ECpyLkwk_TBAzvosMxiEoCGv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rights@education.gov.i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-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b="0" dirty="0"/>
              <a:t>מערכת שידורים לאומית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096B80-AF29-435E-8795-1A387C87F6BD}"/>
              </a:ext>
            </a:extLst>
          </p:cNvPr>
          <p:cNvSpPr/>
          <p:nvPr/>
        </p:nvSpPr>
        <p:spPr>
          <a:xfrm>
            <a:off x="12279398" y="6653"/>
            <a:ext cx="2404790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94B9A1-1541-45E7-9ACE-02721554E39F}"/>
              </a:ext>
            </a:extLst>
          </p:cNvPr>
          <p:cNvSpPr/>
          <p:nvPr/>
        </p:nvSpPr>
        <p:spPr>
          <a:xfrm>
            <a:off x="12279398" y="746985"/>
            <a:ext cx="2404790" cy="42396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b="1" dirty="0">
                <a:solidFill>
                  <a:srgbClr val="002060"/>
                </a:solidFill>
              </a:rPr>
              <a:t>עליכם להתקין את הפונט </a:t>
            </a:r>
            <a:r>
              <a:rPr lang="en-US" b="1" dirty="0">
                <a:solidFill>
                  <a:srgbClr val="002060"/>
                </a:solidFill>
              </a:rPr>
              <a:t>Varela</a:t>
            </a:r>
            <a:r>
              <a:rPr lang="he-IL" b="1" dirty="0">
                <a:solidFill>
                  <a:srgbClr val="002060"/>
                </a:solidFill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Round</a:t>
            </a:r>
            <a:r>
              <a:rPr lang="he-IL" b="1" dirty="0">
                <a:solidFill>
                  <a:srgbClr val="002060"/>
                </a:solidFill>
              </a:rPr>
              <a:t> לפני תחילת העבודה.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אם ברצונכם לצפות בהנחיות להתקנת פונט </a:t>
            </a:r>
            <a:r>
              <a:rPr lang="en-US" dirty="0">
                <a:solidFill>
                  <a:srgbClr val="002060"/>
                </a:solidFill>
              </a:rPr>
              <a:t>Varela Round</a:t>
            </a:r>
            <a:r>
              <a:rPr lang="he-IL" dirty="0">
                <a:solidFill>
                  <a:srgbClr val="002060"/>
                </a:solidFill>
              </a:rPr>
              <a:t>, תוכלו לעשות זאת בקלות.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צפו בסרטון הבא:</a:t>
            </a:r>
            <a:r>
              <a:rPr lang="en-US" dirty="0">
                <a:solidFill>
                  <a:srgbClr val="002060"/>
                </a:solidFill>
              </a:rPr>
              <a:t> </a:t>
            </a:r>
            <a:endParaRPr lang="he-IL" dirty="0">
              <a:solidFill>
                <a:srgbClr val="002060"/>
              </a:solidFill>
            </a:endParaRPr>
          </a:p>
          <a:p>
            <a:pPr algn="ctr"/>
            <a:br>
              <a:rPr lang="en-US" dirty="0">
                <a:solidFill>
                  <a:srgbClr val="002060"/>
                </a:solidFill>
                <a:hlinkClick r:id="rId2"/>
              </a:rPr>
            </a:br>
            <a:r>
              <a:rPr lang="en-US" dirty="0">
                <a:solidFill>
                  <a:srgbClr val="002060"/>
                </a:solidFill>
                <a:hlinkClick r:id="rId3"/>
              </a:rPr>
              <a:t>https://www.youtube.com/watch?v=NN9IgGTwbF0&amp;feature=youtu.be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7336567-3BEF-48E7-A00C-1582E175DD05}"/>
              </a:ext>
            </a:extLst>
          </p:cNvPr>
          <p:cNvSpPr/>
          <p:nvPr/>
        </p:nvSpPr>
        <p:spPr>
          <a:xfrm>
            <a:off x="12279398" y="5063135"/>
            <a:ext cx="2404790" cy="11569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  <a:hlinkClick r:id="rId4"/>
              </a:rPr>
              <a:t>קישור</a:t>
            </a:r>
            <a:r>
              <a:rPr lang="he-IL" dirty="0">
                <a:solidFill>
                  <a:srgbClr val="002060"/>
                </a:solidFill>
              </a:rPr>
              <a:t> להורדת הפונט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(אשרו את הודעת האבטחה)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715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>
          <a:xfrm>
            <a:off x="1024128" y="359417"/>
            <a:ext cx="9802368" cy="720000"/>
          </a:xfrm>
        </p:spPr>
        <p:txBody>
          <a:bodyPr/>
          <a:lstStyle/>
          <a:p>
            <a:pPr algn="r" rtl="1"/>
            <a:r>
              <a:rPr lang="he-IL" dirty="0"/>
              <a:t>ומה נעשה כעת?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idx="1"/>
          </p:nvPr>
        </p:nvSpPr>
        <p:spPr>
          <a:xfrm>
            <a:off x="933594" y="1895060"/>
            <a:ext cx="8031962" cy="4611559"/>
          </a:xfrm>
        </p:spPr>
        <p:txBody>
          <a:bodyPr/>
          <a:lstStyle/>
          <a:p>
            <a:pPr algn="r" rtl="1"/>
            <a:r>
              <a:rPr lang="he-IL" dirty="0"/>
              <a:t>נגדיר מחלקה חדשה בשם </a:t>
            </a:r>
            <a:r>
              <a:rPr lang="en-US" dirty="0"/>
              <a:t>Circle</a:t>
            </a:r>
            <a:endParaRPr lang="he-IL" dirty="0"/>
          </a:p>
          <a:p>
            <a:pPr algn="r" rtl="1"/>
            <a:r>
              <a:rPr lang="he-IL" dirty="0"/>
              <a:t>נגדיר תכונות ופעולות סטנדרטיות עליה</a:t>
            </a:r>
          </a:p>
          <a:p>
            <a:pPr algn="r" rtl="1"/>
            <a:r>
              <a:rPr lang="he-IL" dirty="0"/>
              <a:t>נגדיר פעולות ייחודיות למחלקה</a:t>
            </a:r>
          </a:p>
          <a:p>
            <a:pPr algn="r" rtl="1"/>
            <a:r>
              <a:rPr lang="he-IL" dirty="0"/>
              <a:t>נכתוב מחלקה סטטית שתבחן את כל מה שלמדנו</a:t>
            </a: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58C303-E198-483E-A262-922AC5C18CB4}"/>
              </a:ext>
            </a:extLst>
          </p:cNvPr>
          <p:cNvSpPr/>
          <p:nvPr/>
        </p:nvSpPr>
        <p:spPr>
          <a:xfrm>
            <a:off x="12281852" y="0"/>
            <a:ext cx="2150428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פרטו בשקופית זו את נושאי הלימוד של השיעור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3256093-94C3-4CE8-B537-C933634D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כתבו תוכנית במקביל אלי: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6D22E1-9165-4BC9-9CE8-E60230C42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3514" y="1224293"/>
            <a:ext cx="4857750" cy="3238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6661305-C0C0-44FF-913C-A251F05D33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491" y="1786931"/>
            <a:ext cx="5521509" cy="1900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394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1DD43078-5379-446A-8276-B20D2C2EEF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802" y="123397"/>
            <a:ext cx="7538936" cy="661120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F09ED22-3228-4464-A432-CD372742AEA5}"/>
              </a:ext>
            </a:extLst>
          </p:cNvPr>
          <p:cNvSpPr/>
          <p:nvPr/>
        </p:nvSpPr>
        <p:spPr>
          <a:xfrm>
            <a:off x="2879386" y="311285"/>
            <a:ext cx="214009" cy="262647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871409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5515" y="-18473"/>
            <a:ext cx="2928921" cy="1172211"/>
          </a:xfrm>
        </p:spPr>
        <p:txBody>
          <a:bodyPr/>
          <a:lstStyle/>
          <a:p>
            <a:r>
              <a:rPr lang="he-IL" sz="3200" dirty="0"/>
              <a:t>כתיבת המחלקה </a:t>
            </a:r>
            <a:r>
              <a:rPr lang="en-US" sz="3200" dirty="0"/>
              <a:t>Circle</a:t>
            </a:r>
            <a:r>
              <a:rPr lang="he-IL" sz="3200" dirty="0"/>
              <a:t>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1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385FF8EA-AE87-4D2C-8DAD-11710C37827D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auto">
          <a:xfrm>
            <a:off x="166255" y="705178"/>
            <a:ext cx="10252363" cy="544764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Circle {</a:t>
            </a:r>
            <a:endParaRPr kumimoji="0" lang="he-IL" altLang="en-US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תכונות המחלקה//       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double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radius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centerX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private int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centerY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kumimoji="0" lang="he-IL" altLang="en-US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Circle(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double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radius,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centerX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centerY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kumimoji="0" lang="he-IL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//</a:t>
            </a:r>
            <a:r>
              <a:rPr kumimoji="0" lang="he-IL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he-IL" altLang="en-US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בנ</a:t>
            </a:r>
            <a:r>
              <a:rPr lang="he-IL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אי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radius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radius;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centerX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centerX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centerY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centerY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936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3598" y="133311"/>
            <a:ext cx="2928921" cy="1172211"/>
          </a:xfrm>
        </p:spPr>
        <p:txBody>
          <a:bodyPr/>
          <a:lstStyle/>
          <a:p>
            <a:r>
              <a:rPr lang="he-IL" sz="3200" dirty="0"/>
              <a:t>כתיבת המחלקה </a:t>
            </a:r>
            <a:r>
              <a:rPr lang="en-US" sz="3200" dirty="0"/>
              <a:t>Circle</a:t>
            </a:r>
            <a:r>
              <a:rPr lang="he-IL" sz="3200" dirty="0"/>
              <a:t>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1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385FF8EA-AE87-4D2C-8DAD-11710C37827D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auto">
          <a:xfrm>
            <a:off x="166255" y="320457"/>
            <a:ext cx="8876145" cy="62170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double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getRadius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he-IL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endParaRPr kumimoji="0" lang="he-IL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e-IL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//</a:t>
            </a:r>
            <a:r>
              <a:rPr kumimoji="0" lang="he-IL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 מחזיר רדיוס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this.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radius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endParaRPr kumimoji="0" lang="he-IL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int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getCenterX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he-IL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	</a:t>
            </a:r>
            <a:r>
              <a:rPr kumimoji="0" lang="he-IL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מחזיר </a:t>
            </a:r>
            <a:r>
              <a:rPr lang="he-IL" alt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ערך של נקודת מרכז</a:t>
            </a:r>
            <a:r>
              <a:rPr lang="en-US" alt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he-IL" alt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 -</a:t>
            </a:r>
            <a:r>
              <a:rPr lang="en-US" alt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X</a:t>
            </a:r>
            <a:r>
              <a:rPr lang="he-IL" alt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 //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this.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centerX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endParaRPr kumimoji="0" lang="he-IL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int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getCenterY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(){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e-IL" altLang="en-US" sz="20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מחזיר </a:t>
            </a:r>
            <a:r>
              <a:rPr lang="he-IL" alt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ערך של נקודת מרכז</a:t>
            </a:r>
            <a:r>
              <a:rPr lang="en-US" alt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he-IL" alt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 -</a:t>
            </a:r>
            <a:r>
              <a:rPr lang="en-US" alt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Y</a:t>
            </a:r>
            <a:r>
              <a:rPr lang="he-IL" alt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 //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this.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centerY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83888CF-2AD0-402F-B2F1-8FCB41772E96}"/>
              </a:ext>
            </a:extLst>
          </p:cNvPr>
          <p:cNvSpPr/>
          <p:nvPr/>
        </p:nvSpPr>
        <p:spPr>
          <a:xfrm>
            <a:off x="7814091" y="1438835"/>
            <a:ext cx="432842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פעולות </a:t>
            </a:r>
          </a:p>
          <a:p>
            <a:pPr algn="ctr"/>
            <a:r>
              <a:rPr lang="he-IL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מאחזרות מידע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75545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13598" y="133311"/>
            <a:ext cx="2928921" cy="1172211"/>
          </a:xfrm>
        </p:spPr>
        <p:txBody>
          <a:bodyPr/>
          <a:lstStyle/>
          <a:p>
            <a:r>
              <a:rPr lang="he-IL" sz="3200" dirty="0"/>
              <a:t>כתיבת המחלקה </a:t>
            </a:r>
            <a:r>
              <a:rPr lang="en-US" sz="3200" dirty="0"/>
              <a:t>Circle</a:t>
            </a:r>
            <a:r>
              <a:rPr lang="he-IL" sz="3200" dirty="0"/>
              <a:t>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1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385FF8EA-AE87-4D2C-8DAD-11710C37827D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auto">
          <a:xfrm>
            <a:off x="166255" y="128097"/>
            <a:ext cx="8876145" cy="66018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l" rtl="0">
              <a:buNone/>
            </a:pPr>
            <a:r>
              <a:rPr lang="en-US">
                <a:solidFill>
                  <a:srgbClr val="002060"/>
                </a:solidFill>
              </a:rPr>
              <a:t>public </a:t>
            </a:r>
            <a:r>
              <a:rPr lang="en-US" dirty="0">
                <a:solidFill>
                  <a:srgbClr val="002060"/>
                </a:solidFill>
              </a:rPr>
              <a:t>void </a:t>
            </a:r>
            <a:r>
              <a:rPr lang="en-US" dirty="0" err="1">
                <a:solidFill>
                  <a:srgbClr val="002060"/>
                </a:solidFill>
              </a:rPr>
              <a:t>setRadius</a:t>
            </a:r>
            <a:r>
              <a:rPr lang="en-US" dirty="0">
                <a:solidFill>
                  <a:srgbClr val="002060"/>
                </a:solidFill>
              </a:rPr>
              <a:t>(double radius){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	</a:t>
            </a:r>
            <a:r>
              <a:rPr lang="he-IL" dirty="0">
                <a:solidFill>
                  <a:srgbClr val="FF0000"/>
                </a:solidFill>
              </a:rPr>
              <a:t>מעדכן את רדיוס המעגל</a:t>
            </a:r>
            <a:r>
              <a:rPr lang="en-US" dirty="0">
                <a:solidFill>
                  <a:srgbClr val="FF0000"/>
                </a:solidFill>
              </a:rPr>
              <a:t> //</a:t>
            </a:r>
            <a:br>
              <a:rPr lang="he-IL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        </a:t>
            </a:r>
            <a:r>
              <a:rPr lang="en-US" dirty="0" err="1">
                <a:solidFill>
                  <a:srgbClr val="002060"/>
                </a:solidFill>
              </a:rPr>
              <a:t>this.radius</a:t>
            </a:r>
            <a:r>
              <a:rPr lang="en-US" dirty="0">
                <a:solidFill>
                  <a:srgbClr val="002060"/>
                </a:solidFill>
              </a:rPr>
              <a:t> = radius;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    }</a:t>
            </a:r>
            <a:endParaRPr lang="he-IL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    public void </a:t>
            </a:r>
            <a:r>
              <a:rPr lang="en-US" dirty="0" err="1">
                <a:solidFill>
                  <a:srgbClr val="002060"/>
                </a:solidFill>
              </a:rPr>
              <a:t>setCenterX</a:t>
            </a:r>
            <a:r>
              <a:rPr lang="en-US" dirty="0">
                <a:solidFill>
                  <a:srgbClr val="002060"/>
                </a:solidFill>
              </a:rPr>
              <a:t>(int </a:t>
            </a:r>
            <a:r>
              <a:rPr lang="en-US" dirty="0" err="1">
                <a:solidFill>
                  <a:srgbClr val="002060"/>
                </a:solidFill>
              </a:rPr>
              <a:t>centerX</a:t>
            </a:r>
            <a:r>
              <a:rPr lang="en-US" dirty="0">
                <a:solidFill>
                  <a:srgbClr val="002060"/>
                </a:solidFill>
              </a:rPr>
              <a:t>)</a:t>
            </a:r>
            <a:r>
              <a:rPr lang="he-IL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{</a:t>
            </a:r>
          </a:p>
          <a:p>
            <a:pPr marL="0" indent="0" algn="l" rtl="0">
              <a:buNone/>
            </a:pPr>
            <a:r>
              <a:rPr lang="he-IL" dirty="0">
                <a:solidFill>
                  <a:srgbClr val="002060"/>
                </a:solidFill>
              </a:rPr>
              <a:t>	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he-IL" dirty="0">
                <a:solidFill>
                  <a:srgbClr val="FF0000"/>
                </a:solidFill>
              </a:rPr>
              <a:t>מעדכן את נקודת המרכז</a:t>
            </a:r>
            <a:r>
              <a:rPr lang="he-IL" dirty="0">
                <a:solidFill>
                  <a:srgbClr val="002060"/>
                </a:solidFill>
              </a:rPr>
              <a:t>	</a:t>
            </a:r>
            <a:r>
              <a:rPr lang="he-IL" dirty="0">
                <a:solidFill>
                  <a:srgbClr val="FF0000"/>
                </a:solidFill>
              </a:rPr>
              <a:t>//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        </a:t>
            </a:r>
            <a:r>
              <a:rPr lang="en-US" dirty="0" err="1">
                <a:solidFill>
                  <a:srgbClr val="002060"/>
                </a:solidFill>
              </a:rPr>
              <a:t>this.centerX</a:t>
            </a:r>
            <a:r>
              <a:rPr lang="en-US" dirty="0">
                <a:solidFill>
                  <a:srgbClr val="002060"/>
                </a:solidFill>
              </a:rPr>
              <a:t> = </a:t>
            </a:r>
            <a:r>
              <a:rPr lang="en-US" dirty="0" err="1">
                <a:solidFill>
                  <a:srgbClr val="002060"/>
                </a:solidFill>
              </a:rPr>
              <a:t>centerX</a:t>
            </a:r>
            <a:r>
              <a:rPr lang="en-US" dirty="0">
                <a:solidFill>
                  <a:srgbClr val="002060"/>
                </a:solidFill>
              </a:rPr>
              <a:t>;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    }</a:t>
            </a:r>
          </a:p>
          <a:p>
            <a:pPr marL="0" indent="0" algn="l" rtl="0">
              <a:buNone/>
            </a:pP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    public void </a:t>
            </a:r>
            <a:r>
              <a:rPr lang="en-US" dirty="0" err="1">
                <a:solidFill>
                  <a:srgbClr val="002060"/>
                </a:solidFill>
              </a:rPr>
              <a:t>setCenterY</a:t>
            </a:r>
            <a:r>
              <a:rPr lang="en-US" dirty="0">
                <a:solidFill>
                  <a:srgbClr val="002060"/>
                </a:solidFill>
              </a:rPr>
              <a:t>(int </a:t>
            </a:r>
            <a:r>
              <a:rPr lang="en-US" dirty="0" err="1">
                <a:solidFill>
                  <a:srgbClr val="002060"/>
                </a:solidFill>
              </a:rPr>
              <a:t>centerY</a:t>
            </a:r>
            <a:r>
              <a:rPr lang="en-US" dirty="0">
                <a:solidFill>
                  <a:srgbClr val="002060"/>
                </a:solidFill>
              </a:rPr>
              <a:t>)</a:t>
            </a:r>
            <a:r>
              <a:rPr lang="he-IL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{</a:t>
            </a:r>
          </a:p>
          <a:p>
            <a:pPr marL="0" indent="0" algn="l" rtl="0">
              <a:buNone/>
            </a:pPr>
            <a:r>
              <a:rPr lang="he-IL" dirty="0">
                <a:solidFill>
                  <a:srgbClr val="002060"/>
                </a:solidFill>
              </a:rPr>
              <a:t>       </a:t>
            </a:r>
            <a:r>
              <a:rPr lang="en-US" dirty="0">
                <a:solidFill>
                  <a:srgbClr val="FF0000"/>
                </a:solidFill>
              </a:rPr>
              <a:t>Y</a:t>
            </a:r>
            <a:r>
              <a:rPr lang="he-IL" dirty="0">
                <a:solidFill>
                  <a:srgbClr val="FF0000"/>
                </a:solidFill>
              </a:rPr>
              <a:t>מעדכן את נקודת המרכז	//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        </a:t>
            </a:r>
            <a:r>
              <a:rPr lang="en-US" dirty="0" err="1">
                <a:solidFill>
                  <a:srgbClr val="002060"/>
                </a:solidFill>
              </a:rPr>
              <a:t>this.centerY</a:t>
            </a:r>
            <a:r>
              <a:rPr lang="en-US" dirty="0">
                <a:solidFill>
                  <a:srgbClr val="002060"/>
                </a:solidFill>
              </a:rPr>
              <a:t> = </a:t>
            </a:r>
            <a:r>
              <a:rPr lang="en-US" dirty="0" err="1">
                <a:solidFill>
                  <a:srgbClr val="002060"/>
                </a:solidFill>
              </a:rPr>
              <a:t>centerY</a:t>
            </a:r>
            <a:r>
              <a:rPr lang="en-US" dirty="0">
                <a:solidFill>
                  <a:srgbClr val="002060"/>
                </a:solidFill>
              </a:rPr>
              <a:t>;</a:t>
            </a:r>
            <a:br>
              <a:rPr lang="en-US" dirty="0">
                <a:solidFill>
                  <a:srgbClr val="002060"/>
                </a:solidFill>
              </a:rPr>
            </a:br>
            <a:b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C61E08D-9A3A-4BF1-8131-1B62D91455E5}"/>
              </a:ext>
            </a:extLst>
          </p:cNvPr>
          <p:cNvSpPr/>
          <p:nvPr/>
        </p:nvSpPr>
        <p:spPr>
          <a:xfrm>
            <a:off x="7099151" y="1458689"/>
            <a:ext cx="504336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פעולות</a:t>
            </a:r>
          </a:p>
          <a:p>
            <a:pPr algn="ctr"/>
            <a:r>
              <a:rPr lang="he-IL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קובעות/מעדכנות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610203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6873" y="133311"/>
            <a:ext cx="2065646" cy="1172211"/>
          </a:xfrm>
        </p:spPr>
        <p:txBody>
          <a:bodyPr/>
          <a:lstStyle/>
          <a:p>
            <a:r>
              <a:rPr lang="he-IL" sz="3200" dirty="0"/>
              <a:t>כתיבת המחלקה </a:t>
            </a:r>
            <a:r>
              <a:rPr lang="en-US" sz="3200" dirty="0"/>
              <a:t>Circle</a:t>
            </a:r>
            <a:r>
              <a:rPr lang="he-IL" sz="3200" dirty="0"/>
              <a:t>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1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385FF8EA-AE87-4D2C-8DAD-11710C37827D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auto">
          <a:xfrm>
            <a:off x="258577" y="38432"/>
            <a:ext cx="9670514" cy="750974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algn="l" rtl="0">
              <a:buNone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String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toString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r>
              <a:rPr kumimoji="0" lang="he-IL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</a:p>
          <a:p>
            <a:pPr marL="0" indent="0" algn="l" rtl="0">
              <a:buNone/>
            </a:pPr>
            <a:r>
              <a:rPr lang="en-US" altLang="en-US" dirty="0">
                <a:solidFill>
                  <a:srgbClr val="FF0000"/>
                </a:solidFill>
                <a:latin typeface="Consolas" panose="020B0609020204030204" pitchFamily="49" charset="0"/>
              </a:rPr>
              <a:t>//</a:t>
            </a:r>
            <a:r>
              <a:rPr kumimoji="0" lang="he-IL" altLang="en-US" sz="2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 מציגה את העצם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"Circle{"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"radius="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this.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radius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",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centerX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="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this.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centerX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",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centerY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="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this.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centerY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'}’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pPr marL="0" lv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rgbClr val="000080"/>
              </a:solidFill>
              <a:effectLst/>
              <a:latin typeface="Consolas" panose="020B0609020204030204" pitchFamily="49" charset="0"/>
            </a:endParaRPr>
          </a:p>
          <a:p>
            <a:pPr marL="0" lv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Circle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copyCircle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(){</a:t>
            </a:r>
          </a:p>
          <a:p>
            <a:pPr marL="0" lv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//</a:t>
            </a:r>
            <a:r>
              <a:rPr lang="he-IL" altLang="en-US" sz="2400" dirty="0">
                <a:solidFill>
                  <a:srgbClr val="FF0000"/>
                </a:solidFill>
                <a:latin typeface="Consolas" panose="020B0609020204030204" pitchFamily="49" charset="0"/>
              </a:rPr>
              <a:t>הפעולה מייצרת עותק של המעגל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Circle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newC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Circle(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radius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centerX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							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centerY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return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newC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pPr marL="0" lv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214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FBCD0F2-D469-4552-BA4B-AA716372E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2752" y="1539"/>
            <a:ext cx="9802368" cy="933550"/>
          </a:xfrm>
        </p:spPr>
        <p:txBody>
          <a:bodyPr/>
          <a:lstStyle/>
          <a:p>
            <a:r>
              <a:rPr lang="he-IL" sz="3600" dirty="0"/>
              <a:t>פעולות פנימיות ייחודיות בתוך מחלקה:</a:t>
            </a:r>
            <a:endParaRPr lang="en-US" sz="3600" dirty="0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07834A59-C321-485B-A4C9-DF0E44DE9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616" y="1221234"/>
            <a:ext cx="9574002" cy="61555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public double 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perimeter(){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e-IL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//</a:t>
            </a:r>
            <a:r>
              <a:rPr lang="he-IL" alt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מחשב ומחזיר היקף מעגל</a:t>
            </a:r>
            <a:b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return </a:t>
            </a:r>
            <a:r>
              <a:rPr lang="en-US" alt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2 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altLang="en-US" sz="2000" dirty="0" err="1">
                <a:solidFill>
                  <a:schemeClr val="accent5"/>
                </a:solidFill>
                <a:latin typeface="Consolas" panose="020B0609020204030204" pitchFamily="49" charset="0"/>
              </a:rPr>
              <a:t>Math.PI</a:t>
            </a:r>
            <a:r>
              <a:rPr lang="en-US" altLang="en-US" sz="2000" dirty="0">
                <a:solidFill>
                  <a:schemeClr val="accent5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altLang="en-US" sz="20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this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altLang="en-US" sz="2000" b="1" dirty="0" err="1">
                <a:solidFill>
                  <a:srgbClr val="660E7A"/>
                </a:solidFill>
                <a:latin typeface="Consolas" panose="020B0609020204030204" pitchFamily="49" charset="0"/>
              </a:rPr>
              <a:t>radius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public double 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area(){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//</a:t>
            </a:r>
            <a:r>
              <a:rPr lang="he-IL" alt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מחשב ומחזיר שטח מעגל</a:t>
            </a:r>
            <a:b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return </a:t>
            </a:r>
            <a:r>
              <a:rPr lang="en-US" altLang="en-U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Math.PI</a:t>
            </a:r>
            <a:r>
              <a:rPr lang="en-US" alt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altLang="en-US" sz="20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this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altLang="en-US" sz="2000" b="1" dirty="0" err="1">
                <a:solidFill>
                  <a:srgbClr val="660E7A"/>
                </a:solidFill>
                <a:latin typeface="Consolas" panose="020B0609020204030204" pitchFamily="49" charset="0"/>
              </a:rPr>
              <a:t>radius</a:t>
            </a:r>
            <a:r>
              <a:rPr lang="en-US" altLang="en-US" sz="2000" b="1" dirty="0">
                <a:solidFill>
                  <a:srgbClr val="660E7A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* </a:t>
            </a:r>
            <a:r>
              <a:rPr lang="en-US" altLang="en-US" sz="20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this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altLang="en-US" sz="2000" b="1" dirty="0" err="1">
                <a:solidFill>
                  <a:srgbClr val="660E7A"/>
                </a:solidFill>
                <a:latin typeface="Consolas" panose="020B0609020204030204" pitchFamily="49" charset="0"/>
              </a:rPr>
              <a:t>radius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public void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moveCircle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int num1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int num2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){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//</a:t>
            </a:r>
            <a:r>
              <a:rPr lang="he-IL" altLang="en-US" sz="2000" dirty="0">
                <a:solidFill>
                  <a:srgbClr val="FF0000"/>
                </a:solidFill>
                <a:latin typeface="Consolas" panose="020B0609020204030204" pitchFamily="49" charset="0"/>
              </a:rPr>
              <a:t>מזיז את מרכז המעגל לנקודה חדשה</a:t>
            </a:r>
            <a:b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this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altLang="en-US" sz="2000" b="1" dirty="0" err="1">
                <a:solidFill>
                  <a:srgbClr val="660E7A"/>
                </a:solidFill>
                <a:latin typeface="Consolas" panose="020B0609020204030204" pitchFamily="49" charset="0"/>
              </a:rPr>
              <a:t>centerX</a:t>
            </a:r>
            <a:r>
              <a:rPr lang="en-US" altLang="en-US" sz="2000" b="1" dirty="0">
                <a:solidFill>
                  <a:srgbClr val="660E7A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+= num1;</a:t>
            </a:r>
            <a:b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this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altLang="en-US" sz="2000" b="1" dirty="0" err="1">
                <a:solidFill>
                  <a:srgbClr val="660E7A"/>
                </a:solidFill>
                <a:latin typeface="Consolas" panose="020B0609020204030204" pitchFamily="49" charset="0"/>
              </a:rPr>
              <a:t>centerY</a:t>
            </a:r>
            <a:r>
              <a:rPr lang="en-US" altLang="en-US" sz="2000" b="1" dirty="0">
                <a:solidFill>
                  <a:srgbClr val="660E7A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+=num2;</a:t>
            </a: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    </a:t>
            </a: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}//end of class</a:t>
            </a:r>
            <a:endParaRPr kumimoji="0" lang="en-US" altLang="en-US" sz="4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rgbClr val="000000"/>
              </a:solidFill>
              <a:highlight>
                <a:srgbClr val="FFFF00"/>
              </a:highlight>
              <a:latin typeface="Consolas" panose="020B0609020204030204" pitchFamily="49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solidFill>
                <a:srgbClr val="000000"/>
              </a:solidFill>
              <a:highlight>
                <a:srgbClr val="FFFF00"/>
              </a:highlight>
              <a:latin typeface="Consolas" panose="020B0609020204030204" pitchFamily="49" charset="0"/>
            </a:endParaRPr>
          </a:p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00" dirty="0">
              <a:highlight>
                <a:srgbClr val="FFFF00"/>
              </a:highligh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22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228C1D-A17F-43C3-894B-39D305E9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2916" y="108540"/>
            <a:ext cx="3661287" cy="1000232"/>
          </a:xfrm>
        </p:spPr>
        <p:txBody>
          <a:bodyPr/>
          <a:lstStyle/>
          <a:p>
            <a:r>
              <a:rPr lang="he-IL" sz="2400" dirty="0"/>
              <a:t>מחלקה ראשית המזמנת את</a:t>
            </a:r>
            <a:br>
              <a:rPr lang="he-IL" sz="2400" dirty="0"/>
            </a:br>
            <a:r>
              <a:rPr lang="he-IL" sz="2400" dirty="0"/>
              <a:t> המחלקה </a:t>
            </a:r>
            <a:r>
              <a:rPr lang="en-US" sz="2400" dirty="0"/>
              <a:t>Circle</a:t>
            </a:r>
            <a:r>
              <a:rPr lang="he-IL" sz="2400" dirty="0"/>
              <a:t>: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C5010A-4B39-4535-97DF-DB76E0AEEB00}"/>
              </a:ext>
            </a:extLst>
          </p:cNvPr>
          <p:cNvSpPr/>
          <p:nvPr/>
        </p:nvSpPr>
        <p:spPr>
          <a:xfrm>
            <a:off x="12313717" y="1533283"/>
            <a:ext cx="2531836" cy="45200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את השקופית הזו תוכלו לשכפל, על מנת ליצור שקופיות נוספות הזהות לה – אליהן תוכלו להכניס את התכנים. </a:t>
            </a:r>
          </a:p>
          <a:p>
            <a:pPr algn="ctr"/>
            <a:endParaRPr lang="he-IL" dirty="0">
              <a:solidFill>
                <a:srgbClr val="002060"/>
              </a:solidFill>
            </a:endParaRPr>
          </a:p>
          <a:p>
            <a:pPr algn="ctr"/>
            <a:r>
              <a:rPr lang="he-IL" dirty="0">
                <a:solidFill>
                  <a:srgbClr val="002060"/>
                </a:solidFill>
              </a:rPr>
              <a:t>כדי לשכפל אותה, לחצו עליה </a:t>
            </a:r>
            <a:r>
              <a:rPr lang="he-IL" b="1" dirty="0">
                <a:solidFill>
                  <a:srgbClr val="002060"/>
                </a:solidFill>
              </a:rPr>
              <a:t>קליק ימיני </a:t>
            </a:r>
            <a:r>
              <a:rPr lang="he-IL" dirty="0">
                <a:solidFill>
                  <a:srgbClr val="002060"/>
                </a:solidFill>
              </a:rPr>
              <a:t>בתפריט השקופיות בצד ובחרו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"</a:t>
            </a:r>
            <a:r>
              <a:rPr lang="he-IL" b="1" dirty="0">
                <a:solidFill>
                  <a:srgbClr val="002060"/>
                </a:solidFill>
              </a:rPr>
              <a:t>שכפל שקופית</a:t>
            </a:r>
            <a:r>
              <a:rPr lang="he-IL" dirty="0">
                <a:solidFill>
                  <a:srgbClr val="002060"/>
                </a:solidFill>
              </a:rPr>
              <a:t>" או "</a:t>
            </a:r>
            <a:r>
              <a:rPr lang="en-US" b="1" dirty="0">
                <a:solidFill>
                  <a:srgbClr val="002060"/>
                </a:solidFill>
              </a:rPr>
              <a:t>Duplicate Slide</a:t>
            </a:r>
            <a:r>
              <a:rPr lang="he-IL" dirty="0">
                <a:solidFill>
                  <a:srgbClr val="002060"/>
                </a:solidFill>
              </a:rPr>
              <a:t>" 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(מחקו ריבוע זה לאחר הקריאה)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8E4D5B-70D1-46DA-B73C-14E96BB31427}"/>
              </a:ext>
            </a:extLst>
          </p:cNvPr>
          <p:cNvSpPr/>
          <p:nvPr/>
        </p:nvSpPr>
        <p:spPr>
          <a:xfrm>
            <a:off x="12300270" y="0"/>
            <a:ext cx="2558730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b="1" dirty="0">
                <a:solidFill>
                  <a:srgbClr val="002060"/>
                </a:solidFill>
              </a:rPr>
              <a:t>פריסה 1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(הפריסות שונות זו מזו במיקום תיבות הטקסט וגרפיקת הרקע, 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ותוכלו לגוון ביניהן)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385FF8EA-AE87-4D2C-8DAD-11710C37827D}"/>
              </a:ext>
            </a:extLst>
          </p:cNvPr>
          <p:cNvSpPr>
            <a:spLocks noGrp="1" noChangeArrowheads="1"/>
          </p:cNvSpPr>
          <p:nvPr>
            <p:ph sz="quarter" idx="4"/>
          </p:nvPr>
        </p:nvSpPr>
        <p:spPr bwMode="auto">
          <a:xfrm>
            <a:off x="406630" y="284653"/>
            <a:ext cx="7792490" cy="701730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import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java.util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.*;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class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TestCircle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public static void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main(String[]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args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	 Circle c1=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Circle(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23.5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Circle c2 =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Circle(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50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250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250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Circle c3 = c2.copyCircle();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"c1="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+c1+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"c2="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+c2+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"c3="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+c3);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	 Scanner input = new Scanner(System.in);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"enter radius"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double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radius=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input.nextDouble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"enter x point of center"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centerX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input.nextInt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"enter y point of center"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int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centerY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input.nextInt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Circle c4=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nsolas" panose="020B0609020204030204" pitchFamily="49" charset="0"/>
              </a:rPr>
              <a:t>new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Circle(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radius,centerX,centerY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	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"c4="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+c4);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c2.setRadius(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(“c2=“,c2);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"perimeter="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c2.perimeter());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System.</a:t>
            </a:r>
            <a:r>
              <a:rPr kumimoji="0" lang="en-US" altLang="en-US" sz="1800" b="1" i="1" u="none" strike="noStrike" cap="none" normalizeH="0" baseline="0" dirty="0" err="1">
                <a:ln>
                  <a:noFill/>
                </a:ln>
                <a:solidFill>
                  <a:srgbClr val="660E7A"/>
                </a:solidFill>
                <a:effectLst/>
                <a:latin typeface="Consolas" panose="020B0609020204030204" pitchFamily="49" charset="0"/>
              </a:rPr>
              <a:t>out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.println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“area of circle=" 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c2.squere());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}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EDB56E5-72BB-489F-8662-6A70E8D8AC0A}"/>
              </a:ext>
            </a:extLst>
          </p:cNvPr>
          <p:cNvSpPr txBox="1"/>
          <p:nvPr/>
        </p:nvSpPr>
        <p:spPr>
          <a:xfrm>
            <a:off x="8199120" y="1024713"/>
            <a:ext cx="3173283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c1=Circle{</a:t>
            </a:r>
          </a:p>
          <a:p>
            <a:pPr algn="l" rt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radius=23.5, </a:t>
            </a:r>
          </a:p>
          <a:p>
            <a:pPr algn="l" rtl="0"/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centerX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=100,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centerY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=100</a:t>
            </a:r>
          </a:p>
          <a:p>
            <a:pPr algn="l" rt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}c2=Circle{</a:t>
            </a:r>
          </a:p>
          <a:p>
            <a:pPr algn="l" rt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radius=50.0,</a:t>
            </a:r>
          </a:p>
          <a:p>
            <a:pPr algn="l" rt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centerX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=250,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centerY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=250</a:t>
            </a:r>
          </a:p>
          <a:p>
            <a:pPr algn="l" rt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}c3=Circle{</a:t>
            </a:r>
          </a:p>
          <a:p>
            <a:pPr algn="l" rt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radius=50.0, </a:t>
            </a:r>
          </a:p>
          <a:p>
            <a:pPr algn="l" rtl="0"/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centerX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=250,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centerY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=250</a:t>
            </a:r>
          </a:p>
          <a:p>
            <a:pPr algn="l" rt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}</a:t>
            </a:r>
          </a:p>
          <a:p>
            <a:pPr algn="l" rt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enter radius</a:t>
            </a:r>
          </a:p>
          <a:p>
            <a:pPr algn="l" rt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120</a:t>
            </a:r>
          </a:p>
          <a:p>
            <a:pPr algn="l" rt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enter x point of center</a:t>
            </a:r>
          </a:p>
          <a:p>
            <a:pPr algn="l" rt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45</a:t>
            </a:r>
          </a:p>
          <a:p>
            <a:pPr algn="l" rt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enter y point of center</a:t>
            </a:r>
          </a:p>
          <a:p>
            <a:pPr algn="l" rt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132</a:t>
            </a:r>
          </a:p>
          <a:p>
            <a:pPr algn="l" rt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c4=Circle{</a:t>
            </a:r>
          </a:p>
          <a:p>
            <a:pPr algn="l" rt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radius=120.0, </a:t>
            </a:r>
          </a:p>
          <a:p>
            <a:pPr algn="l" rtl="0"/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centerX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=45,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centerY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=132</a:t>
            </a:r>
          </a:p>
          <a:p>
            <a:pPr algn="l" rtl="0"/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rt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Circle{</a:t>
            </a:r>
          </a:p>
          <a:p>
            <a:pPr algn="l" rt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radius=100.0, </a:t>
            </a:r>
          </a:p>
          <a:p>
            <a:pPr algn="l" rtl="0"/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centerX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=250, </a:t>
            </a: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centerY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=250</a:t>
            </a:r>
          </a:p>
          <a:p>
            <a:pPr algn="l" rt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}</a:t>
            </a:r>
          </a:p>
          <a:p>
            <a:pPr algn="l" rt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perimeter=628.0</a:t>
            </a:r>
          </a:p>
          <a:p>
            <a:pPr algn="l" rtl="0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area of circle=31400.0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685B776-BB94-432E-AF1A-76274CE86162}"/>
              </a:ext>
            </a:extLst>
          </p:cNvPr>
          <p:cNvSpPr txBox="1"/>
          <p:nvPr/>
        </p:nvSpPr>
        <p:spPr>
          <a:xfrm>
            <a:off x="8134212" y="1108771"/>
            <a:ext cx="3781385" cy="374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פלט התוכנית: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4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85454" y="3016112"/>
            <a:ext cx="10436297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  <a:hlinkClick r:id="rId3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התמונות לקוחות מאתר </a:t>
            </a:r>
            <a:r>
              <a:rPr lang="en-US" sz="2800" dirty="0" err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pixabay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5ECEB5F-1AF1-455B-9707-912205C838FF}"/>
              </a:ext>
            </a:extLst>
          </p:cNvPr>
          <p:cNvSpPr/>
          <p:nvPr/>
        </p:nvSpPr>
        <p:spPr>
          <a:xfrm>
            <a:off x="12279398" y="302487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696000" y="1647509"/>
            <a:ext cx="10800000" cy="1180591"/>
          </a:xfrm>
        </p:spPr>
        <p:txBody>
          <a:bodyPr/>
          <a:lstStyle/>
          <a:p>
            <a:r>
              <a:rPr lang="he-IL" dirty="0"/>
              <a:t>עצמים</a:t>
            </a:r>
            <a:r>
              <a:rPr lang="en-US" dirty="0"/>
              <a:t>(Objects) </a:t>
            </a:r>
            <a:r>
              <a:rPr lang="he-IL" dirty="0"/>
              <a:t> ומחלקות</a:t>
            </a:r>
            <a:br>
              <a:rPr lang="en-US" dirty="0"/>
            </a:br>
            <a:r>
              <a:rPr lang="he-IL" sz="4800" dirty="0">
                <a:highlight>
                  <a:srgbClr val="8DD3D7"/>
                </a:highlight>
              </a:rPr>
              <a:t>עצם כפרמטר לפעולה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696000" y="3114774"/>
            <a:ext cx="10800000" cy="580534"/>
          </a:xfrm>
        </p:spPr>
        <p:txBody>
          <a:bodyPr/>
          <a:lstStyle/>
          <a:p>
            <a:r>
              <a:rPr lang="he-IL" sz="2800" dirty="0">
                <a:sym typeface="Varela Round"/>
              </a:rPr>
              <a:t>מדעי המחשב יסודות1– </a:t>
            </a:r>
            <a:r>
              <a:rPr lang="en-US" sz="2800" dirty="0">
                <a:sym typeface="Varela Round"/>
              </a:rPr>
              <a:t>Java</a:t>
            </a:r>
            <a:endParaRPr lang="he-IL" sz="2800" dirty="0">
              <a:sym typeface="Varela Round"/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696000" y="3655831"/>
            <a:ext cx="10800000" cy="1094193"/>
          </a:xfrm>
        </p:spPr>
        <p:txBody>
          <a:bodyPr/>
          <a:lstStyle/>
          <a:p>
            <a:r>
              <a:rPr lang="he-IL" dirty="0">
                <a:sym typeface="Varela Round"/>
              </a:rPr>
              <a:t>שם המורה: אסנת אנגלמן </a:t>
            </a:r>
          </a:p>
          <a:p>
            <a:r>
              <a:rPr lang="he-IL" sz="2000" dirty="0">
                <a:sym typeface="Varela Round"/>
              </a:rPr>
              <a:t>צוות בודקות: צוות המורות למדעי המחשב</a:t>
            </a:r>
          </a:p>
          <a:p>
            <a:r>
              <a:rPr lang="he-IL" sz="2000" dirty="0">
                <a:sym typeface="Varela Round"/>
              </a:rPr>
              <a:t>                                בבית הספר הריאלי העברי בחיפה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280C11-EEDB-487A-98F6-634F6A554FCC}"/>
              </a:ext>
            </a:extLst>
          </p:cNvPr>
          <p:cNvSpPr/>
          <p:nvPr/>
        </p:nvSpPr>
        <p:spPr>
          <a:xfrm>
            <a:off x="12279398" y="634420"/>
            <a:ext cx="2277745" cy="6638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שקופית זו היא חובה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6F7BCA-4B13-4E9D-B292-F022F48139C2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מלאו את פרטי השיעור, המקצוע והמורה .</a:t>
            </a:r>
          </a:p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השיעור" , "המקצוע",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>
          <a:xfrm>
            <a:off x="1024128" y="359417"/>
            <a:ext cx="9802368" cy="720000"/>
          </a:xfrm>
        </p:spPr>
        <p:txBody>
          <a:bodyPr/>
          <a:lstStyle/>
          <a:p>
            <a:r>
              <a:rPr lang="he-IL" dirty="0"/>
              <a:t>מה נלמד היום?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idx="1"/>
          </p:nvPr>
        </p:nvSpPr>
        <p:spPr>
          <a:xfrm>
            <a:off x="933594" y="1895060"/>
            <a:ext cx="8031962" cy="4611559"/>
          </a:xfrm>
        </p:spPr>
        <p:txBody>
          <a:bodyPr/>
          <a:lstStyle/>
          <a:p>
            <a:r>
              <a:rPr lang="he-IL" dirty="0"/>
              <a:t>נשווה בין שני עצמים</a:t>
            </a:r>
          </a:p>
          <a:p>
            <a:r>
              <a:rPr lang="he-IL" dirty="0"/>
              <a:t>נייצר ונחזיר העתק של עצם מאותו הסוג</a:t>
            </a:r>
          </a:p>
          <a:p>
            <a:r>
              <a:rPr lang="he-IL" dirty="0"/>
              <a:t>נגדיר פעולות ייחודיות לעצם בתוך המחלקה</a:t>
            </a:r>
          </a:p>
          <a:p>
            <a:r>
              <a:rPr lang="he-IL" dirty="0"/>
              <a:t>נכתוב מחלקה סטטית שתבחן את כל מה שכתבנו</a:t>
            </a:r>
          </a:p>
          <a:p>
            <a:pPr marL="0" indent="0">
              <a:buNone/>
            </a:pPr>
            <a:endParaRPr lang="he-IL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58C303-E198-483E-A262-922AC5C18CB4}"/>
              </a:ext>
            </a:extLst>
          </p:cNvPr>
          <p:cNvSpPr/>
          <p:nvPr/>
        </p:nvSpPr>
        <p:spPr>
          <a:xfrm>
            <a:off x="12281852" y="0"/>
            <a:ext cx="2150428" cy="14388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פרטו בשקופית זו את נושאי הלימוד של השיעור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BFD256-CB09-5046-B89A-82F6B7ABE54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4400" dirty="0"/>
              <a:t>השוואה בין שני עצמים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40C8EF4-F222-4B31-8130-4875F8E3C95C}"/>
              </a:ext>
            </a:extLst>
          </p:cNvPr>
          <p:cNvSpPr/>
          <p:nvPr/>
        </p:nvSpPr>
        <p:spPr>
          <a:xfrm>
            <a:off x="12279397" y="1400768"/>
            <a:ext cx="2277745" cy="29750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>
                <a:solidFill>
                  <a:srgbClr val="002060"/>
                </a:solidFill>
              </a:rPr>
              <a:t>(אין צורך להשאיר את הכיתובים "שם הפרק" , "כותרת משנה", מחקו אותם וכתבו רק את הפרטים עצמם). 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8" name="Picture 4" descr="Dog, Dalmatians, Pet, Dog Breed">
            <a:extLst>
              <a:ext uri="{FF2B5EF4-FFF2-40B4-BE49-F238E27FC236}">
                <a16:creationId xmlns:a16="http://schemas.microsoft.com/office/drawing/2014/main" id="{404E73CF-7765-49AF-A279-4358840F3F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422" y="2677404"/>
            <a:ext cx="4091098" cy="271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og, Labrador, Light Brown, Pet, Animal">
            <a:extLst>
              <a:ext uri="{FF2B5EF4-FFF2-40B4-BE49-F238E27FC236}">
                <a16:creationId xmlns:a16="http://schemas.microsoft.com/office/drawing/2014/main" id="{91FE99A8-4C02-40A6-9808-C4332799A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467" y="2677403"/>
            <a:ext cx="3612608" cy="271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alance, Swing, Equality, Measurement, Swinging, Scales">
            <a:extLst>
              <a:ext uri="{FF2B5EF4-FFF2-40B4-BE49-F238E27FC236}">
                <a16:creationId xmlns:a16="http://schemas.microsoft.com/office/drawing/2014/main" id="{F5B67186-B366-4ADA-816F-33392C441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520" y="3177361"/>
            <a:ext cx="2993947" cy="1796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71F2D5B-4868-47C9-B696-01BE901A6476}"/>
              </a:ext>
            </a:extLst>
          </p:cNvPr>
          <p:cNvSpPr txBox="1"/>
          <p:nvPr/>
        </p:nvSpPr>
        <p:spPr>
          <a:xfrm>
            <a:off x="520595" y="5450573"/>
            <a:ext cx="8263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על מה נערוך את ההשוואה בין שני הכלבים? יופי? </a:t>
            </a:r>
            <a:r>
              <a:rPr lang="he-IL" dirty="0" err="1"/>
              <a:t>חמידות</a:t>
            </a:r>
            <a:r>
              <a:rPr lang="he-IL" dirty="0"/>
              <a:t>? גיל? אורך אוזניים? צבע לשון? מספר החברבורות? אורך שערות הפרווה? קשה להחליט..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016EA4-D3AC-4A14-B1B8-B7D4239D1AEA}"/>
              </a:ext>
            </a:extLst>
          </p:cNvPr>
          <p:cNvSpPr txBox="1"/>
          <p:nvPr/>
        </p:nvSpPr>
        <p:spPr>
          <a:xfrm>
            <a:off x="520595" y="6127142"/>
            <a:ext cx="8263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>
                <a:solidFill>
                  <a:srgbClr val="FF0000"/>
                </a:solidFill>
              </a:rPr>
              <a:t>ולכן נחליט כי בהשוואה בין זוג עצמים נשווה תכונה לתכונה ולא את העצם כולו כיחידה אחת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CCC8E2-E2F8-4BA2-ADCF-BA808435EE9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rtl="1"/>
            <a:r>
              <a:rPr lang="he-IL" sz="2400" dirty="0">
                <a:solidFill>
                  <a:srgbClr val="C00000"/>
                </a:solidFill>
              </a:rPr>
              <a:t>ראינו, אינטואיטיבית, בשקף הקודם כי לא ניתן להשוות בהשוואה פשוטה שני עצמים. </a:t>
            </a:r>
          </a:p>
          <a:p>
            <a:pPr rtl="1"/>
            <a:r>
              <a:rPr lang="he-IL" sz="2400" dirty="0">
                <a:solidFill>
                  <a:srgbClr val="C00000"/>
                </a:solidFill>
              </a:rPr>
              <a:t>השוואה בין שני עצמים, במדעי המחשב, משווה בין כתובות </a:t>
            </a:r>
            <a:r>
              <a:rPr lang="he-IL" sz="2400" dirty="0" err="1">
                <a:solidFill>
                  <a:srgbClr val="C00000"/>
                </a:solidFill>
              </a:rPr>
              <a:t>הזכרון</a:t>
            </a:r>
            <a:r>
              <a:rPr lang="he-IL" sz="2400" dirty="0">
                <a:solidFill>
                  <a:srgbClr val="C00000"/>
                </a:solidFill>
              </a:rPr>
              <a:t> שלהם במחשב ולא בין תכונותיהם. התשובה על השאלה שלעיל תחזיר </a:t>
            </a:r>
            <a:r>
              <a:rPr lang="en-US" sz="2400" dirty="0">
                <a:solidFill>
                  <a:srgbClr val="C00000"/>
                </a:solidFill>
              </a:rPr>
              <a:t>true</a:t>
            </a:r>
            <a:r>
              <a:rPr lang="he-IL" sz="2400" dirty="0">
                <a:solidFill>
                  <a:srgbClr val="C00000"/>
                </a:solidFill>
              </a:rPr>
              <a:t> רק כאשר מדובר על אותו העצם (ולא על שני עצמים שונים בעלי ערכי תכונות זהות) ולכן לא נשתמש בהשוואה זו בעבודתנו.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3287F3-F4B0-4CCE-BDD5-CD48610E4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dog1==dog2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2C0C983-9C1E-43FA-9A0E-19646684BD3B}"/>
              </a:ext>
            </a:extLst>
          </p:cNvPr>
          <p:cNvCxnSpPr>
            <a:cxnSpLocks/>
          </p:cNvCxnSpPr>
          <p:nvPr/>
        </p:nvCxnSpPr>
        <p:spPr>
          <a:xfrm>
            <a:off x="3094892" y="1322363"/>
            <a:ext cx="5369486" cy="274301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10EAD4A-B5C7-4043-AB05-4D319B9E232D}"/>
              </a:ext>
            </a:extLst>
          </p:cNvPr>
          <p:cNvCxnSpPr>
            <a:cxnSpLocks/>
          </p:cNvCxnSpPr>
          <p:nvPr/>
        </p:nvCxnSpPr>
        <p:spPr>
          <a:xfrm flipV="1">
            <a:off x="2729132" y="1322363"/>
            <a:ext cx="5735246" cy="2560320"/>
          </a:xfrm>
          <a:prstGeom prst="line">
            <a:avLst/>
          </a:pr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562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76E2F-A2E9-4AF9-A575-FE8D5805DB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68530" y="1245602"/>
            <a:ext cx="11161453" cy="4062435"/>
          </a:xfrm>
        </p:spPr>
        <p:txBody>
          <a:bodyPr>
            <a:noAutofit/>
          </a:bodyPr>
          <a:lstStyle/>
          <a:p>
            <a:pPr algn="l"/>
            <a:r>
              <a:rPr lang="en-US" sz="2000" dirty="0"/>
              <a:t>public </a:t>
            </a:r>
            <a:r>
              <a:rPr lang="en-US" sz="2000" dirty="0" err="1"/>
              <a:t>boolean</a:t>
            </a:r>
            <a:r>
              <a:rPr lang="en-US" sz="2000" dirty="0"/>
              <a:t> equals(Dog d)</a:t>
            </a:r>
          </a:p>
          <a:p>
            <a:pPr algn="r"/>
            <a:r>
              <a:rPr lang="en-US" sz="2000" dirty="0"/>
              <a:t>/*</a:t>
            </a:r>
            <a:r>
              <a:rPr lang="he-IL" sz="2000" dirty="0"/>
              <a:t>    פעולה המקבלת עצם מסוג כלב </a:t>
            </a:r>
            <a:endParaRPr lang="en-US" sz="2000" dirty="0"/>
          </a:p>
          <a:p>
            <a:pPr algn="l"/>
            <a:r>
              <a:rPr lang="he-IL" sz="2000" dirty="0"/>
              <a:t>ומחזירה אמת אם תכונותיו זהות לכלב הנוכחי ו'שקר' -אחרת</a:t>
            </a:r>
          </a:p>
          <a:p>
            <a:pPr algn="l"/>
            <a:r>
              <a:rPr lang="he-IL" sz="2000" dirty="0"/>
              <a:t>/*</a:t>
            </a:r>
            <a:endParaRPr lang="en-US" sz="2000" dirty="0"/>
          </a:p>
          <a:p>
            <a:pPr algn="l"/>
            <a:r>
              <a:rPr lang="en-US" sz="2000" dirty="0"/>
              <a:t>{</a:t>
            </a:r>
          </a:p>
          <a:p>
            <a:pPr algn="l"/>
            <a:r>
              <a:rPr lang="en-US" sz="2000" dirty="0"/>
              <a:t>	if (</a:t>
            </a:r>
            <a:r>
              <a:rPr lang="en-US" sz="2000" dirty="0" err="1"/>
              <a:t>this.breed</a:t>
            </a:r>
            <a:r>
              <a:rPr lang="en-US" sz="2000" dirty="0"/>
              <a:t>==</a:t>
            </a:r>
            <a:r>
              <a:rPr lang="en-US" sz="2000" dirty="0" err="1"/>
              <a:t>d.getBreed</a:t>
            </a:r>
            <a:r>
              <a:rPr lang="en-US" sz="2000" dirty="0"/>
              <a:t>() &amp;&amp; </a:t>
            </a:r>
          </a:p>
          <a:p>
            <a:pPr algn="l"/>
            <a:r>
              <a:rPr lang="en-US" sz="2000" dirty="0"/>
              <a:t>	    </a:t>
            </a:r>
            <a:r>
              <a:rPr lang="en-US" sz="2000" dirty="0" err="1"/>
              <a:t>this.length</a:t>
            </a:r>
            <a:r>
              <a:rPr lang="en-US" sz="2000" dirty="0"/>
              <a:t> == </a:t>
            </a:r>
            <a:r>
              <a:rPr lang="en-US" sz="2000" dirty="0" err="1"/>
              <a:t>d.getLength</a:t>
            </a:r>
            <a:r>
              <a:rPr lang="en-US" sz="2000" dirty="0"/>
              <a:t>() &amp;&amp;</a:t>
            </a:r>
          </a:p>
          <a:p>
            <a:pPr algn="l"/>
            <a:r>
              <a:rPr lang="en-US" sz="2000" dirty="0"/>
              <a:t>	    </a:t>
            </a:r>
            <a:r>
              <a:rPr lang="en-US" sz="2000" dirty="0" err="1"/>
              <a:t>this.age</a:t>
            </a:r>
            <a:r>
              <a:rPr lang="en-US" sz="2000" dirty="0"/>
              <a:t> == </a:t>
            </a:r>
            <a:r>
              <a:rPr lang="en-US" sz="2000" dirty="0" err="1"/>
              <a:t>d.getAge</a:t>
            </a:r>
            <a:r>
              <a:rPr lang="en-US" sz="2000" dirty="0"/>
              <a:t>()</a:t>
            </a:r>
          </a:p>
          <a:p>
            <a:pPr algn="l"/>
            <a:r>
              <a:rPr lang="en-US" sz="2000" dirty="0"/>
              <a:t>		return true;</a:t>
            </a:r>
          </a:p>
          <a:p>
            <a:pPr algn="l"/>
            <a:r>
              <a:rPr lang="en-US" sz="2000" dirty="0"/>
              <a:t>	else</a:t>
            </a:r>
          </a:p>
          <a:p>
            <a:pPr algn="l"/>
            <a:r>
              <a:rPr lang="en-US" sz="2000" dirty="0"/>
              <a:t>		return false;</a:t>
            </a:r>
            <a:endParaRPr lang="he-IL" sz="2000" dirty="0"/>
          </a:p>
          <a:p>
            <a:pPr algn="l"/>
            <a:r>
              <a:rPr lang="he-IL" sz="2000" dirty="0"/>
              <a:t>{</a:t>
            </a:r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A857DA-F342-4958-B2A3-BC687BC54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278859"/>
            <a:ext cx="10652598" cy="720000"/>
          </a:xfrm>
        </p:spPr>
        <p:txBody>
          <a:bodyPr/>
          <a:lstStyle/>
          <a:p>
            <a:r>
              <a:rPr lang="he-IL" sz="2800" dirty="0"/>
              <a:t>כדי לבנות פעולה פנימית המשווה בין שני עצמים, עלינו לשלוח עצם נוסף כפרמטר ולהשוות </a:t>
            </a:r>
            <a:br>
              <a:rPr lang="en-US" sz="2800" dirty="0"/>
            </a:br>
            <a:r>
              <a:rPr lang="he-IL" sz="2800" dirty="0"/>
              <a:t>בינו לבין </a:t>
            </a:r>
            <a:r>
              <a:rPr lang="en-US" sz="2800" dirty="0"/>
              <a:t>this</a:t>
            </a:r>
            <a:r>
              <a:rPr lang="he-IL" sz="2800" dirty="0"/>
              <a:t>- העצם הנוכחי</a:t>
            </a:r>
            <a:endParaRPr lang="en-US" sz="2800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F30CD38-D850-467F-ACB8-757A2B7A65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263072"/>
              </p:ext>
            </p:extLst>
          </p:nvPr>
        </p:nvGraphicFramePr>
        <p:xfrm>
          <a:off x="5617700" y="2753360"/>
          <a:ext cx="3276375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158">
                  <a:extLst>
                    <a:ext uri="{9D8B030D-6E8A-4147-A177-3AD203B41FA5}">
                      <a16:colId xmlns:a16="http://schemas.microsoft.com/office/drawing/2014/main" val="2633544066"/>
                    </a:ext>
                  </a:extLst>
                </a:gridCol>
                <a:gridCol w="1279217">
                  <a:extLst>
                    <a:ext uri="{9D8B030D-6E8A-4147-A177-3AD203B41FA5}">
                      <a16:colId xmlns:a16="http://schemas.microsoft.com/office/drawing/2014/main" val="31791633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Dog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שם המחלקה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242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-int breed</a:t>
                      </a:r>
                    </a:p>
                    <a:p>
                      <a:pPr algn="l"/>
                      <a:r>
                        <a:rPr lang="en-US" dirty="0"/>
                        <a:t>-double length</a:t>
                      </a:r>
                    </a:p>
                    <a:p>
                      <a:pPr algn="l"/>
                      <a:r>
                        <a:rPr lang="en-US" dirty="0"/>
                        <a:t>-double 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גזע הכלב</a:t>
                      </a:r>
                    </a:p>
                    <a:p>
                      <a:r>
                        <a:rPr lang="he-IL" dirty="0"/>
                        <a:t>אורך גופו</a:t>
                      </a:r>
                    </a:p>
                    <a:p>
                      <a:r>
                        <a:rPr lang="he-IL" dirty="0"/>
                        <a:t>גיל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58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719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03ABDB6-C4A8-4F72-8ACD-FBF2E0EFD133}"/>
              </a:ext>
            </a:extLst>
          </p:cNvPr>
          <p:cNvSpPr txBox="1"/>
          <p:nvPr/>
        </p:nvSpPr>
        <p:spPr>
          <a:xfrm>
            <a:off x="7061078" y="523572"/>
            <a:ext cx="4645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dirty="0"/>
              <a:t>דוגמא נוספת להשוואת </a:t>
            </a:r>
            <a:r>
              <a:rPr lang="en-US" sz="2400" dirty="0"/>
              <a:t>- </a:t>
            </a:r>
            <a:r>
              <a:rPr lang="he-IL" sz="2400" dirty="0"/>
              <a:t>מוצרים</a:t>
            </a:r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F45B83-44C3-4614-B183-60B9A9D139ED}"/>
              </a:ext>
            </a:extLst>
          </p:cNvPr>
          <p:cNvSpPr txBox="1"/>
          <p:nvPr/>
        </p:nvSpPr>
        <p:spPr>
          <a:xfrm>
            <a:off x="134748" y="797817"/>
            <a:ext cx="64315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/>
              <a:t>public </a:t>
            </a:r>
            <a:r>
              <a:rPr lang="en-US" sz="2000" dirty="0" err="1"/>
              <a:t>boolean</a:t>
            </a:r>
            <a:r>
              <a:rPr lang="en-US" sz="2000" dirty="0"/>
              <a:t> equals(Product p)</a:t>
            </a:r>
          </a:p>
          <a:p>
            <a:pPr algn="l"/>
            <a:r>
              <a:rPr lang="he-IL" sz="2000" dirty="0"/>
              <a:t>פעולה המקבלת עצם מסוג מוצר</a:t>
            </a:r>
            <a:r>
              <a:rPr lang="en-US" sz="2000" dirty="0"/>
              <a:t> /*</a:t>
            </a:r>
          </a:p>
          <a:p>
            <a:pPr algn="l"/>
            <a:r>
              <a:rPr lang="he-IL" sz="2000" dirty="0"/>
              <a:t>ומחזירה אמת אם קוד המוצר זהה</a:t>
            </a:r>
          </a:p>
          <a:p>
            <a:pPr algn="l"/>
            <a:r>
              <a:rPr lang="he-IL" sz="2000" dirty="0"/>
              <a:t>/*</a:t>
            </a:r>
            <a:endParaRPr lang="en-US" sz="2000" dirty="0"/>
          </a:p>
          <a:p>
            <a:pPr algn="l"/>
            <a:r>
              <a:rPr lang="en-US" sz="2000" dirty="0"/>
              <a:t>{</a:t>
            </a:r>
          </a:p>
          <a:p>
            <a:pPr algn="l" rtl="0"/>
            <a:r>
              <a:rPr lang="en-US" sz="2000" dirty="0"/>
              <a:t>	if (</a:t>
            </a:r>
            <a:r>
              <a:rPr lang="en-US" sz="2000" dirty="0" err="1"/>
              <a:t>this.code.compareTo</a:t>
            </a:r>
            <a:r>
              <a:rPr lang="en-US" sz="2000" dirty="0"/>
              <a:t>(</a:t>
            </a:r>
            <a:r>
              <a:rPr lang="en-US" sz="2000" dirty="0" err="1"/>
              <a:t>p.getCode</a:t>
            </a:r>
            <a:r>
              <a:rPr lang="en-US" sz="2000" dirty="0"/>
              <a:t>())==0)</a:t>
            </a:r>
          </a:p>
          <a:p>
            <a:pPr algn="l" rtl="0"/>
            <a:r>
              <a:rPr lang="en-US" sz="2000" dirty="0"/>
              <a:t>		return true;</a:t>
            </a:r>
          </a:p>
          <a:p>
            <a:pPr algn="l" rtl="0"/>
            <a:r>
              <a:rPr lang="en-US" sz="2000" dirty="0"/>
              <a:t>	else</a:t>
            </a:r>
          </a:p>
          <a:p>
            <a:pPr algn="l" rtl="0"/>
            <a:r>
              <a:rPr lang="en-US" sz="2000" dirty="0"/>
              <a:t>		return false;</a:t>
            </a:r>
            <a:endParaRPr lang="he-IL" sz="2000" dirty="0"/>
          </a:p>
          <a:p>
            <a:pPr algn="l"/>
            <a:r>
              <a:rPr lang="he-IL" sz="1800" dirty="0"/>
              <a:t>{</a:t>
            </a:r>
            <a:endParaRPr lang="en-US" sz="1800" dirty="0"/>
          </a:p>
          <a:p>
            <a:pPr algn="l" rtl="0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D53D65-E078-441B-9C79-034BAD6A3F64}"/>
              </a:ext>
            </a:extLst>
          </p:cNvPr>
          <p:cNvSpPr txBox="1"/>
          <p:nvPr/>
        </p:nvSpPr>
        <p:spPr>
          <a:xfrm>
            <a:off x="-240411" y="4859854"/>
            <a:ext cx="80839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b="1" dirty="0">
                <a:solidFill>
                  <a:schemeClr val="accent6">
                    <a:lumMod val="50000"/>
                  </a:schemeClr>
                </a:solidFill>
              </a:rPr>
              <a:t>בדוגמא זו, לא ערכנו השוואה בין כל התכונות, אלא בחרנו בהשוואה בודדת של </a:t>
            </a:r>
            <a:r>
              <a:rPr lang="he-IL" sz="2400" b="1" dirty="0">
                <a:solidFill>
                  <a:schemeClr val="accent6">
                    <a:lumMod val="50000"/>
                  </a:schemeClr>
                </a:solidFill>
                <a:highlight>
                  <a:srgbClr val="FFFF00"/>
                </a:highlight>
              </a:rPr>
              <a:t>קוד המוצר</a:t>
            </a:r>
            <a:r>
              <a:rPr lang="he-IL" sz="2400" b="1" dirty="0">
                <a:solidFill>
                  <a:schemeClr val="accent6">
                    <a:lumMod val="50000"/>
                  </a:schemeClr>
                </a:solidFill>
              </a:rPr>
              <a:t>, כי זו התכונה המבדילה בין מוצר למוצר.</a:t>
            </a:r>
            <a:endParaRPr 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Table 6">
            <a:extLst>
              <a:ext uri="{FF2B5EF4-FFF2-40B4-BE49-F238E27FC236}">
                <a16:creationId xmlns:a16="http://schemas.microsoft.com/office/drawing/2014/main" id="{CCC2D656-F4C2-44BE-BCE9-5E58FC91A4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626918"/>
              </p:ext>
            </p:extLst>
          </p:nvPr>
        </p:nvGraphicFramePr>
        <p:xfrm>
          <a:off x="8317470" y="1940192"/>
          <a:ext cx="387453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9805">
                  <a:extLst>
                    <a:ext uri="{9D8B030D-6E8A-4147-A177-3AD203B41FA5}">
                      <a16:colId xmlns:a16="http://schemas.microsoft.com/office/drawing/2014/main" val="301616831"/>
                    </a:ext>
                  </a:extLst>
                </a:gridCol>
                <a:gridCol w="1964725">
                  <a:extLst>
                    <a:ext uri="{9D8B030D-6E8A-4147-A177-3AD203B41FA5}">
                      <a16:colId xmlns:a16="http://schemas.microsoft.com/office/drawing/2014/main" val="2925403914"/>
                    </a:ext>
                  </a:extLst>
                </a:gridCol>
              </a:tblGrid>
              <a:tr h="336744">
                <a:tc>
                  <a:txBody>
                    <a:bodyPr/>
                    <a:lstStyle/>
                    <a:p>
                      <a:r>
                        <a:rPr lang="en-US" dirty="0"/>
                        <a:t>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360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String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קוד המוצר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897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double 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מחיר המוצר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484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int 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הכמות במלאי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921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046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63EFFAF-FD06-4A74-A2E4-A321CBB61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פעולה להעתקת עצם לעצם חדש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14A365-6BE8-499D-B190-E7D468A3C33D}"/>
              </a:ext>
            </a:extLst>
          </p:cNvPr>
          <p:cNvSpPr txBox="1"/>
          <p:nvPr/>
        </p:nvSpPr>
        <p:spPr>
          <a:xfrm>
            <a:off x="181068" y="1560945"/>
            <a:ext cx="782195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/>
              <a:t>public Product </a:t>
            </a:r>
            <a:r>
              <a:rPr lang="en-US" dirty="0" err="1"/>
              <a:t>copyProduct</a:t>
            </a:r>
            <a:r>
              <a:rPr lang="en-US" dirty="0"/>
              <a:t>()</a:t>
            </a:r>
          </a:p>
          <a:p>
            <a:pPr algn="l" rtl="0"/>
            <a:r>
              <a:rPr lang="en-US" dirty="0"/>
              <a:t>//</a:t>
            </a:r>
            <a:r>
              <a:rPr lang="he-IL" dirty="0">
                <a:highlight>
                  <a:srgbClr val="FFFF00"/>
                </a:highlight>
              </a:rPr>
              <a:t>פעולה פנימית</a:t>
            </a:r>
            <a:endParaRPr lang="en-US" dirty="0">
              <a:highlight>
                <a:srgbClr val="FFFF00"/>
              </a:highlight>
            </a:endParaRPr>
          </a:p>
          <a:p>
            <a:pPr algn="l" rtl="0"/>
            <a:r>
              <a:rPr lang="en-US" dirty="0"/>
              <a:t>{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  Product </a:t>
            </a:r>
            <a:r>
              <a:rPr lang="en-US" dirty="0" err="1"/>
              <a:t>newP</a:t>
            </a:r>
            <a:r>
              <a:rPr lang="en-US" dirty="0"/>
              <a:t> = new Product(</a:t>
            </a:r>
            <a:r>
              <a:rPr lang="en-US" dirty="0" err="1"/>
              <a:t>this.code</a:t>
            </a:r>
            <a:r>
              <a:rPr lang="en-US" dirty="0"/>
              <a:t>, </a:t>
            </a:r>
            <a:r>
              <a:rPr lang="en-US" dirty="0" err="1"/>
              <a:t>this.price</a:t>
            </a:r>
            <a:r>
              <a:rPr lang="en-US" dirty="0"/>
              <a:t>, this quantity)</a:t>
            </a:r>
          </a:p>
          <a:p>
            <a:pPr algn="l" rtl="0"/>
            <a:r>
              <a:rPr lang="en-US" dirty="0"/>
              <a:t>  return </a:t>
            </a:r>
            <a:r>
              <a:rPr lang="en-US" dirty="0" err="1"/>
              <a:t>newP</a:t>
            </a:r>
            <a:r>
              <a:rPr lang="en-US" dirty="0"/>
              <a:t>;</a:t>
            </a:r>
          </a:p>
          <a:p>
            <a:pPr algn="l" rtl="0"/>
            <a:r>
              <a:rPr lang="en-US" dirty="0"/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0AAE83-2284-42EC-806E-F01FEA60F097}"/>
              </a:ext>
            </a:extLst>
          </p:cNvPr>
          <p:cNvSpPr txBox="1"/>
          <p:nvPr/>
        </p:nvSpPr>
        <p:spPr>
          <a:xfrm>
            <a:off x="244444" y="3928770"/>
            <a:ext cx="96656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dirty="0">
                <a:highlight>
                  <a:srgbClr val="E0E0E0"/>
                </a:highlight>
              </a:rPr>
              <a:t>public static Product </a:t>
            </a:r>
            <a:r>
              <a:rPr lang="en-US" dirty="0" err="1">
                <a:highlight>
                  <a:srgbClr val="E0E0E0"/>
                </a:highlight>
              </a:rPr>
              <a:t>copyProduct</a:t>
            </a:r>
            <a:r>
              <a:rPr lang="en-US" dirty="0">
                <a:highlight>
                  <a:srgbClr val="E0E0E0"/>
                </a:highlight>
              </a:rPr>
              <a:t>(Product p)</a:t>
            </a:r>
          </a:p>
          <a:p>
            <a:pPr algn="l" rtl="0"/>
            <a:r>
              <a:rPr lang="en-US" dirty="0">
                <a:highlight>
                  <a:srgbClr val="E0E0E0"/>
                </a:highlight>
              </a:rPr>
              <a:t>//</a:t>
            </a:r>
            <a:r>
              <a:rPr lang="he-IL" dirty="0">
                <a:highlight>
                  <a:srgbClr val="FFFF00"/>
                </a:highlight>
              </a:rPr>
              <a:t>פעולה במחלקה חיצונית</a:t>
            </a:r>
            <a:endParaRPr lang="en-US" dirty="0">
              <a:highlight>
                <a:srgbClr val="FFFF00"/>
              </a:highlight>
            </a:endParaRPr>
          </a:p>
          <a:p>
            <a:pPr algn="l" rtl="0"/>
            <a:r>
              <a:rPr lang="en-US" dirty="0">
                <a:highlight>
                  <a:srgbClr val="E0E0E0"/>
                </a:highlight>
              </a:rPr>
              <a:t>{</a:t>
            </a:r>
          </a:p>
          <a:p>
            <a:pPr algn="l" rtl="0"/>
            <a:endParaRPr lang="en-US" dirty="0">
              <a:highlight>
                <a:srgbClr val="E0E0E0"/>
              </a:highlight>
            </a:endParaRPr>
          </a:p>
          <a:p>
            <a:pPr algn="l" rtl="0"/>
            <a:r>
              <a:rPr lang="en-US" dirty="0">
                <a:highlight>
                  <a:srgbClr val="E0E0E0"/>
                </a:highlight>
              </a:rPr>
              <a:t>   Product </a:t>
            </a:r>
            <a:r>
              <a:rPr lang="en-US" dirty="0" err="1">
                <a:highlight>
                  <a:srgbClr val="E0E0E0"/>
                </a:highlight>
              </a:rPr>
              <a:t>newP</a:t>
            </a:r>
            <a:r>
              <a:rPr lang="en-US" dirty="0">
                <a:highlight>
                  <a:srgbClr val="E0E0E0"/>
                </a:highlight>
              </a:rPr>
              <a:t> = new Product(</a:t>
            </a:r>
            <a:r>
              <a:rPr lang="en-US" dirty="0" err="1">
                <a:highlight>
                  <a:srgbClr val="E0E0E0"/>
                </a:highlight>
              </a:rPr>
              <a:t>p.getCode</a:t>
            </a:r>
            <a:r>
              <a:rPr lang="en-US" dirty="0">
                <a:highlight>
                  <a:srgbClr val="E0E0E0"/>
                </a:highlight>
              </a:rPr>
              <a:t>(), </a:t>
            </a:r>
            <a:r>
              <a:rPr lang="en-US" dirty="0" err="1">
                <a:highlight>
                  <a:srgbClr val="E0E0E0"/>
                </a:highlight>
              </a:rPr>
              <a:t>p.getPrice</a:t>
            </a:r>
            <a:r>
              <a:rPr lang="en-US" dirty="0">
                <a:highlight>
                  <a:srgbClr val="E0E0E0"/>
                </a:highlight>
              </a:rPr>
              <a:t>(),  </a:t>
            </a:r>
            <a:r>
              <a:rPr lang="en-US" dirty="0" err="1">
                <a:highlight>
                  <a:srgbClr val="E0E0E0"/>
                </a:highlight>
              </a:rPr>
              <a:t>p.getQuantity</a:t>
            </a:r>
            <a:r>
              <a:rPr lang="en-US" dirty="0">
                <a:highlight>
                  <a:srgbClr val="E0E0E0"/>
                </a:highlight>
              </a:rPr>
              <a:t>())</a:t>
            </a:r>
          </a:p>
          <a:p>
            <a:pPr algn="l" rtl="0"/>
            <a:r>
              <a:rPr lang="en-US" dirty="0">
                <a:highlight>
                  <a:srgbClr val="E0E0E0"/>
                </a:highlight>
              </a:rPr>
              <a:t>   return </a:t>
            </a:r>
            <a:r>
              <a:rPr lang="en-US" dirty="0" err="1">
                <a:highlight>
                  <a:srgbClr val="E0E0E0"/>
                </a:highlight>
              </a:rPr>
              <a:t>newP</a:t>
            </a:r>
            <a:r>
              <a:rPr lang="en-US" dirty="0">
                <a:highlight>
                  <a:srgbClr val="E0E0E0"/>
                </a:highlight>
              </a:rPr>
              <a:t>;</a:t>
            </a:r>
          </a:p>
          <a:p>
            <a:pPr algn="l" rtl="0"/>
            <a:r>
              <a:rPr lang="en-US" dirty="0">
                <a:highlight>
                  <a:srgbClr val="E0E0E0"/>
                </a:highlight>
              </a:rPr>
              <a:t>}</a:t>
            </a:r>
          </a:p>
        </p:txBody>
      </p:sp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568B4109-245B-40A3-B87D-29CDA1C02C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69501"/>
              </p:ext>
            </p:extLst>
          </p:nvPr>
        </p:nvGraphicFramePr>
        <p:xfrm>
          <a:off x="6270368" y="1029705"/>
          <a:ext cx="387453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9805">
                  <a:extLst>
                    <a:ext uri="{9D8B030D-6E8A-4147-A177-3AD203B41FA5}">
                      <a16:colId xmlns:a16="http://schemas.microsoft.com/office/drawing/2014/main" val="301616831"/>
                    </a:ext>
                  </a:extLst>
                </a:gridCol>
                <a:gridCol w="1964725">
                  <a:extLst>
                    <a:ext uri="{9D8B030D-6E8A-4147-A177-3AD203B41FA5}">
                      <a16:colId xmlns:a16="http://schemas.microsoft.com/office/drawing/2014/main" val="2925403914"/>
                    </a:ext>
                  </a:extLst>
                </a:gridCol>
              </a:tblGrid>
              <a:tr h="336744">
                <a:tc>
                  <a:txBody>
                    <a:bodyPr/>
                    <a:lstStyle/>
                    <a:p>
                      <a:r>
                        <a:rPr lang="en-US" dirty="0"/>
                        <a:t>Product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360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String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קוד המוצר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897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double 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e-IL" dirty="0"/>
                        <a:t>מחיר המוצר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484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int quantity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dirty="0"/>
                        <a:t>הכמות במלאי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921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4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096CD2B-FC12-4F4E-8B20-3D8440B89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6558" y="175094"/>
            <a:ext cx="6129196" cy="720000"/>
          </a:xfrm>
        </p:spPr>
        <p:txBody>
          <a:bodyPr/>
          <a:lstStyle/>
          <a:p>
            <a:r>
              <a:rPr lang="he-IL" dirty="0"/>
              <a:t>לפני ההפסקה-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A8C914-23F1-420A-A5A7-3A3BCEB92278}"/>
              </a:ext>
            </a:extLst>
          </p:cNvPr>
          <p:cNvSpPr txBox="1"/>
          <p:nvPr/>
        </p:nvSpPr>
        <p:spPr>
          <a:xfrm>
            <a:off x="3078178" y="1711105"/>
            <a:ext cx="8238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בואו נחשוב יחדיו- למה צריך פעולות ההעתקה?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306D95C-A501-44DA-882E-C1F3C9EF9A6F}"/>
              </a:ext>
            </a:extLst>
          </p:cNvPr>
          <p:cNvSpPr txBox="1"/>
          <p:nvPr/>
        </p:nvSpPr>
        <p:spPr>
          <a:xfrm>
            <a:off x="3358836" y="2054827"/>
            <a:ext cx="7957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למשל, אם אני בעלת חנות לנעליים. אני מעוניינת לרכוש חנות נוספת ולמכור בה את אותם דגמי הנעליים. במקרה כזה, לא ארצה לגרוע את הנעליים מהחנות הראשונה, אלא ארצה ליצר </a:t>
            </a:r>
            <a:r>
              <a:rPr lang="he-IL" dirty="0">
                <a:highlight>
                  <a:srgbClr val="FFFF00"/>
                </a:highlight>
              </a:rPr>
              <a:t>כפילות</a:t>
            </a:r>
            <a:r>
              <a:rPr lang="he-IL" dirty="0"/>
              <a:t> של מוצרים.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444AF1-0A37-4CB4-AE93-C0D09075FB46}"/>
              </a:ext>
            </a:extLst>
          </p:cNvPr>
          <p:cNvSpPr txBox="1"/>
          <p:nvPr/>
        </p:nvSpPr>
        <p:spPr>
          <a:xfrm>
            <a:off x="3397313" y="3122371"/>
            <a:ext cx="79579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דוגמא נוספת- כשמורה מלווה קבוצה של תלמידים לטיול, המורה לא יגרע את פרטי התלמידים היוצאים מתוך מצבת הכיתה, אלא ייצור </a:t>
            </a:r>
            <a:r>
              <a:rPr lang="he-IL" dirty="0">
                <a:highlight>
                  <a:srgbClr val="FFFF00"/>
                </a:highlight>
              </a:rPr>
              <a:t>העתק</a:t>
            </a:r>
            <a:r>
              <a:rPr lang="he-IL" dirty="0"/>
              <a:t> של פרטי התלמידים שתלווה אותו במהלך הטיול.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711678-D047-4B36-ABB0-27EBBF75FDE0}"/>
              </a:ext>
            </a:extLst>
          </p:cNvPr>
          <p:cNvSpPr txBox="1"/>
          <p:nvPr/>
        </p:nvSpPr>
        <p:spPr>
          <a:xfrm>
            <a:off x="1363100" y="4738944"/>
            <a:ext cx="3991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dirty="0"/>
              <a:t>האם תוכלו לחשוב על דוגמא נוספת?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79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1929</Words>
  <Application>Microsoft Macintosh PowerPoint</Application>
  <PresentationFormat>Widescreen</PresentationFormat>
  <Paragraphs>215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Consolas</vt:lpstr>
      <vt:lpstr>Varela Round</vt:lpstr>
      <vt:lpstr>ערכת נושא Office</vt:lpstr>
      <vt:lpstr>מערכת שידורים לאומית</vt:lpstr>
      <vt:lpstr>עצמים(Objects)  ומחלקות עצם כפרמטר לפעולה</vt:lpstr>
      <vt:lpstr>מה נלמד היום? </vt:lpstr>
      <vt:lpstr>השוואה בין שני עצמים</vt:lpstr>
      <vt:lpstr>dog1==dog2</vt:lpstr>
      <vt:lpstr>כדי לבנות פעולה פנימית המשווה בין שני עצמים, עלינו לשלוח עצם נוסף כפרמטר ולהשוות  בינו לבין this- העצם הנוכחי</vt:lpstr>
      <vt:lpstr>PowerPoint Presentation</vt:lpstr>
      <vt:lpstr>פעולה להעתקת עצם לעצם חדש</vt:lpstr>
      <vt:lpstr>לפני ההפסקה-</vt:lpstr>
      <vt:lpstr>ומה נעשה כעת?</vt:lpstr>
      <vt:lpstr>כתבו תוכנית במקביל אלי:</vt:lpstr>
      <vt:lpstr>PowerPoint Presentation</vt:lpstr>
      <vt:lpstr>כתיבת המחלקה Circle:</vt:lpstr>
      <vt:lpstr>כתיבת המחלקה Circle:</vt:lpstr>
      <vt:lpstr>כתיבת המחלקה Circle:</vt:lpstr>
      <vt:lpstr>כתיבת המחלקה Circle:</vt:lpstr>
      <vt:lpstr>פעולות פנימיות ייחודיות בתוך מחלקה:</vt:lpstr>
      <vt:lpstr>מחלקה ראשית המזמנת את  המחלקה Circle: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מערכת שידורים לאומית</dc:title>
  <dc:creator>אסנת אנגלמן</dc:creator>
  <cp:lastModifiedBy>Yuval Yadai</cp:lastModifiedBy>
  <cp:revision>7</cp:revision>
  <dcterms:created xsi:type="dcterms:W3CDTF">2020-08-16T08:40:41Z</dcterms:created>
  <dcterms:modified xsi:type="dcterms:W3CDTF">2020-08-16T16:44:34Z</dcterms:modified>
</cp:coreProperties>
</file>