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7" r:id="rId2"/>
    <p:sldId id="262" r:id="rId3"/>
    <p:sldId id="263" r:id="rId4"/>
    <p:sldId id="291" r:id="rId5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  <a:srgbClr val="92D050"/>
    <a:srgbClr val="6CF0FF"/>
    <a:srgbClr val="E0E0E0"/>
    <a:srgbClr val="E6E6E6"/>
    <a:srgbClr val="11A4AB"/>
    <a:srgbClr val="12B4BC"/>
    <a:srgbClr val="8D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796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930" y="84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י"ב/אייר/תש"ף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6000" y="2693989"/>
            <a:ext cx="11160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642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טי השיעור, מקצוע ו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000014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240593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872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לבן מעוגל 7">
            <a:extLst>
              <a:ext uri="{FF2B5EF4-FFF2-40B4-BE49-F238E27FC236}">
                <a16:creationId xmlns:a16="http://schemas.microsoft.com/office/drawing/2014/main" id="{F6801116-CC43-4B2A-8C30-E06B51438E5F}"/>
              </a:ext>
            </a:extLst>
          </p:cNvPr>
          <p:cNvSpPr/>
          <p:nvPr userDrawn="1"/>
        </p:nvSpPr>
        <p:spPr>
          <a:xfrm>
            <a:off x="9066088" y="593003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3851AC-7C39-4D24-80F3-E23F47BEFFD4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AEE328-D2C3-444A-8724-BDAF608C4860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96B898-2CF0-49F5-BBD6-BB8ACC47A495}"/>
              </a:ext>
            </a:extLst>
          </p:cNvPr>
          <p:cNvSpPr/>
          <p:nvPr userDrawn="1"/>
        </p:nvSpPr>
        <p:spPr>
          <a:xfrm rot="5400000">
            <a:off x="10107939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EA7E53-F4C8-4E78-8841-55D753889071}"/>
              </a:ext>
            </a:extLst>
          </p:cNvPr>
          <p:cNvSpPr/>
          <p:nvPr userDrawn="1"/>
        </p:nvSpPr>
        <p:spPr>
          <a:xfrm>
            <a:off x="-3246402" y="-426720"/>
            <a:ext cx="3246401" cy="807856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כותרת 1">
            <a:extLst>
              <a:ext uri="{FF2B5EF4-FFF2-40B4-BE49-F238E27FC236}">
                <a16:creationId xmlns:a16="http://schemas.microsoft.com/office/drawing/2014/main" id="{6AF90618-5011-488D-8577-8090B2BE5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140076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23" name="Google Shape;11;p2">
            <a:extLst>
              <a:ext uri="{FF2B5EF4-FFF2-40B4-BE49-F238E27FC236}">
                <a16:creationId xmlns:a16="http://schemas.microsoft.com/office/drawing/2014/main" id="{60774046-55DB-47C4-8731-49E4A217CD4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96000" y="2798300"/>
            <a:ext cx="10800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4EE53297-C04D-4B07-99F8-BCEC4E3B9E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720000"/>
          </a:xfrm>
        </p:spPr>
        <p:txBody>
          <a:bodyPr anchor="ctr"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20" name="מציין מיקום של מספר שקופית 22">
            <a:extLst>
              <a:ext uri="{FF2B5EF4-FFF2-40B4-BE49-F238E27FC236}">
                <a16:creationId xmlns:a16="http://schemas.microsoft.com/office/drawing/2014/main" id="{58C13A1B-004E-44B4-BBDC-E08548A96B8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EAE132D4-D270-4859-A0A8-0EABA938935B}"/>
              </a:ext>
            </a:extLst>
          </p:cNvPr>
          <p:cNvSpPr/>
          <p:nvPr userDrawn="1"/>
        </p:nvSpPr>
        <p:spPr>
          <a:xfrm>
            <a:off x="6581228" y="6447542"/>
            <a:ext cx="5993234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8A467694-CC08-4C30-BF05-885FCBD4CAB0}"/>
              </a:ext>
            </a:extLst>
          </p:cNvPr>
          <p:cNvSpPr/>
          <p:nvPr userDrawn="1"/>
        </p:nvSpPr>
        <p:spPr>
          <a:xfrm>
            <a:off x="9704146" y="5381191"/>
            <a:ext cx="3496396" cy="442359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062435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206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226982" y="101748"/>
            <a:ext cx="2160598" cy="21681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54055" y="390797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53219EEB-A406-4AC2-B87E-54A955D7D483}"/>
              </a:ext>
            </a:extLst>
          </p:cNvPr>
          <p:cNvSpPr/>
          <p:nvPr userDrawn="1"/>
        </p:nvSpPr>
        <p:spPr>
          <a:xfrm>
            <a:off x="7978665" y="5944772"/>
            <a:ext cx="4766811" cy="38154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A376-F667-4A43-9264-CB356AE2FBF1}"/>
              </a:ext>
            </a:extLst>
          </p:cNvPr>
          <p:cNvSpPr/>
          <p:nvPr userDrawn="1"/>
        </p:nvSpPr>
        <p:spPr>
          <a:xfrm rot="5400000">
            <a:off x="9936561" y="2157343"/>
            <a:ext cx="735717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CE73A552-D52C-4EE0-9E7A-557CEB6CE479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208D21-C13C-48D3-8634-05FCD1520B3D}"/>
              </a:ext>
            </a:extLst>
          </p:cNvPr>
          <p:cNvSpPr/>
          <p:nvPr userDrawn="1"/>
        </p:nvSpPr>
        <p:spPr>
          <a:xfrm>
            <a:off x="5903744" y="6876112"/>
            <a:ext cx="6894095" cy="149330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FFA872-60FE-48B4-B509-3F90F2F53575}"/>
              </a:ext>
            </a:extLst>
          </p:cNvPr>
          <p:cNvSpPr/>
          <p:nvPr userDrawn="1"/>
        </p:nvSpPr>
        <p:spPr>
          <a:xfrm>
            <a:off x="-2191928" y="-31850"/>
            <a:ext cx="2165034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25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024128"/>
            <a:ext cx="11161453" cy="457200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anose="000005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567973"/>
            <a:ext cx="11161453" cy="3522187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377633" y="110284"/>
            <a:ext cx="2105524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1729189" y="435139"/>
            <a:ext cx="2615798" cy="32187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8A91BCC4-EC47-43E2-9595-B89F757E1A7A}"/>
              </a:ext>
            </a:extLst>
          </p:cNvPr>
          <p:cNvSpPr/>
          <p:nvPr userDrawn="1"/>
        </p:nvSpPr>
        <p:spPr>
          <a:xfrm>
            <a:off x="9323387" y="5555326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238EE3F7-5012-4191-9ABD-A8E69370622E}"/>
              </a:ext>
            </a:extLst>
          </p:cNvPr>
          <p:cNvSpPr/>
          <p:nvPr userDrawn="1"/>
        </p:nvSpPr>
        <p:spPr>
          <a:xfrm>
            <a:off x="8679109" y="6024163"/>
            <a:ext cx="4127100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31BF6EDC-D21A-4961-802C-6C57056DED88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09765D6C-4312-45BD-AEDC-93B641915820}"/>
              </a:ext>
            </a:extLst>
          </p:cNvPr>
          <p:cNvSpPr/>
          <p:nvPr userDrawn="1"/>
        </p:nvSpPr>
        <p:spPr>
          <a:xfrm>
            <a:off x="11005702" y="5213334"/>
            <a:ext cx="2372591" cy="25130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0EF58C-1955-4299-80B8-7931E9453E0B}"/>
              </a:ext>
            </a:extLst>
          </p:cNvPr>
          <p:cNvSpPr/>
          <p:nvPr userDrawn="1"/>
        </p:nvSpPr>
        <p:spPr>
          <a:xfrm rot="5400000">
            <a:off x="10107939" y="1954539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CE651A-F01C-47F6-93CB-FED077AFFFB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 פריסה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2134"/>
            <a:ext cx="9802368" cy="720000"/>
          </a:xfrm>
        </p:spPr>
        <p:txBody>
          <a:bodyPr lIns="36000" tIns="0" rIns="36000" bIns="0">
            <a:noAutofit/>
          </a:bodyPr>
          <a:lstStyle>
            <a:lvl1pPr marL="0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24128" y="1049185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234936" y="5807316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11218431" y="239177"/>
            <a:ext cx="1706880" cy="45839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-388620" y="6235866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C6E834-92B3-4A32-920C-9FA2D69874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60292-D9F7-4A35-9D0A-68A9095BDE1E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53CA14-A360-48A3-A071-94DFC2B62EDC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536A81-6863-4B7C-BB9A-6F6DBBAB87E2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6A93F88D-0694-4107-9D3A-245864065D84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 פריסה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11497481" y="487099"/>
            <a:ext cx="1576672" cy="289443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11150538" y="127099"/>
            <a:ext cx="1879662" cy="28944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469E9F25-935E-4A65-8AF2-C1B8F105C612}"/>
              </a:ext>
            </a:extLst>
          </p:cNvPr>
          <p:cNvSpPr/>
          <p:nvPr userDrawn="1"/>
        </p:nvSpPr>
        <p:spPr>
          <a:xfrm>
            <a:off x="-487680" y="5923581"/>
            <a:ext cx="3133018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10">
            <a:extLst>
              <a:ext uri="{FF2B5EF4-FFF2-40B4-BE49-F238E27FC236}">
                <a16:creationId xmlns:a16="http://schemas.microsoft.com/office/drawing/2014/main" id="{DD33049F-8FB3-46DC-B84B-8E763BCBCAC1}"/>
              </a:ext>
            </a:extLst>
          </p:cNvPr>
          <p:cNvSpPr/>
          <p:nvPr userDrawn="1"/>
        </p:nvSpPr>
        <p:spPr>
          <a:xfrm>
            <a:off x="-976438" y="6359813"/>
            <a:ext cx="7301038" cy="65808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61EC8D2-662F-4FBE-BF29-06100D51DE7E}"/>
              </a:ext>
            </a:extLst>
          </p:cNvPr>
          <p:cNvSpPr/>
          <p:nvPr userDrawn="1"/>
        </p:nvSpPr>
        <p:spPr>
          <a:xfrm rot="5400000">
            <a:off x="9360283" y="2733622"/>
            <a:ext cx="6987520" cy="129719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מציין מיקום של מספר שקופית 22">
            <a:extLst>
              <a:ext uri="{FF2B5EF4-FFF2-40B4-BE49-F238E27FC236}">
                <a16:creationId xmlns:a16="http://schemas.microsoft.com/office/drawing/2014/main" id="{23075256-456E-41D8-BDFD-8C3A8EA654D2}"/>
              </a:ext>
            </a:extLst>
          </p:cNvPr>
          <p:cNvSpPr txBox="1">
            <a:spLocks/>
          </p:cNvSpPr>
          <p:nvPr userDrawn="1"/>
        </p:nvSpPr>
        <p:spPr>
          <a:xfrm>
            <a:off x="-131730" y="6361368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42163-9C8B-4AEB-9C50-F5529BD5C36B}"/>
              </a:ext>
            </a:extLst>
          </p:cNvPr>
          <p:cNvSpPr/>
          <p:nvPr userDrawn="1"/>
        </p:nvSpPr>
        <p:spPr>
          <a:xfrm rot="16200000">
            <a:off x="5821949" y="1027133"/>
            <a:ext cx="521207" cy="12218895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26CB3A-BCA5-4171-BE99-1D6F46911786}"/>
              </a:ext>
            </a:extLst>
          </p:cNvPr>
          <p:cNvSpPr/>
          <p:nvPr userDrawn="1"/>
        </p:nvSpPr>
        <p:spPr>
          <a:xfrm rot="5400000">
            <a:off x="5683838" y="-6805249"/>
            <a:ext cx="947627" cy="12639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64ABF-EE59-4E45-BC5F-A3665732FD21}"/>
              </a:ext>
            </a:extLst>
          </p:cNvPr>
          <p:cNvSpPr/>
          <p:nvPr userDrawn="1"/>
        </p:nvSpPr>
        <p:spPr>
          <a:xfrm>
            <a:off x="-2001567" y="-416688"/>
            <a:ext cx="1974672" cy="8068538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96A93-68B7-48E8-8354-9EAE3F818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1578" y="1212161"/>
            <a:ext cx="7885112" cy="40909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04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820BD794-101C-426F-8015-9C33A0E995FA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026926" y="1025601"/>
            <a:ext cx="9802368" cy="431447"/>
          </a:xfrm>
        </p:spPr>
        <p:txBody>
          <a:bodyPr anchor="ctr">
            <a:noAutofit/>
          </a:bodyPr>
          <a:lstStyle>
            <a:lvl1pPr marL="185757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026927" y="1710442"/>
            <a:ext cx="8212766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84947B-AFA4-410D-A793-689C573D144E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4F41F-EAD8-495C-A662-C4F40F404DB3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A1181A-6B49-4EE5-AE44-1B5B124FA758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13178B-7D7E-4A10-9724-453DF758F663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מציין מיקום של מספר שקופית 22">
            <a:extLst>
              <a:ext uri="{FF2B5EF4-FFF2-40B4-BE49-F238E27FC236}">
                <a16:creationId xmlns:a16="http://schemas.microsoft.com/office/drawing/2014/main" id="{7947FE0C-D7CF-4209-91A5-93564F2C3543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 userDrawn="1"/>
        </p:nvSpPr>
        <p:spPr>
          <a:xfrm>
            <a:off x="8667715" y="-161750"/>
            <a:ext cx="5300119" cy="38235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226196-3340-4F6C-9B09-34934599BAD7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1965B-48C3-4AD9-9066-E67195630BFD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CB16E1-D93B-440E-81F5-6366FDB428B8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020DF7-29CF-4A0A-BC0A-7568981BF8AD}"/>
              </a:ext>
            </a:extLst>
          </p:cNvPr>
          <p:cNvSpPr/>
          <p:nvPr userDrawn="1"/>
        </p:nvSpPr>
        <p:spPr>
          <a:xfrm>
            <a:off x="-3948180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F0C566-C47D-446F-9E8E-EC9B0F5F1BF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3A8D2-0547-47E3-84C0-5D60CFDB7CB1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0104F3-C98B-4790-842F-F7B1B2FBDE13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C576E-38DA-426A-9C16-921DE9A0835B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מציין מיקום של מספר שקופית 22">
            <a:extLst>
              <a:ext uri="{FF2B5EF4-FFF2-40B4-BE49-F238E27FC236}">
                <a16:creationId xmlns:a16="http://schemas.microsoft.com/office/drawing/2014/main" id="{5F1A13CD-CEB6-4958-B99A-46020ADA9375}"/>
              </a:ext>
            </a:extLst>
          </p:cNvPr>
          <p:cNvSpPr txBox="1">
            <a:spLocks/>
          </p:cNvSpPr>
          <p:nvPr userDrawn="1"/>
        </p:nvSpPr>
        <p:spPr>
          <a:xfrm>
            <a:off x="-231414" y="6409126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6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6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ראשי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EA3643-4251-43C2-A891-4C9664978E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360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C304FB8B-5E14-469F-8BA4-BF0F011B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8">
            <a:extLst>
              <a:ext uri="{FF2B5EF4-FFF2-40B4-BE49-F238E27FC236}">
                <a16:creationId xmlns:a16="http://schemas.microsoft.com/office/drawing/2014/main" id="{B712628B-0991-4441-8324-4563256F9B32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26E72AF6-8AD0-4AAD-B906-30424D022CD1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1" name="מלבן מעוגל 8">
            <a:extLst>
              <a:ext uri="{FF2B5EF4-FFF2-40B4-BE49-F238E27FC236}">
                <a16:creationId xmlns:a16="http://schemas.microsoft.com/office/drawing/2014/main" id="{68D073A7-D8C0-45AA-A5E4-B6122A52E8F5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0">
            <a:extLst>
              <a:ext uri="{FF2B5EF4-FFF2-40B4-BE49-F238E27FC236}">
                <a16:creationId xmlns:a16="http://schemas.microsoft.com/office/drawing/2014/main" id="{DF89C8AF-9EDF-46EF-BAB7-2D35F683552B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2FC1393-B378-4A8A-8716-61E038E3D6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72315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A01DEB-EE2D-463E-B92D-20469AC2DACB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DC8B5D-6FF7-4E76-819C-95A4A6017B9C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0F30E8-13B7-4C55-A126-67529F765268}"/>
              </a:ext>
            </a:extLst>
          </p:cNvPr>
          <p:cNvSpPr/>
          <p:nvPr userDrawn="1"/>
        </p:nvSpPr>
        <p:spPr>
          <a:xfrm rot="5400000">
            <a:off x="10092700" y="2084060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7D38CE-7F73-4533-B25A-F628D3EBA7C1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י"ב/אייר/תש"ף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A36FD-4A58-4EC2-B769-2CB4558CD86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A89C66-91F2-409B-AE3C-970820728814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AF9B00-5AF6-47AB-81E5-2BE048851E3E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3C55C6-DFDE-44BF-BB37-E582014C2D4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74" r:id="rId3"/>
    <p:sldLayoutId id="2147483675" r:id="rId4"/>
    <p:sldLayoutId id="2147483650" r:id="rId5"/>
    <p:sldLayoutId id="2147483676" r:id="rId6"/>
    <p:sldLayoutId id="2147483653" r:id="rId7"/>
    <p:sldLayoutId id="2147483666" r:id="rId8"/>
    <p:sldLayoutId id="2147483677" r:id="rId9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9IgGTwbF0&amp;feature=youtu.be" TargetMode="External"/><Relationship Id="rId2" Type="http://schemas.openxmlformats.org/officeDocument/2006/relationships/hyperlink" Target="https://youtu.be/NN9IgGTwbF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open?id=1825Jnh59ECpyLkwk_TBAzvosMxiEoCG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96B80-AF29-435E-8795-1A387C87F6BD}"/>
              </a:ext>
            </a:extLst>
          </p:cNvPr>
          <p:cNvSpPr/>
          <p:nvPr/>
        </p:nvSpPr>
        <p:spPr>
          <a:xfrm>
            <a:off x="12279398" y="6653"/>
            <a:ext cx="2404790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4B9A1-1541-45E7-9ACE-02721554E39F}"/>
              </a:ext>
            </a:extLst>
          </p:cNvPr>
          <p:cNvSpPr/>
          <p:nvPr/>
        </p:nvSpPr>
        <p:spPr>
          <a:xfrm>
            <a:off x="12279398" y="746985"/>
            <a:ext cx="2404790" cy="423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b="1" dirty="0">
                <a:solidFill>
                  <a:srgbClr val="002060"/>
                </a:solidFill>
              </a:rPr>
              <a:t>עליכם להתקין את הפונט </a:t>
            </a:r>
            <a:r>
              <a:rPr lang="en-US" b="1" dirty="0">
                <a:solidFill>
                  <a:srgbClr val="002060"/>
                </a:solidFill>
              </a:rPr>
              <a:t>Varela</a:t>
            </a:r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Round</a:t>
            </a:r>
            <a:r>
              <a:rPr lang="he-IL" b="1" dirty="0">
                <a:solidFill>
                  <a:srgbClr val="002060"/>
                </a:solidFill>
              </a:rPr>
              <a:t> לפני תחילת העבודה.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לצפות בהנחיות להתקנת פונט </a:t>
            </a:r>
            <a:r>
              <a:rPr lang="en-US" dirty="0">
                <a:solidFill>
                  <a:srgbClr val="002060"/>
                </a:solidFill>
              </a:rPr>
              <a:t>Varela Round</a:t>
            </a:r>
            <a:r>
              <a:rPr lang="he-IL" dirty="0">
                <a:solidFill>
                  <a:srgbClr val="002060"/>
                </a:solidFill>
              </a:rPr>
              <a:t>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2"/>
              </a:rPr>
            </a:br>
            <a:r>
              <a:rPr lang="en-US" dirty="0">
                <a:solidFill>
                  <a:srgbClr val="002060"/>
                </a:solidFill>
                <a:hlinkClick r:id="rId3"/>
              </a:rPr>
              <a:t>https://www.youtube.com/watch?v=NN9IgGTwbF0&amp;feature=youtu.be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336567-3BEF-48E7-A00C-1582E175DD05}"/>
              </a:ext>
            </a:extLst>
          </p:cNvPr>
          <p:cNvSpPr/>
          <p:nvPr/>
        </p:nvSpPr>
        <p:spPr>
          <a:xfrm>
            <a:off x="12279398" y="5063135"/>
            <a:ext cx="2404790" cy="115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  <a:hlinkClick r:id="rId4"/>
              </a:rPr>
              <a:t>קישור</a:t>
            </a:r>
            <a:r>
              <a:rPr lang="he-IL" dirty="0">
                <a:solidFill>
                  <a:srgbClr val="002060"/>
                </a:solidFill>
              </a:rPr>
              <a:t> להורדת הפונט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(אשרו את הודעת האבטחה)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696000" y="1469534"/>
            <a:ext cx="10800000" cy="1260000"/>
          </a:xfrm>
        </p:spPr>
        <p:txBody>
          <a:bodyPr/>
          <a:lstStyle/>
          <a:p>
            <a:r>
              <a:rPr lang="he-IL" sz="4800" dirty="0"/>
              <a:t>ניתוב ברשת – 2</a:t>
            </a:r>
            <a:br>
              <a:rPr lang="he-IL" sz="4800" dirty="0"/>
            </a:br>
            <a:r>
              <a:rPr lang="he-IL" sz="4800" dirty="0"/>
              <a:t>נתיב ברירת מחדל, </a:t>
            </a:r>
            <a:r>
              <a:rPr lang="en-US" sz="4800" dirty="0"/>
              <a:t>AS</a:t>
            </a:r>
            <a:r>
              <a:rPr lang="he-IL" sz="4800" dirty="0"/>
              <a:t> וסכימת נתיב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696000" y="2958764"/>
            <a:ext cx="10800000" cy="720000"/>
          </a:xfrm>
        </p:spPr>
        <p:txBody>
          <a:bodyPr/>
          <a:lstStyle/>
          <a:p>
            <a:r>
              <a:rPr lang="he-IL" dirty="0">
                <a:sym typeface="Varela Round"/>
              </a:rPr>
              <a:t>מערכות תקשוב כיתות י"א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שם המורה: תום שוורץ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280C11-EEDB-487A-98F6-634F6A554FCC}"/>
              </a:ext>
            </a:extLst>
          </p:cNvPr>
          <p:cNvSpPr/>
          <p:nvPr/>
        </p:nvSpPr>
        <p:spPr>
          <a:xfrm>
            <a:off x="12279398" y="634420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6F7BCA-4B13-4E9D-B292-F022F48139C2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מלאו את פרטי השיעור, המקצוע והמורה 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השיעור" , "המקצוע",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idx="1"/>
          </p:nvPr>
        </p:nvSpPr>
        <p:spPr>
          <a:xfrm>
            <a:off x="1024128" y="1049185"/>
            <a:ext cx="7342632" cy="4611559"/>
          </a:xfrm>
        </p:spPr>
        <p:txBody>
          <a:bodyPr>
            <a:normAutofit fontScale="85000" lnSpcReduction="20000"/>
          </a:bodyPr>
          <a:lstStyle/>
          <a:p>
            <a:r>
              <a:rPr lang="he-IL" dirty="0"/>
              <a:t>נתיב ברירת מחדל:</a:t>
            </a:r>
          </a:p>
          <a:p>
            <a:pPr marL="0" indent="0">
              <a:buNone/>
            </a:pPr>
            <a:r>
              <a:rPr lang="he-IL" dirty="0"/>
              <a:t>לרוב משמש לחיבור לאינטרנט, שער ברירת מחדל של נתב, נתיב עבור כל המידע אשר עבורו אין נתיב בטבלת הניתוב, רשת 0.0.0.0 עם מסכה של  0.0.0.0 </a:t>
            </a:r>
          </a:p>
          <a:p>
            <a:r>
              <a:rPr lang="en-US" dirty="0"/>
              <a:t>Autonomous system</a:t>
            </a:r>
            <a:r>
              <a:rPr lang="he-IL" dirty="0"/>
              <a:t> :</a:t>
            </a:r>
          </a:p>
          <a:p>
            <a:pPr marL="0" indent="0">
              <a:buNone/>
            </a:pPr>
            <a:r>
              <a:rPr lang="he-IL" dirty="0"/>
              <a:t>רישום בידי </a:t>
            </a:r>
            <a:r>
              <a:rPr lang="en-US" dirty="0"/>
              <a:t>IANA, </a:t>
            </a:r>
            <a:r>
              <a:rPr lang="he-IL" dirty="0"/>
              <a:t> הקצאת מספרי </a:t>
            </a:r>
            <a:r>
              <a:rPr lang="en-US" dirty="0"/>
              <a:t>A/S</a:t>
            </a:r>
            <a:r>
              <a:rPr lang="he-IL" dirty="0"/>
              <a:t> לארגונים גדולים כגון </a:t>
            </a:r>
            <a:r>
              <a:rPr lang="en-US" dirty="0"/>
              <a:t>ISP</a:t>
            </a:r>
            <a:r>
              <a:rPr lang="he-IL" dirty="0"/>
              <a:t>.</a:t>
            </a:r>
          </a:p>
          <a:p>
            <a:r>
              <a:rPr lang="he-IL" dirty="0" err="1"/>
              <a:t>סכימת</a:t>
            </a:r>
            <a:r>
              <a:rPr lang="he-IL" dirty="0"/>
              <a:t> נתיבים - </a:t>
            </a:r>
            <a:r>
              <a:rPr lang="en-US" dirty="0"/>
              <a:t>route summarization</a:t>
            </a:r>
            <a:r>
              <a:rPr lang="he-IL" dirty="0"/>
              <a:t>:</a:t>
            </a:r>
          </a:p>
          <a:p>
            <a:pPr marL="0" indent="0">
              <a:buNone/>
            </a:pPr>
            <a:r>
              <a:rPr lang="he-IL" dirty="0"/>
              <a:t>שמירה על טבלאות ניתוב קטנות, ייעול פעולת הנתבים. איחוד רשתות על ידי הזזת חלק הרשת במסכת תת הרשת לאחור (לכיוון צד הרשת), </a:t>
            </a:r>
            <a:r>
              <a:rPr lang="en-US" dirty="0"/>
              <a:t>CIDR notation</a:t>
            </a:r>
            <a:r>
              <a:rPr lang="he-IL" dirty="0"/>
              <a:t>.</a:t>
            </a: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8C303-E198-483E-A262-922AC5C18CB4}"/>
              </a:ext>
            </a:extLst>
          </p:cNvPr>
          <p:cNvSpPr/>
          <p:nvPr/>
        </p:nvSpPr>
        <p:spPr>
          <a:xfrm>
            <a:off x="12281852" y="0"/>
            <a:ext cx="2150428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פרטו בשקופית זו את נושאי הלימוד של השיעור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454" y="3016112"/>
            <a:ext cx="1043629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ECEB5F-1AF1-455B-9707-912205C838FF}"/>
              </a:ext>
            </a:extLst>
          </p:cNvPr>
          <p:cNvSpPr/>
          <p:nvPr/>
        </p:nvSpPr>
        <p:spPr>
          <a:xfrm>
            <a:off x="12279398" y="302487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7717</TotalTime>
  <Words>267</Words>
  <Application>Microsoft Office PowerPoint</Application>
  <PresentationFormat>Widescreen</PresentationFormat>
  <Paragraphs>25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Varela Round</vt:lpstr>
      <vt:lpstr>ערכת נושא Office</vt:lpstr>
      <vt:lpstr>מערכת שידורים לאומית</vt:lpstr>
      <vt:lpstr>ניתוב ברשת – 2 נתיב ברירת מחדל, AS וסכימת נתיב</vt:lpstr>
      <vt:lpstr>מה נלמד היום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Anat</cp:lastModifiedBy>
  <cp:revision>145</cp:revision>
  <dcterms:created xsi:type="dcterms:W3CDTF">2020-03-15T19:13:03Z</dcterms:created>
  <dcterms:modified xsi:type="dcterms:W3CDTF">2020-05-06T08:38:13Z</dcterms:modified>
</cp:coreProperties>
</file>