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5"/>
  </p:notesMasterIdLst>
  <p:sldIdLst>
    <p:sldId id="257" r:id="rId2"/>
    <p:sldId id="262" r:id="rId3"/>
    <p:sldId id="263" r:id="rId4"/>
    <p:sldId id="288" r:id="rId5"/>
    <p:sldId id="289" r:id="rId6"/>
    <p:sldId id="295" r:id="rId7"/>
    <p:sldId id="296" r:id="rId8"/>
    <p:sldId id="297" r:id="rId9"/>
    <p:sldId id="298" r:id="rId10"/>
    <p:sldId id="300" r:id="rId11"/>
    <p:sldId id="301" r:id="rId12"/>
    <p:sldId id="302" r:id="rId13"/>
    <p:sldId id="303" r:id="rId14"/>
    <p:sldId id="299" r:id="rId15"/>
    <p:sldId id="304" r:id="rId16"/>
    <p:sldId id="305" r:id="rId17"/>
    <p:sldId id="306" r:id="rId18"/>
    <p:sldId id="307" r:id="rId19"/>
    <p:sldId id="308" r:id="rId20"/>
    <p:sldId id="309" r:id="rId21"/>
    <p:sldId id="311" r:id="rId22"/>
    <p:sldId id="310" r:id="rId23"/>
    <p:sldId id="281" r:id="rId24"/>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9583" autoAdjust="0"/>
  </p:normalViewPr>
  <p:slideViewPr>
    <p:cSldViewPr snapToGrid="0" snapToObjects="1">
      <p:cViewPr varScale="1">
        <p:scale>
          <a:sx n="92" d="100"/>
          <a:sy n="92" d="100"/>
        </p:scale>
        <p:origin x="66" y="84"/>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כ"ז/ניסן/תש"ף</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youtu.be/VRX5DQISm1I?t=404"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lgn="l">
              <a:lnSpc>
                <a:spcPct val="150000"/>
              </a:lnSpc>
            </a:pPr>
            <a:r>
              <a:rPr lang="en-US" sz="1200" dirty="0">
                <a:solidFill>
                  <a:srgbClr val="002060"/>
                </a:solidFill>
                <a:latin typeface="Varela Round" panose="00000500000000000000" pitchFamily="2" charset="-79"/>
                <a:cs typeface="Varela Round" panose="00000500000000000000" pitchFamily="2" charset="-79"/>
                <a:hlinkClick r:id="rId3">
                  <a:extLst>
                    <a:ext uri="{A12FA001-AC4F-418D-AE19-62706E023703}">
                      <ahyp:hlinkClr xmlns:ahyp="http://schemas.microsoft.com/office/drawing/2018/hyperlinkcolor" val="tx"/>
                    </a:ext>
                  </a:extLst>
                </a:hlinkClick>
              </a:rPr>
              <a:t>https://youtu.be/VRX5DQISm1I?t=404</a:t>
            </a:r>
            <a:endParaRPr lang="he-IL" sz="1200" dirty="0">
              <a:solidFill>
                <a:srgbClr val="002060"/>
              </a:solidFill>
              <a:latin typeface="Varela Round" panose="00000500000000000000" pitchFamily="2" charset="-79"/>
              <a:cs typeface="Varela Round" panose="00000500000000000000" pitchFamily="2" charset="-79"/>
            </a:endParaRPr>
          </a:p>
          <a:p>
            <a:pPr algn="l">
              <a:lnSpc>
                <a:spcPct val="150000"/>
              </a:lnSpc>
            </a:pPr>
            <a:r>
              <a:rPr lang="he-IL" sz="1200" dirty="0">
                <a:solidFill>
                  <a:schemeClr val="bg1"/>
                </a:solidFill>
                <a:latin typeface="Varela Round" panose="00000500000000000000" pitchFamily="2" charset="-79"/>
                <a:cs typeface="Varela Round" panose="00000500000000000000" pitchFamily="2" charset="-79"/>
              </a:rPr>
              <a:t>מדקה 6:44 עד 7:46</a:t>
            </a:r>
          </a:p>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3"/>
            <a:ext cx="10872000" cy="64209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200" b="1">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059387"/>
            <a:ext cx="11159999"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כ"ז/ניסן/תש"ף</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3" r:id="rId6"/>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video" Target="https://www.youtube.com/embed/VRX5DQISm1I?start=404&amp;feature=oembed" TargetMode="Externa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715FA66-49EE-4173-AF02-F306B34196EC}"/>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12A59CE3-85CF-413D-B5AE-E639CF0A0056}"/>
              </a:ext>
            </a:extLst>
          </p:cNvPr>
          <p:cNvSpPr>
            <a:spLocks noGrp="1"/>
          </p:cNvSpPr>
          <p:nvPr>
            <p:ph type="body" sz="quarter" idx="3"/>
          </p:nvPr>
        </p:nvSpPr>
        <p:spPr/>
        <p:txBody>
          <a:bodyPr/>
          <a:lstStyle/>
          <a:p>
            <a:r>
              <a:rPr lang="he-IL" dirty="0"/>
              <a:t>לתקן עולם</a:t>
            </a:r>
          </a:p>
        </p:txBody>
      </p:sp>
      <p:sp>
        <p:nvSpPr>
          <p:cNvPr id="4" name="מציין מיקום תוכן 3">
            <a:extLst>
              <a:ext uri="{FF2B5EF4-FFF2-40B4-BE49-F238E27FC236}">
                <a16:creationId xmlns:a16="http://schemas.microsoft.com/office/drawing/2014/main" id="{A01AA29E-54A5-47CF-8C3D-AB7FF3D734F5}"/>
              </a:ext>
            </a:extLst>
          </p:cNvPr>
          <p:cNvSpPr>
            <a:spLocks noGrp="1"/>
          </p:cNvSpPr>
          <p:nvPr>
            <p:ph sz="quarter" idx="4"/>
          </p:nvPr>
        </p:nvSpPr>
        <p:spPr/>
        <p:txBody>
          <a:bodyPr/>
          <a:lstStyle/>
          <a:p>
            <a:pPr marL="0" indent="0">
              <a:buNone/>
            </a:pPr>
            <a:r>
              <a:rPr lang="he-IL" dirty="0"/>
              <a:t>פֵּרוּשׁ - כִּי, הִנֵּה, בִּתְחִלָּה הָיָה נָקֵל לוֹ לָצֵאת מִן הַחִסָּרוֹן הַמֻּטְבָּע בּוֹ וְלִקְנוֹת הַשְּׁלֵמוּת;</a:t>
            </a:r>
          </a:p>
          <a:p>
            <a:pPr marL="0" indent="0">
              <a:buNone/>
            </a:pPr>
            <a:r>
              <a:rPr lang="he-IL" dirty="0"/>
              <a:t> שֶׁכָּךְ סִדְּרָה הַחָכְמָה הַעֶלְיוֹנָה אֶת הַדְּבָרִים – עַל פִּי מִדַּת הַטּוֹב וְהַיֹּשֶׁר, </a:t>
            </a:r>
          </a:p>
          <a:p>
            <a:pPr marL="0" indent="0">
              <a:buNone/>
            </a:pPr>
            <a:r>
              <a:rPr lang="he-IL" dirty="0"/>
              <a:t>כִּי יַעַן לֹא הָיָה סִבָּה לָרַע וְלַחִסָּרוֹן שֶׁבּוֹ, אֶלָּא </a:t>
            </a:r>
            <a:r>
              <a:rPr lang="he-IL" sz="2800" b="1" dirty="0"/>
              <a:t>שֶׁכָּךְ הֻטְבַּע בִּיצִירָתוֹ</a:t>
            </a:r>
            <a:r>
              <a:rPr lang="he-IL" dirty="0"/>
              <a:t>, </a:t>
            </a:r>
          </a:p>
          <a:p>
            <a:pPr marL="0" indent="0">
              <a:buNone/>
            </a:pPr>
            <a:r>
              <a:rPr lang="he-IL" dirty="0"/>
              <a:t>הִנֵּה, בְּמַה שֶׁיָּסִיר עַצְמוֹ מִן הָרַע וְיִפְנֶה אֶל הַטּוֹב, </a:t>
            </a:r>
          </a:p>
          <a:p>
            <a:pPr marL="0" indent="0">
              <a:buNone/>
            </a:pPr>
            <a:r>
              <a:rPr lang="he-IL" dirty="0"/>
              <a:t>יַשִּׂיג מִיָּד צֵאתוֹ מִן הַחִסָּרוֹן וּקְנוֹתוֹ הַשְּׁלֵמוּת</a:t>
            </a:r>
          </a:p>
        </p:txBody>
      </p:sp>
    </p:spTree>
    <p:extLst>
      <p:ext uri="{BB962C8B-B14F-4D97-AF65-F5344CB8AC3E}">
        <p14:creationId xmlns:p14="http://schemas.microsoft.com/office/powerpoint/2010/main" val="531983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94C9942-124C-403D-AEE4-CACD0002E82D}"/>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B7C8A8D6-D992-4CF7-A00E-95A9C67A7DC9}"/>
              </a:ext>
            </a:extLst>
          </p:cNvPr>
          <p:cNvSpPr>
            <a:spLocks noGrp="1"/>
          </p:cNvSpPr>
          <p:nvPr>
            <p:ph type="body" sz="quarter" idx="3"/>
          </p:nvPr>
        </p:nvSpPr>
        <p:spPr/>
        <p:txBody>
          <a:bodyPr/>
          <a:lstStyle/>
          <a:p>
            <a:r>
              <a:rPr lang="he-IL" dirty="0"/>
              <a:t>מה התקלקל בעקבות </a:t>
            </a:r>
          </a:p>
        </p:txBody>
      </p:sp>
      <p:sp>
        <p:nvSpPr>
          <p:cNvPr id="4" name="מציין מיקום תוכן 3">
            <a:extLst>
              <a:ext uri="{FF2B5EF4-FFF2-40B4-BE49-F238E27FC236}">
                <a16:creationId xmlns:a16="http://schemas.microsoft.com/office/drawing/2014/main" id="{71F25B0C-F445-4795-AC8D-BFE16A785565}"/>
              </a:ext>
            </a:extLst>
          </p:cNvPr>
          <p:cNvSpPr>
            <a:spLocks noGrp="1"/>
          </p:cNvSpPr>
          <p:nvPr>
            <p:ph sz="quarter" idx="4"/>
          </p:nvPr>
        </p:nvSpPr>
        <p:spPr/>
        <p:txBody>
          <a:bodyPr/>
          <a:lstStyle/>
          <a:p>
            <a:pPr marL="0" indent="0">
              <a:buNone/>
            </a:pPr>
            <a:r>
              <a:rPr lang="he-IL" dirty="0"/>
              <a:t>אָמְנָם בְּחֶטְאוֹ, כֵּיוָן שֶׁעַל יָדוֹ נִסְתְּרָה הַשְׁלָמַת יֶתֶר מִשֶּׁהָיְתָה, וְנִתְרַבּוּ הַחֶסְּרוֹנוֹת, וְהָיָה הוּא הַגּוֹרֵם רָעָה לְעַצְמוֹ, </a:t>
            </a:r>
            <a:r>
              <a:rPr lang="he-IL" sz="2800" b="1" dirty="0"/>
              <a:t>הִנֵּה, לֹא יִהְיֶה עוֹד כָּל כָּךְ קַל לוֹ לָשׁוּב לָצֵאת מִן הַחִסָּרוֹן וְלִקְנוֹת הַשְּׁלֵמוּת</a:t>
            </a:r>
            <a:r>
              <a:rPr lang="he-IL" dirty="0"/>
              <a:t>, כְּמוֹ שֶׁהָיָה בָּעֵת שֶׁלֹּא הָיָה הוּא גְּרִימַת חֶסְרוֹנוֹ </a:t>
            </a:r>
          </a:p>
          <a:p>
            <a:pPr marL="0" indent="0">
              <a:buNone/>
            </a:pPr>
            <a:r>
              <a:rPr lang="he-IL" sz="2800" b="1" dirty="0"/>
              <a:t>אֶלָּא שֶׁכָּךְ נוֹצַר מֵעִקָּרוֹ</a:t>
            </a:r>
            <a:r>
              <a:rPr lang="he-IL" dirty="0"/>
              <a:t>, וּכְמוֹ שֶׁזָּכַרְתִּי, וְכָל שֶׁכֵּן שֶׁבְּהֶכְרֵחַ - הִשְׁתַּדְּלוּתוֹ הַמִּצְטָרֵךְ עַתָּה לְהַגִּיעַ לִשְׁלֵמוּת הִנֵּה הוּא </a:t>
            </a:r>
            <a:r>
              <a:rPr lang="he-IL" sz="2800" b="1" dirty="0"/>
              <a:t>כָּפוּל</a:t>
            </a:r>
            <a:r>
              <a:rPr lang="he-IL" dirty="0"/>
              <a:t>,</a:t>
            </a:r>
          </a:p>
          <a:p>
            <a:pPr marL="0" indent="0">
              <a:buNone/>
            </a:pPr>
            <a:r>
              <a:rPr lang="he-IL" dirty="0"/>
              <a:t> כִּי יִצְטָרֵךְ תְּחִלָּה שֶׁיָּשׁוּבוּ הָאָדָם וְהָעוֹלָם אֶל הַמַּצָּב שֶׁהָיָה בְּרִאשׁוֹנָה קֹדֶם הַחֵטְא, וְאַחַר כָּךְ שֶׁיִּתְעַלּוּ מִן הַמַּצָּב הַהוּא אֶל מַצָּב הַשְּׁלֵמוּת שֶׁהָיָה רָאוּי לָאָדָם שֶׁיַּעֲלֶה.</a:t>
            </a:r>
            <a:endParaRPr lang="en-US" dirty="0"/>
          </a:p>
          <a:p>
            <a:pPr marL="0" indent="0">
              <a:buNone/>
            </a:pPr>
            <a:r>
              <a:rPr lang="en-US" dirty="0"/>
              <a:t> </a:t>
            </a:r>
          </a:p>
          <a:p>
            <a:endParaRPr lang="he-IL" dirty="0"/>
          </a:p>
        </p:txBody>
      </p:sp>
    </p:spTree>
    <p:extLst>
      <p:ext uri="{BB962C8B-B14F-4D97-AF65-F5344CB8AC3E}">
        <p14:creationId xmlns:p14="http://schemas.microsoft.com/office/powerpoint/2010/main" val="740880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0E5B0D0-BAB7-4C78-A477-AB14376EAA2B}"/>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E95245D5-6D02-42BB-AD0F-7154F8772CE7}"/>
              </a:ext>
            </a:extLst>
          </p:cNvPr>
          <p:cNvSpPr>
            <a:spLocks noGrp="1"/>
          </p:cNvSpPr>
          <p:nvPr>
            <p:ph type="body" sz="quarter" idx="3"/>
          </p:nvPr>
        </p:nvSpPr>
        <p:spPr/>
        <p:txBody>
          <a:bodyPr/>
          <a:lstStyle/>
          <a:p>
            <a:r>
              <a:rPr lang="he-IL" dirty="0"/>
              <a:t>שאלות לפני שנצא להפסקה</a:t>
            </a:r>
          </a:p>
        </p:txBody>
      </p:sp>
      <p:sp>
        <p:nvSpPr>
          <p:cNvPr id="4" name="מציין מיקום תוכן 3">
            <a:extLst>
              <a:ext uri="{FF2B5EF4-FFF2-40B4-BE49-F238E27FC236}">
                <a16:creationId xmlns:a16="http://schemas.microsoft.com/office/drawing/2014/main" id="{07F67DEC-EB29-4C4A-9228-845524F4B6BF}"/>
              </a:ext>
            </a:extLst>
          </p:cNvPr>
          <p:cNvSpPr>
            <a:spLocks noGrp="1"/>
          </p:cNvSpPr>
          <p:nvPr>
            <p:ph sz="quarter" idx="4"/>
          </p:nvPr>
        </p:nvSpPr>
        <p:spPr/>
        <p:txBody>
          <a:bodyPr>
            <a:normAutofit/>
          </a:bodyPr>
          <a:lstStyle/>
          <a:p>
            <a:pPr>
              <a:lnSpc>
                <a:spcPct val="200000"/>
              </a:lnSpc>
            </a:pPr>
            <a:r>
              <a:rPr lang="he-IL" sz="2800" b="1" dirty="0"/>
              <a:t>האם החסרונות שיש בעולם שלנו, הם לכתחילה?</a:t>
            </a:r>
          </a:p>
          <a:p>
            <a:pPr>
              <a:lnSpc>
                <a:spcPct val="200000"/>
              </a:lnSpc>
            </a:pPr>
            <a:r>
              <a:rPr lang="he-IL" sz="2800" b="1" dirty="0"/>
              <a:t>כיצד, אמור האדם לתקן את החסרונות?</a:t>
            </a:r>
          </a:p>
          <a:p>
            <a:pPr>
              <a:lnSpc>
                <a:spcPct val="200000"/>
              </a:lnSpc>
            </a:pPr>
            <a:r>
              <a:rPr lang="he-IL" sz="2800" b="1" dirty="0"/>
              <a:t>מה קרה אחרי החטא?</a:t>
            </a:r>
          </a:p>
          <a:p>
            <a:pPr>
              <a:lnSpc>
                <a:spcPct val="200000"/>
              </a:lnSpc>
            </a:pPr>
            <a:endParaRPr lang="he-IL" sz="2800" b="1" dirty="0"/>
          </a:p>
        </p:txBody>
      </p:sp>
    </p:spTree>
    <p:extLst>
      <p:ext uri="{BB962C8B-B14F-4D97-AF65-F5344CB8AC3E}">
        <p14:creationId xmlns:p14="http://schemas.microsoft.com/office/powerpoint/2010/main" val="3195876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B165F79-1939-41D9-8C04-2437836B5B7D}"/>
              </a:ext>
            </a:extLst>
          </p:cNvPr>
          <p:cNvSpPr>
            <a:spLocks noGrp="1"/>
          </p:cNvSpPr>
          <p:nvPr>
            <p:ph type="title"/>
          </p:nvPr>
        </p:nvSpPr>
        <p:spPr/>
        <p:txBody>
          <a:bodyPr/>
          <a:lstStyle/>
          <a:p>
            <a:r>
              <a:rPr lang="he-IL" dirty="0" err="1"/>
              <a:t>רמח"ל</a:t>
            </a:r>
            <a:r>
              <a:rPr lang="he-IL" dirty="0"/>
              <a:t> - מהו עולם הבא</a:t>
            </a:r>
          </a:p>
        </p:txBody>
      </p:sp>
      <p:sp>
        <p:nvSpPr>
          <p:cNvPr id="4" name="מציין מיקום תוכן 3">
            <a:extLst>
              <a:ext uri="{FF2B5EF4-FFF2-40B4-BE49-F238E27FC236}">
                <a16:creationId xmlns:a16="http://schemas.microsoft.com/office/drawing/2014/main" id="{7255EAB1-014B-41AA-87D7-4A3D69EE81BB}"/>
              </a:ext>
            </a:extLst>
          </p:cNvPr>
          <p:cNvSpPr>
            <a:spLocks noGrp="1"/>
          </p:cNvSpPr>
          <p:nvPr>
            <p:ph sz="quarter" idx="4"/>
          </p:nvPr>
        </p:nvSpPr>
        <p:spPr>
          <a:xfrm>
            <a:off x="515206" y="1246909"/>
            <a:ext cx="11160000" cy="4631289"/>
          </a:xfrm>
        </p:spPr>
        <p:txBody>
          <a:bodyPr/>
          <a:lstStyle/>
          <a:p>
            <a:pPr marL="0" indent="0" algn="ctr">
              <a:buNone/>
            </a:pPr>
            <a:endParaRPr lang="he-IL" dirty="0"/>
          </a:p>
          <a:p>
            <a:pPr marL="0" indent="0" algn="ctr">
              <a:buNone/>
            </a:pPr>
            <a:endParaRPr lang="he-IL" dirty="0"/>
          </a:p>
          <a:p>
            <a:pPr marL="0" indent="0" algn="ctr">
              <a:buNone/>
            </a:pPr>
            <a:endParaRPr lang="he-IL" dirty="0"/>
          </a:p>
          <a:p>
            <a:pPr marL="0" indent="0" algn="ctr">
              <a:buNone/>
            </a:pPr>
            <a:r>
              <a:rPr lang="he-IL" sz="8800" b="1" dirty="0">
                <a:solidFill>
                  <a:srgbClr val="FF0000"/>
                </a:solidFill>
              </a:rPr>
              <a:t>חזרנו</a:t>
            </a:r>
          </a:p>
        </p:txBody>
      </p:sp>
    </p:spTree>
    <p:extLst>
      <p:ext uri="{BB962C8B-B14F-4D97-AF65-F5344CB8AC3E}">
        <p14:creationId xmlns:p14="http://schemas.microsoft.com/office/powerpoint/2010/main" val="33584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9467088-33BE-4620-BF47-CEDFFE278498}"/>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E5F2118C-5ECA-4790-B8FB-1688A4726DA0}"/>
              </a:ext>
            </a:extLst>
          </p:cNvPr>
          <p:cNvSpPr>
            <a:spLocks noGrp="1"/>
          </p:cNvSpPr>
          <p:nvPr>
            <p:ph type="body" sz="quarter" idx="3"/>
          </p:nvPr>
        </p:nvSpPr>
        <p:spPr/>
        <p:txBody>
          <a:bodyPr/>
          <a:lstStyle/>
          <a:p>
            <a:r>
              <a:rPr lang="he-IL" dirty="0"/>
              <a:t>עולם ההשתלמות</a:t>
            </a:r>
          </a:p>
        </p:txBody>
      </p:sp>
      <p:sp>
        <p:nvSpPr>
          <p:cNvPr id="4" name="מציין מיקום תוכן 3">
            <a:extLst>
              <a:ext uri="{FF2B5EF4-FFF2-40B4-BE49-F238E27FC236}">
                <a16:creationId xmlns:a16="http://schemas.microsoft.com/office/drawing/2014/main" id="{555FCFE4-7F85-4836-979B-9A57BB5778D1}"/>
              </a:ext>
            </a:extLst>
          </p:cNvPr>
          <p:cNvSpPr>
            <a:spLocks noGrp="1"/>
          </p:cNvSpPr>
          <p:nvPr>
            <p:ph sz="quarter" idx="4"/>
          </p:nvPr>
        </p:nvSpPr>
        <p:spPr>
          <a:xfrm>
            <a:off x="515206" y="1725681"/>
            <a:ext cx="11159999" cy="4152517"/>
          </a:xfrm>
        </p:spPr>
        <p:txBody>
          <a:bodyPr/>
          <a:lstStyle/>
          <a:p>
            <a:pPr marL="0" indent="0">
              <a:buNone/>
            </a:pPr>
            <a:r>
              <a:rPr lang="he-IL" b="1" dirty="0"/>
              <a:t>האם החסרונות שיש בעולם שלנו, הם לכתחילה?</a:t>
            </a:r>
          </a:p>
          <a:p>
            <a:pPr marL="0" indent="0">
              <a:buNone/>
            </a:pPr>
            <a:r>
              <a:rPr lang="he-IL" sz="2800" b="1" dirty="0" err="1">
                <a:solidFill>
                  <a:srgbClr val="00B0F0"/>
                </a:solidFill>
              </a:rPr>
              <a:t>בִּתְחִלָּה</a:t>
            </a:r>
            <a:r>
              <a:rPr lang="he-IL" sz="2800" b="1" dirty="0">
                <a:solidFill>
                  <a:srgbClr val="00B0F0"/>
                </a:solidFill>
              </a:rPr>
              <a:t> הָיוּ בַּבְּרִיאָה הַחֶסְּרוֹנוֹת שֶׁהָיוּ</a:t>
            </a:r>
          </a:p>
          <a:p>
            <a:pPr marL="0" indent="0">
              <a:buNone/>
            </a:pPr>
            <a:endParaRPr lang="he-IL" b="1" dirty="0">
              <a:latin typeface="Guttman Yad-Brush" panose="02010401010101010101" pitchFamily="2" charset="-79"/>
              <a:cs typeface="Guttman Yad-Brush" panose="02010401010101010101" pitchFamily="2" charset="-79"/>
            </a:endParaRPr>
          </a:p>
          <a:p>
            <a:pPr marL="0" indent="0">
              <a:buNone/>
            </a:pPr>
            <a:r>
              <a:rPr lang="he-IL" b="1" dirty="0"/>
              <a:t>כיצד, אמור האדם לתקן את החסרונות?</a:t>
            </a:r>
          </a:p>
          <a:p>
            <a:pPr marL="0" indent="0">
              <a:buNone/>
            </a:pPr>
            <a:r>
              <a:rPr lang="he-IL" sz="2800" b="1" dirty="0" err="1">
                <a:solidFill>
                  <a:srgbClr val="00B0F0"/>
                </a:solidFill>
              </a:rPr>
              <a:t>לְהַרְוִיח</a:t>
            </a:r>
            <a:r>
              <a:rPr lang="he-IL" sz="2800" b="1" dirty="0">
                <a:solidFill>
                  <a:srgbClr val="00B0F0"/>
                </a:solidFill>
              </a:rPr>
              <a:t>ַ אֶת הַשְּׁלֵמוּת בִּיגִיעַ כַּפָּיו</a:t>
            </a:r>
          </a:p>
          <a:p>
            <a:pPr marL="0" indent="0">
              <a:buNone/>
            </a:pPr>
            <a:endParaRPr lang="he-IL" b="1" dirty="0">
              <a:latin typeface="Guttman Yad-Brush" panose="02010401010101010101" pitchFamily="2" charset="-79"/>
              <a:cs typeface="Guttman Yad-Brush" panose="02010401010101010101" pitchFamily="2" charset="-79"/>
            </a:endParaRPr>
          </a:p>
          <a:p>
            <a:pPr marL="0" indent="0">
              <a:buNone/>
            </a:pPr>
            <a:r>
              <a:rPr lang="he-IL" b="1" dirty="0"/>
              <a:t>מה קרה אחרי החטא?</a:t>
            </a:r>
          </a:p>
          <a:p>
            <a:pPr marL="0" indent="0">
              <a:buNone/>
            </a:pPr>
            <a:r>
              <a:rPr lang="he-IL" sz="2800" b="1" dirty="0">
                <a:solidFill>
                  <a:srgbClr val="00B0F0"/>
                </a:solidFill>
              </a:rPr>
              <a:t>נִתְקַשָּׁה </a:t>
            </a:r>
            <a:r>
              <a:rPr lang="he-IL" sz="2800" b="1" dirty="0" err="1">
                <a:solidFill>
                  <a:srgbClr val="00B0F0"/>
                </a:solidFill>
              </a:rPr>
              <a:t>הַתִּקּוּן</a:t>
            </a:r>
            <a:r>
              <a:rPr lang="he-IL" sz="2800" b="1" dirty="0">
                <a:solidFill>
                  <a:srgbClr val="00B0F0"/>
                </a:solidFill>
              </a:rPr>
              <a:t> מִמַּה שֶׁהָיָה קֹדֶם</a:t>
            </a:r>
          </a:p>
          <a:p>
            <a:pPr marL="0" indent="0">
              <a:buNone/>
            </a:pPr>
            <a:endParaRPr lang="he-IL" dirty="0">
              <a:latin typeface="Guttman Yad-Brush" panose="02010401010101010101" pitchFamily="2" charset="-79"/>
              <a:cs typeface="Guttman Yad-Brush" panose="02010401010101010101" pitchFamily="2" charset="-79"/>
            </a:endParaRPr>
          </a:p>
        </p:txBody>
      </p:sp>
    </p:spTree>
    <p:extLst>
      <p:ext uri="{BB962C8B-B14F-4D97-AF65-F5344CB8AC3E}">
        <p14:creationId xmlns:p14="http://schemas.microsoft.com/office/powerpoint/2010/main" val="228242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3" end="3"/>
                                            </p:txEl>
                                          </p:spTgt>
                                        </p:tgtEl>
                                        <p:attrNameLst>
                                          <p:attrName>style.visibility</p:attrName>
                                        </p:attrNameLst>
                                      </p:cBhvr>
                                      <p:to>
                                        <p:strVal val="visible"/>
                                      </p:to>
                                    </p:set>
                                    <p:animEffect transition="in" filter="fade">
                                      <p:cBhvr>
                                        <p:cTn id="14" dur="1000"/>
                                        <p:tgtEl>
                                          <p:spTgt spid="4">
                                            <p:txEl>
                                              <p:pRg st="3" end="3"/>
                                            </p:txEl>
                                          </p:spTgt>
                                        </p:tgtEl>
                                      </p:cBhvr>
                                    </p:animEffect>
                                    <p:anim calcmode="lin" valueType="num">
                                      <p:cBhvr>
                                        <p:cTn id="1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1000"/>
                                        <p:tgtEl>
                                          <p:spTgt spid="4">
                                            <p:txEl>
                                              <p:pRg st="6" end="6"/>
                                            </p:txEl>
                                          </p:spTgt>
                                        </p:tgtEl>
                                      </p:cBhvr>
                                    </p:animEffect>
                                    <p:anim calcmode="lin" valueType="num">
                                      <p:cBhvr>
                                        <p:cTn id="2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fade">
                                      <p:cBhvr>
                                        <p:cTn id="35" dur="1000"/>
                                        <p:tgtEl>
                                          <p:spTgt spid="4">
                                            <p:txEl>
                                              <p:pRg st="7" end="7"/>
                                            </p:txEl>
                                          </p:spTgt>
                                        </p:tgtEl>
                                      </p:cBhvr>
                                    </p:animEffect>
                                    <p:anim calcmode="lin" valueType="num">
                                      <p:cBhvr>
                                        <p:cTn id="3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F291A44-5518-4850-900F-ED638F47F38E}"/>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70F09499-C725-4C82-ACBC-FAB6CB223B7A}"/>
              </a:ext>
            </a:extLst>
          </p:cNvPr>
          <p:cNvSpPr>
            <a:spLocks noGrp="1"/>
          </p:cNvSpPr>
          <p:nvPr>
            <p:ph type="body" sz="quarter" idx="3"/>
          </p:nvPr>
        </p:nvSpPr>
        <p:spPr/>
        <p:txBody>
          <a:bodyPr/>
          <a:lstStyle/>
          <a:p>
            <a:r>
              <a:rPr lang="he-IL" dirty="0"/>
              <a:t>סדר עולמי חדש</a:t>
            </a:r>
          </a:p>
        </p:txBody>
      </p:sp>
      <p:sp>
        <p:nvSpPr>
          <p:cNvPr id="4" name="מציין מיקום תוכן 3">
            <a:extLst>
              <a:ext uri="{FF2B5EF4-FFF2-40B4-BE49-F238E27FC236}">
                <a16:creationId xmlns:a16="http://schemas.microsoft.com/office/drawing/2014/main" id="{B11926CD-CA25-4CC8-AAD9-FF2F961EFE7F}"/>
              </a:ext>
            </a:extLst>
          </p:cNvPr>
          <p:cNvSpPr>
            <a:spLocks noGrp="1"/>
          </p:cNvSpPr>
          <p:nvPr>
            <p:ph sz="quarter" idx="4"/>
          </p:nvPr>
        </p:nvSpPr>
        <p:spPr/>
        <p:txBody>
          <a:bodyPr/>
          <a:lstStyle/>
          <a:p>
            <a:pPr marL="0" indent="0">
              <a:buNone/>
            </a:pPr>
            <a:r>
              <a:rPr lang="he-IL" dirty="0"/>
              <a:t>וְאוּלָם מִלְּבַד כָּל זֶה, גָּזְרָה מִדָּת דִּינוֹ יִתְבָּרַךְ שְׁמוֹ, שֶׁלֹּא יוּכְלוּ - לֹא הָאָדָם וְלֹא הָעוֹלָם מֵעַתָּה הַגִּיעַ אֶל הַשְּׁלֵמוּת - עוֹדָם בַּצּוּרָה שֶׁנִּתְקַלְקְלָה,</a:t>
            </a:r>
          </a:p>
          <a:p>
            <a:pPr marL="0" indent="0">
              <a:buNone/>
            </a:pPr>
            <a:r>
              <a:rPr lang="he-IL" dirty="0" err="1"/>
              <a:t>דְּהַיְנו</a:t>
            </a:r>
            <a:r>
              <a:rPr lang="he-IL" dirty="0"/>
              <a:t>ּ הַצּוּרָה שֶׁיֵּשׁ לָהֶם עַכְשָׁו, שֶׁבָּהּ נִתְרַבָּה הָרַע, אֶלָּא יִצְטָרֵךְ לָהֶם בְּהֶכְרֵחַ עֲבוּר מַעֲבָר הַהֶפְסֵד, דְּהַיְנוּ </a:t>
            </a:r>
            <a:r>
              <a:rPr lang="he-IL" sz="2800" b="1" dirty="0"/>
              <a:t>הַמָּוְתָה לָאָדָם</a:t>
            </a:r>
            <a:r>
              <a:rPr lang="he-IL" dirty="0"/>
              <a:t>, </a:t>
            </a:r>
          </a:p>
          <a:p>
            <a:pPr marL="0" indent="0">
              <a:buNone/>
            </a:pPr>
            <a:r>
              <a:rPr lang="he-IL" dirty="0"/>
              <a:t>וְהַהֶפְסֵד לְכָל שְׁאָר הַהֹוִים שֶׁנִּתְקַלְקְלוּ עִמּוֹ; וְלֹא תּוּכַל הַנְּשָׁמָה לְזַכֵּךְ הַגּוּף, אֶלָּא אַחַר שֶׁתֵּצֵא מִמֶּנּוּ תְּחִלָּה וְיָמוּת הַגּוּף </a:t>
            </a:r>
            <a:r>
              <a:rPr lang="he-IL" sz="2800" b="1" dirty="0"/>
              <a:t>וְיָפְסַד, וְאָז יַחֲזֹר וְיִבְנֶה בִּנְיָן חָדָשׁ, וְתִכָּנֵס בּוֹ הַנְּשָׁמָה וּתְזַכְּכֵהוּ</a:t>
            </a:r>
          </a:p>
        </p:txBody>
      </p:sp>
    </p:spTree>
    <p:extLst>
      <p:ext uri="{BB962C8B-B14F-4D97-AF65-F5344CB8AC3E}">
        <p14:creationId xmlns:p14="http://schemas.microsoft.com/office/powerpoint/2010/main" val="2118398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867838B-36E0-417A-B48F-0338CBE9D639}"/>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982CFA7A-666E-4F72-89EA-96B2D8F469F7}"/>
              </a:ext>
            </a:extLst>
          </p:cNvPr>
          <p:cNvSpPr>
            <a:spLocks noGrp="1"/>
          </p:cNvSpPr>
          <p:nvPr>
            <p:ph type="body" sz="quarter" idx="3"/>
          </p:nvPr>
        </p:nvSpPr>
        <p:spPr/>
        <p:txBody>
          <a:bodyPr/>
          <a:lstStyle/>
          <a:p>
            <a:r>
              <a:rPr lang="he-IL" dirty="0"/>
              <a:t>תחיית המתים</a:t>
            </a:r>
          </a:p>
        </p:txBody>
      </p:sp>
      <p:sp>
        <p:nvSpPr>
          <p:cNvPr id="4" name="מציין מיקום תוכן 3">
            <a:extLst>
              <a:ext uri="{FF2B5EF4-FFF2-40B4-BE49-F238E27FC236}">
                <a16:creationId xmlns:a16="http://schemas.microsoft.com/office/drawing/2014/main" id="{6AC9C8BF-5EEB-4CE7-89FB-C79847992076}"/>
              </a:ext>
            </a:extLst>
          </p:cNvPr>
          <p:cNvSpPr>
            <a:spLocks noGrp="1"/>
          </p:cNvSpPr>
          <p:nvPr>
            <p:ph sz="quarter" idx="4"/>
          </p:nvPr>
        </p:nvSpPr>
        <p:spPr/>
        <p:txBody>
          <a:bodyPr/>
          <a:lstStyle/>
          <a:p>
            <a:pPr marL="0" indent="0">
              <a:lnSpc>
                <a:spcPct val="150000"/>
              </a:lnSpc>
              <a:buNone/>
            </a:pPr>
            <a:r>
              <a:rPr lang="he-IL" dirty="0"/>
              <a:t>וְכֵן הָעוֹלָם כֻּלּוֹ יִתְחָרֵב מִצּוּרָתוֹ שֶׁל עַתָּה,</a:t>
            </a:r>
          </a:p>
          <a:p>
            <a:pPr marL="0" indent="0">
              <a:lnSpc>
                <a:spcPct val="150000"/>
              </a:lnSpc>
              <a:buNone/>
            </a:pPr>
            <a:r>
              <a:rPr lang="he-IL" dirty="0"/>
              <a:t>וְיָשׁוּב וְיִכָּנֵס בְּצוּרָה אַחֶרֶת רְאוּיָה לִשְׁלֵמוּת.</a:t>
            </a:r>
          </a:p>
          <a:p>
            <a:pPr marL="0" indent="0">
              <a:lnSpc>
                <a:spcPct val="150000"/>
              </a:lnSpc>
              <a:buNone/>
            </a:pPr>
            <a:r>
              <a:rPr lang="he-IL" dirty="0"/>
              <a:t>וְעַל כֵּן נִגְזַר עַל הָאָדָם שֶׁיָּמוּת וְיַחֲזֹר וְיִחְיֶה, וְהוּא עִנְיַן תְּחִיַּת הַמֵּתִים</a:t>
            </a:r>
          </a:p>
        </p:txBody>
      </p:sp>
    </p:spTree>
    <p:extLst>
      <p:ext uri="{BB962C8B-B14F-4D97-AF65-F5344CB8AC3E}">
        <p14:creationId xmlns:p14="http://schemas.microsoft.com/office/powerpoint/2010/main" val="3097414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DED3105-8447-40A0-A162-C6E52765EA84}"/>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E2EE3F9B-2C56-48FB-8908-71C7264EB344}"/>
              </a:ext>
            </a:extLst>
          </p:cNvPr>
          <p:cNvSpPr>
            <a:spLocks noGrp="1"/>
          </p:cNvSpPr>
          <p:nvPr>
            <p:ph type="body" sz="quarter" idx="3"/>
          </p:nvPr>
        </p:nvSpPr>
        <p:spPr/>
        <p:txBody>
          <a:bodyPr/>
          <a:lstStyle/>
          <a:p>
            <a:r>
              <a:rPr lang="he-IL" dirty="0"/>
              <a:t>מה </a:t>
            </a:r>
            <a:r>
              <a:rPr lang="he-IL" dirty="0" err="1"/>
              <a:t>מרויחה</a:t>
            </a:r>
            <a:r>
              <a:rPr lang="he-IL" dirty="0"/>
              <a:t> הנשמה מהעולם הזה?</a:t>
            </a:r>
          </a:p>
        </p:txBody>
      </p:sp>
      <p:sp>
        <p:nvSpPr>
          <p:cNvPr id="4" name="מציין מיקום תוכן 3">
            <a:extLst>
              <a:ext uri="{FF2B5EF4-FFF2-40B4-BE49-F238E27FC236}">
                <a16:creationId xmlns:a16="http://schemas.microsoft.com/office/drawing/2014/main" id="{286A19CC-9CBF-4E97-85FD-F78259128F34}"/>
              </a:ext>
            </a:extLst>
          </p:cNvPr>
          <p:cNvSpPr>
            <a:spLocks noGrp="1"/>
          </p:cNvSpPr>
          <p:nvPr>
            <p:ph sz="quarter" idx="4"/>
          </p:nvPr>
        </p:nvSpPr>
        <p:spPr/>
        <p:txBody>
          <a:bodyPr/>
          <a:lstStyle/>
          <a:p>
            <a:pPr marL="0" indent="0">
              <a:buNone/>
            </a:pPr>
            <a:r>
              <a:rPr lang="he-IL" dirty="0"/>
              <a:t>וְאוּלָם יִבָּחֲנוּ שָׁם הָאֲנָשִׁים, וְתִתְחַלֵּף מַדְרֵגָתָם וּמַעֲלָתָם, </a:t>
            </a:r>
          </a:p>
          <a:p>
            <a:pPr marL="0" indent="0">
              <a:buNone/>
            </a:pPr>
            <a:r>
              <a:rPr lang="he-IL" dirty="0"/>
              <a:t>כְּפִי הַשִּׁעוּר </a:t>
            </a:r>
            <a:r>
              <a:rPr lang="he-IL" sz="2800" b="1" dirty="0"/>
              <a:t>מַה שֶׁטָּרְחוּ בְּעוֹלָם הָעֲבוֹדָה</a:t>
            </a:r>
            <a:r>
              <a:rPr lang="he-IL" dirty="0"/>
              <a:t> וּכְפִי מַה שֶׁהִשְׁתַּדְּלוּ לְהַשִּׂיג מִן הַשְּׁלֵמוּת,</a:t>
            </a:r>
          </a:p>
          <a:p>
            <a:pPr marL="0" indent="0">
              <a:buNone/>
            </a:pPr>
            <a:r>
              <a:rPr lang="he-IL" dirty="0"/>
              <a:t> כִּי כְּפִי שִׁעוּר זֶה תִּזְדַּהֵר הַנְּשָׁמָה בְּעַצְמָהּ – וְתָאִיר בַּגּוּף וּתְזַכְּכֵהוּ, </a:t>
            </a:r>
          </a:p>
          <a:p>
            <a:pPr marL="0" indent="0">
              <a:buNone/>
            </a:pPr>
            <a:r>
              <a:rPr lang="he-IL" dirty="0"/>
              <a:t>וְיִקְנוּ </a:t>
            </a:r>
            <a:r>
              <a:rPr lang="he-IL" sz="2800" b="1" dirty="0"/>
              <a:t>שְׁנֵיהֶם</a:t>
            </a:r>
            <a:r>
              <a:rPr lang="he-IL" dirty="0"/>
              <a:t> יְקָר וּמַעֲלָה, וְיִהְיוּ רְאוּיִים לְהִתְקָרֵב אֶל הָאָדוֹן בָּרוּךְ הוּא וְלֵאוֹר בְּאוֹר פָּנָיו וְלֵהָנוֹת בְּטוּבוֹ הָאֲמִתִּי.</a:t>
            </a:r>
            <a:endParaRPr lang="en-US" dirty="0"/>
          </a:p>
          <a:p>
            <a:endParaRPr lang="he-IL" dirty="0"/>
          </a:p>
        </p:txBody>
      </p:sp>
    </p:spTree>
    <p:extLst>
      <p:ext uri="{BB962C8B-B14F-4D97-AF65-F5344CB8AC3E}">
        <p14:creationId xmlns:p14="http://schemas.microsoft.com/office/powerpoint/2010/main" val="2344129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44A62ED-29BD-4DDE-A8EE-0DC37A7524E4}"/>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DA4935A0-0010-4BE0-98CE-11BED6FEFDE4}"/>
              </a:ext>
            </a:extLst>
          </p:cNvPr>
          <p:cNvSpPr>
            <a:spLocks noGrp="1"/>
          </p:cNvSpPr>
          <p:nvPr>
            <p:ph type="body" sz="quarter" idx="3"/>
          </p:nvPr>
        </p:nvSpPr>
        <p:spPr/>
        <p:txBody>
          <a:bodyPr/>
          <a:lstStyle/>
          <a:p>
            <a:r>
              <a:rPr lang="he-IL" dirty="0"/>
              <a:t>נפרדים </a:t>
            </a:r>
          </a:p>
        </p:txBody>
      </p:sp>
      <p:sp>
        <p:nvSpPr>
          <p:cNvPr id="4" name="מציין מיקום תוכן 3">
            <a:extLst>
              <a:ext uri="{FF2B5EF4-FFF2-40B4-BE49-F238E27FC236}">
                <a16:creationId xmlns:a16="http://schemas.microsoft.com/office/drawing/2014/main" id="{7F800698-B3EC-4323-861F-4BB9672F4B05}"/>
              </a:ext>
            </a:extLst>
          </p:cNvPr>
          <p:cNvSpPr>
            <a:spLocks noGrp="1"/>
          </p:cNvSpPr>
          <p:nvPr>
            <p:ph sz="quarter" idx="4"/>
          </p:nvPr>
        </p:nvSpPr>
        <p:spPr/>
        <p:txBody>
          <a:bodyPr/>
          <a:lstStyle/>
          <a:p>
            <a:pPr marL="0" indent="0">
              <a:buNone/>
            </a:pPr>
            <a:r>
              <a:rPr lang="he-IL" dirty="0"/>
              <a:t>וְאָמְנָם, בֶּהֱיוֹת שֶׁנִּגְזְרָה הַמִּיתָה עַל הָאָדָם,</a:t>
            </a:r>
          </a:p>
          <a:p>
            <a:pPr marL="0" indent="0">
              <a:buNone/>
            </a:pPr>
            <a:r>
              <a:rPr lang="he-IL" dirty="0"/>
              <a:t>וּכְמוֹ שֶׁזָּכַרְנוּ, וְנִמְצָא שֶׁהַמֻּרְכָּב הַזֶּה צָרִיךְ שֶׁיִּפָּרֵד לִזְמַן מָה, </a:t>
            </a:r>
          </a:p>
          <a:p>
            <a:pPr marL="0" indent="0">
              <a:buNone/>
            </a:pPr>
            <a:r>
              <a:rPr lang="he-IL" dirty="0"/>
              <a:t>וְאַחַר כָּךְ יָשׁוּב לְהִתְחַבֵּר, </a:t>
            </a:r>
          </a:p>
          <a:p>
            <a:pPr marL="0" indent="0">
              <a:buNone/>
            </a:pPr>
            <a:r>
              <a:rPr lang="he-IL" dirty="0"/>
              <a:t>הִנֵּה, גַּם בִּזְמַן הַפֵּרוּד הַזֶּה - רָאוּי שֶׁיִּהְיֶה מָקוֹם לִשְׁנֵי הַחֲלָקִים הַמִּתְפָּרְדִים נָאוֹת לְמַה שֶׁנִּרְצֶה לַפֵּרוּד הַהוּא. </a:t>
            </a:r>
          </a:p>
        </p:txBody>
      </p:sp>
    </p:spTree>
    <p:extLst>
      <p:ext uri="{BB962C8B-B14F-4D97-AF65-F5344CB8AC3E}">
        <p14:creationId xmlns:p14="http://schemas.microsoft.com/office/powerpoint/2010/main" val="2161555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25C4797-D20A-407E-B616-B2C9F9D91760}"/>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1BC0079A-13DC-406C-91F0-B95A2AD249FB}"/>
              </a:ext>
            </a:extLst>
          </p:cNvPr>
          <p:cNvSpPr>
            <a:spLocks noGrp="1"/>
          </p:cNvSpPr>
          <p:nvPr>
            <p:ph type="body" sz="quarter" idx="3"/>
          </p:nvPr>
        </p:nvSpPr>
        <p:spPr/>
        <p:txBody>
          <a:bodyPr/>
          <a:lstStyle/>
          <a:p>
            <a:r>
              <a:rPr lang="he-IL" dirty="0"/>
              <a:t>כל אחד במקומו</a:t>
            </a:r>
          </a:p>
        </p:txBody>
      </p:sp>
      <p:sp>
        <p:nvSpPr>
          <p:cNvPr id="4" name="מציין מיקום תוכן 3">
            <a:extLst>
              <a:ext uri="{FF2B5EF4-FFF2-40B4-BE49-F238E27FC236}">
                <a16:creationId xmlns:a16="http://schemas.microsoft.com/office/drawing/2014/main" id="{63D93363-23D6-4150-8A9A-680BC930F946}"/>
              </a:ext>
            </a:extLst>
          </p:cNvPr>
          <p:cNvSpPr>
            <a:spLocks noGrp="1"/>
          </p:cNvSpPr>
          <p:nvPr>
            <p:ph sz="quarter" idx="4"/>
          </p:nvPr>
        </p:nvSpPr>
        <p:spPr/>
        <p:txBody>
          <a:bodyPr/>
          <a:lstStyle/>
          <a:p>
            <a:pPr marL="0" indent="0">
              <a:buNone/>
            </a:pPr>
            <a:r>
              <a:rPr lang="he-IL" dirty="0"/>
              <a:t>וְהִנֵּה הַגּוּף צָרִיךְ שִׁחְזוּר לִיסוֹדוֹ וְתִפָּרֵד הַרְכָּבָתוֹ וְתִפָּסֵד צוּרָתוֹ, וְהוֹאִיל וְהָיָה מִן הֶעָפָר - אֵלָיו יָשׁוּב, וְהוּא מַה שֶׁאָמַר יִתְבָּרַךְ שְׁמוֹ לָאָדָם: "כִּי עָפָר אַתָּה וְאֶל עָפָר תָּשׁוּב". </a:t>
            </a:r>
          </a:p>
          <a:p>
            <a:pPr marL="0" indent="0">
              <a:buNone/>
            </a:pPr>
            <a:r>
              <a:rPr lang="he-IL" dirty="0"/>
              <a:t>אַךְ הַנְּשָׁמָה ... וְאָמְנָם צָרִיךְ שֶׁיִּהְיֶה לָהּ מָקוֹם בֵּין כָּךְ וּבֵין כָּךְ, וְאוּלָם לְצֹרֶךְ זֶה הוּכַן עוֹלָם הַנְּשָׁמוֹת, שֶׁבּוֹ תִּכָּנֵסְנָה הַנְּשָׁמוֹת הַזַּכּוֹת אַחֲרֵי צֵאתָן מִן הַגּוּף וְתִשְׁכֹּנָּה שָׁם בְּמָקוֹם מְנוּחָה, כָּל זְמַן הִתְגַּלְגֵּל עַל הַגּוּף הַדִּינִים הָרְאוּיִים לְהִתְגַּלְגֵּל עָלָיו.</a:t>
            </a:r>
          </a:p>
        </p:txBody>
      </p:sp>
    </p:spTree>
    <p:extLst>
      <p:ext uri="{BB962C8B-B14F-4D97-AF65-F5344CB8AC3E}">
        <p14:creationId xmlns:p14="http://schemas.microsoft.com/office/powerpoint/2010/main" val="3329944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p:txBody>
          <a:bodyPr/>
          <a:lstStyle/>
          <a:p>
            <a:r>
              <a:rPr lang="he-IL" dirty="0"/>
              <a:t> </a:t>
            </a:r>
            <a:r>
              <a:rPr lang="he-IL"/>
              <a:t>אמונה וגאולה</a:t>
            </a:r>
            <a:endParaRPr lang="he-IL" dirty="0"/>
          </a:p>
        </p:txBody>
      </p:sp>
      <p:sp>
        <p:nvSpPr>
          <p:cNvPr id="7" name="כותרת משנה 6"/>
          <p:cNvSpPr>
            <a:spLocks noGrp="1"/>
          </p:cNvSpPr>
          <p:nvPr>
            <p:ph type="subTitle" idx="1"/>
          </p:nvPr>
        </p:nvSpPr>
        <p:spPr>
          <a:xfrm>
            <a:off x="738117" y="2918492"/>
            <a:ext cx="10872000" cy="1334587"/>
          </a:xfrm>
        </p:spPr>
        <p:txBody>
          <a:bodyPr/>
          <a:lstStyle/>
          <a:p>
            <a:r>
              <a:rPr lang="he-IL" dirty="0">
                <a:sym typeface="Varela Round"/>
              </a:rPr>
              <a:t> מחשבת ישראל ממ"ד - לכיתה יא'</a:t>
            </a:r>
          </a:p>
          <a:p>
            <a:endParaRPr lang="he-IL" dirty="0">
              <a:sym typeface="Varela Round"/>
            </a:endParaRPr>
          </a:p>
        </p:txBody>
      </p:sp>
      <p:sp>
        <p:nvSpPr>
          <p:cNvPr id="4" name="מציין מיקום תוכן 3"/>
          <p:cNvSpPr>
            <a:spLocks noGrp="1"/>
          </p:cNvSpPr>
          <p:nvPr>
            <p:ph idx="10"/>
          </p:nvPr>
        </p:nvSpPr>
        <p:spPr/>
        <p:txBody>
          <a:bodyPr/>
          <a:lstStyle/>
          <a:p>
            <a:r>
              <a:rPr lang="he-IL" dirty="0">
                <a:sym typeface="Varela Round"/>
              </a:rPr>
              <a:t>שם המורה: הרב חיים פריד</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EC447A4-8EB2-4CE1-B107-B253248CB0BF}"/>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B36DE6D2-1F5E-42F5-9BF4-69D1DD6598DC}"/>
              </a:ext>
            </a:extLst>
          </p:cNvPr>
          <p:cNvSpPr>
            <a:spLocks noGrp="1"/>
          </p:cNvSpPr>
          <p:nvPr>
            <p:ph type="body" sz="quarter" idx="3"/>
          </p:nvPr>
        </p:nvSpPr>
        <p:spPr/>
        <p:txBody>
          <a:bodyPr/>
          <a:lstStyle/>
          <a:p>
            <a:r>
              <a:rPr lang="he-IL" dirty="0"/>
              <a:t>מתחברים</a:t>
            </a:r>
          </a:p>
        </p:txBody>
      </p:sp>
      <p:sp>
        <p:nvSpPr>
          <p:cNvPr id="4" name="מציין מיקום תוכן 3">
            <a:extLst>
              <a:ext uri="{FF2B5EF4-FFF2-40B4-BE49-F238E27FC236}">
                <a16:creationId xmlns:a16="http://schemas.microsoft.com/office/drawing/2014/main" id="{4C212AF5-09C0-4284-9D92-3B14FD6D10A0}"/>
              </a:ext>
            </a:extLst>
          </p:cNvPr>
          <p:cNvSpPr>
            <a:spLocks noGrp="1"/>
          </p:cNvSpPr>
          <p:nvPr>
            <p:ph sz="quarter" idx="4"/>
          </p:nvPr>
        </p:nvSpPr>
        <p:spPr/>
        <p:txBody>
          <a:bodyPr/>
          <a:lstStyle/>
          <a:p>
            <a:pPr>
              <a:lnSpc>
                <a:spcPct val="150000"/>
              </a:lnSpc>
            </a:pPr>
            <a:r>
              <a:rPr lang="he-IL" b="1" dirty="0"/>
              <a:t>אָכֵן בְּשׁוּבָהּ בַּגּוּף אַחַר הַתְּחִיָּה לֹא תִּתְמַעֵט וְלֹא תִּתְעַלֵּם, </a:t>
            </a:r>
          </a:p>
          <a:p>
            <a:pPr>
              <a:lnSpc>
                <a:spcPct val="150000"/>
              </a:lnSpc>
            </a:pPr>
            <a:r>
              <a:rPr lang="he-IL" b="1" dirty="0"/>
              <a:t>אֶלָּא תִּכָּנֵס בְּכָל זָהֳרֶיהָ וּבְכָל כֹּחָהּ, וְאָז מִיָּד תְּזַכֵּךְ אֶת הַגּוּף הַהוּא זִכּוּךְ גָּדוֹל</a:t>
            </a:r>
            <a:endParaRPr lang="he-IL" dirty="0"/>
          </a:p>
        </p:txBody>
      </p:sp>
    </p:spTree>
    <p:extLst>
      <p:ext uri="{BB962C8B-B14F-4D97-AF65-F5344CB8AC3E}">
        <p14:creationId xmlns:p14="http://schemas.microsoft.com/office/powerpoint/2010/main" val="4067263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C2FF275-F166-4EF1-86AB-3D477B82742A}"/>
              </a:ext>
            </a:extLst>
          </p:cNvPr>
          <p:cNvSpPr>
            <a:spLocks noGrp="1"/>
          </p:cNvSpPr>
          <p:nvPr>
            <p:ph type="title"/>
          </p:nvPr>
        </p:nvSpPr>
        <p:spPr/>
        <p:txBody>
          <a:bodyPr/>
          <a:lstStyle/>
          <a:p>
            <a:r>
              <a:rPr lang="he-IL" dirty="0"/>
              <a:t>סיכום</a:t>
            </a:r>
          </a:p>
        </p:txBody>
      </p:sp>
      <p:sp>
        <p:nvSpPr>
          <p:cNvPr id="3" name="מציין מיקום טקסט 2">
            <a:extLst>
              <a:ext uri="{FF2B5EF4-FFF2-40B4-BE49-F238E27FC236}">
                <a16:creationId xmlns:a16="http://schemas.microsoft.com/office/drawing/2014/main" id="{323269CC-F202-4421-A3F6-21A5552642BD}"/>
              </a:ext>
            </a:extLst>
          </p:cNvPr>
          <p:cNvSpPr>
            <a:spLocks noGrp="1"/>
          </p:cNvSpPr>
          <p:nvPr>
            <p:ph type="body" sz="quarter" idx="3"/>
          </p:nvPr>
        </p:nvSpPr>
        <p:spPr/>
        <p:txBody>
          <a:bodyPr/>
          <a:lstStyle/>
          <a:p>
            <a:r>
              <a:rPr lang="he-IL"/>
              <a:t>מה למדנו</a:t>
            </a:r>
          </a:p>
        </p:txBody>
      </p:sp>
      <p:sp>
        <p:nvSpPr>
          <p:cNvPr id="4" name="מציין מיקום תוכן 3">
            <a:extLst>
              <a:ext uri="{FF2B5EF4-FFF2-40B4-BE49-F238E27FC236}">
                <a16:creationId xmlns:a16="http://schemas.microsoft.com/office/drawing/2014/main" id="{7A28691E-1AD6-432B-A43A-1D6F4F57494E}"/>
              </a:ext>
            </a:extLst>
          </p:cNvPr>
          <p:cNvSpPr>
            <a:spLocks noGrp="1"/>
          </p:cNvSpPr>
          <p:nvPr>
            <p:ph sz="quarter" idx="4"/>
          </p:nvPr>
        </p:nvSpPr>
        <p:spPr/>
        <p:txBody>
          <a:bodyPr/>
          <a:lstStyle/>
          <a:p>
            <a:pPr>
              <a:lnSpc>
                <a:spcPct val="150000"/>
              </a:lnSpc>
            </a:pPr>
            <a:r>
              <a:rPr lang="he-IL" dirty="0"/>
              <a:t>האדם = נשמה + גוף</a:t>
            </a:r>
          </a:p>
          <a:p>
            <a:pPr>
              <a:lnSpc>
                <a:spcPct val="150000"/>
              </a:lnSpc>
            </a:pPr>
            <a:r>
              <a:rPr lang="he-IL" dirty="0"/>
              <a:t>חיי הנצח של אדם וחווה לפני החטא</a:t>
            </a:r>
          </a:p>
          <a:p>
            <a:pPr>
              <a:lnSpc>
                <a:spcPct val="150000"/>
              </a:lnSpc>
            </a:pPr>
            <a:r>
              <a:rPr lang="he-IL" dirty="0"/>
              <a:t>מדוע יש מוות</a:t>
            </a:r>
          </a:p>
          <a:p>
            <a:pPr>
              <a:lnSpc>
                <a:spcPct val="150000"/>
              </a:lnSpc>
            </a:pPr>
            <a:r>
              <a:rPr lang="he-IL" dirty="0"/>
              <a:t>לשם מה קיים העולם הבא</a:t>
            </a:r>
          </a:p>
          <a:p>
            <a:pPr>
              <a:lnSpc>
                <a:spcPct val="150000"/>
              </a:lnSpc>
            </a:pPr>
            <a:r>
              <a:rPr lang="he-IL" dirty="0"/>
              <a:t>האם נחזור לחיי נצח</a:t>
            </a:r>
          </a:p>
          <a:p>
            <a:pPr>
              <a:lnSpc>
                <a:spcPct val="150000"/>
              </a:lnSpc>
            </a:pPr>
            <a:endParaRPr lang="he-IL" dirty="0"/>
          </a:p>
        </p:txBody>
      </p:sp>
    </p:spTree>
    <p:extLst>
      <p:ext uri="{BB962C8B-B14F-4D97-AF65-F5344CB8AC3E}">
        <p14:creationId xmlns:p14="http://schemas.microsoft.com/office/powerpoint/2010/main" val="1020416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14AAB97-FCAF-4418-A778-BA6836932E0C}"/>
              </a:ext>
            </a:extLst>
          </p:cNvPr>
          <p:cNvSpPr>
            <a:spLocks noGrp="1"/>
          </p:cNvSpPr>
          <p:nvPr>
            <p:ph type="title"/>
          </p:nvPr>
        </p:nvSpPr>
        <p:spPr/>
        <p:txBody>
          <a:bodyPr/>
          <a:lstStyle/>
          <a:p>
            <a:r>
              <a:rPr lang="he-IL" dirty="0"/>
              <a:t>תחייה לאומית</a:t>
            </a:r>
          </a:p>
        </p:txBody>
      </p:sp>
      <p:sp>
        <p:nvSpPr>
          <p:cNvPr id="3" name="מציין מיקום טקסט 2">
            <a:extLst>
              <a:ext uri="{FF2B5EF4-FFF2-40B4-BE49-F238E27FC236}">
                <a16:creationId xmlns:a16="http://schemas.microsoft.com/office/drawing/2014/main" id="{2313A660-5E93-45B0-9FDB-868BD4FE0F88}"/>
              </a:ext>
            </a:extLst>
          </p:cNvPr>
          <p:cNvSpPr>
            <a:spLocks noGrp="1"/>
          </p:cNvSpPr>
          <p:nvPr>
            <p:ph type="body" sz="quarter" idx="3"/>
          </p:nvPr>
        </p:nvSpPr>
        <p:spPr/>
        <p:txBody>
          <a:bodyPr/>
          <a:lstStyle/>
          <a:p>
            <a:r>
              <a:rPr lang="he-IL" dirty="0"/>
              <a:t>חזון העצמות היבשות, יחזקאל פרק </a:t>
            </a:r>
            <a:r>
              <a:rPr lang="he-IL" dirty="0" err="1"/>
              <a:t>לז</a:t>
            </a:r>
            <a:endParaRPr lang="he-IL" dirty="0"/>
          </a:p>
        </p:txBody>
      </p:sp>
      <p:sp>
        <p:nvSpPr>
          <p:cNvPr id="4" name="מציין מיקום תוכן 3">
            <a:extLst>
              <a:ext uri="{FF2B5EF4-FFF2-40B4-BE49-F238E27FC236}">
                <a16:creationId xmlns:a16="http://schemas.microsoft.com/office/drawing/2014/main" id="{02718DAA-353B-49B2-9545-66B2803E7EDE}"/>
              </a:ext>
            </a:extLst>
          </p:cNvPr>
          <p:cNvSpPr>
            <a:spLocks noGrp="1"/>
          </p:cNvSpPr>
          <p:nvPr>
            <p:ph sz="quarter" idx="4"/>
          </p:nvPr>
        </p:nvSpPr>
        <p:spPr>
          <a:xfrm>
            <a:off x="515206" y="1506683"/>
            <a:ext cx="11160000" cy="4371516"/>
          </a:xfrm>
        </p:spPr>
        <p:txBody>
          <a:bodyPr/>
          <a:lstStyle/>
          <a:p>
            <a:pPr marL="0" indent="0">
              <a:lnSpc>
                <a:spcPct val="150000"/>
              </a:lnSpc>
              <a:spcAft>
                <a:spcPts val="0"/>
              </a:spcAft>
              <a:buNone/>
            </a:pPr>
            <a:r>
              <a:rPr lang="he-IL" dirty="0"/>
              <a:t>(א) </a:t>
            </a:r>
            <a:r>
              <a:rPr lang="he-IL" dirty="0" err="1"/>
              <a:t>הָיְתָ֣ה</a:t>
            </a:r>
            <a:r>
              <a:rPr lang="he-IL" dirty="0"/>
              <a:t> עָלַי֘ יַד־ה֒' </a:t>
            </a:r>
            <a:r>
              <a:rPr lang="he-IL" dirty="0" err="1"/>
              <a:t>וַיּוֹצִאֵ֤נִי</a:t>
            </a:r>
            <a:r>
              <a:rPr lang="he-IL" dirty="0"/>
              <a:t> בְר֙וּחַ֙ ה֔' וַיְנִיחֵ֖נִי בְּת֣וֹךְ הַבִּקְעָ֑ה וְהִ֖יא מְלֵאָ֥ה עֲצָמֽוֹת:</a:t>
            </a:r>
          </a:p>
          <a:p>
            <a:pPr marL="0" indent="0">
              <a:lnSpc>
                <a:spcPct val="150000"/>
              </a:lnSpc>
              <a:spcAft>
                <a:spcPts val="0"/>
              </a:spcAft>
              <a:buNone/>
            </a:pPr>
            <a:r>
              <a:rPr lang="he-IL" dirty="0"/>
              <a:t>(ב) וְהֶעֱבִירַ֥נִי עֲלֵיהֶ֖ם סָבִ֣יב׀ סָבִ֑יב וְהִנֵּ֨ה רַבּ֤וֹת מְאֹד֙ עַל־פְּנֵ֣י הַבִּקְעָ֔ה וְהִנֵּ֖ה יְבֵשׁ֥וֹת מְאֹֽד:</a:t>
            </a:r>
          </a:p>
          <a:p>
            <a:pPr marL="0" indent="0">
              <a:lnSpc>
                <a:spcPct val="150000"/>
              </a:lnSpc>
              <a:spcAft>
                <a:spcPts val="0"/>
              </a:spcAft>
              <a:buNone/>
            </a:pPr>
            <a:r>
              <a:rPr lang="he-IL" dirty="0"/>
              <a:t>(ג) וַיֹּ֣אמֶר אֵלַ֔י </a:t>
            </a:r>
            <a:r>
              <a:rPr lang="he-IL" dirty="0" err="1"/>
              <a:t>בֶּן־אָדָ֕ם</a:t>
            </a:r>
            <a:r>
              <a:rPr lang="he-IL" dirty="0"/>
              <a:t> הֲתִחְיֶ֣ינָה הָעֲצָמ֣וֹת הָאֵ֑לֶּה וָאֹמַ֕ר אֲדֹנָ֥י ה֖' אַתָּ֥ה יָדָֽעְתָּ:</a:t>
            </a:r>
          </a:p>
          <a:p>
            <a:pPr marL="0" indent="0">
              <a:lnSpc>
                <a:spcPct val="150000"/>
              </a:lnSpc>
              <a:spcAft>
                <a:spcPts val="0"/>
              </a:spcAft>
              <a:buNone/>
            </a:pPr>
            <a:r>
              <a:rPr lang="he-IL" dirty="0"/>
              <a:t>(ד) וַיֹּ֣אמֶר אֵלַ֔י </a:t>
            </a:r>
            <a:r>
              <a:rPr lang="he-IL" dirty="0" err="1"/>
              <a:t>הִנָּבֵ֖א</a:t>
            </a:r>
            <a:r>
              <a:rPr lang="he-IL" dirty="0"/>
              <a:t> </a:t>
            </a:r>
            <a:r>
              <a:rPr lang="he-IL" dirty="0" err="1"/>
              <a:t>עַל־הָעֲצָמ֣וֹת</a:t>
            </a:r>
            <a:r>
              <a:rPr lang="he-IL" dirty="0"/>
              <a:t> הָאֵ֑לֶּה וְאָמַרְתָּ֣ אֲלֵיהֶ֔ם הָעֲצָמוֹת֙ הַיְבֵשׁ֔וֹת שִׁמְע֖וּ דְּבַר־ הֽ':</a:t>
            </a:r>
          </a:p>
          <a:p>
            <a:pPr marL="0" indent="0">
              <a:lnSpc>
                <a:spcPct val="150000"/>
              </a:lnSpc>
              <a:spcAft>
                <a:spcPts val="0"/>
              </a:spcAft>
              <a:buNone/>
            </a:pPr>
            <a:r>
              <a:rPr lang="he-IL" dirty="0"/>
              <a:t>(ה) כֹּ֤ה אָמַר֙ אֲדֹנָ֣י ה֔' לָעֲצָמ֖וֹת הָאֵ֑לֶּה הִנֵּ֨ה אֲנִ֜י מֵבִ֥יא בָכֶ֛ם ר֖וּחַ וִחְיִיתֶֽם:</a:t>
            </a:r>
          </a:p>
          <a:p>
            <a:pPr marL="0" indent="0">
              <a:lnSpc>
                <a:spcPct val="150000"/>
              </a:lnSpc>
              <a:spcAft>
                <a:spcPts val="0"/>
              </a:spcAft>
              <a:buNone/>
            </a:pPr>
            <a:r>
              <a:rPr lang="he-IL" dirty="0"/>
              <a:t>(ו) וְנָתַתִּי֩ עֲלֵיכֶ֨ם </a:t>
            </a:r>
            <a:r>
              <a:rPr lang="he-IL" dirty="0" err="1"/>
              <a:t>גִּדִ֜ים</a:t>
            </a:r>
            <a:r>
              <a:rPr lang="he-IL" dirty="0"/>
              <a:t> </a:t>
            </a:r>
            <a:r>
              <a:rPr lang="he-IL" dirty="0" err="1"/>
              <a:t>וְֽהַעֲלֵתִ֧י</a:t>
            </a:r>
            <a:r>
              <a:rPr lang="he-IL" dirty="0"/>
              <a:t> עֲלֵיכֶ֣ם בָּשָׂ֗ר וְקָרַמְתִּ֤י עֲלֵיכֶם֙ ע֔וֹר וְנָתַתִּ֥י בָכֶ֛ם ר֖וּחַ וִחְיִיתֶ֑ם וִידַעְתֶּ֖ם </a:t>
            </a:r>
            <a:r>
              <a:rPr lang="he-IL" dirty="0" err="1"/>
              <a:t>כִּֽי־אֲנִ֥י</a:t>
            </a:r>
            <a:r>
              <a:rPr lang="he-IL" dirty="0"/>
              <a:t> הֽ': </a:t>
            </a:r>
          </a:p>
        </p:txBody>
      </p:sp>
    </p:spTree>
    <p:extLst>
      <p:ext uri="{BB962C8B-B14F-4D97-AF65-F5344CB8AC3E}">
        <p14:creationId xmlns:p14="http://schemas.microsoft.com/office/powerpoint/2010/main" val="1938888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a:extLst>
              <a:ext uri="{FF2B5EF4-FFF2-40B4-BE49-F238E27FC236}">
                <a16:creationId xmlns:a16="http://schemas.microsoft.com/office/drawing/2014/main" id="{737D3E99-F113-4BB4-9097-B1002DE0F8D3}"/>
              </a:ext>
            </a:extLst>
          </p:cNvPr>
          <p:cNvSpPr>
            <a:spLocks noGrp="1"/>
          </p:cNvSpPr>
          <p:nvPr>
            <p:ph type="ctrTitle"/>
          </p:nvPr>
        </p:nvSpPr>
        <p:spPr>
          <a:xfrm>
            <a:off x="1288318" y="3743867"/>
            <a:ext cx="9613777" cy="1415378"/>
          </a:xfrm>
        </p:spPr>
        <p:txBody>
          <a:bodyPr wrap="none" lIns="36000" tIns="36000" rIns="36000" bIns="36000">
            <a:spAutoFit/>
          </a:bodyPr>
          <a:lstStyle/>
          <a:p>
            <a:pPr algn="r" rtl="1">
              <a:lnSpc>
                <a:spcPct val="150000"/>
              </a:lnSpc>
            </a:pPr>
            <a:r>
              <a:rPr lang="he-IL" sz="2000" dirty="0"/>
              <a:t>השימוש ביצירות במהלך שידור זה נעשה לפי סעיף 27א לחוק זכות יוצרים, תשס"ח-2007. </a:t>
            </a:r>
            <a:br>
              <a:rPr lang="en-US" sz="2000" dirty="0"/>
            </a:br>
            <a:r>
              <a:rPr lang="he-IL" sz="2000" dirty="0"/>
              <a:t>אם הינך בעל הזכויות באחת היצירות, באפשרותך לבקש מאיתנו לחדול מהשימוש ביצירה, </a:t>
            </a:r>
            <a:br>
              <a:rPr lang="en-US" sz="2000" dirty="0"/>
            </a:br>
            <a:r>
              <a:rPr lang="he-IL" sz="2000" dirty="0"/>
              <a:t>זאת באמצעות פנייה לדוא"ל </a:t>
            </a:r>
            <a:r>
              <a:rPr lang="en-US" sz="2000" dirty="0"/>
              <a:t>rights@education.gov.il</a:t>
            </a:r>
            <a:endParaRPr lang="he-IL" sz="2000" dirty="0"/>
          </a:p>
        </p:txBody>
      </p:sp>
      <p:sp>
        <p:nvSpPr>
          <p:cNvPr id="8" name="מלבן 7">
            <a:extLst>
              <a:ext uri="{FF2B5EF4-FFF2-40B4-BE49-F238E27FC236}">
                <a16:creationId xmlns:a16="http://schemas.microsoft.com/office/drawing/2014/main" id="{DFF735AD-340B-4FCF-969A-F904F6012CB9}"/>
              </a:ext>
            </a:extLst>
          </p:cNvPr>
          <p:cNvSpPr/>
          <p:nvPr/>
        </p:nvSpPr>
        <p:spPr>
          <a:xfrm>
            <a:off x="1272288" y="2661336"/>
            <a:ext cx="9645837" cy="743656"/>
          </a:xfrm>
          <a:prstGeom prst="rect">
            <a:avLst/>
          </a:prstGeom>
        </p:spPr>
        <p:txBody>
          <a:bodyPr wrap="none" lIns="36000" tIns="36000" rIns="36000" bIns="36000">
            <a:spAutoFit/>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kumimoji="0" lang="he-IL" sz="3200" b="1"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שימוש ביצירות מוגנות בזכויות יוצרים ואיתור בעלי זכויות </a:t>
            </a:r>
          </a:p>
        </p:txBody>
      </p:sp>
    </p:spTree>
    <p:extLst>
      <p:ext uri="{BB962C8B-B14F-4D97-AF65-F5344CB8AC3E}">
        <p14:creationId xmlns:p14="http://schemas.microsoft.com/office/powerpoint/2010/main" val="273093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t>מה נלמד היום </a:t>
            </a:r>
          </a:p>
        </p:txBody>
      </p:sp>
      <p:sp>
        <p:nvSpPr>
          <p:cNvPr id="3" name="מציין מיקום טקסט 2"/>
          <p:cNvSpPr>
            <a:spLocks noGrp="1"/>
          </p:cNvSpPr>
          <p:nvPr>
            <p:ph type="body" sz="quarter" idx="3"/>
          </p:nvPr>
        </p:nvSpPr>
        <p:spPr/>
        <p:txBody>
          <a:bodyPr/>
          <a:lstStyle/>
          <a:p>
            <a:r>
              <a:rPr lang="he-IL" dirty="0">
                <a:sym typeface="Varela Round"/>
              </a:rPr>
              <a:t>מהו העולם הבא / </a:t>
            </a:r>
            <a:r>
              <a:rPr lang="he-IL" dirty="0" err="1">
                <a:sym typeface="Varela Round"/>
              </a:rPr>
              <a:t>רמח"ל</a:t>
            </a:r>
            <a:endParaRPr lang="he-IL" dirty="0"/>
          </a:p>
        </p:txBody>
      </p:sp>
      <p:sp>
        <p:nvSpPr>
          <p:cNvPr id="8" name="מציין מיקום תוכן 7"/>
          <p:cNvSpPr>
            <a:spLocks noGrp="1"/>
          </p:cNvSpPr>
          <p:nvPr>
            <p:ph sz="quarter" idx="4"/>
          </p:nvPr>
        </p:nvSpPr>
        <p:spPr/>
        <p:txBody>
          <a:bodyPr/>
          <a:lstStyle/>
          <a:p>
            <a:pPr>
              <a:lnSpc>
                <a:spcPct val="150000"/>
              </a:lnSpc>
            </a:pPr>
            <a:r>
              <a:rPr lang="he-IL" dirty="0"/>
              <a:t>האדם = נשמה + גוף</a:t>
            </a:r>
          </a:p>
          <a:p>
            <a:pPr>
              <a:lnSpc>
                <a:spcPct val="150000"/>
              </a:lnSpc>
            </a:pPr>
            <a:r>
              <a:rPr lang="he-IL" dirty="0"/>
              <a:t>חיי הנצח של אדם וחווה לפני החטא</a:t>
            </a:r>
          </a:p>
          <a:p>
            <a:pPr>
              <a:lnSpc>
                <a:spcPct val="150000"/>
              </a:lnSpc>
            </a:pPr>
            <a:r>
              <a:rPr lang="he-IL" dirty="0"/>
              <a:t>מדוע יש מוות</a:t>
            </a:r>
          </a:p>
          <a:p>
            <a:pPr>
              <a:lnSpc>
                <a:spcPct val="150000"/>
              </a:lnSpc>
            </a:pPr>
            <a:r>
              <a:rPr lang="he-IL" dirty="0"/>
              <a:t>לשם מה קיים העולם הבא</a:t>
            </a:r>
          </a:p>
          <a:p>
            <a:pPr>
              <a:lnSpc>
                <a:spcPct val="150000"/>
              </a:lnSpc>
            </a:pPr>
            <a:r>
              <a:rPr lang="he-IL" dirty="0"/>
              <a:t>האם נחזור לחיי נצח</a:t>
            </a:r>
          </a:p>
          <a:p>
            <a:pPr>
              <a:lnSpc>
                <a:spcPct val="150000"/>
              </a:lnSpc>
            </a:pPr>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he-IL" dirty="0"/>
              <a:t>פרק שביעי</a:t>
            </a:r>
          </a:p>
        </p:txBody>
      </p:sp>
      <p:sp>
        <p:nvSpPr>
          <p:cNvPr id="7" name="כותרת משנה 6"/>
          <p:cNvSpPr>
            <a:spLocks noGrp="1"/>
          </p:cNvSpPr>
          <p:nvPr>
            <p:ph type="subTitle" idx="1"/>
          </p:nvPr>
        </p:nvSpPr>
        <p:spPr/>
        <p:txBody>
          <a:bodyPr/>
          <a:lstStyle/>
          <a:p>
            <a:r>
              <a:rPr lang="he-IL" dirty="0">
                <a:sym typeface="Varela Round"/>
              </a:rPr>
              <a:t>החיים והמוות</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32237" y="97627"/>
            <a:ext cx="8937835" cy="369332"/>
          </a:xfrm>
        </p:spPr>
        <p:txBody>
          <a:bodyPr/>
          <a:lstStyle/>
          <a:p>
            <a:r>
              <a:rPr lang="he-IL" sz="2400" dirty="0"/>
              <a:t>מתוך ככה זה - פרק הבכורה (</a:t>
            </a:r>
            <a:r>
              <a:rPr lang="en-US" sz="2400" dirty="0"/>
              <a:t>yes</a:t>
            </a:r>
            <a:r>
              <a:rPr lang="he-IL" sz="2400" dirty="0"/>
              <a:t>)</a:t>
            </a:r>
          </a:p>
        </p:txBody>
      </p:sp>
      <p:sp>
        <p:nvSpPr>
          <p:cNvPr id="14" name="מציין מיקום טקסט 13"/>
          <p:cNvSpPr>
            <a:spLocks noGrp="1"/>
          </p:cNvSpPr>
          <p:nvPr>
            <p:ph type="body" sz="quarter" idx="3"/>
          </p:nvPr>
        </p:nvSpPr>
        <p:spPr>
          <a:xfrm>
            <a:off x="9170070" y="1820181"/>
            <a:ext cx="3020341" cy="540000"/>
          </a:xfrm>
        </p:spPr>
        <p:txBody>
          <a:bodyPr/>
          <a:lstStyle/>
          <a:p>
            <a:pPr algn="ctr"/>
            <a:r>
              <a:rPr lang="he-IL" sz="2400" dirty="0"/>
              <a:t>כמו חיים לפני הלידה?</a:t>
            </a:r>
          </a:p>
        </p:txBody>
      </p:sp>
      <p:pic>
        <p:nvPicPr>
          <p:cNvPr id="2" name="מדיה מקוונת 1" title="ￗﾛￗﾛￗﾔ ￗﾖￗﾔ - ￗﾤￗﾨￗﾧ ￗﾔￗﾑￗﾛￗﾕￗﾨￗﾔ!">
            <a:hlinkClick r:id="" action="ppaction://media"/>
            <a:extLst>
              <a:ext uri="{FF2B5EF4-FFF2-40B4-BE49-F238E27FC236}">
                <a16:creationId xmlns:a16="http://schemas.microsoft.com/office/drawing/2014/main" id="{9B00A225-38F6-4720-BFED-A25FB5CE89C9}"/>
              </a:ext>
            </a:extLst>
          </p:cNvPr>
          <p:cNvPicPr>
            <a:picLocks noRot="1" noChangeAspect="1"/>
          </p:cNvPicPr>
          <p:nvPr>
            <a:videoFile r:link="rId1"/>
          </p:nvPr>
        </p:nvPicPr>
        <p:blipFill>
          <a:blip r:embed="rId4"/>
          <a:stretch>
            <a:fillRect/>
          </a:stretch>
        </p:blipFill>
        <p:spPr>
          <a:xfrm>
            <a:off x="232237" y="665341"/>
            <a:ext cx="8937835" cy="5027532"/>
          </a:xfrm>
          <a:prstGeom prst="rect">
            <a:avLst/>
          </a:prstGeom>
        </p:spPr>
      </p:pic>
      <p:sp>
        <p:nvSpPr>
          <p:cNvPr id="6" name="מלבן 5">
            <a:extLst>
              <a:ext uri="{FF2B5EF4-FFF2-40B4-BE49-F238E27FC236}">
                <a16:creationId xmlns:a16="http://schemas.microsoft.com/office/drawing/2014/main" id="{1085CBFD-4347-4598-8AB7-955F14A0A65F}"/>
              </a:ext>
            </a:extLst>
          </p:cNvPr>
          <p:cNvSpPr/>
          <p:nvPr/>
        </p:nvSpPr>
        <p:spPr>
          <a:xfrm>
            <a:off x="9278255" y="1306512"/>
            <a:ext cx="2803973" cy="523220"/>
          </a:xfrm>
          <a:prstGeom prst="rect">
            <a:avLst/>
          </a:prstGeom>
        </p:spPr>
        <p:txBody>
          <a:bodyPr wrap="none">
            <a:spAutoFit/>
          </a:bodyPr>
          <a:lstStyle/>
          <a:p>
            <a:pPr algn="ctr"/>
            <a:r>
              <a:rPr lang="he-IL" sz="2800" b="1" dirty="0">
                <a:solidFill>
                  <a:srgbClr val="002060"/>
                </a:solidFill>
                <a:latin typeface="Varela Round" panose="00000500000000000000" pitchFamily="2" charset="-79"/>
                <a:cs typeface="Varela Round" panose="00000500000000000000" pitchFamily="2" charset="-79"/>
              </a:rPr>
              <a:t>חיים לאחר המוות</a:t>
            </a:r>
          </a:p>
        </p:txBody>
      </p:sp>
    </p:spTree>
    <p:extLst>
      <p:ext uri="{BB962C8B-B14F-4D97-AF65-F5344CB8AC3E}">
        <p14:creationId xmlns:p14="http://schemas.microsoft.com/office/powerpoint/2010/main" val="335106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F95184A-1ABD-413B-A535-015C99387290}"/>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8151E191-A8C0-4A53-8DD5-8D2B1D8F731A}"/>
              </a:ext>
            </a:extLst>
          </p:cNvPr>
          <p:cNvSpPr>
            <a:spLocks noGrp="1"/>
          </p:cNvSpPr>
          <p:nvPr>
            <p:ph type="body" sz="quarter" idx="3"/>
          </p:nvPr>
        </p:nvSpPr>
        <p:spPr/>
        <p:txBody>
          <a:bodyPr/>
          <a:lstStyle/>
          <a:p>
            <a:r>
              <a:rPr lang="he-IL" dirty="0" err="1"/>
              <a:t>רמח"ל</a:t>
            </a:r>
            <a:r>
              <a:rPr lang="he-IL" dirty="0"/>
              <a:t> - רבי משה חיים </a:t>
            </a:r>
            <a:r>
              <a:rPr lang="he-IL" dirty="0" err="1"/>
              <a:t>לוצאטו</a:t>
            </a:r>
            <a:r>
              <a:rPr lang="he-IL" dirty="0"/>
              <a:t> ספר דרך ה'</a:t>
            </a:r>
          </a:p>
        </p:txBody>
      </p:sp>
      <p:sp>
        <p:nvSpPr>
          <p:cNvPr id="4" name="מציין מיקום תוכן 3">
            <a:extLst>
              <a:ext uri="{FF2B5EF4-FFF2-40B4-BE49-F238E27FC236}">
                <a16:creationId xmlns:a16="http://schemas.microsoft.com/office/drawing/2014/main" id="{C0DBA665-3972-402F-96C3-3DC09D4C3543}"/>
              </a:ext>
            </a:extLst>
          </p:cNvPr>
          <p:cNvSpPr>
            <a:spLocks noGrp="1"/>
          </p:cNvSpPr>
          <p:nvPr>
            <p:ph sz="quarter" idx="4"/>
          </p:nvPr>
        </p:nvSpPr>
        <p:spPr/>
        <p:txBody>
          <a:bodyPr/>
          <a:lstStyle/>
          <a:p>
            <a:endParaRPr lang="he-IL" dirty="0"/>
          </a:p>
          <a:p>
            <a:r>
              <a:rPr lang="he-IL" dirty="0"/>
              <a:t>רבי משה חיים </a:t>
            </a:r>
            <a:r>
              <a:rPr lang="he-IL" dirty="0" err="1"/>
              <a:t>ב"ר</a:t>
            </a:r>
            <a:r>
              <a:rPr lang="he-IL" dirty="0"/>
              <a:t> יעקב חי </a:t>
            </a:r>
            <a:r>
              <a:rPr lang="he-IL" dirty="0" err="1"/>
              <a:t>לוצאטו</a:t>
            </a:r>
            <a:r>
              <a:rPr lang="he-IL" dirty="0"/>
              <a:t> נולד </a:t>
            </a:r>
            <a:r>
              <a:rPr lang="he-IL" dirty="0" err="1"/>
              <a:t>בפאדובה</a:t>
            </a:r>
            <a:r>
              <a:rPr lang="he-IL" dirty="0"/>
              <a:t> שבאיטליה בשנת תס"ז (1707) </a:t>
            </a:r>
          </a:p>
          <a:p>
            <a:endParaRPr lang="he-IL" dirty="0"/>
          </a:p>
          <a:p>
            <a:r>
              <a:rPr lang="he-IL" dirty="0"/>
              <a:t>מהו הספר הכי מפורסם של רמח"ל?</a:t>
            </a:r>
          </a:p>
          <a:p>
            <a:endParaRPr lang="he-IL" dirty="0"/>
          </a:p>
          <a:p>
            <a:pPr marL="0" indent="0" algn="ctr">
              <a:buNone/>
            </a:pPr>
            <a:r>
              <a:rPr lang="he-IL" sz="3200" b="1" dirty="0"/>
              <a:t>מסילת ישרים</a:t>
            </a:r>
          </a:p>
        </p:txBody>
      </p:sp>
    </p:spTree>
    <p:extLst>
      <p:ext uri="{BB962C8B-B14F-4D97-AF65-F5344CB8AC3E}">
        <p14:creationId xmlns:p14="http://schemas.microsoft.com/office/powerpoint/2010/main" val="87764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1000"/>
                                        <p:tgtEl>
                                          <p:spTgt spid="4">
                                            <p:txEl>
                                              <p:pRg st="5" end="5"/>
                                            </p:txEl>
                                          </p:spTgt>
                                        </p:tgtEl>
                                      </p:cBhvr>
                                    </p:animEffect>
                                    <p:anim calcmode="lin" valueType="num">
                                      <p:cBhvr>
                                        <p:cTn id="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A3D7E50-FF7F-45CF-A4E2-62FC6702CFEB}"/>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93A730DE-8D6F-47E1-A8A2-D850BF4533D2}"/>
              </a:ext>
            </a:extLst>
          </p:cNvPr>
          <p:cNvSpPr>
            <a:spLocks noGrp="1"/>
          </p:cNvSpPr>
          <p:nvPr>
            <p:ph type="body" sz="quarter" idx="3"/>
          </p:nvPr>
        </p:nvSpPr>
        <p:spPr/>
        <p:txBody>
          <a:bodyPr/>
          <a:lstStyle/>
          <a:p>
            <a:r>
              <a:rPr lang="he-IL" dirty="0"/>
              <a:t>אדם - נשמה וגוף</a:t>
            </a:r>
          </a:p>
        </p:txBody>
      </p:sp>
      <p:sp>
        <p:nvSpPr>
          <p:cNvPr id="4" name="מציין מיקום תוכן 3">
            <a:extLst>
              <a:ext uri="{FF2B5EF4-FFF2-40B4-BE49-F238E27FC236}">
                <a16:creationId xmlns:a16="http://schemas.microsoft.com/office/drawing/2014/main" id="{949EEBA7-8D2B-4ADE-AFEC-A63B9A75F2F9}"/>
              </a:ext>
            </a:extLst>
          </p:cNvPr>
          <p:cNvSpPr>
            <a:spLocks noGrp="1"/>
          </p:cNvSpPr>
          <p:nvPr>
            <p:ph sz="quarter" idx="4"/>
          </p:nvPr>
        </p:nvSpPr>
        <p:spPr/>
        <p:txBody>
          <a:bodyPr/>
          <a:lstStyle/>
          <a:p>
            <a:pPr marL="0" indent="0">
              <a:buNone/>
            </a:pPr>
            <a:r>
              <a:rPr lang="he-IL" dirty="0"/>
              <a:t>הִנֵּה אָדָם הָרִאשׁוֹן בְּעֵת יְצִירָתוֹ ...הָיָה מֻרְכָּב מִן שְׁנֵי הַחֲלָקִים </a:t>
            </a:r>
            <a:r>
              <a:rPr lang="he-IL" sz="3200" b="1" dirty="0"/>
              <a:t>הַהָפְכִּיִּים</a:t>
            </a:r>
            <a:r>
              <a:rPr lang="he-IL" dirty="0"/>
              <a:t> שֶׁאָמַרְנוּ – </a:t>
            </a:r>
          </a:p>
          <a:p>
            <a:pPr marL="0" indent="0">
              <a:buNone/>
            </a:pPr>
            <a:r>
              <a:rPr lang="he-IL" dirty="0"/>
              <a:t>שֶׁהֵם </a:t>
            </a:r>
            <a:r>
              <a:rPr lang="he-IL" sz="3200" b="1" dirty="0"/>
              <a:t>הַנְּשָׁמָה וְהַגּוּף</a:t>
            </a:r>
            <a:r>
              <a:rPr lang="he-IL" dirty="0"/>
              <a:t>,</a:t>
            </a:r>
          </a:p>
          <a:p>
            <a:pPr marL="0" indent="0">
              <a:buNone/>
            </a:pPr>
            <a:r>
              <a:rPr lang="he-IL" dirty="0"/>
              <a:t> וּבַמְּצִיאוּת הָיוּ שְׁנֵי הָעִנְיָנִים – הַטּוֹב וְהָרַע ,</a:t>
            </a:r>
          </a:p>
          <a:p>
            <a:pPr marL="0" indent="0">
              <a:buNone/>
            </a:pPr>
            <a:r>
              <a:rPr lang="he-IL" dirty="0"/>
              <a:t> וְהוּא עוֹמֵד בְּשִׁקּוּל בֵּינֵיהֶם, לְהִדָּבֵק בְּמַה שֶׁיִּרְצֶה מֵהֶם; </a:t>
            </a:r>
          </a:p>
          <a:p>
            <a:pPr marL="0" indent="0">
              <a:buNone/>
            </a:pPr>
            <a:r>
              <a:rPr lang="he-IL" dirty="0"/>
              <a:t>וְהִנֵּה הָיָה רָאוּי לוֹ שֶׁיִּבְחַר בַּטּוֹב, וְיַגְבִּיר נִשְׁמָתוֹ עַל גּוּפוֹ, וְשִׂכְלוֹ עַל </a:t>
            </a:r>
            <a:r>
              <a:rPr lang="he-IL" dirty="0" err="1"/>
              <a:t>חָמְרו</a:t>
            </a:r>
            <a:r>
              <a:rPr lang="he-IL" dirty="0"/>
              <a:t>ֹ, </a:t>
            </a:r>
          </a:p>
          <a:p>
            <a:pPr marL="0" indent="0">
              <a:buNone/>
            </a:pPr>
            <a:r>
              <a:rPr lang="he-IL" dirty="0"/>
              <a:t>וְאָז הָיָה מִשְׁתַּלֵּם מִיָּד, </a:t>
            </a:r>
            <a:r>
              <a:rPr lang="he-IL" sz="3200" b="1" dirty="0"/>
              <a:t>וְנָח בִּשְׁלֵמוּת לָנֶצַח</a:t>
            </a:r>
            <a:r>
              <a:rPr lang="he-IL" dirty="0"/>
              <a:t>.</a:t>
            </a:r>
            <a:endParaRPr lang="en-US" dirty="0"/>
          </a:p>
          <a:p>
            <a:endParaRPr lang="he-IL" dirty="0"/>
          </a:p>
        </p:txBody>
      </p:sp>
    </p:spTree>
    <p:extLst>
      <p:ext uri="{BB962C8B-B14F-4D97-AF65-F5344CB8AC3E}">
        <p14:creationId xmlns:p14="http://schemas.microsoft.com/office/powerpoint/2010/main" val="3562015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E11A331-8B6D-4988-A620-7EF757ADCBFA}"/>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C1F18C9B-A3EC-464E-BAE7-DB3597B7C910}"/>
              </a:ext>
            </a:extLst>
          </p:cNvPr>
          <p:cNvSpPr>
            <a:spLocks noGrp="1"/>
          </p:cNvSpPr>
          <p:nvPr>
            <p:ph type="body" sz="quarter" idx="3"/>
          </p:nvPr>
        </p:nvSpPr>
        <p:spPr/>
        <p:txBody>
          <a:bodyPr/>
          <a:lstStyle/>
          <a:p>
            <a:r>
              <a:rPr lang="he-IL" dirty="0"/>
              <a:t>פעולת הנשמה בגוף</a:t>
            </a:r>
          </a:p>
        </p:txBody>
      </p:sp>
      <p:sp>
        <p:nvSpPr>
          <p:cNvPr id="4" name="מציין מיקום תוכן 3">
            <a:extLst>
              <a:ext uri="{FF2B5EF4-FFF2-40B4-BE49-F238E27FC236}">
                <a16:creationId xmlns:a16="http://schemas.microsoft.com/office/drawing/2014/main" id="{8DAB31B1-D334-43BA-8984-310C400EC134}"/>
              </a:ext>
            </a:extLst>
          </p:cNvPr>
          <p:cNvSpPr>
            <a:spLocks noGrp="1"/>
          </p:cNvSpPr>
          <p:nvPr>
            <p:ph sz="quarter" idx="4"/>
          </p:nvPr>
        </p:nvSpPr>
        <p:spPr/>
        <p:txBody>
          <a:bodyPr/>
          <a:lstStyle/>
          <a:p>
            <a:pPr marL="0" indent="0">
              <a:buNone/>
            </a:pPr>
            <a:r>
              <a:rPr lang="he-IL" dirty="0"/>
              <a:t>וְצָרִיךְ שֶׁתֵּדַע, שֶׁאַף עַל פִּי שֶׁאֵין אָנוּ מַרְגִּישִׁים לַנְּשָׁמָה בַּגּוּף פְּעֻלָּה אַחֶרֶת – זוּלַת הַחַיּוּת וְהַהַשְׂכָּלָה, </a:t>
            </a:r>
          </a:p>
          <a:p>
            <a:pPr marL="0" indent="0">
              <a:buNone/>
            </a:pPr>
            <a:r>
              <a:rPr lang="he-IL" dirty="0"/>
              <a:t>הִנֵּה, בֶּאֱמֶת יֵשׁ בְּחֵיקָהּ </a:t>
            </a:r>
            <a:r>
              <a:rPr lang="he-IL" sz="2800" b="1" dirty="0"/>
              <a:t>שֶׁתְּזַכֵּךְ עֶצֶם הַגּוּף וְחָמְרוֹ וְתַעֲלֵהוּ עִלּוּי אַחַר </a:t>
            </a:r>
            <a:r>
              <a:rPr lang="he-IL" sz="2800" b="1" dirty="0" err="1"/>
              <a:t>עִלּוּי</a:t>
            </a:r>
            <a:r>
              <a:rPr lang="he-IL" dirty="0"/>
              <a:t>,</a:t>
            </a:r>
          </a:p>
          <a:p>
            <a:pPr marL="0" indent="0">
              <a:buNone/>
            </a:pPr>
            <a:r>
              <a:rPr lang="he-IL" dirty="0"/>
              <a:t> עַד שֶׁיִּהְיֶה רָאוּי לְהִתְלַוּוֹת עִמָּהּ בַּהֲנָאָה בִּשְׁלֵמוּת. </a:t>
            </a:r>
          </a:p>
          <a:p>
            <a:pPr marL="0" indent="0">
              <a:buNone/>
            </a:pPr>
            <a:r>
              <a:rPr lang="he-IL" dirty="0"/>
              <a:t>וְאָמְנָם לְדָבָר זֶה הָיָה אָדָם הָרִאשׁוֹן מַגִּיעַ </a:t>
            </a:r>
            <a:r>
              <a:rPr lang="he-IL" sz="2800" b="1" dirty="0"/>
              <a:t>אִלּוּ לֹא חָטָא</a:t>
            </a:r>
            <a:r>
              <a:rPr lang="he-IL" dirty="0"/>
              <a:t>, שֶׁהָיְתָה נִשְׁמָתוֹ מְזַכֶּכֶת אֶת גּוּפוֹ זִכּוּךְ אַחַר זִכּוּךְ, עַד שֶׁהָיָה מִזְדַּכֵּךְ הַשִּׁעוּר הַמִּצְטָרֵךְ וְנִקְבָּע בַּתַּעֲנוּג הַנִּצְחִי.</a:t>
            </a:r>
            <a:endParaRPr lang="en-US" dirty="0"/>
          </a:p>
          <a:p>
            <a:endParaRPr lang="he-IL" dirty="0"/>
          </a:p>
        </p:txBody>
      </p:sp>
    </p:spTree>
    <p:extLst>
      <p:ext uri="{BB962C8B-B14F-4D97-AF65-F5344CB8AC3E}">
        <p14:creationId xmlns:p14="http://schemas.microsoft.com/office/powerpoint/2010/main" val="3804335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341CC1B-7965-4A4A-BF8A-AE1172A1F89E}"/>
              </a:ext>
            </a:extLst>
          </p:cNvPr>
          <p:cNvSpPr>
            <a:spLocks noGrp="1"/>
          </p:cNvSpPr>
          <p:nvPr>
            <p:ph type="title"/>
          </p:nvPr>
        </p:nvSpPr>
        <p:spPr/>
        <p:txBody>
          <a:bodyPr/>
          <a:lstStyle/>
          <a:p>
            <a:r>
              <a:rPr lang="he-IL" dirty="0" err="1"/>
              <a:t>רמח"ל</a:t>
            </a:r>
            <a:r>
              <a:rPr lang="he-IL" dirty="0"/>
              <a:t> - מהו עולם הבא</a:t>
            </a:r>
          </a:p>
        </p:txBody>
      </p:sp>
      <p:sp>
        <p:nvSpPr>
          <p:cNvPr id="3" name="מציין מיקום טקסט 2">
            <a:extLst>
              <a:ext uri="{FF2B5EF4-FFF2-40B4-BE49-F238E27FC236}">
                <a16:creationId xmlns:a16="http://schemas.microsoft.com/office/drawing/2014/main" id="{9C3D50AB-E743-4180-9128-07158FD4D2E1}"/>
              </a:ext>
            </a:extLst>
          </p:cNvPr>
          <p:cNvSpPr>
            <a:spLocks noGrp="1"/>
          </p:cNvSpPr>
          <p:nvPr>
            <p:ph type="body" sz="quarter" idx="3"/>
          </p:nvPr>
        </p:nvSpPr>
        <p:spPr/>
        <p:txBody>
          <a:bodyPr/>
          <a:lstStyle/>
          <a:p>
            <a:r>
              <a:rPr lang="he-IL" dirty="0"/>
              <a:t>שינוי גדול</a:t>
            </a:r>
          </a:p>
        </p:txBody>
      </p:sp>
      <p:sp>
        <p:nvSpPr>
          <p:cNvPr id="4" name="מציין מיקום תוכן 3">
            <a:extLst>
              <a:ext uri="{FF2B5EF4-FFF2-40B4-BE49-F238E27FC236}">
                <a16:creationId xmlns:a16="http://schemas.microsoft.com/office/drawing/2014/main" id="{96240F0B-1353-45AA-9745-94A51376C8A1}"/>
              </a:ext>
            </a:extLst>
          </p:cNvPr>
          <p:cNvSpPr>
            <a:spLocks noGrp="1"/>
          </p:cNvSpPr>
          <p:nvPr>
            <p:ph sz="quarter" idx="4"/>
          </p:nvPr>
        </p:nvSpPr>
        <p:spPr/>
        <p:txBody>
          <a:bodyPr/>
          <a:lstStyle/>
          <a:p>
            <a:pPr marL="0" indent="0">
              <a:buNone/>
            </a:pPr>
            <a:r>
              <a:rPr lang="he-IL" dirty="0"/>
              <a:t>וְכֵיוָן שֶׁחָטָא אָדָם הָרִאשׁוֹן נִשְׁתַּנּוּ הַדְּבָרִים שִׁנּוּי גָּדוֹל. </a:t>
            </a:r>
          </a:p>
          <a:p>
            <a:pPr marL="0" indent="0">
              <a:buNone/>
            </a:pPr>
            <a:r>
              <a:rPr lang="he-IL" dirty="0"/>
              <a:t>וְהוּא, כִּי הִנֵּה, </a:t>
            </a:r>
            <a:r>
              <a:rPr lang="he-IL" sz="2800" b="1" dirty="0"/>
              <a:t>בִּתְחִלָּה הָיוּ בַּבְּרִיאָה הַחֶסְּרוֹנוֹת שֶׁהָיוּ</a:t>
            </a:r>
            <a:r>
              <a:rPr lang="he-IL" dirty="0"/>
              <a:t>, בְּשִׁעוּר מָה שֶׁהָיָה מִצְטָרֵךְ לְשֶׁיִּהְיֶה אָדָם הָרִאשׁוֹן בַּמַּצָּב הַשָּׁקוּל שֶׁזָּכַרְנוּ, </a:t>
            </a:r>
          </a:p>
          <a:p>
            <a:pPr marL="0" indent="0">
              <a:buNone/>
            </a:pPr>
            <a:r>
              <a:rPr lang="he-IL" dirty="0"/>
              <a:t>וְיִהְיֶה לוֹ מָקוֹם </a:t>
            </a:r>
            <a:r>
              <a:rPr lang="he-IL" sz="2800" b="1" dirty="0"/>
              <a:t>לְהַרְוִיחַ אֶת הַשְּׁלֵמוּת בִּיגִיעַ כַּפָּיו</a:t>
            </a:r>
            <a:r>
              <a:rPr lang="he-IL" dirty="0"/>
              <a:t>. </a:t>
            </a:r>
          </a:p>
          <a:p>
            <a:pPr marL="0" indent="0">
              <a:buNone/>
            </a:pPr>
            <a:r>
              <a:rPr lang="he-IL" dirty="0"/>
              <a:t>אָמְנָם עַל יְדֵי חֶטְאוֹ נוֹסְפוּ וְנִתְרַבּוּ חֶסְּרוֹנוֹת בְּעַצְמוֹ שֶׁל אָדָם וּבַבְּרִיאָה כֻּלָּה, וְעוֹד </a:t>
            </a:r>
            <a:r>
              <a:rPr lang="he-IL" sz="2800" b="1" dirty="0"/>
              <a:t>נִתְקַשָּׁה הַתִּקּוּן מִמַּה שֶׁהָיָה קֹדֶם</a:t>
            </a:r>
          </a:p>
        </p:txBody>
      </p:sp>
    </p:spTree>
    <p:extLst>
      <p:ext uri="{BB962C8B-B14F-4D97-AF65-F5344CB8AC3E}">
        <p14:creationId xmlns:p14="http://schemas.microsoft.com/office/powerpoint/2010/main" val="200441188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TotalTime>
  <Words>1151</Words>
  <Application>Microsoft Office PowerPoint</Application>
  <PresentationFormat>מותאם אישית</PresentationFormat>
  <Paragraphs>126</Paragraphs>
  <Slides>23</Slides>
  <Notes>4</Notes>
  <HiddenSlides>0</HiddenSlides>
  <MMClips>1</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23</vt:i4>
      </vt:variant>
    </vt:vector>
  </HeadingPairs>
  <TitlesOfParts>
    <vt:vector size="28" baseType="lpstr">
      <vt:lpstr>Arial</vt:lpstr>
      <vt:lpstr>Calibri</vt:lpstr>
      <vt:lpstr>Guttman Yad-Brush</vt:lpstr>
      <vt:lpstr>Varela Round</vt:lpstr>
      <vt:lpstr>ערכת נושא Office</vt:lpstr>
      <vt:lpstr>מערכת שידורים לאומית</vt:lpstr>
      <vt:lpstr> אמונה וגאולה</vt:lpstr>
      <vt:lpstr>מה נלמד היום </vt:lpstr>
      <vt:lpstr>פרק שביעי</vt:lpstr>
      <vt:lpstr>מתוך ככה זה - פרק הבכורה (yes)</vt:lpstr>
      <vt:lpstr>רמח"ל - מהו עולם הבא</vt:lpstr>
      <vt:lpstr>רמח"ל - מהו עולם הבא</vt:lpstr>
      <vt:lpstr>רמח"ל - מהו עולם הבא</vt:lpstr>
      <vt:lpstr>רמח"ל - מהו עולם הבא</vt:lpstr>
      <vt:lpstr>רמח"ל - מהו עולם הבא</vt:lpstr>
      <vt:lpstr>רמח"ל - מהו עולם הבא</vt:lpstr>
      <vt:lpstr>רמח"ל - מהו עולם הבא</vt:lpstr>
      <vt:lpstr>רמח"ל - מהו עולם הבא</vt:lpstr>
      <vt:lpstr>רמח"ל - מהו עולם הבא</vt:lpstr>
      <vt:lpstr>רמח"ל - מהו עולם הבא</vt:lpstr>
      <vt:lpstr>רמח"ל - מהו עולם הבא</vt:lpstr>
      <vt:lpstr>רמח"ל - מהו עולם הבא</vt:lpstr>
      <vt:lpstr>רמח"ל - מהו עולם הבא</vt:lpstr>
      <vt:lpstr>רמח"ל - מהו עולם הבא</vt:lpstr>
      <vt:lpstr>רמח"ל - מהו עולם הבא</vt:lpstr>
      <vt:lpstr>סיכום</vt:lpstr>
      <vt:lpstr>תחייה לאומית</vt:lpstr>
      <vt:lpstr>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rights@education.gov.il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נעמה כהן-לוז</cp:lastModifiedBy>
  <cp:revision>53</cp:revision>
  <dcterms:created xsi:type="dcterms:W3CDTF">2020-03-15T19:13:03Z</dcterms:created>
  <dcterms:modified xsi:type="dcterms:W3CDTF">2020-04-21T16:00:21Z</dcterms:modified>
</cp:coreProperties>
</file>