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4"/>
  </p:notesMasterIdLst>
  <p:sldIdLst>
    <p:sldId id="257" r:id="rId2"/>
    <p:sldId id="262" r:id="rId3"/>
    <p:sldId id="301" r:id="rId4"/>
    <p:sldId id="307" r:id="rId5"/>
    <p:sldId id="302" r:id="rId6"/>
    <p:sldId id="309" r:id="rId7"/>
    <p:sldId id="310" r:id="rId8"/>
    <p:sldId id="308" r:id="rId9"/>
    <p:sldId id="311" r:id="rId10"/>
    <p:sldId id="313" r:id="rId11"/>
    <p:sldId id="312" r:id="rId12"/>
    <p:sldId id="322" r:id="rId13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1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אריה הלצר" initials="אה" lastIdx="1" clrIdx="0">
    <p:extLst>
      <p:ext uri="{19B8F6BF-5375-455C-9EA6-DF929625EA0E}">
        <p15:presenceInfo xmlns:p15="http://schemas.microsoft.com/office/powerpoint/2012/main" userId="08a7ae0bd4bc3bb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2A72"/>
    <a:srgbClr val="92D050"/>
    <a:srgbClr val="6CF0FF"/>
    <a:srgbClr val="E0E0E0"/>
    <a:srgbClr val="E6E6E6"/>
    <a:srgbClr val="11A4AB"/>
    <a:srgbClr val="12B4BC"/>
    <a:srgbClr val="8DD3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D78184-A74A-44C6-AC43-805FBFBF2621}" v="25" dt="2020-08-09T11:06:25.4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16" autoAdjust="0"/>
    <p:restoredTop sz="94853" autoAdjust="0"/>
  </p:normalViewPr>
  <p:slideViewPr>
    <p:cSldViewPr snapToGrid="0" snapToObjects="1">
      <p:cViewPr varScale="1">
        <p:scale>
          <a:sx n="87" d="100"/>
          <a:sy n="87" d="100"/>
        </p:scale>
        <p:origin x="1024" y="192"/>
      </p:cViewPr>
      <p:guideLst>
        <p:guide orient="horz" pos="2160"/>
        <p:guide pos="384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EC061A6-0796-4DA4-BCCF-C39215C865B3}" type="datetimeFigureOut">
              <a:rPr lang="he-IL" smtClean="0"/>
              <a:pPr/>
              <a:t>י"ט.אב.תש"ף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6DF83E7-A828-4E18-9E21-DA925548D1E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20472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939456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10129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0" name="Google Shape;120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883189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ער - מערכת שידורים לאומי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516000" y="2693989"/>
            <a:ext cx="11160000" cy="1470025"/>
          </a:xfrm>
        </p:spPr>
        <p:txBody>
          <a:bodyPr vert="horz" lIns="91440" tIns="45720" rIns="91440" bIns="45720" rtlCol="1" anchor="ctr">
            <a:normAutofit/>
          </a:bodyPr>
          <a:lstStyle>
            <a:lvl1pPr>
              <a:defRPr kumimoji="0" lang="he-IL" sz="6601" b="1" i="0" u="none" strike="noStrike" kern="1200" cap="none" spc="0" normalizeH="0" baseline="0" noProof="0" dirty="0" smtClean="0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670069" y="6569428"/>
            <a:ext cx="2623961" cy="45910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8" name="מלבן מעוגל 7"/>
          <p:cNvSpPr/>
          <p:nvPr userDrawn="1"/>
        </p:nvSpPr>
        <p:spPr>
          <a:xfrm>
            <a:off x="-1488810" y="6304086"/>
            <a:ext cx="3246400" cy="192925"/>
          </a:xfrm>
          <a:prstGeom prst="roundRect">
            <a:avLst>
              <a:gd name="adj" fmla="val 49359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86482" y="-439221"/>
            <a:ext cx="4205647" cy="63186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8259471" y="6565100"/>
            <a:ext cx="4434214" cy="79653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pic>
        <p:nvPicPr>
          <p:cNvPr id="12" name="תמונה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58" r="33511" b="26248"/>
          <a:stretch/>
        </p:blipFill>
        <p:spPr>
          <a:xfrm>
            <a:off x="5445286" y="369916"/>
            <a:ext cx="1301430" cy="159743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F2D798A-D3EB-4AD6-BA0D-6AF5A272CB65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661D397-1081-475E-877E-2C0275DD9CD7}"/>
              </a:ext>
            </a:extLst>
          </p:cNvPr>
          <p:cNvSpPr/>
          <p:nvPr userDrawn="1"/>
        </p:nvSpPr>
        <p:spPr>
          <a:xfrm>
            <a:off x="-1356361" y="6875979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3C9C924-5BCF-44F6-9D2C-C85E4D329EC9}"/>
              </a:ext>
            </a:extLst>
          </p:cNvPr>
          <p:cNvSpPr/>
          <p:nvPr userDrawn="1"/>
        </p:nvSpPr>
        <p:spPr>
          <a:xfrm rot="5400000">
            <a:off x="10129568" y="1977381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FB07856-A797-4811-9A80-36465708097A}"/>
              </a:ext>
            </a:extLst>
          </p:cNvPr>
          <p:cNvSpPr/>
          <p:nvPr userDrawn="1"/>
        </p:nvSpPr>
        <p:spPr>
          <a:xfrm>
            <a:off x="-3261642" y="347118"/>
            <a:ext cx="3246401" cy="730473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כותרת בלבד">
  <p:cSld name="כותרת בלבד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5"/>
          <p:cNvSpPr txBox="1">
            <a:spLocks noGrp="1"/>
          </p:cNvSpPr>
          <p:nvPr>
            <p:ph type="title"/>
          </p:nvPr>
        </p:nvSpPr>
        <p:spPr>
          <a:xfrm>
            <a:off x="1" y="213094"/>
            <a:ext cx="12191999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sz="4400" b="1" i="0" u="none" strike="noStrike" cap="non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5"/>
          <p:cNvSpPr/>
          <p:nvPr/>
        </p:nvSpPr>
        <p:spPr>
          <a:xfrm>
            <a:off x="2" y="5878201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txBody>
          <a:bodyPr spcFirstLastPara="1" wrap="square" lIns="91413" tIns="45694" rIns="91413" bIns="45694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2" name="Google Shape;42;p5"/>
          <p:cNvSpPr/>
          <p:nvPr/>
        </p:nvSpPr>
        <p:spPr>
          <a:xfrm>
            <a:off x="8667716" y="-110812"/>
            <a:ext cx="530011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txBody>
          <a:bodyPr spcFirstLastPara="1" wrap="square" lIns="91413" tIns="45694" rIns="91413" bIns="45694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3" name="Google Shape;43;p5"/>
          <p:cNvSpPr/>
          <p:nvPr/>
        </p:nvSpPr>
        <p:spPr>
          <a:xfrm>
            <a:off x="0" y="6306751"/>
            <a:ext cx="7724431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13" tIns="45694" rIns="91413" bIns="45694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  <p:extLst>
      <p:ext uri="{BB962C8B-B14F-4D97-AF65-F5344CB8AC3E}">
        <p14:creationId xmlns:p14="http://schemas.microsoft.com/office/powerpoint/2010/main" val="2985218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פרטי השיעור, מקצוע ומור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43" y="1396870"/>
            <a:ext cx="14000014" cy="2978963"/>
          </a:xfrm>
          <a:prstGeom prst="roundRect">
            <a:avLst>
              <a:gd name="adj" fmla="val 50000"/>
            </a:avLst>
          </a:prstGeom>
          <a:solidFill>
            <a:srgbClr val="E0E0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 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9949" y="6240593"/>
            <a:ext cx="5333866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113" y="87232"/>
            <a:ext cx="1428110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4" name="מלבן מעוגל 8">
            <a:extLst>
              <a:ext uri="{FF2B5EF4-FFF2-40B4-BE49-F238E27FC236}">
                <a16:creationId xmlns:a16="http://schemas.microsoft.com/office/drawing/2014/main" id="{404057E2-9B3D-4075-99B3-75AE757986D1}"/>
              </a:ext>
            </a:extLst>
          </p:cNvPr>
          <p:cNvSpPr/>
          <p:nvPr userDrawn="1"/>
        </p:nvSpPr>
        <p:spPr>
          <a:xfrm>
            <a:off x="10059465" y="87232"/>
            <a:ext cx="276885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5" name="מלבן מעוגל 7">
            <a:extLst>
              <a:ext uri="{FF2B5EF4-FFF2-40B4-BE49-F238E27FC236}">
                <a16:creationId xmlns:a16="http://schemas.microsoft.com/office/drawing/2014/main" id="{F6801116-CC43-4B2A-8C30-E06B51438E5F}"/>
              </a:ext>
            </a:extLst>
          </p:cNvPr>
          <p:cNvSpPr/>
          <p:nvPr userDrawn="1"/>
        </p:nvSpPr>
        <p:spPr>
          <a:xfrm>
            <a:off x="9066088" y="593003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83851AC-7C39-4D24-80F3-E23F47BEFFD4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1AEE328-D2C3-444A-8724-BDAF608C4860}"/>
              </a:ext>
            </a:extLst>
          </p:cNvPr>
          <p:cNvSpPr/>
          <p:nvPr userDrawn="1"/>
        </p:nvSpPr>
        <p:spPr>
          <a:xfrm>
            <a:off x="-1356361" y="6875979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D96B898-2CF0-49F5-BBD6-BB8ACC47A495}"/>
              </a:ext>
            </a:extLst>
          </p:cNvPr>
          <p:cNvSpPr/>
          <p:nvPr userDrawn="1"/>
        </p:nvSpPr>
        <p:spPr>
          <a:xfrm rot="5400000">
            <a:off x="10107939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9EA7E53-F4C8-4E78-8841-55D753889071}"/>
              </a:ext>
            </a:extLst>
          </p:cNvPr>
          <p:cNvSpPr/>
          <p:nvPr userDrawn="1"/>
        </p:nvSpPr>
        <p:spPr>
          <a:xfrm>
            <a:off x="-3246402" y="-426720"/>
            <a:ext cx="3246401" cy="807856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כותרת 1">
            <a:extLst>
              <a:ext uri="{FF2B5EF4-FFF2-40B4-BE49-F238E27FC236}">
                <a16:creationId xmlns:a16="http://schemas.microsoft.com/office/drawing/2014/main" id="{6AF90618-5011-488D-8577-8090B2BE54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6000" y="1400768"/>
            <a:ext cx="10800000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0" b="1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23" name="Google Shape;11;p2">
            <a:extLst>
              <a:ext uri="{FF2B5EF4-FFF2-40B4-BE49-F238E27FC236}">
                <a16:creationId xmlns:a16="http://schemas.microsoft.com/office/drawing/2014/main" id="{60774046-55DB-47C4-8731-49E4A217CD42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696000" y="2798300"/>
            <a:ext cx="10800000" cy="720000"/>
          </a:xfrm>
          <a:prstGeom prst="rect">
            <a:avLst/>
          </a:prstGeom>
        </p:spPr>
        <p:txBody>
          <a:bodyPr spcFirstLastPara="1" wrap="square" lIns="36000" tIns="36000" rIns="36000" bIns="36000" anchor="ctr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6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  <p:sp>
        <p:nvSpPr>
          <p:cNvPr id="24" name="מציין מיקום תוכן 2">
            <a:extLst>
              <a:ext uri="{FF2B5EF4-FFF2-40B4-BE49-F238E27FC236}">
                <a16:creationId xmlns:a16="http://schemas.microsoft.com/office/drawing/2014/main" id="{4EE53297-C04D-4B07-99F8-BCEC4E3B9EB8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96000" y="3655832"/>
            <a:ext cx="10800000" cy="720000"/>
          </a:xfrm>
        </p:spPr>
        <p:txBody>
          <a:bodyPr anchor="ctr">
            <a:noAutofit/>
          </a:bodyPr>
          <a:lstStyle>
            <a:lvl1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28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32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20" name="מציין מיקום של מספר שקופית 22">
            <a:extLst>
              <a:ext uri="{FF2B5EF4-FFF2-40B4-BE49-F238E27FC236}">
                <a16:creationId xmlns:a16="http://schemas.microsoft.com/office/drawing/2014/main" id="{58C13A1B-004E-44B4-BBDC-E08548A96B81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96595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 פריסה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מלבן מעוגל 10">
            <a:extLst>
              <a:ext uri="{FF2B5EF4-FFF2-40B4-BE49-F238E27FC236}">
                <a16:creationId xmlns:a16="http://schemas.microsoft.com/office/drawing/2014/main" id="{EAE132D4-D270-4859-A0A8-0EABA938935B}"/>
              </a:ext>
            </a:extLst>
          </p:cNvPr>
          <p:cNvSpPr/>
          <p:nvPr userDrawn="1"/>
        </p:nvSpPr>
        <p:spPr>
          <a:xfrm>
            <a:off x="6581228" y="6447542"/>
            <a:ext cx="5993234" cy="7200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4" name="מלבן מעוגל 6">
            <a:extLst>
              <a:ext uri="{FF2B5EF4-FFF2-40B4-BE49-F238E27FC236}">
                <a16:creationId xmlns:a16="http://schemas.microsoft.com/office/drawing/2014/main" id="{8A467694-CC08-4C30-BF05-885FCBD4CAB0}"/>
              </a:ext>
            </a:extLst>
          </p:cNvPr>
          <p:cNvSpPr/>
          <p:nvPr userDrawn="1"/>
        </p:nvSpPr>
        <p:spPr>
          <a:xfrm>
            <a:off x="9704146" y="5381191"/>
            <a:ext cx="3496396" cy="442359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73" y="998859"/>
            <a:ext cx="11161453" cy="4062435"/>
          </a:xfrm>
        </p:spPr>
        <p:txBody>
          <a:bodyPr>
            <a:normAutofit/>
          </a:bodyPr>
          <a:lstStyle>
            <a:lvl1pPr marL="268288" indent="-2682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lvl="0" indent="-34290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2950" lvl="1" indent="-28575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4128" y="155448"/>
            <a:ext cx="9802206" cy="720000"/>
          </a:xfrm>
          <a:noFill/>
        </p:spPr>
        <p:txBody>
          <a:bodyPr vert="horz" lIns="0" tIns="0" rIns="0" bIns="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9" name="מלבן מעוגל 7">
            <a:extLst>
              <a:ext uri="{FF2B5EF4-FFF2-40B4-BE49-F238E27FC236}">
                <a16:creationId xmlns:a16="http://schemas.microsoft.com/office/drawing/2014/main" id="{53A31BA8-BED7-4737-8AF6-AA655F116E85}"/>
              </a:ext>
            </a:extLst>
          </p:cNvPr>
          <p:cNvSpPr/>
          <p:nvPr userDrawn="1"/>
        </p:nvSpPr>
        <p:spPr>
          <a:xfrm>
            <a:off x="-1226982" y="101748"/>
            <a:ext cx="2160598" cy="21681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-2054055" y="390797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0" name="מלבן מעוגל 6">
            <a:extLst>
              <a:ext uri="{FF2B5EF4-FFF2-40B4-BE49-F238E27FC236}">
                <a16:creationId xmlns:a16="http://schemas.microsoft.com/office/drawing/2014/main" id="{53219EEB-A406-4AC2-B87E-54A955D7D483}"/>
              </a:ext>
            </a:extLst>
          </p:cNvPr>
          <p:cNvSpPr/>
          <p:nvPr userDrawn="1"/>
        </p:nvSpPr>
        <p:spPr>
          <a:xfrm>
            <a:off x="7978665" y="5944772"/>
            <a:ext cx="4766811" cy="381549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B5BA376-F667-4A43-9264-CB356AE2FBF1}"/>
              </a:ext>
            </a:extLst>
          </p:cNvPr>
          <p:cNvSpPr/>
          <p:nvPr userDrawn="1"/>
        </p:nvSpPr>
        <p:spPr>
          <a:xfrm rot="5400000">
            <a:off x="9936561" y="2157343"/>
            <a:ext cx="735717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מציין מיקום של מספר שקופית 22">
            <a:extLst>
              <a:ext uri="{FF2B5EF4-FFF2-40B4-BE49-F238E27FC236}">
                <a16:creationId xmlns:a16="http://schemas.microsoft.com/office/drawing/2014/main" id="{CE73A552-D52C-4EE0-9E7A-557CEB6CE479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5208D21-C13C-48D3-8634-05FCD1520B3D}"/>
              </a:ext>
            </a:extLst>
          </p:cNvPr>
          <p:cNvSpPr/>
          <p:nvPr userDrawn="1"/>
        </p:nvSpPr>
        <p:spPr>
          <a:xfrm>
            <a:off x="5903744" y="6876112"/>
            <a:ext cx="6894095" cy="149330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DFFA872-60FE-48B4-B509-3F90F2F53575}"/>
              </a:ext>
            </a:extLst>
          </p:cNvPr>
          <p:cNvSpPr/>
          <p:nvPr userDrawn="1"/>
        </p:nvSpPr>
        <p:spPr>
          <a:xfrm>
            <a:off x="-2191928" y="-31850"/>
            <a:ext cx="2165034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025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 פריסה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4128" y="155448"/>
            <a:ext cx="9802368" cy="720000"/>
          </a:xfrm>
          <a:noFill/>
        </p:spPr>
        <p:txBody>
          <a:bodyPr vert="horz" lIns="0" tIns="0" rIns="0" bIns="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515273" y="1024128"/>
            <a:ext cx="11161453" cy="457200"/>
          </a:xfrm>
        </p:spPr>
        <p:txBody>
          <a:bodyPr lIns="0" tIns="0" rIns="0" bIns="0" anchor="ctr">
            <a:noAutofit/>
          </a:bodyPr>
          <a:lstStyle>
            <a:lvl1pPr marL="0" indent="0" algn="r">
              <a:buNone/>
              <a:defRPr sz="3000" b="1">
                <a:solidFill>
                  <a:srgbClr val="12B4BC"/>
                </a:solidFill>
                <a:latin typeface="Varela Round" pitchFamily="2" charset="-79"/>
                <a:cs typeface="Varela Round" panose="00000500000000000000" pitchFamily="2" charset="-79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73" y="1567973"/>
            <a:ext cx="11161453" cy="3522187"/>
          </a:xfrm>
        </p:spPr>
        <p:txBody>
          <a:bodyPr>
            <a:normAutofit/>
          </a:bodyPr>
          <a:lstStyle>
            <a:lvl1pPr marL="268288" indent="-2682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lvl="0" indent="-34290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2950" lvl="1" indent="-28575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9" name="מלבן מעוגל 7">
            <a:extLst>
              <a:ext uri="{FF2B5EF4-FFF2-40B4-BE49-F238E27FC236}">
                <a16:creationId xmlns:a16="http://schemas.microsoft.com/office/drawing/2014/main" id="{53A31BA8-BED7-4737-8AF6-AA655F116E85}"/>
              </a:ext>
            </a:extLst>
          </p:cNvPr>
          <p:cNvSpPr/>
          <p:nvPr userDrawn="1"/>
        </p:nvSpPr>
        <p:spPr>
          <a:xfrm>
            <a:off x="-1377633" y="110284"/>
            <a:ext cx="2105524" cy="21681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-1729189" y="435139"/>
            <a:ext cx="2615798" cy="321877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0" name="מלבן מעוגל 6">
            <a:extLst>
              <a:ext uri="{FF2B5EF4-FFF2-40B4-BE49-F238E27FC236}">
                <a16:creationId xmlns:a16="http://schemas.microsoft.com/office/drawing/2014/main" id="{8A91BCC4-EC47-43E2-9595-B89F757E1A7A}"/>
              </a:ext>
            </a:extLst>
          </p:cNvPr>
          <p:cNvSpPr/>
          <p:nvPr userDrawn="1"/>
        </p:nvSpPr>
        <p:spPr>
          <a:xfrm>
            <a:off x="9323387" y="5555326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מלבן מעוגל 10">
            <a:extLst>
              <a:ext uri="{FF2B5EF4-FFF2-40B4-BE49-F238E27FC236}">
                <a16:creationId xmlns:a16="http://schemas.microsoft.com/office/drawing/2014/main" id="{238EE3F7-5012-4191-9ABD-A8E69370622E}"/>
              </a:ext>
            </a:extLst>
          </p:cNvPr>
          <p:cNvSpPr/>
          <p:nvPr userDrawn="1"/>
        </p:nvSpPr>
        <p:spPr>
          <a:xfrm>
            <a:off x="8679109" y="6024163"/>
            <a:ext cx="4127100" cy="7200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5" name="מציין מיקום של מספר שקופית 22">
            <a:extLst>
              <a:ext uri="{FF2B5EF4-FFF2-40B4-BE49-F238E27FC236}">
                <a16:creationId xmlns:a16="http://schemas.microsoft.com/office/drawing/2014/main" id="{31BF6EDC-D21A-4961-802C-6C57056DED88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4" name="מלבן מעוגל 6">
            <a:extLst>
              <a:ext uri="{FF2B5EF4-FFF2-40B4-BE49-F238E27FC236}">
                <a16:creationId xmlns:a16="http://schemas.microsoft.com/office/drawing/2014/main" id="{09765D6C-4312-45BD-AEDC-93B641915820}"/>
              </a:ext>
            </a:extLst>
          </p:cNvPr>
          <p:cNvSpPr/>
          <p:nvPr userDrawn="1"/>
        </p:nvSpPr>
        <p:spPr>
          <a:xfrm>
            <a:off x="11005702" y="5213334"/>
            <a:ext cx="2372591" cy="25130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D0EF58C-1955-4299-80B8-7931E9453E0B}"/>
              </a:ext>
            </a:extLst>
          </p:cNvPr>
          <p:cNvSpPr/>
          <p:nvPr userDrawn="1"/>
        </p:nvSpPr>
        <p:spPr>
          <a:xfrm rot="5400000">
            <a:off x="10107939" y="1954539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ECE651A-F01C-47F6-93CB-FED077AFFFB4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99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 פריסה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4128" y="152134"/>
            <a:ext cx="9802368" cy="720000"/>
          </a:xfrm>
        </p:spPr>
        <p:txBody>
          <a:bodyPr lIns="36000" tIns="0" rIns="36000" bIns="0">
            <a:noAutofit/>
          </a:bodyPr>
          <a:lstStyle>
            <a:lvl1pPr marL="0" indent="0">
              <a:tabLst>
                <a:tab pos="11659766" algn="l"/>
              </a:tabLst>
              <a:defRPr sz="44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</a:lstStyle>
          <a:p>
            <a:r>
              <a:rPr lang="he-IL" dirty="0"/>
              <a:t>לחץ כדי לערוך סגנון כותרת של תבנית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024128" y="1049185"/>
            <a:ext cx="8031962" cy="4611559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234936" y="5807316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11218431" y="239177"/>
            <a:ext cx="1706880" cy="458399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-388620" y="6235866"/>
            <a:ext cx="7724431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C6E834-92B3-4A32-920C-9FA2D6987411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6D60292-D9F7-4A35-9D0A-68A9095BDE1E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A53CA14-A360-48A3-A071-94DFC2B62EDC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5536A81-6863-4B7C-BB9A-6F6DBBAB87E2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מציין מיקום של מספר שקופית 22">
            <a:extLst>
              <a:ext uri="{FF2B5EF4-FFF2-40B4-BE49-F238E27FC236}">
                <a16:creationId xmlns:a16="http://schemas.microsoft.com/office/drawing/2014/main" id="{6A93F88D-0694-4107-9D3A-245864065D84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8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8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בלבד פריסה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4128" y="155448"/>
            <a:ext cx="9802368" cy="720000"/>
          </a:xfrm>
          <a:noFill/>
        </p:spPr>
        <p:txBody>
          <a:bodyPr vert="horz" lIns="0" tIns="0" rIns="0" bIns="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9" name="מלבן מעוגל 7">
            <a:extLst>
              <a:ext uri="{FF2B5EF4-FFF2-40B4-BE49-F238E27FC236}">
                <a16:creationId xmlns:a16="http://schemas.microsoft.com/office/drawing/2014/main" id="{53A31BA8-BED7-4737-8AF6-AA655F116E85}"/>
              </a:ext>
            </a:extLst>
          </p:cNvPr>
          <p:cNvSpPr/>
          <p:nvPr userDrawn="1"/>
        </p:nvSpPr>
        <p:spPr>
          <a:xfrm>
            <a:off x="11497481" y="487099"/>
            <a:ext cx="1576672" cy="289443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11150538" y="127099"/>
            <a:ext cx="1879662" cy="28944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7" name="מלבן מעוגל 6">
            <a:extLst>
              <a:ext uri="{FF2B5EF4-FFF2-40B4-BE49-F238E27FC236}">
                <a16:creationId xmlns:a16="http://schemas.microsoft.com/office/drawing/2014/main" id="{469E9F25-935E-4A65-8AF2-C1B8F105C612}"/>
              </a:ext>
            </a:extLst>
          </p:cNvPr>
          <p:cNvSpPr/>
          <p:nvPr userDrawn="1"/>
        </p:nvSpPr>
        <p:spPr>
          <a:xfrm>
            <a:off x="-487680" y="5923581"/>
            <a:ext cx="3133018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10">
            <a:extLst>
              <a:ext uri="{FF2B5EF4-FFF2-40B4-BE49-F238E27FC236}">
                <a16:creationId xmlns:a16="http://schemas.microsoft.com/office/drawing/2014/main" id="{DD33049F-8FB3-46DC-B84B-8E763BCBCAC1}"/>
              </a:ext>
            </a:extLst>
          </p:cNvPr>
          <p:cNvSpPr/>
          <p:nvPr userDrawn="1"/>
        </p:nvSpPr>
        <p:spPr>
          <a:xfrm>
            <a:off x="-976438" y="6359813"/>
            <a:ext cx="7301038" cy="65808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Rectangle 11">
            <a:extLst>
              <a:ext uri="{FF2B5EF4-FFF2-40B4-BE49-F238E27FC236}">
                <a16:creationId xmlns:a16="http://schemas.microsoft.com/office/drawing/2014/main" id="{761EC8D2-662F-4FBE-BF29-06100D51DE7E}"/>
              </a:ext>
            </a:extLst>
          </p:cNvPr>
          <p:cNvSpPr/>
          <p:nvPr userDrawn="1"/>
        </p:nvSpPr>
        <p:spPr>
          <a:xfrm rot="5400000">
            <a:off x="9360283" y="2733622"/>
            <a:ext cx="6987520" cy="1297194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מציין מיקום של מספר שקופית 22">
            <a:extLst>
              <a:ext uri="{FF2B5EF4-FFF2-40B4-BE49-F238E27FC236}">
                <a16:creationId xmlns:a16="http://schemas.microsoft.com/office/drawing/2014/main" id="{23075256-456E-41D8-BDFD-8C3A8EA654D2}"/>
              </a:ext>
            </a:extLst>
          </p:cNvPr>
          <p:cNvSpPr txBox="1">
            <a:spLocks/>
          </p:cNvSpPr>
          <p:nvPr userDrawn="1"/>
        </p:nvSpPr>
        <p:spPr>
          <a:xfrm>
            <a:off x="-131730" y="6361368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8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8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FB42163-9C8B-4AEB-9C50-F5529BD5C36B}"/>
              </a:ext>
            </a:extLst>
          </p:cNvPr>
          <p:cNvSpPr/>
          <p:nvPr userDrawn="1"/>
        </p:nvSpPr>
        <p:spPr>
          <a:xfrm rot="16200000">
            <a:off x="5821949" y="1027133"/>
            <a:ext cx="521207" cy="12218895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A26CB3A-BCA5-4171-BE99-1D6F46911786}"/>
              </a:ext>
            </a:extLst>
          </p:cNvPr>
          <p:cNvSpPr/>
          <p:nvPr userDrawn="1"/>
        </p:nvSpPr>
        <p:spPr>
          <a:xfrm rot="5400000">
            <a:off x="5683838" y="-6805249"/>
            <a:ext cx="947627" cy="1263971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4964ABF-EE59-4E45-BC5F-A3665732FD21}"/>
              </a:ext>
            </a:extLst>
          </p:cNvPr>
          <p:cNvSpPr/>
          <p:nvPr userDrawn="1"/>
        </p:nvSpPr>
        <p:spPr>
          <a:xfrm>
            <a:off x="-2001567" y="-416688"/>
            <a:ext cx="1974672" cy="8068538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596A93-68B7-48E8-8354-9EAE3F8183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51578" y="1212161"/>
            <a:ext cx="7885112" cy="4090988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1043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 פריסה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מלבן מעוגל 8">
            <a:extLst>
              <a:ext uri="{FF2B5EF4-FFF2-40B4-BE49-F238E27FC236}">
                <a16:creationId xmlns:a16="http://schemas.microsoft.com/office/drawing/2014/main" id="{820BD794-101C-426F-8015-9C33A0E995FA}"/>
              </a:ext>
            </a:extLst>
          </p:cNvPr>
          <p:cNvSpPr/>
          <p:nvPr userDrawn="1"/>
        </p:nvSpPr>
        <p:spPr>
          <a:xfrm>
            <a:off x="-2429707" y="195047"/>
            <a:ext cx="2969302" cy="247597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6926" y="155448"/>
            <a:ext cx="9802368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1026926" y="1025601"/>
            <a:ext cx="9802368" cy="431447"/>
          </a:xfrm>
        </p:spPr>
        <p:txBody>
          <a:bodyPr anchor="ctr">
            <a:noAutofit/>
          </a:bodyPr>
          <a:lstStyle>
            <a:lvl1pPr marL="185757" indent="0" algn="r">
              <a:buNone/>
              <a:defRPr sz="3000" b="1">
                <a:solidFill>
                  <a:srgbClr val="12B4BC"/>
                </a:solidFill>
                <a:latin typeface="Varela Round" pitchFamily="2" charset="-79"/>
                <a:cs typeface="Varela Round" pitchFamily="2" charset="-79"/>
              </a:defRPr>
            </a:lvl1pPr>
            <a:lvl2pPr marL="457246" indent="0">
              <a:buNone/>
              <a:defRPr sz="2000" b="1"/>
            </a:lvl2pPr>
            <a:lvl3pPr marL="914491" indent="0">
              <a:buNone/>
              <a:defRPr sz="1800" b="1"/>
            </a:lvl3pPr>
            <a:lvl4pPr marL="1371737" indent="0">
              <a:buNone/>
              <a:defRPr sz="1600" b="1"/>
            </a:lvl4pPr>
            <a:lvl5pPr marL="1828983" indent="0">
              <a:buNone/>
              <a:defRPr sz="1600" b="1"/>
            </a:lvl5pPr>
            <a:lvl6pPr marL="2286229" indent="0">
              <a:buNone/>
              <a:defRPr sz="1600" b="1"/>
            </a:lvl6pPr>
            <a:lvl7pPr marL="2743474" indent="0">
              <a:buNone/>
              <a:defRPr sz="1600" b="1"/>
            </a:lvl7pPr>
            <a:lvl8pPr marL="3200720" indent="0">
              <a:buNone/>
              <a:defRPr sz="1600" b="1"/>
            </a:lvl8pPr>
            <a:lvl9pPr marL="3657966" indent="0">
              <a:buNone/>
              <a:defRPr sz="1600" b="1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1026927" y="1710442"/>
            <a:ext cx="8212766" cy="4152517"/>
          </a:xfrm>
        </p:spPr>
        <p:txBody>
          <a:bodyPr>
            <a:normAutofit/>
          </a:bodyPr>
          <a:lstStyle>
            <a:lvl1pPr marL="439782" indent="-342934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34" lvl="0" indent="-342934" algn="r" defTabSz="914491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3024" lvl="1" indent="-285779" algn="r" defTabSz="914491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8" name="מלבן מעוגל 6">
            <a:extLst>
              <a:ext uri="{FF2B5EF4-FFF2-40B4-BE49-F238E27FC236}">
                <a16:creationId xmlns:a16="http://schemas.microsoft.com/office/drawing/2014/main" id="{E6F50987-5C32-40D2-A5FB-79D9E0819C00}"/>
              </a:ext>
            </a:extLst>
          </p:cNvPr>
          <p:cNvSpPr/>
          <p:nvPr userDrawn="1"/>
        </p:nvSpPr>
        <p:spPr>
          <a:xfrm>
            <a:off x="9974795" y="5878199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/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-2017472" y="518276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4" name="מלבן מעוגל 10">
            <a:extLst>
              <a:ext uri="{FF2B5EF4-FFF2-40B4-BE49-F238E27FC236}">
                <a16:creationId xmlns:a16="http://schemas.microsoft.com/office/drawing/2014/main" id="{1C8AF664-98DE-433F-9B61-94366E98BCDF}"/>
              </a:ext>
            </a:extLst>
          </p:cNvPr>
          <p:cNvSpPr/>
          <p:nvPr userDrawn="1"/>
        </p:nvSpPr>
        <p:spPr>
          <a:xfrm>
            <a:off x="8144699" y="6307826"/>
            <a:ext cx="5175721" cy="7200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084947B-AFA4-410D-A793-689C573D144E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6D4F41F-EAD8-495C-A662-C4F40F404DB3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2A1181A-6B49-4EE5-AE44-1B5B124FA758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113178B-7D7E-4A10-9724-453DF758F663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מציין מיקום של מספר שקופית 22">
            <a:extLst>
              <a:ext uri="{FF2B5EF4-FFF2-40B4-BE49-F238E27FC236}">
                <a16:creationId xmlns:a16="http://schemas.microsoft.com/office/drawing/2014/main" id="{7947FE0C-D7CF-4209-91A5-93564F2C3543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וידאו על מסך מל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לבן מעוגל 7"/>
          <p:cNvSpPr/>
          <p:nvPr userDrawn="1"/>
        </p:nvSpPr>
        <p:spPr>
          <a:xfrm>
            <a:off x="8667715" y="-161750"/>
            <a:ext cx="5300119" cy="38235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4" name="מציין מיקום של מדיה 3">
            <a:extLst>
              <a:ext uri="{FF2B5EF4-FFF2-40B4-BE49-F238E27FC236}">
                <a16:creationId xmlns:a16="http://schemas.microsoft.com/office/drawing/2014/main" id="{DD834E78-91D0-4CCC-9C3F-C5C504CFBE13}"/>
              </a:ext>
            </a:extLst>
          </p:cNvPr>
          <p:cNvSpPr>
            <a:spLocks noGrp="1"/>
          </p:cNvSpPr>
          <p:nvPr>
            <p:ph type="media" sz="quarter" idx="10" hasCustomPrompt="1"/>
          </p:nvPr>
        </p:nvSpPr>
        <p:spPr>
          <a:xfrm>
            <a:off x="363416" y="639717"/>
            <a:ext cx="11465168" cy="6122933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מיועד לסרטים</a:t>
            </a:r>
          </a:p>
        </p:txBody>
      </p:sp>
      <p:sp>
        <p:nvSpPr>
          <p:cNvPr id="11" name="מציין מיקום תוכן 10">
            <a:extLst>
              <a:ext uri="{FF2B5EF4-FFF2-40B4-BE49-F238E27FC236}">
                <a16:creationId xmlns:a16="http://schemas.microsoft.com/office/drawing/2014/main" id="{2A86C914-3EB6-4303-93FB-203A29FA2E3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63416" y="95349"/>
            <a:ext cx="8074879" cy="400050"/>
          </a:xfrm>
        </p:spPr>
        <p:txBody>
          <a:bodyPr anchor="ctr">
            <a:noAutofit/>
          </a:bodyPr>
          <a:lstStyle>
            <a:lvl1pPr marL="0" indent="0" algn="r">
              <a:buFontTx/>
              <a:buNone/>
              <a:defRPr sz="240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0226196-3340-4F6C-9B09-34934599BAD7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291965B-48C3-4AD9-9066-E67195630BFD}"/>
              </a:ext>
            </a:extLst>
          </p:cNvPr>
          <p:cNvSpPr/>
          <p:nvPr userDrawn="1"/>
        </p:nvSpPr>
        <p:spPr>
          <a:xfrm>
            <a:off x="-1356361" y="6875979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8CB16E1-D93B-440E-81F5-6366FDB428B8}"/>
              </a:ext>
            </a:extLst>
          </p:cNvPr>
          <p:cNvSpPr/>
          <p:nvPr userDrawn="1"/>
        </p:nvSpPr>
        <p:spPr>
          <a:xfrm rot="5400000">
            <a:off x="10129568" y="1977381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A020DF7-29CF-4A0A-BC0A-7568981BF8AD}"/>
              </a:ext>
            </a:extLst>
          </p:cNvPr>
          <p:cNvSpPr/>
          <p:nvPr userDrawn="1"/>
        </p:nvSpPr>
        <p:spPr>
          <a:xfrm>
            <a:off x="-3948180" y="347118"/>
            <a:ext cx="3246401" cy="730473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7F0C566-C47D-446F-9E8E-EC9B0F5F1BF0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863A8D2-0547-47E3-84C0-5D60CFDB7CB1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C0104F3-C98B-4790-842F-F7B1B2FBDE13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07C576E-38DA-426A-9C16-921DE9A0835B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מציין מיקום של מספר שקופית 22">
            <a:extLst>
              <a:ext uri="{FF2B5EF4-FFF2-40B4-BE49-F238E27FC236}">
                <a16:creationId xmlns:a16="http://schemas.microsoft.com/office/drawing/2014/main" id="{5F1A13CD-CEB6-4958-B99A-46020ADA9375}"/>
              </a:ext>
            </a:extLst>
          </p:cNvPr>
          <p:cNvSpPr txBox="1">
            <a:spLocks/>
          </p:cNvSpPr>
          <p:nvPr userDrawn="1"/>
        </p:nvSpPr>
        <p:spPr>
          <a:xfrm>
            <a:off x="-231414" y="6409126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6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6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877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ראשית ושתי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2FEA3643-4251-43C2-A891-4C9664978EA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94360" y="1310640"/>
            <a:ext cx="4511040" cy="4267200"/>
          </a:xfrm>
        </p:spPr>
        <p:txBody>
          <a:bodyPr/>
          <a:lstStyle/>
          <a:p>
            <a:endParaRPr lang="en-US"/>
          </a:p>
        </p:txBody>
      </p:sp>
      <p:sp>
        <p:nvSpPr>
          <p:cNvPr id="8" name="כותרת 1">
            <a:extLst>
              <a:ext uri="{FF2B5EF4-FFF2-40B4-BE49-F238E27FC236}">
                <a16:creationId xmlns:a16="http://schemas.microsoft.com/office/drawing/2014/main" id="{C304FB8B-5E14-469F-8BA4-BF0F011B9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6926" y="155448"/>
            <a:ext cx="9802368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9" name="מלבן מעוגל 8">
            <a:extLst>
              <a:ext uri="{FF2B5EF4-FFF2-40B4-BE49-F238E27FC236}">
                <a16:creationId xmlns:a16="http://schemas.microsoft.com/office/drawing/2014/main" id="{B712628B-0991-4441-8324-4563256F9B32}"/>
              </a:ext>
            </a:extLst>
          </p:cNvPr>
          <p:cNvSpPr/>
          <p:nvPr userDrawn="1"/>
        </p:nvSpPr>
        <p:spPr>
          <a:xfrm>
            <a:off x="-2429707" y="195047"/>
            <a:ext cx="2969302" cy="247597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6">
            <a:extLst>
              <a:ext uri="{FF2B5EF4-FFF2-40B4-BE49-F238E27FC236}">
                <a16:creationId xmlns:a16="http://schemas.microsoft.com/office/drawing/2014/main" id="{26E72AF6-8AD0-4AAD-B906-30424D022CD1}"/>
              </a:ext>
            </a:extLst>
          </p:cNvPr>
          <p:cNvSpPr/>
          <p:nvPr userDrawn="1"/>
        </p:nvSpPr>
        <p:spPr>
          <a:xfrm>
            <a:off x="9974795" y="5878199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/>
          </a:p>
        </p:txBody>
      </p:sp>
      <p:sp>
        <p:nvSpPr>
          <p:cNvPr id="11" name="מלבן מעוגל 8">
            <a:extLst>
              <a:ext uri="{FF2B5EF4-FFF2-40B4-BE49-F238E27FC236}">
                <a16:creationId xmlns:a16="http://schemas.microsoft.com/office/drawing/2014/main" id="{68D073A7-D8C0-45AA-A5E4-B6122A52E8F5}"/>
              </a:ext>
            </a:extLst>
          </p:cNvPr>
          <p:cNvSpPr/>
          <p:nvPr userDrawn="1"/>
        </p:nvSpPr>
        <p:spPr>
          <a:xfrm>
            <a:off x="-2017472" y="518276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0">
            <a:extLst>
              <a:ext uri="{FF2B5EF4-FFF2-40B4-BE49-F238E27FC236}">
                <a16:creationId xmlns:a16="http://schemas.microsoft.com/office/drawing/2014/main" id="{DF89C8AF-9EDF-46EF-BAB7-2D35F683552B}"/>
              </a:ext>
            </a:extLst>
          </p:cNvPr>
          <p:cNvSpPr/>
          <p:nvPr userDrawn="1"/>
        </p:nvSpPr>
        <p:spPr>
          <a:xfrm>
            <a:off x="8144699" y="6307826"/>
            <a:ext cx="5175721" cy="7200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3" name="Picture Placeholder 6">
            <a:extLst>
              <a:ext uri="{FF2B5EF4-FFF2-40B4-BE49-F238E27FC236}">
                <a16:creationId xmlns:a16="http://schemas.microsoft.com/office/drawing/2014/main" id="{52FC1393-B378-4A8A-8716-61E038E3D6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372315" y="1310640"/>
            <a:ext cx="4511040" cy="426720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EA01DEB-EE2D-463E-B92D-20469AC2DACB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ADC8B5D-6FF7-4E76-819C-95A4A6017B9C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30F30E8-13B7-4C55-A126-67529F765268}"/>
              </a:ext>
            </a:extLst>
          </p:cNvPr>
          <p:cNvSpPr/>
          <p:nvPr userDrawn="1"/>
        </p:nvSpPr>
        <p:spPr>
          <a:xfrm rot="5400000">
            <a:off x="10092700" y="2084060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E7D38CE-7F73-4533-B25A-F628D3EBA7C1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444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601" y="1600202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737601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F552B-607E-4869-A917-C44959BDCB12}" type="datetimeFigureOut">
              <a:rPr lang="he-IL" smtClean="0"/>
              <a:pPr/>
              <a:t>י"ט.אב.תש"ף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09601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78A40-4CDB-4A89-A7AB-ED0E5AEAC786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D1A36FD-4A58-4EC2-B769-2CB4558CD860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9A89C66-91F2-409B-AE3C-970820728814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EAF9B00-5AF6-47AB-81E5-2BE048851E3E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E3C55C6-DFDE-44BF-BB37-E582014C2D44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74" r:id="rId3"/>
    <p:sldLayoutId id="2147483675" r:id="rId4"/>
    <p:sldLayoutId id="2147483650" r:id="rId5"/>
    <p:sldLayoutId id="2147483676" r:id="rId6"/>
    <p:sldLayoutId id="2147483653" r:id="rId7"/>
    <p:sldLayoutId id="2147483666" r:id="rId8"/>
    <p:sldLayoutId id="2147483677" r:id="rId9"/>
    <p:sldLayoutId id="2147483678" r:id="rId10"/>
  </p:sldLayoutIdLst>
  <p:txStyles>
    <p:titleStyle>
      <a:lvl1pPr algn="ctr" defTabSz="914491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34" indent="-342934" algn="r" defTabSz="914491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3024" indent="-285779" algn="r" defTabSz="914491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114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360" indent="-228623" algn="r" defTabSz="914491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606" indent="-228623" algn="r" defTabSz="914491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851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097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343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589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46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91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737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983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229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474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720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966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N9IgGTwbF0&amp;feature=youtu.be" TargetMode="External"/><Relationship Id="rId2" Type="http://schemas.openxmlformats.org/officeDocument/2006/relationships/hyperlink" Target="https://youtu.be/NN9IgGTwbF0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drive.google.com/open?id=1825Jnh59ECpyLkwk_TBAzvosMxiEoCGv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repl.it/@Atidim10Class/PrimeLab-1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repl.it/@Atidim10Class/PrimeLab-2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ctrTitle"/>
          </p:nvPr>
        </p:nvSpPr>
        <p:spPr>
          <a:xfrm>
            <a:off x="1" y="2693893"/>
            <a:ext cx="12192001" cy="1470216"/>
          </a:xfrm>
        </p:spPr>
        <p:txBody>
          <a:bodyPr>
            <a:normAutofit/>
          </a:bodyPr>
          <a:lstStyle/>
          <a:p>
            <a:r>
              <a:rPr lang="he-IL" dirty="0"/>
              <a:t>מערכת שידורים לאומית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D096B80-AF29-435E-8795-1A387C87F6BD}"/>
              </a:ext>
            </a:extLst>
          </p:cNvPr>
          <p:cNvSpPr/>
          <p:nvPr/>
        </p:nvSpPr>
        <p:spPr>
          <a:xfrm>
            <a:off x="12279398" y="6653"/>
            <a:ext cx="2404790" cy="6638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שקופית זו היא חובה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494B9A1-1541-45E7-9ACE-02721554E39F}"/>
              </a:ext>
            </a:extLst>
          </p:cNvPr>
          <p:cNvSpPr/>
          <p:nvPr/>
        </p:nvSpPr>
        <p:spPr>
          <a:xfrm>
            <a:off x="12279398" y="746985"/>
            <a:ext cx="2404790" cy="42396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b="1" dirty="0">
                <a:solidFill>
                  <a:srgbClr val="002060"/>
                </a:solidFill>
              </a:rPr>
              <a:t>עליכם להתקין את הפונט </a:t>
            </a:r>
            <a:r>
              <a:rPr lang="en-US" b="1" dirty="0">
                <a:solidFill>
                  <a:srgbClr val="002060"/>
                </a:solidFill>
              </a:rPr>
              <a:t>Varela</a:t>
            </a:r>
            <a:r>
              <a:rPr lang="he-IL" b="1" dirty="0">
                <a:solidFill>
                  <a:srgbClr val="002060"/>
                </a:solidFill>
              </a:rPr>
              <a:t> </a:t>
            </a:r>
            <a:r>
              <a:rPr lang="en-US" b="1" dirty="0">
                <a:solidFill>
                  <a:srgbClr val="002060"/>
                </a:solidFill>
              </a:rPr>
              <a:t>Round</a:t>
            </a:r>
            <a:r>
              <a:rPr lang="he-IL" b="1" dirty="0">
                <a:solidFill>
                  <a:srgbClr val="002060"/>
                </a:solidFill>
              </a:rPr>
              <a:t> לפני תחילת העבודה.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אם ברצונכם לצפות בהנחיות להתקנת פונט </a:t>
            </a:r>
            <a:r>
              <a:rPr lang="en-US" dirty="0">
                <a:solidFill>
                  <a:srgbClr val="002060"/>
                </a:solidFill>
              </a:rPr>
              <a:t>Varela Round</a:t>
            </a:r>
            <a:r>
              <a:rPr lang="he-IL" dirty="0">
                <a:solidFill>
                  <a:srgbClr val="002060"/>
                </a:solidFill>
              </a:rPr>
              <a:t>, תוכלו לעשות זאת בקלות.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צפו בסרטון הבא:</a:t>
            </a:r>
            <a:r>
              <a:rPr lang="en-US" dirty="0">
                <a:solidFill>
                  <a:srgbClr val="002060"/>
                </a:solidFill>
              </a:rPr>
              <a:t> </a:t>
            </a:r>
            <a:endParaRPr lang="he-IL" dirty="0">
              <a:solidFill>
                <a:srgbClr val="002060"/>
              </a:solidFill>
            </a:endParaRPr>
          </a:p>
          <a:p>
            <a:pPr algn="ctr"/>
            <a:br>
              <a:rPr lang="en-US" dirty="0">
                <a:solidFill>
                  <a:srgbClr val="002060"/>
                </a:solidFill>
                <a:hlinkClick r:id="rId2"/>
              </a:rPr>
            </a:br>
            <a:r>
              <a:rPr lang="en-US" dirty="0">
                <a:solidFill>
                  <a:srgbClr val="002060"/>
                </a:solidFill>
                <a:hlinkClick r:id="rId3"/>
              </a:rPr>
              <a:t>https://www.youtube.com/watch?v=NN9IgGTwbF0&amp;feature=youtu.be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07336567-3BEF-48E7-A00C-1582E175DD05}"/>
              </a:ext>
            </a:extLst>
          </p:cNvPr>
          <p:cNvSpPr/>
          <p:nvPr/>
        </p:nvSpPr>
        <p:spPr>
          <a:xfrm>
            <a:off x="12279398" y="5063135"/>
            <a:ext cx="2404790" cy="115691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  <a:hlinkClick r:id="rId4"/>
              </a:rPr>
              <a:t>קישור</a:t>
            </a:r>
            <a:r>
              <a:rPr lang="he-IL" dirty="0">
                <a:solidFill>
                  <a:srgbClr val="002060"/>
                </a:solidFill>
              </a:rPr>
              <a:t> להורדת הפונט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(אשרו את הודעת האבטחה) 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990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וזה הקוד עם המערך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DAE75ED-AA8B-4A33-A28F-0A9982630A9E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</a:rPr>
              <a:t>כדי לשכפל אותה, לחצו עליה </a:t>
            </a:r>
            <a:r>
              <a:rPr lang="he-IL" b="1" dirty="0">
                <a:solidFill>
                  <a:srgbClr val="002060"/>
                </a:solidFill>
              </a:rPr>
              <a:t>קליק ימיני </a:t>
            </a:r>
            <a:r>
              <a:rPr lang="he-IL" dirty="0">
                <a:solidFill>
                  <a:srgbClr val="002060"/>
                </a:solidFill>
              </a:rPr>
              <a:t>בתפריט השקופיות בצד ובחרו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"</a:t>
            </a:r>
            <a:r>
              <a:rPr lang="he-IL" b="1" dirty="0">
                <a:solidFill>
                  <a:srgbClr val="002060"/>
                </a:solidFill>
              </a:rPr>
              <a:t>שכפל שקופית</a:t>
            </a:r>
            <a:r>
              <a:rPr lang="he-IL" dirty="0">
                <a:solidFill>
                  <a:srgbClr val="002060"/>
                </a:solidFill>
              </a:rPr>
              <a:t>" או "</a:t>
            </a:r>
            <a:r>
              <a:rPr lang="en-US" b="1" dirty="0">
                <a:solidFill>
                  <a:srgbClr val="002060"/>
                </a:solidFill>
              </a:rPr>
              <a:t>Duplicate Slide</a:t>
            </a:r>
            <a:r>
              <a:rPr lang="he-IL" dirty="0">
                <a:solidFill>
                  <a:srgbClr val="002060"/>
                </a:solidFill>
              </a:rPr>
              <a:t>"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(מחקו ריבוע זה לאחר הקריאה)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23D0EF2-D682-4EA2-BF58-1A1C04EAB44D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>
                <a:solidFill>
                  <a:srgbClr val="002060"/>
                </a:solidFill>
              </a:rPr>
              <a:t>פריסה 4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(הפריסות שונות זו מזו במיקום תיבות הטקסט וגרפיקת הרקע,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ותוכלו לגוון ביניהן)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8EE8423-920D-4F70-865B-8D2C2E7D1240}"/>
              </a:ext>
            </a:extLst>
          </p:cNvPr>
          <p:cNvSpPr txBox="1"/>
          <p:nvPr/>
        </p:nvSpPr>
        <p:spPr>
          <a:xfrm>
            <a:off x="6355123" y="2631693"/>
            <a:ext cx="5542156" cy="34163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/>
              <a:t>נגדיר משתני מצב: 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primeNotFound, canBePrime</a:t>
            </a:r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endParaRPr lang="he-IL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canBePrime</a:t>
            </a:r>
            <a:r>
              <a:rPr lang="he-IL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יקבל ערך 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false</a:t>
            </a:r>
            <a:r>
              <a:rPr lang="he-IL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כאשר נמצא מחלק.</a:t>
            </a:r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endParaRPr lang="he-IL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primeNotFound</a:t>
            </a:r>
            <a:r>
              <a:rPr lang="he-IL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יקבל ערך 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false</a:t>
            </a:r>
            <a:r>
              <a:rPr lang="he-IL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כאשר מספר ראשוני נמצא ויתבצע מעבר ללולאה חיצונית לחיפוש המספר הבא.</a:t>
            </a:r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F1F7C54-B0AD-4273-99DF-093133B6B62B}"/>
              </a:ext>
            </a:extLst>
          </p:cNvPr>
          <p:cNvSpPr/>
          <p:nvPr/>
        </p:nvSpPr>
        <p:spPr>
          <a:xfrm>
            <a:off x="5969673" y="4855893"/>
            <a:ext cx="3455546" cy="184665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11</a:t>
            </a:r>
            <a:r>
              <a:rPr lang="he-IL" sz="5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, </a:t>
            </a:r>
            <a:r>
              <a:rPr lang="he-IL" sz="2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13</a:t>
            </a:r>
            <a:r>
              <a:rPr lang="he-IL" sz="5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, </a:t>
            </a:r>
            <a:r>
              <a:rPr lang="he-IL" sz="60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17</a:t>
            </a:r>
            <a:r>
              <a:rPr lang="he-IL" sz="5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,</a:t>
            </a:r>
            <a:r>
              <a:rPr lang="he-IL" sz="4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19</a:t>
            </a:r>
            <a:endParaRPr lang="en-US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18" name="תרשים זרימה: מסיים 5">
            <a:extLst>
              <a:ext uri="{FF2B5EF4-FFF2-40B4-BE49-F238E27FC236}">
                <a16:creationId xmlns:a16="http://schemas.microsoft.com/office/drawing/2014/main" id="{4B394B35-8478-4C44-9A0B-EFA6C2046780}"/>
              </a:ext>
            </a:extLst>
          </p:cNvPr>
          <p:cNvSpPr/>
          <p:nvPr/>
        </p:nvSpPr>
        <p:spPr>
          <a:xfrm>
            <a:off x="9425219" y="55448"/>
            <a:ext cx="1092480" cy="805366"/>
          </a:xfrm>
          <a:prstGeom prst="flowChartTerminator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2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  <a:hlinkClick r:id="rId2"/>
              </a:rPr>
              <a:t>נסו את הקוד ב-</a:t>
            </a:r>
            <a:r>
              <a:rPr lang="en-US" sz="1200" dirty="0" err="1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  <a:hlinkClick r:id="rId2"/>
              </a:rPr>
              <a:t>repl</a:t>
            </a:r>
            <a:endParaRPr lang="he-IL" sz="1200" dirty="0">
              <a:solidFill>
                <a:schemeClr val="bg1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8023854-88B2-4EBF-976F-92D168CABF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962" y="738808"/>
            <a:ext cx="5848350" cy="55340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8E26765-11AF-4DC3-AD80-8BDE82B10D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25312" y="760813"/>
            <a:ext cx="5953125" cy="3905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53644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סיכום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DAE75ED-AA8B-4A33-A28F-0A9982630A9E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</a:rPr>
              <a:t>כדי לשכפל אותה, לחצו עליה </a:t>
            </a:r>
            <a:r>
              <a:rPr lang="he-IL" b="1" dirty="0">
                <a:solidFill>
                  <a:srgbClr val="002060"/>
                </a:solidFill>
              </a:rPr>
              <a:t>קליק ימיני </a:t>
            </a:r>
            <a:r>
              <a:rPr lang="he-IL" dirty="0">
                <a:solidFill>
                  <a:srgbClr val="002060"/>
                </a:solidFill>
              </a:rPr>
              <a:t>בתפריט השקופיות בצד ובחרו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"</a:t>
            </a:r>
            <a:r>
              <a:rPr lang="he-IL" b="1" dirty="0">
                <a:solidFill>
                  <a:srgbClr val="002060"/>
                </a:solidFill>
              </a:rPr>
              <a:t>שכפל שקופית</a:t>
            </a:r>
            <a:r>
              <a:rPr lang="he-IL" dirty="0">
                <a:solidFill>
                  <a:srgbClr val="002060"/>
                </a:solidFill>
              </a:rPr>
              <a:t>" או "</a:t>
            </a:r>
            <a:r>
              <a:rPr lang="en-US" b="1" dirty="0">
                <a:solidFill>
                  <a:srgbClr val="002060"/>
                </a:solidFill>
              </a:rPr>
              <a:t>Duplicate Slide</a:t>
            </a:r>
            <a:r>
              <a:rPr lang="he-IL" dirty="0">
                <a:solidFill>
                  <a:srgbClr val="002060"/>
                </a:solidFill>
              </a:rPr>
              <a:t>"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(מחקו ריבוע זה לאחר הקריאה)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23D0EF2-D682-4EA2-BF58-1A1C04EAB44D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>
                <a:solidFill>
                  <a:srgbClr val="002060"/>
                </a:solidFill>
              </a:rPr>
              <a:t>פריסה 4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(הפריסות שונות זו מזו במיקום תיבות הטקסט וגרפיקת הרקע,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ותוכלו לגוון ביניהן)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1CCD231-5769-4627-A0AB-4D71B5ADF7DE}"/>
              </a:ext>
            </a:extLst>
          </p:cNvPr>
          <p:cNvSpPr txBox="1"/>
          <p:nvPr/>
        </p:nvSpPr>
        <p:spPr>
          <a:xfrm>
            <a:off x="1821367" y="1326995"/>
            <a:ext cx="8549268" cy="147732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חישבנו מספרים ראשוניים והדפסנו אותם עם אינדקס.</a:t>
            </a:r>
          </a:p>
          <a:p>
            <a:endParaRPr lang="he-IL" dirty="0"/>
          </a:p>
          <a:p>
            <a:r>
              <a:rPr lang="he-IL" dirty="0"/>
              <a:t>השתמשנו בלולאות מקוננות: </a:t>
            </a:r>
            <a:r>
              <a:rPr lang="en-US" dirty="0"/>
              <a:t>for</a:t>
            </a:r>
            <a:r>
              <a:rPr lang="he-IL" dirty="0"/>
              <a:t> בתוך </a:t>
            </a:r>
            <a:r>
              <a:rPr lang="en-US" dirty="0"/>
              <a:t>while</a:t>
            </a:r>
            <a:r>
              <a:rPr lang="he-IL" dirty="0"/>
              <a:t>, בתוך </a:t>
            </a:r>
            <a:r>
              <a:rPr lang="en-US" dirty="0"/>
              <a:t>for</a:t>
            </a:r>
            <a:r>
              <a:rPr lang="he-IL" dirty="0"/>
              <a:t>.</a:t>
            </a:r>
          </a:p>
          <a:p>
            <a:endParaRPr lang="he-IL" dirty="0"/>
          </a:p>
          <a:p>
            <a:r>
              <a:rPr lang="he-IL" dirty="0"/>
              <a:t>השתמשנו במערך לשמירת המספרים.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5B53E5E-49AA-4839-A4FE-5989A95AB8EE}"/>
              </a:ext>
            </a:extLst>
          </p:cNvPr>
          <p:cNvSpPr/>
          <p:nvPr/>
        </p:nvSpPr>
        <p:spPr>
          <a:xfrm>
            <a:off x="4692234" y="4053678"/>
            <a:ext cx="363272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19,</a:t>
            </a:r>
            <a:r>
              <a:rPr lang="en-US" sz="32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23</a:t>
            </a:r>
            <a:r>
              <a:rPr lang="en-US" sz="5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,</a:t>
            </a:r>
            <a:r>
              <a:rPr lang="en-US" sz="5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29</a:t>
            </a:r>
            <a:r>
              <a:rPr lang="en-US" sz="5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,</a:t>
            </a:r>
            <a:r>
              <a:rPr lang="en-US" sz="40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31</a:t>
            </a: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22796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Google Shape;122;p16"/>
          <p:cNvPicPr preferRelativeResize="0"/>
          <p:nvPr/>
        </p:nvPicPr>
        <p:blipFill rotWithShape="1">
          <a:blip r:embed="rId3">
            <a:alphaModFix/>
          </a:blip>
          <a:srcRect l="39172" r="34232" b="66411"/>
          <a:stretch/>
        </p:blipFill>
        <p:spPr>
          <a:xfrm>
            <a:off x="4776166" y="447"/>
            <a:ext cx="3241542" cy="1838237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Google Shape;123;p16"/>
          <p:cNvSpPr txBox="1"/>
          <p:nvPr/>
        </p:nvSpPr>
        <p:spPr>
          <a:xfrm>
            <a:off x="1386068" y="3016166"/>
            <a:ext cx="10434938" cy="18156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13" tIns="45694" rIns="91413" bIns="45694" anchor="t" anchorCtr="0">
            <a:noAutofit/>
          </a:bodyPr>
          <a:lstStyle/>
          <a:p>
            <a:pPr marL="895260" algn="just">
              <a:buSzPts val="2800"/>
            </a:pPr>
            <a:r>
              <a:rPr lang="iw-IL" sz="2800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rPr>
              <a:t>השימוש ביצירות במהלך שידור זה נעשה לפי סעיף 27א לחוק זכות יוצרים, תשס"ח-2007. אם הינך בעל הזכויות באחת היצירות, באפשרותך לבקש מאיתנו לחדול מהשימוש ביצירה, זאת באמצעות פנייה לדוא"ל rights@education.gov.il</a:t>
            </a:r>
            <a:endParaRPr sz="2800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24" name="Google Shape;124;p16"/>
          <p:cNvSpPr/>
          <p:nvPr/>
        </p:nvSpPr>
        <p:spPr>
          <a:xfrm>
            <a:off x="1589" y="1838684"/>
            <a:ext cx="12188826" cy="763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13" tIns="45694" rIns="91413" bIns="45694" anchor="t" anchorCtr="0">
            <a:noAutofit/>
          </a:bodyPr>
          <a:lstStyle/>
          <a:p>
            <a:pPr algn="ctr" rtl="1">
              <a:lnSpc>
                <a:spcPct val="150000"/>
              </a:lnSpc>
              <a:buSzPts val="3200"/>
            </a:pPr>
            <a:r>
              <a:rPr lang="iw-IL" sz="3200" b="1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rPr>
              <a:t>שימוש ביצירות מוגנות בזכויות יוצרים ואיתור בעלי זכויות 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47586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/>
              <a:t>לולאות מקוננות - 3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he-IL" dirty="0">
                <a:sym typeface="Varela Round"/>
              </a:rPr>
              <a:t>שם המורה: הלצר אריה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2280C11-EEDB-487A-98F6-634F6A554FCC}"/>
              </a:ext>
            </a:extLst>
          </p:cNvPr>
          <p:cNvSpPr/>
          <p:nvPr/>
        </p:nvSpPr>
        <p:spPr>
          <a:xfrm>
            <a:off x="12279398" y="634420"/>
            <a:ext cx="2277745" cy="6638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שקופית זו היא חובה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C6F7BCA-4B13-4E9D-B292-F022F48139C2}"/>
              </a:ext>
            </a:extLst>
          </p:cNvPr>
          <p:cNvSpPr/>
          <p:nvPr/>
        </p:nvSpPr>
        <p:spPr>
          <a:xfrm>
            <a:off x="12279397" y="1400768"/>
            <a:ext cx="2277745" cy="29750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מלאו את פרטי השיעור, המקצוע והמורה .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(אין צורך להשאיר את הכיתובים "שם השיעור" , "המקצוע", מחקו אותם וכתבו רק את הפרטים עצמם). 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9228C1D-A17F-43C3-894B-39D305E93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מספרים ראשוניים</a:t>
            </a:r>
          </a:p>
        </p:txBody>
      </p:sp>
      <p:sp>
        <p:nvSpPr>
          <p:cNvPr id="9" name="מציין מיקום תוכן 8">
            <a:extLst>
              <a:ext uri="{FF2B5EF4-FFF2-40B4-BE49-F238E27FC236}">
                <a16:creationId xmlns:a16="http://schemas.microsoft.com/office/drawing/2014/main" id="{976EFD1C-2C83-406B-A4FA-8AEE22957B59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he-IL" dirty="0"/>
              <a:t>מספר ראשונים הוא מספר שלם חיובי, </a:t>
            </a:r>
            <a:br>
              <a:rPr lang="en-US" dirty="0"/>
            </a:br>
            <a:r>
              <a:rPr lang="he-IL" dirty="0"/>
              <a:t>הגדול מ-1, שאף מספר שלם, הקטן ממנו </a:t>
            </a:r>
            <a:br>
              <a:rPr lang="en-US" dirty="0"/>
            </a:br>
            <a:r>
              <a:rPr lang="he-IL" dirty="0"/>
              <a:t>(וגדול מ-1) אינו מחלק אותו ללא שארית.</a:t>
            </a:r>
          </a:p>
          <a:p>
            <a:r>
              <a:rPr lang="he-IL" dirty="0"/>
              <a:t>נחשב את מאה (או אלף) המספרים הראשוניים </a:t>
            </a:r>
            <a:br>
              <a:rPr lang="en-US" dirty="0"/>
            </a:br>
            <a:r>
              <a:rPr lang="he-IL" dirty="0"/>
              <a:t>הראשונים ונדפיס אותם יפה.</a:t>
            </a:r>
          </a:p>
          <a:p>
            <a:r>
              <a:rPr lang="he-IL" dirty="0"/>
              <a:t>בהמשך, נייעל את התוכנית ונאחסן אותם </a:t>
            </a:r>
            <a:r>
              <a:rPr lang="he-IL" sz="2800" b="1" dirty="0"/>
              <a:t>במערך.</a:t>
            </a:r>
            <a:r>
              <a:rPr lang="he-IL" dirty="0"/>
              <a:t> </a:t>
            </a:r>
          </a:p>
          <a:p>
            <a:r>
              <a:rPr lang="he-IL" dirty="0"/>
              <a:t>על הדרך נעשה גם הכרות קצרה עם המערכים.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8C5010A-4B39-4535-97DF-DB76E0AEEB00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</a:rPr>
              <a:t>כדי לשכפל אותה, לחצו עליה </a:t>
            </a:r>
            <a:r>
              <a:rPr lang="he-IL" b="1" dirty="0">
                <a:solidFill>
                  <a:srgbClr val="002060"/>
                </a:solidFill>
              </a:rPr>
              <a:t>קליק ימיני </a:t>
            </a:r>
            <a:r>
              <a:rPr lang="he-IL" dirty="0">
                <a:solidFill>
                  <a:srgbClr val="002060"/>
                </a:solidFill>
              </a:rPr>
              <a:t>בתפריט השקופיות בצד ובחרו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"</a:t>
            </a:r>
            <a:r>
              <a:rPr lang="he-IL" b="1" dirty="0">
                <a:solidFill>
                  <a:srgbClr val="002060"/>
                </a:solidFill>
              </a:rPr>
              <a:t>שכפל שקופית</a:t>
            </a:r>
            <a:r>
              <a:rPr lang="he-IL" dirty="0">
                <a:solidFill>
                  <a:srgbClr val="002060"/>
                </a:solidFill>
              </a:rPr>
              <a:t>" או "</a:t>
            </a:r>
            <a:r>
              <a:rPr lang="en-US" b="1" dirty="0">
                <a:solidFill>
                  <a:srgbClr val="002060"/>
                </a:solidFill>
              </a:rPr>
              <a:t>Duplicate Slide</a:t>
            </a:r>
            <a:r>
              <a:rPr lang="he-IL" dirty="0">
                <a:solidFill>
                  <a:srgbClr val="002060"/>
                </a:solidFill>
              </a:rPr>
              <a:t>"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(מחקו ריבוע זה לאחר הקריאה)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78E4D5B-70D1-46DA-B73C-14E96BB31427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>
                <a:solidFill>
                  <a:srgbClr val="002060"/>
                </a:solidFill>
              </a:rPr>
              <a:t>פריסה 1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(הפריסות שונות זו מזו במיקום תיבות הטקסט וגרפיקת הרקע,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ותוכלו לגוון ביניהן)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1537D60-1585-42B9-AAF8-4DA248CD6E62}"/>
              </a:ext>
            </a:extLst>
          </p:cNvPr>
          <p:cNvSpPr/>
          <p:nvPr/>
        </p:nvSpPr>
        <p:spPr>
          <a:xfrm>
            <a:off x="442745" y="2218868"/>
            <a:ext cx="4301272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2, </a:t>
            </a:r>
            <a:r>
              <a:rPr lang="en-US" sz="66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3</a:t>
            </a:r>
            <a:r>
              <a:rPr lang="en-US" sz="5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, </a:t>
            </a:r>
            <a:r>
              <a:rPr lang="en-US" sz="4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5</a:t>
            </a:r>
            <a:r>
              <a:rPr lang="en-US" sz="5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, </a:t>
            </a:r>
            <a:r>
              <a:rPr lang="en-US" sz="66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7</a:t>
            </a:r>
            <a:r>
              <a:rPr lang="en-US" sz="5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162881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BD738C25-260D-4E3F-A8F2-64DD5B2579FB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e-IL" dirty="0"/>
              <a:t>המספר הראשוני הראשון הוא 2.</a:t>
            </a:r>
          </a:p>
          <a:p>
            <a:r>
              <a:rPr lang="he-IL" dirty="0"/>
              <a:t>המספר הבא הוא 3.</a:t>
            </a:r>
          </a:p>
          <a:p>
            <a:endParaRPr lang="en-US" dirty="0"/>
          </a:p>
          <a:p>
            <a:r>
              <a:rPr lang="he-IL" dirty="0"/>
              <a:t>וכך נתחיל את ההדפסה:</a:t>
            </a:r>
          </a:p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index = </a:t>
            </a:r>
            <a:r>
              <a:rPr lang="en-US" b="0" dirty="0">
                <a:solidFill>
                  <a:srgbClr val="09885A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                           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Console.Write(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 {0,4}. {1,5}"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,index++,</a:t>
            </a:r>
            <a:r>
              <a:rPr lang="en-US" b="0" dirty="0">
                <a:solidFill>
                  <a:srgbClr val="09885A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Console.Write(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 {0,4}. {1,5}"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,index++,</a:t>
            </a:r>
            <a:r>
              <a:rPr lang="en-US" b="0" dirty="0">
                <a:solidFill>
                  <a:srgbClr val="09885A"/>
                </a:solidFill>
                <a:effectLst/>
                <a:latin typeface="Consolas" panose="020B0609020204030204" pitchFamily="49" charset="0"/>
              </a:rPr>
              <a:t>3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endParaRPr lang="he-IL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he-IL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נריץ ונקבל: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endParaRPr lang="he-IL" dirty="0"/>
          </a:p>
          <a:p>
            <a:pPr marL="0" indent="0" algn="l">
              <a:buNone/>
            </a:pPr>
            <a:r>
              <a:rPr lang="en-US" dirty="0"/>
              <a:t>			          	</a:t>
            </a:r>
            <a:br>
              <a:rPr lang="en-US" dirty="0"/>
            </a:br>
            <a:endParaRPr lang="he-IL" dirty="0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F29CB7FD-705A-4AFD-B7A3-B7819D0C7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מתחילים לחשב את הראשוניים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8C5010A-4B39-4535-97DF-DB76E0AEEB00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</a:rPr>
              <a:t>כדי לשכפל אותה, לחצו עליה </a:t>
            </a:r>
            <a:r>
              <a:rPr lang="he-IL" b="1" dirty="0">
                <a:solidFill>
                  <a:srgbClr val="002060"/>
                </a:solidFill>
              </a:rPr>
              <a:t>קליק ימיני </a:t>
            </a:r>
            <a:r>
              <a:rPr lang="he-IL" dirty="0">
                <a:solidFill>
                  <a:srgbClr val="002060"/>
                </a:solidFill>
              </a:rPr>
              <a:t>בתפריט השקופיות בצד ובחרו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"</a:t>
            </a:r>
            <a:r>
              <a:rPr lang="he-IL" b="1" dirty="0">
                <a:solidFill>
                  <a:srgbClr val="002060"/>
                </a:solidFill>
              </a:rPr>
              <a:t>שכפל שקופית</a:t>
            </a:r>
            <a:r>
              <a:rPr lang="he-IL" dirty="0">
                <a:solidFill>
                  <a:srgbClr val="002060"/>
                </a:solidFill>
              </a:rPr>
              <a:t>" או "</a:t>
            </a:r>
            <a:r>
              <a:rPr lang="en-US" b="1" dirty="0">
                <a:solidFill>
                  <a:srgbClr val="002060"/>
                </a:solidFill>
              </a:rPr>
              <a:t>Duplicate Slide</a:t>
            </a:r>
            <a:r>
              <a:rPr lang="he-IL" dirty="0">
                <a:solidFill>
                  <a:srgbClr val="002060"/>
                </a:solidFill>
              </a:rPr>
              <a:t>"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(מחקו ריבוע זה לאחר הקריאה)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78E4D5B-70D1-46DA-B73C-14E96BB31427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>
                <a:solidFill>
                  <a:srgbClr val="002060"/>
                </a:solidFill>
              </a:rPr>
              <a:t>פריסה 2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(הפריסות שונות זו מזו במיקום תיבות הטקסט וגרפיקת הרקע,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ותוכלו לגוון ביניהן)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F51DD67-8947-4721-9724-B5CFA38C54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18686" y="4166097"/>
            <a:ext cx="4127350" cy="49381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0826089-C1EF-48FE-9325-08F1FE20A73B}"/>
              </a:ext>
            </a:extLst>
          </p:cNvPr>
          <p:cNvSpPr txBox="1"/>
          <p:nvPr/>
        </p:nvSpPr>
        <p:spPr>
          <a:xfrm>
            <a:off x="6418686" y="3793306"/>
            <a:ext cx="412735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dirty="0"/>
              <a:t>index   num    index   num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095412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101ראשוניים ראשונים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4CED9733-0A36-407F-9494-8B8D744E45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026926" y="1148576"/>
            <a:ext cx="8429307" cy="4714383"/>
          </a:xfrm>
        </p:spPr>
        <p:txBody>
          <a:bodyPr/>
          <a:lstStyle/>
          <a:p>
            <a:r>
              <a:rPr lang="he-IL" dirty="0"/>
              <a:t>נמצא עוד 99 מספרים ראשוניים:</a:t>
            </a:r>
            <a:br>
              <a:rPr lang="en-US" dirty="0"/>
            </a:br>
            <a:r>
              <a:rPr lang="he-IL" dirty="0"/>
              <a:t>אינדקס 2 עד 101.</a:t>
            </a:r>
          </a:p>
          <a:p>
            <a:r>
              <a:rPr lang="he-IL" dirty="0"/>
              <a:t>נשתמש בלולאה: </a:t>
            </a:r>
          </a:p>
          <a:p>
            <a:pPr lvl="2"/>
            <a:r>
              <a:rPr lang="nn-NO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for</a:t>
            </a:r>
            <a:r>
              <a:rPr lang="nn-NO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nn-NO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nn-NO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i=</a:t>
            </a:r>
            <a:r>
              <a:rPr lang="nn-NO" b="0" dirty="0">
                <a:solidFill>
                  <a:srgbClr val="09885A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nn-NO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 i&lt;</a:t>
            </a:r>
            <a:r>
              <a:rPr lang="nn-NO" b="0" dirty="0">
                <a:solidFill>
                  <a:srgbClr val="09885A"/>
                </a:solidFill>
                <a:effectLst/>
                <a:latin typeface="Consolas" panose="020B0609020204030204" pitchFamily="49" charset="0"/>
              </a:rPr>
              <a:t>101</a:t>
            </a:r>
            <a:r>
              <a:rPr lang="nn-NO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 i++)</a:t>
            </a:r>
            <a:r>
              <a:rPr lang="he-IL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</a:t>
            </a:r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endParaRPr lang="nn-NO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he-IL" dirty="0"/>
              <a:t>כל פעימה של הלולאה תמצא מספר ראשוני</a:t>
            </a:r>
            <a:br>
              <a:rPr lang="en-US" dirty="0"/>
            </a:br>
            <a:r>
              <a:rPr lang="he-IL" dirty="0"/>
              <a:t>ותדפיס אותו.</a:t>
            </a:r>
          </a:p>
          <a:p>
            <a:r>
              <a:rPr lang="he-IL" dirty="0"/>
              <a:t>את המספר נחפש עם לולאת </a:t>
            </a:r>
            <a:r>
              <a:rPr lang="en-US" dirty="0">
                <a:solidFill>
                  <a:srgbClr val="FF0000"/>
                </a:solidFill>
              </a:rPr>
              <a:t>while</a:t>
            </a:r>
            <a:r>
              <a:rPr lang="he-IL" dirty="0"/>
              <a:t> מקוננת:</a:t>
            </a:r>
          </a:p>
          <a:p>
            <a:pPr lvl="2"/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while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(primeNotFound)</a:t>
            </a:r>
            <a:endParaRPr lang="he-IL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 lvl="2"/>
            <a:r>
              <a:rPr lang="he-IL" dirty="0">
                <a:solidFill>
                  <a:srgbClr val="000000"/>
                </a:solidFill>
                <a:latin typeface="Consolas" panose="020B0609020204030204" pitchFamily="49" charset="0"/>
              </a:rPr>
              <a:t>כל פעם שהמספר לא ראשונית נגדיל אותו ב-2 ונבדוק שוב.</a:t>
            </a:r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 marL="96848" indent="0">
              <a:buNone/>
            </a:pPr>
            <a:endParaRPr lang="he-IL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DAE75ED-AA8B-4A33-A28F-0A9982630A9E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</a:rPr>
              <a:t>כדי לשכפל אותה, לחצו עליה </a:t>
            </a:r>
            <a:r>
              <a:rPr lang="he-IL" b="1" dirty="0">
                <a:solidFill>
                  <a:srgbClr val="002060"/>
                </a:solidFill>
              </a:rPr>
              <a:t>קליק ימיני </a:t>
            </a:r>
            <a:r>
              <a:rPr lang="he-IL" dirty="0">
                <a:solidFill>
                  <a:srgbClr val="002060"/>
                </a:solidFill>
              </a:rPr>
              <a:t>בתפריט השקופיות בצד ובחרו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"</a:t>
            </a:r>
            <a:r>
              <a:rPr lang="he-IL" b="1" dirty="0">
                <a:solidFill>
                  <a:srgbClr val="002060"/>
                </a:solidFill>
              </a:rPr>
              <a:t>שכפל שקופית</a:t>
            </a:r>
            <a:r>
              <a:rPr lang="he-IL" dirty="0">
                <a:solidFill>
                  <a:srgbClr val="002060"/>
                </a:solidFill>
              </a:rPr>
              <a:t>" או "</a:t>
            </a:r>
            <a:r>
              <a:rPr lang="en-US" b="1" dirty="0">
                <a:solidFill>
                  <a:srgbClr val="002060"/>
                </a:solidFill>
              </a:rPr>
              <a:t>Duplicate Slide</a:t>
            </a:r>
            <a:r>
              <a:rPr lang="he-IL" dirty="0">
                <a:solidFill>
                  <a:srgbClr val="002060"/>
                </a:solidFill>
              </a:rPr>
              <a:t>"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(מחקו ריבוע זה לאחר הקריאה)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23D0EF2-D682-4EA2-BF58-1A1C04EAB44D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>
                <a:solidFill>
                  <a:srgbClr val="002060"/>
                </a:solidFill>
              </a:rPr>
              <a:t>פריסה 3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(הפריסות שונות זו מזו במיקום תיבות הטקסט וגרפיקת הרקע,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ותוכלו לגוון ביניהן)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319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איך נבדוק אם המספר ראשוני?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4CED9733-0A36-407F-9494-8B8D744E45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026926" y="1148576"/>
            <a:ext cx="8429307" cy="4714383"/>
          </a:xfrm>
        </p:spPr>
        <p:txBody>
          <a:bodyPr/>
          <a:lstStyle/>
          <a:p>
            <a:r>
              <a:rPr lang="he-IL" dirty="0"/>
              <a:t>אם חלוקתו בכל המספרים הקטנים ממנו </a:t>
            </a:r>
            <a:br>
              <a:rPr lang="en-US" dirty="0"/>
            </a:br>
            <a:r>
              <a:rPr lang="he-IL" dirty="0"/>
              <a:t>(חוץ-1) מחלקים אותו עם שארית (&gt;0).</a:t>
            </a:r>
          </a:p>
          <a:p>
            <a:r>
              <a:rPr lang="he-IL" dirty="0"/>
              <a:t>שוב נשתמש בלולאה: </a:t>
            </a:r>
            <a:br>
              <a:rPr lang="en-US" dirty="0"/>
            </a:br>
            <a:endParaRPr lang="he-IL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DAE75ED-AA8B-4A33-A28F-0A9982630A9E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</a:rPr>
              <a:t>כדי לשכפל אותה, לחצו עליה </a:t>
            </a:r>
            <a:r>
              <a:rPr lang="he-IL" b="1" dirty="0">
                <a:solidFill>
                  <a:srgbClr val="002060"/>
                </a:solidFill>
              </a:rPr>
              <a:t>קליק ימיני </a:t>
            </a:r>
            <a:r>
              <a:rPr lang="he-IL" dirty="0">
                <a:solidFill>
                  <a:srgbClr val="002060"/>
                </a:solidFill>
              </a:rPr>
              <a:t>בתפריט השקופיות בצד ובחרו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"</a:t>
            </a:r>
            <a:r>
              <a:rPr lang="he-IL" b="1" dirty="0">
                <a:solidFill>
                  <a:srgbClr val="002060"/>
                </a:solidFill>
              </a:rPr>
              <a:t>שכפל שקופית</a:t>
            </a:r>
            <a:r>
              <a:rPr lang="he-IL" dirty="0">
                <a:solidFill>
                  <a:srgbClr val="002060"/>
                </a:solidFill>
              </a:rPr>
              <a:t>" או "</a:t>
            </a:r>
            <a:r>
              <a:rPr lang="en-US" b="1" dirty="0">
                <a:solidFill>
                  <a:srgbClr val="002060"/>
                </a:solidFill>
              </a:rPr>
              <a:t>Duplicate Slide</a:t>
            </a:r>
            <a:r>
              <a:rPr lang="he-IL" dirty="0">
                <a:solidFill>
                  <a:srgbClr val="002060"/>
                </a:solidFill>
              </a:rPr>
              <a:t>"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(מחקו ריבוע זה לאחר הקריאה)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23D0EF2-D682-4EA2-BF58-1A1C04EAB44D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>
                <a:solidFill>
                  <a:srgbClr val="002060"/>
                </a:solidFill>
              </a:rPr>
              <a:t>פריסה 3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(הפריסות שונות זו מזו במיקום תיבות הטקסט וגרפיקת הרקע,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ותוכלו לגוון ביניהן)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1B8D1D8-246B-4910-800E-357C2BFE71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2001" y="2638773"/>
            <a:ext cx="5945245" cy="2925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270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ונדפיס...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4CED9733-0A36-407F-9494-8B8D744E45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026926" y="1148576"/>
            <a:ext cx="8429307" cy="4714383"/>
          </a:xfrm>
        </p:spPr>
        <p:txBody>
          <a:bodyPr/>
          <a:lstStyle/>
          <a:p>
            <a:r>
              <a:rPr lang="he-IL" dirty="0"/>
              <a:t>כל מספר שראשוני שנמצא, נדפיס:</a:t>
            </a:r>
          </a:p>
          <a:p>
            <a:r>
              <a:rPr lang="he-IL" dirty="0"/>
              <a:t>שוב נשתמש בלולאה: </a:t>
            </a:r>
            <a:br>
              <a:rPr lang="en-US" dirty="0"/>
            </a:br>
            <a:endParaRPr lang="he-IL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DAE75ED-AA8B-4A33-A28F-0A9982630A9E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</a:rPr>
              <a:t>כדי לשכפל אותה, לחצו עליה </a:t>
            </a:r>
            <a:r>
              <a:rPr lang="he-IL" b="1" dirty="0">
                <a:solidFill>
                  <a:srgbClr val="002060"/>
                </a:solidFill>
              </a:rPr>
              <a:t>קליק ימיני </a:t>
            </a:r>
            <a:r>
              <a:rPr lang="he-IL" dirty="0">
                <a:solidFill>
                  <a:srgbClr val="002060"/>
                </a:solidFill>
              </a:rPr>
              <a:t>בתפריט השקופיות בצד ובחרו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"</a:t>
            </a:r>
            <a:r>
              <a:rPr lang="he-IL" b="1" dirty="0">
                <a:solidFill>
                  <a:srgbClr val="002060"/>
                </a:solidFill>
              </a:rPr>
              <a:t>שכפל שקופית</a:t>
            </a:r>
            <a:r>
              <a:rPr lang="he-IL" dirty="0">
                <a:solidFill>
                  <a:srgbClr val="002060"/>
                </a:solidFill>
              </a:rPr>
              <a:t>" או "</a:t>
            </a:r>
            <a:r>
              <a:rPr lang="en-US" b="1" dirty="0">
                <a:solidFill>
                  <a:srgbClr val="002060"/>
                </a:solidFill>
              </a:rPr>
              <a:t>Duplicate Slide</a:t>
            </a:r>
            <a:r>
              <a:rPr lang="he-IL" dirty="0">
                <a:solidFill>
                  <a:srgbClr val="002060"/>
                </a:solidFill>
              </a:rPr>
              <a:t>"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(מחקו ריבוע זה לאחר הקריאה)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23D0EF2-D682-4EA2-BF58-1A1C04EAB44D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>
                <a:solidFill>
                  <a:srgbClr val="002060"/>
                </a:solidFill>
              </a:rPr>
              <a:t>פריסה 3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(הפריסות שונות זו מזו במיקום תיבות הטקסט וגרפיקת הרקע,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ותוכלו לגוון ביניהן)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2FE15CF-CE61-406D-B1B9-9E44D539E8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4829" y="2424946"/>
            <a:ext cx="7601404" cy="2772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97980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וזה הקוד השלם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DAE75ED-AA8B-4A33-A28F-0A9982630A9E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</a:rPr>
              <a:t>כדי לשכפל אותה, לחצו עליה </a:t>
            </a:r>
            <a:r>
              <a:rPr lang="he-IL" b="1" dirty="0">
                <a:solidFill>
                  <a:srgbClr val="002060"/>
                </a:solidFill>
              </a:rPr>
              <a:t>קליק ימיני </a:t>
            </a:r>
            <a:r>
              <a:rPr lang="he-IL" dirty="0">
                <a:solidFill>
                  <a:srgbClr val="002060"/>
                </a:solidFill>
              </a:rPr>
              <a:t>בתפריט השקופיות בצד ובחרו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"</a:t>
            </a:r>
            <a:r>
              <a:rPr lang="he-IL" b="1" dirty="0">
                <a:solidFill>
                  <a:srgbClr val="002060"/>
                </a:solidFill>
              </a:rPr>
              <a:t>שכפל שקופית</a:t>
            </a:r>
            <a:r>
              <a:rPr lang="he-IL" dirty="0">
                <a:solidFill>
                  <a:srgbClr val="002060"/>
                </a:solidFill>
              </a:rPr>
              <a:t>" או "</a:t>
            </a:r>
            <a:r>
              <a:rPr lang="en-US" b="1" dirty="0">
                <a:solidFill>
                  <a:srgbClr val="002060"/>
                </a:solidFill>
              </a:rPr>
              <a:t>Duplicate Slide</a:t>
            </a:r>
            <a:r>
              <a:rPr lang="he-IL" dirty="0">
                <a:solidFill>
                  <a:srgbClr val="002060"/>
                </a:solidFill>
              </a:rPr>
              <a:t>"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(מחקו ריבוע זה לאחר הקריאה)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23D0EF2-D682-4EA2-BF58-1A1C04EAB44D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>
                <a:solidFill>
                  <a:srgbClr val="002060"/>
                </a:solidFill>
              </a:rPr>
              <a:t>פריסה 4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(הפריסות שונות זו מזו במיקום תיבות הטקסט וגרפיקת הרקע,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ותוכלו לגוון ביניהן)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3671BCF-8342-433B-96C2-998373E6D3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8154" y="719417"/>
            <a:ext cx="5762625" cy="20193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4F4AB027-44D1-4E53-AED6-116FAB79CE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719417"/>
            <a:ext cx="6019800" cy="569595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78EE8423-920D-4F70-865B-8D2C2E7D1240}"/>
              </a:ext>
            </a:extLst>
          </p:cNvPr>
          <p:cNvSpPr txBox="1"/>
          <p:nvPr/>
        </p:nvSpPr>
        <p:spPr>
          <a:xfrm>
            <a:off x="6355123" y="2631693"/>
            <a:ext cx="5542156" cy="34163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/>
              <a:t>נגדיר משתני מצב: 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primeNotFound, canBePrime</a:t>
            </a:r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endParaRPr lang="he-IL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canBePrime</a:t>
            </a:r>
            <a:r>
              <a:rPr lang="he-IL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יקבל ערך 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false</a:t>
            </a:r>
            <a:r>
              <a:rPr lang="he-IL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כאשר נמצא מחלק.</a:t>
            </a:r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endParaRPr lang="he-IL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primeNotFound</a:t>
            </a:r>
            <a:r>
              <a:rPr lang="he-IL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יקבל ערך 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false</a:t>
            </a:r>
            <a:r>
              <a:rPr lang="he-IL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כאשר מספר ראשוני נמצא ויתבצע מעבר ללולאה חיצונית לחיפוש המספר הבא.</a:t>
            </a:r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F1F7C54-B0AD-4273-99DF-093133B6B62B}"/>
              </a:ext>
            </a:extLst>
          </p:cNvPr>
          <p:cNvSpPr/>
          <p:nvPr/>
        </p:nvSpPr>
        <p:spPr>
          <a:xfrm>
            <a:off x="5670655" y="4650993"/>
            <a:ext cx="3455546" cy="184665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11</a:t>
            </a:r>
            <a:r>
              <a:rPr lang="he-IL" sz="5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, </a:t>
            </a:r>
            <a:r>
              <a:rPr lang="he-IL" sz="2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13</a:t>
            </a:r>
            <a:r>
              <a:rPr lang="he-IL" sz="5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, </a:t>
            </a:r>
            <a:r>
              <a:rPr lang="he-IL" sz="60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17</a:t>
            </a:r>
            <a:r>
              <a:rPr lang="he-IL" sz="5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,</a:t>
            </a:r>
            <a:r>
              <a:rPr lang="he-IL" sz="4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19</a:t>
            </a:r>
            <a:endParaRPr lang="en-US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18" name="תרשים זרימה: מסיים 5">
            <a:extLst>
              <a:ext uri="{FF2B5EF4-FFF2-40B4-BE49-F238E27FC236}">
                <a16:creationId xmlns:a16="http://schemas.microsoft.com/office/drawing/2014/main" id="{4B394B35-8478-4C44-9A0B-EFA6C2046780}"/>
              </a:ext>
            </a:extLst>
          </p:cNvPr>
          <p:cNvSpPr/>
          <p:nvPr/>
        </p:nvSpPr>
        <p:spPr>
          <a:xfrm>
            <a:off x="3938156" y="1130600"/>
            <a:ext cx="1092480" cy="805366"/>
          </a:xfrm>
          <a:prstGeom prst="flowChartTerminator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2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  <a:hlinkClick r:id="rId4"/>
              </a:rPr>
              <a:t>נסו את הקוד ב-</a:t>
            </a:r>
            <a:r>
              <a:rPr lang="en-US" sz="1200" dirty="0" err="1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  <a:hlinkClick r:id="rId4"/>
              </a:rPr>
              <a:t>repl</a:t>
            </a:r>
            <a:endParaRPr lang="he-IL" sz="1200" dirty="0">
              <a:solidFill>
                <a:schemeClr val="bg1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077910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קצת על מערכים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DAE75ED-AA8B-4A33-A28F-0A9982630A9E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</a:rPr>
              <a:t>כדי לשכפל אותה, לחצו עליה </a:t>
            </a:r>
            <a:r>
              <a:rPr lang="he-IL" b="1" dirty="0">
                <a:solidFill>
                  <a:srgbClr val="002060"/>
                </a:solidFill>
              </a:rPr>
              <a:t>קליק ימיני </a:t>
            </a:r>
            <a:r>
              <a:rPr lang="he-IL" dirty="0">
                <a:solidFill>
                  <a:srgbClr val="002060"/>
                </a:solidFill>
              </a:rPr>
              <a:t>בתפריט השקופיות בצד ובחרו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"</a:t>
            </a:r>
            <a:r>
              <a:rPr lang="he-IL" b="1" dirty="0">
                <a:solidFill>
                  <a:srgbClr val="002060"/>
                </a:solidFill>
              </a:rPr>
              <a:t>שכפל שקופית</a:t>
            </a:r>
            <a:r>
              <a:rPr lang="he-IL" dirty="0">
                <a:solidFill>
                  <a:srgbClr val="002060"/>
                </a:solidFill>
              </a:rPr>
              <a:t>" או "</a:t>
            </a:r>
            <a:r>
              <a:rPr lang="en-US" b="1" dirty="0">
                <a:solidFill>
                  <a:srgbClr val="002060"/>
                </a:solidFill>
              </a:rPr>
              <a:t>Duplicate Slide</a:t>
            </a:r>
            <a:r>
              <a:rPr lang="he-IL" dirty="0">
                <a:solidFill>
                  <a:srgbClr val="002060"/>
                </a:solidFill>
              </a:rPr>
              <a:t>"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(מחקו ריבוע זה לאחר הקריאה)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23D0EF2-D682-4EA2-BF58-1A1C04EAB44D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>
                <a:solidFill>
                  <a:srgbClr val="002060"/>
                </a:solidFill>
              </a:rPr>
              <a:t>פריסה 4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(הפריסות שונות זו מזו במיקום תיבות הטקסט וגרפיקת הרקע,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ותוכלו לגוון ביניהן)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6" name="מציין מיקום תוכן 8">
            <a:extLst>
              <a:ext uri="{FF2B5EF4-FFF2-40B4-BE49-F238E27FC236}">
                <a16:creationId xmlns:a16="http://schemas.microsoft.com/office/drawing/2014/main" id="{B2E3351C-50E6-44F5-AA36-E868237B9832}"/>
              </a:ext>
            </a:extLst>
          </p:cNvPr>
          <p:cNvSpPr txBox="1">
            <a:spLocks/>
          </p:cNvSpPr>
          <p:nvPr/>
        </p:nvSpPr>
        <p:spPr>
          <a:xfrm>
            <a:off x="401930" y="1032716"/>
            <a:ext cx="11161453" cy="2870212"/>
          </a:xfrm>
          <a:prstGeom prst="rect">
            <a:avLst/>
          </a:prstGeom>
        </p:spPr>
        <p:txBody>
          <a:bodyPr/>
          <a:lstStyle>
            <a:lvl1pPr marL="342934" indent="-342934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3024" indent="-285779" algn="r" defTabSz="914491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114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60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606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51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97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343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89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 dirty="0"/>
              <a:t>איך נשמור את כל המספרים הראשוניים שמצאנו?</a:t>
            </a:r>
          </a:p>
          <a:p>
            <a:r>
              <a:rPr lang="he-IL" dirty="0"/>
              <a:t>מערך </a:t>
            </a:r>
            <a:r>
              <a:rPr lang="en-US" b="1" dirty="0">
                <a:solidFill>
                  <a:srgbClr val="FF0000"/>
                </a:solidFill>
              </a:rPr>
              <a:t>int[101]</a:t>
            </a:r>
            <a:r>
              <a:rPr lang="he-IL" dirty="0"/>
              <a:t> – האינדקס מתחיל תמיד מ-0.</a:t>
            </a:r>
          </a:p>
          <a:p>
            <a:r>
              <a:rPr lang="he-IL" dirty="0"/>
              <a:t>נגדיר את המערך כך:</a:t>
            </a:r>
            <a:br>
              <a:rPr lang="en-US" dirty="0"/>
            </a:br>
            <a:br>
              <a:rPr lang="en-US" dirty="0"/>
            </a:br>
            <a:endParaRPr lang="he-IL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B656ADC-7C03-4F9F-9B8E-DCF6036B6D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4650" y="2272706"/>
            <a:ext cx="4161843" cy="171925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5F5F11D-D4B8-4957-AA88-0381822C4266}"/>
              </a:ext>
            </a:extLst>
          </p:cNvPr>
          <p:cNvSpPr txBox="1"/>
          <p:nvPr/>
        </p:nvSpPr>
        <p:spPr>
          <a:xfrm>
            <a:off x="2213026" y="4080983"/>
            <a:ext cx="4505092" cy="17543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/>
              <a:t>קיום האינדקס מזמין שימוש בלולאה.</a:t>
            </a:r>
            <a:br>
              <a:rPr lang="en-US" dirty="0"/>
            </a:br>
            <a:endParaRPr lang="he-I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/>
              <a:t>שמירת הראשוניים במערך תחסוך חישובים</a:t>
            </a:r>
            <a:r>
              <a:rPr lang="en-US" dirty="0"/>
              <a:t> </a:t>
            </a:r>
            <a:r>
              <a:rPr lang="he-IL" dirty="0"/>
              <a:t>ותאפשר הדפסה בלולאה אחת בסוף.</a:t>
            </a:r>
          </a:p>
          <a:p>
            <a:endParaRPr lang="he-IL" dirty="0"/>
          </a:p>
        </p:txBody>
      </p:sp>
      <p:graphicFrame>
        <p:nvGraphicFramePr>
          <p:cNvPr id="12" name="Table 12">
            <a:extLst>
              <a:ext uri="{FF2B5EF4-FFF2-40B4-BE49-F238E27FC236}">
                <a16:creationId xmlns:a16="http://schemas.microsoft.com/office/drawing/2014/main" id="{E2B5A808-AB62-422A-840D-60E3D230F5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428510"/>
              </p:ext>
            </p:extLst>
          </p:nvPr>
        </p:nvGraphicFramePr>
        <p:xfrm>
          <a:off x="7323241" y="4132795"/>
          <a:ext cx="4364435" cy="7366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872887">
                  <a:extLst>
                    <a:ext uri="{9D8B030D-6E8A-4147-A177-3AD203B41FA5}">
                      <a16:colId xmlns:a16="http://schemas.microsoft.com/office/drawing/2014/main" val="2587614370"/>
                    </a:ext>
                  </a:extLst>
                </a:gridCol>
                <a:gridCol w="872887">
                  <a:extLst>
                    <a:ext uri="{9D8B030D-6E8A-4147-A177-3AD203B41FA5}">
                      <a16:colId xmlns:a16="http://schemas.microsoft.com/office/drawing/2014/main" val="2116906487"/>
                    </a:ext>
                  </a:extLst>
                </a:gridCol>
                <a:gridCol w="872887">
                  <a:extLst>
                    <a:ext uri="{9D8B030D-6E8A-4147-A177-3AD203B41FA5}">
                      <a16:colId xmlns:a16="http://schemas.microsoft.com/office/drawing/2014/main" val="82408683"/>
                    </a:ext>
                  </a:extLst>
                </a:gridCol>
                <a:gridCol w="872887">
                  <a:extLst>
                    <a:ext uri="{9D8B030D-6E8A-4147-A177-3AD203B41FA5}">
                      <a16:colId xmlns:a16="http://schemas.microsoft.com/office/drawing/2014/main" val="1720157591"/>
                    </a:ext>
                  </a:extLst>
                </a:gridCol>
                <a:gridCol w="872887">
                  <a:extLst>
                    <a:ext uri="{9D8B030D-6E8A-4147-A177-3AD203B41FA5}">
                      <a16:colId xmlns:a16="http://schemas.microsoft.com/office/drawing/2014/main" val="3930548473"/>
                    </a:ext>
                  </a:extLst>
                </a:gridCol>
              </a:tblGrid>
              <a:tr h="299550">
                <a:tc>
                  <a:txBody>
                    <a:bodyPr/>
                    <a:lstStyle/>
                    <a:p>
                      <a:pPr rtl="1"/>
                      <a:r>
                        <a:rPr lang="he-IL" sz="1600" dirty="0"/>
                        <a:t>אינדקס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32498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מספר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1477627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0E3F8A16-1507-4FFD-B16C-0C3B27CC35FD}"/>
              </a:ext>
            </a:extLst>
          </p:cNvPr>
          <p:cNvSpPr txBox="1"/>
          <p:nvPr/>
        </p:nvSpPr>
        <p:spPr>
          <a:xfrm>
            <a:off x="8943278" y="3579762"/>
            <a:ext cx="151656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primeList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 algn="l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192006705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מערכת שידורים">
      <a:dk1>
        <a:srgbClr val="002060"/>
      </a:dk1>
      <a:lt1>
        <a:sysClr val="window" lastClr="FFFFFF"/>
      </a:lt1>
      <a:dk2>
        <a:srgbClr val="44546A"/>
      </a:dk2>
      <a:lt2>
        <a:srgbClr val="E7E6E6"/>
      </a:lt2>
      <a:accent1>
        <a:srgbClr val="92D050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7030A0"/>
      </a:folHlink>
    </a:clrScheme>
    <a:fontScheme name="התאמה אישית 3">
      <a:majorFont>
        <a:latin typeface="Varela Round"/>
        <a:ea typeface=""/>
        <a:cs typeface="Varela Round"/>
      </a:majorFont>
      <a:minorFont>
        <a:latin typeface="Varela Round"/>
        <a:ea typeface=""/>
        <a:cs typeface="Varela Round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7878</TotalTime>
  <Words>1204</Words>
  <Application>Microsoft Macintosh PowerPoint</Application>
  <PresentationFormat>Widescreen</PresentationFormat>
  <Paragraphs>132</Paragraphs>
  <Slides>12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Consolas</vt:lpstr>
      <vt:lpstr>Varela Round</vt:lpstr>
      <vt:lpstr>ערכת נושא Office</vt:lpstr>
      <vt:lpstr>מערכת שידורים לאומית</vt:lpstr>
      <vt:lpstr>לולאות מקוננות - 3</vt:lpstr>
      <vt:lpstr>מספרים ראשוניים</vt:lpstr>
      <vt:lpstr>מתחילים לחשב את הראשוניים</vt:lpstr>
      <vt:lpstr>101ראשוניים ראשונים</vt:lpstr>
      <vt:lpstr>איך נבדוק אם המספר ראשוני?</vt:lpstr>
      <vt:lpstr>ונדפיס...</vt:lpstr>
      <vt:lpstr>וזה הקוד השלם</vt:lpstr>
      <vt:lpstr>קצת על מערכים</vt:lpstr>
      <vt:lpstr>וזה הקוד עם המערך</vt:lpstr>
      <vt:lpstr>סיכום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user</dc:creator>
  <cp:lastModifiedBy>Yuval Yadai</cp:lastModifiedBy>
  <cp:revision>149</cp:revision>
  <dcterms:created xsi:type="dcterms:W3CDTF">2020-03-15T19:13:03Z</dcterms:created>
  <dcterms:modified xsi:type="dcterms:W3CDTF">2020-08-09T15:09:32Z</dcterms:modified>
</cp:coreProperties>
</file>