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301" r:id="rId4"/>
    <p:sldId id="307" r:id="rId5"/>
    <p:sldId id="302" r:id="rId6"/>
    <p:sldId id="309" r:id="rId7"/>
    <p:sldId id="310" r:id="rId8"/>
    <p:sldId id="308" r:id="rId9"/>
    <p:sldId id="311" r:id="rId10"/>
    <p:sldId id="313" r:id="rId11"/>
    <p:sldId id="312" r:id="rId12"/>
    <p:sldId id="322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ריה הלצר" initials="אה" lastIdx="1" clrIdx="0">
    <p:extLst>
      <p:ext uri="{19B8F6BF-5375-455C-9EA6-DF929625EA0E}">
        <p15:presenceInfo xmlns:p15="http://schemas.microsoft.com/office/powerpoint/2012/main" userId="08a7ae0bd4bc3b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78184-A74A-44C6-AC43-805FBFBF2621}" v="25" dt="2020-08-09T11:06:25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 autoAdjust="0"/>
    <p:restoredTop sz="94853" autoAdjust="0"/>
  </p:normalViewPr>
  <p:slideViewPr>
    <p:cSldViewPr snapToGrid="0" snapToObjects="1">
      <p:cViewPr varScale="1">
        <p:scale>
          <a:sx n="87" d="100"/>
          <a:sy n="87" d="100"/>
        </p:scale>
        <p:origin x="1024" y="19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י"ט.אב.תש"ף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318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>
  <p:cSld name="כותרת בלבד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sz="4400" b="1" i="0" u="none" strike="noStrike" cap="non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2" y="5878201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8667716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0" y="6306751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9852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י"ט.אב.תש"ף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  <p:sldLayoutId id="2147483678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repl.it/@Atidim10Class/PrimeLab-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epl.it/@Atidim10Class/PrimeLab-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וזה הקוד עם המערך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EE8423-920D-4F70-865B-8D2C2E7D1240}"/>
              </a:ext>
            </a:extLst>
          </p:cNvPr>
          <p:cNvSpPr txBox="1"/>
          <p:nvPr/>
        </p:nvSpPr>
        <p:spPr>
          <a:xfrm>
            <a:off x="6355123" y="2631693"/>
            <a:ext cx="554215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נגדיר משתני מצב: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primeNotFound, canBePrime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canBePrime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יקבל ערך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כאשר נמצא מחלק.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primeNotFound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יקבל ערך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כאשר מספר ראשוני נמצא ויתבצע מעבר ללולאה חיצונית לחיפוש המספר הבא.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F7C54-B0AD-4273-99DF-093133B6B62B}"/>
              </a:ext>
            </a:extLst>
          </p:cNvPr>
          <p:cNvSpPr/>
          <p:nvPr/>
        </p:nvSpPr>
        <p:spPr>
          <a:xfrm>
            <a:off x="5969673" y="4855893"/>
            <a:ext cx="3455546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he-IL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13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he-IL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17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</a:t>
            </a:r>
            <a:r>
              <a:rPr lang="he-IL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19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תרשים זרימה: מסיים 5">
            <a:extLst>
              <a:ext uri="{FF2B5EF4-FFF2-40B4-BE49-F238E27FC236}">
                <a16:creationId xmlns:a16="http://schemas.microsoft.com/office/drawing/2014/main" id="{4B394B35-8478-4C44-9A0B-EFA6C2046780}"/>
              </a:ext>
            </a:extLst>
          </p:cNvPr>
          <p:cNvSpPr/>
          <p:nvPr/>
        </p:nvSpPr>
        <p:spPr>
          <a:xfrm>
            <a:off x="9425219" y="55448"/>
            <a:ext cx="1092480" cy="805366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2"/>
              </a:rPr>
              <a:t>נסו את הקוד ב-</a:t>
            </a:r>
            <a:r>
              <a:rPr lang="en-US" sz="1200" dirty="0" err="1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2"/>
              </a:rPr>
              <a:t>repl</a:t>
            </a:r>
            <a:endParaRPr lang="he-IL" sz="12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023854-88B2-4EBF-976F-92D168CAB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" y="738808"/>
            <a:ext cx="5848350" cy="553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26765-11AF-4DC3-AD80-8BDE82B10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5312" y="760813"/>
            <a:ext cx="59531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6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CD231-5769-4627-A0AB-4D71B5ADF7DE}"/>
              </a:ext>
            </a:extLst>
          </p:cNvPr>
          <p:cNvSpPr txBox="1"/>
          <p:nvPr/>
        </p:nvSpPr>
        <p:spPr>
          <a:xfrm>
            <a:off x="1821367" y="1326995"/>
            <a:ext cx="854926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חישבנו מספרים ראשוניים והדפסנו אותם עם אינדקס.</a:t>
            </a:r>
          </a:p>
          <a:p>
            <a:endParaRPr lang="he-IL" dirty="0"/>
          </a:p>
          <a:p>
            <a:r>
              <a:rPr lang="he-IL" dirty="0"/>
              <a:t>השתמשנו בלולאות מקוננות: </a:t>
            </a:r>
            <a:r>
              <a:rPr lang="en-US" dirty="0"/>
              <a:t>for</a:t>
            </a:r>
            <a:r>
              <a:rPr lang="he-IL" dirty="0"/>
              <a:t> בתוך </a:t>
            </a:r>
            <a:r>
              <a:rPr lang="en-US" dirty="0"/>
              <a:t>while</a:t>
            </a:r>
            <a:r>
              <a:rPr lang="he-IL" dirty="0"/>
              <a:t>, בתוך </a:t>
            </a:r>
            <a:r>
              <a:rPr lang="en-US" dirty="0"/>
              <a:t>for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השתמשנו במערך לשמירת המספרים.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53E5E-49AA-4839-A4FE-5989A95AB8EE}"/>
              </a:ext>
            </a:extLst>
          </p:cNvPr>
          <p:cNvSpPr/>
          <p:nvPr/>
        </p:nvSpPr>
        <p:spPr>
          <a:xfrm>
            <a:off x="4692234" y="4053678"/>
            <a:ext cx="3632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19,</a:t>
            </a:r>
            <a:r>
              <a: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23</a:t>
            </a:r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</a:t>
            </a:r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29</a:t>
            </a:r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</a:t>
            </a:r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31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79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l="39172" r="34232" b="66411"/>
          <a:stretch/>
        </p:blipFill>
        <p:spPr>
          <a:xfrm>
            <a:off x="4776166" y="447"/>
            <a:ext cx="3241542" cy="18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1386068" y="3016166"/>
            <a:ext cx="10434938" cy="181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marL="895260" algn="just">
              <a:buSzPts val="2800"/>
            </a:pPr>
            <a:r>
              <a:rPr lang="iw-IL" sz="2800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rights@education.gov.il</a:t>
            </a:r>
            <a:endParaRPr sz="2800">
              <a:solidFill>
                <a:srgbClr val="192A72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1589" y="1838684"/>
            <a:ext cx="12188826" cy="76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algn="ctr" rtl="1">
              <a:lnSpc>
                <a:spcPct val="150000"/>
              </a:lnSpc>
              <a:buSzPts val="3200"/>
            </a:pPr>
            <a:r>
              <a:rPr lang="iw-IL" sz="3200" b="1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שימוש ביצירות מוגנות בזכויות יוצרים ואיתור בעלי זכויות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758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לולאות מקוננות - 3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הלצר אריה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מספרים ראשוניים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מספר ראשונים הוא מספר שלם חיובי, </a:t>
            </a:r>
            <a:br>
              <a:rPr lang="en-US" dirty="0"/>
            </a:br>
            <a:r>
              <a:rPr lang="he-IL" dirty="0"/>
              <a:t>הגדול מ-1, שאף מספר שלם, הקטן ממנו </a:t>
            </a:r>
            <a:br>
              <a:rPr lang="en-US" dirty="0"/>
            </a:br>
            <a:r>
              <a:rPr lang="he-IL" dirty="0"/>
              <a:t>(וגדול מ-1) אינו מחלק אותו ללא שארית.</a:t>
            </a:r>
          </a:p>
          <a:p>
            <a:r>
              <a:rPr lang="he-IL" dirty="0"/>
              <a:t>נחשב את מאה (או אלף) המספרים הראשוניים </a:t>
            </a:r>
            <a:br>
              <a:rPr lang="en-US" dirty="0"/>
            </a:br>
            <a:r>
              <a:rPr lang="he-IL" dirty="0"/>
              <a:t>הראשונים ונדפיס אותם יפה.</a:t>
            </a:r>
          </a:p>
          <a:p>
            <a:r>
              <a:rPr lang="he-IL" dirty="0"/>
              <a:t>בהמשך, נייעל את התוכנית ונאחסן אותם </a:t>
            </a:r>
            <a:r>
              <a:rPr lang="he-IL" sz="2800" b="1" dirty="0"/>
              <a:t>במערך.</a:t>
            </a:r>
            <a:r>
              <a:rPr lang="he-IL" dirty="0"/>
              <a:t> </a:t>
            </a:r>
          </a:p>
          <a:p>
            <a:r>
              <a:rPr lang="he-IL" dirty="0"/>
              <a:t>על הדרך נעשה גם הכרות קצרה עם המערכים.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537D60-1585-42B9-AAF8-4DA248CD6E62}"/>
              </a:ext>
            </a:extLst>
          </p:cNvPr>
          <p:cNvSpPr/>
          <p:nvPr/>
        </p:nvSpPr>
        <p:spPr>
          <a:xfrm>
            <a:off x="442745" y="2218868"/>
            <a:ext cx="430127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2, </a:t>
            </a:r>
            <a:r>
              <a: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5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7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המספר הראשוני הראשון הוא 2.</a:t>
            </a:r>
          </a:p>
          <a:p>
            <a:r>
              <a:rPr lang="he-IL" dirty="0"/>
              <a:t>המספר הבא הוא 3.</a:t>
            </a:r>
          </a:p>
          <a:p>
            <a:endParaRPr lang="en-US" dirty="0"/>
          </a:p>
          <a:p>
            <a:r>
              <a:rPr lang="he-IL" dirty="0"/>
              <a:t>וכך נתחיל את ההדפסה: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index = </a:t>
            </a:r>
            <a:r>
              <a:rPr lang="en-US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                         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Console.Write(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{0,4}. {1,5}"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,index++,</a:t>
            </a:r>
            <a:r>
              <a:rPr lang="en-US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Console.Write(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{0,4}. {1,5}"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,index++,</a:t>
            </a:r>
            <a:r>
              <a:rPr lang="en-US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נריץ ונקבל: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he-IL" dirty="0"/>
          </a:p>
          <a:p>
            <a:pPr marL="0" indent="0" algn="l">
              <a:buNone/>
            </a:pPr>
            <a:r>
              <a:rPr lang="en-US" dirty="0"/>
              <a:t>			          	</a:t>
            </a:r>
            <a:br>
              <a:rPr lang="en-US" dirty="0"/>
            </a:b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מתחילים לחשב את הראשוניים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51DD67-8947-4721-9724-B5CFA38C5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686" y="4166097"/>
            <a:ext cx="4127350" cy="4938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826089-C1EF-48FE-9325-08F1FE20A73B}"/>
              </a:ext>
            </a:extLst>
          </p:cNvPr>
          <p:cNvSpPr txBox="1"/>
          <p:nvPr/>
        </p:nvSpPr>
        <p:spPr>
          <a:xfrm>
            <a:off x="6418686" y="3793306"/>
            <a:ext cx="41273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index   num    index   num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101ראשוניים ראשונים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6" y="1148576"/>
            <a:ext cx="8429307" cy="4714383"/>
          </a:xfrm>
        </p:spPr>
        <p:txBody>
          <a:bodyPr/>
          <a:lstStyle/>
          <a:p>
            <a:r>
              <a:rPr lang="he-IL" dirty="0"/>
              <a:t>נמצא עוד 99 מספרים ראשוניים:</a:t>
            </a:r>
            <a:br>
              <a:rPr lang="en-US" dirty="0"/>
            </a:br>
            <a:r>
              <a:rPr lang="he-IL" dirty="0"/>
              <a:t>אינדקס 2 עד 101.</a:t>
            </a:r>
          </a:p>
          <a:p>
            <a:r>
              <a:rPr lang="he-IL" dirty="0"/>
              <a:t>נשתמש בלולאה: </a:t>
            </a:r>
          </a:p>
          <a:p>
            <a:pPr lvl="2"/>
            <a:r>
              <a:rPr lang="nn-NO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nn-NO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nn-NO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nn-NO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i=</a:t>
            </a:r>
            <a:r>
              <a:rPr lang="nn-NO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nn-NO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i&lt;</a:t>
            </a:r>
            <a:r>
              <a:rPr lang="nn-NO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101</a:t>
            </a:r>
            <a:r>
              <a:rPr lang="nn-NO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i++)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nn-NO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he-IL" dirty="0"/>
              <a:t>כל פעימה של הלולאה תמצא מספר ראשוני</a:t>
            </a:r>
            <a:br>
              <a:rPr lang="en-US" dirty="0"/>
            </a:br>
            <a:r>
              <a:rPr lang="he-IL" dirty="0"/>
              <a:t>ותדפיס אותו.</a:t>
            </a:r>
          </a:p>
          <a:p>
            <a:r>
              <a:rPr lang="he-IL" dirty="0"/>
              <a:t>את המספר נחפש עם לולאת </a:t>
            </a: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he-IL" dirty="0"/>
              <a:t> מקוננת:</a:t>
            </a:r>
          </a:p>
          <a:p>
            <a:pPr lvl="2"/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(primeNotFound)</a:t>
            </a: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2"/>
            <a:r>
              <a:rPr lang="he-IL" dirty="0">
                <a:solidFill>
                  <a:srgbClr val="000000"/>
                </a:solidFill>
                <a:latin typeface="Consolas" panose="020B0609020204030204" pitchFamily="49" charset="0"/>
              </a:rPr>
              <a:t>כל פעם שהמספר לא ראשונית נגדיל אותו ב-2 ונבדוק שוב.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96848" indent="0">
              <a:buNone/>
            </a:pP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נבדוק אם המספר ראשוני?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6" y="1148576"/>
            <a:ext cx="8429307" cy="4714383"/>
          </a:xfrm>
        </p:spPr>
        <p:txBody>
          <a:bodyPr/>
          <a:lstStyle/>
          <a:p>
            <a:r>
              <a:rPr lang="he-IL" dirty="0"/>
              <a:t>אם חלוקתו בכל המספרים הקטנים ממנו </a:t>
            </a:r>
            <a:br>
              <a:rPr lang="en-US" dirty="0"/>
            </a:br>
            <a:r>
              <a:rPr lang="he-IL" dirty="0"/>
              <a:t>(חוץ-1) מחלקים אותו עם שארית (&gt;0).</a:t>
            </a:r>
          </a:p>
          <a:p>
            <a:r>
              <a:rPr lang="he-IL" dirty="0"/>
              <a:t>שוב נשתמש בלולאה: </a:t>
            </a:r>
            <a:br>
              <a:rPr lang="en-US" dirty="0"/>
            </a:b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B8D1D8-246B-4910-800E-357C2BFE7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001" y="2638773"/>
            <a:ext cx="5945245" cy="29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ונדפיס...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6" y="1148576"/>
            <a:ext cx="8429307" cy="4714383"/>
          </a:xfrm>
        </p:spPr>
        <p:txBody>
          <a:bodyPr/>
          <a:lstStyle/>
          <a:p>
            <a:r>
              <a:rPr lang="he-IL" dirty="0"/>
              <a:t>כל מספר שראשוני שנמצא, נדפיס:</a:t>
            </a:r>
          </a:p>
          <a:p>
            <a:r>
              <a:rPr lang="he-IL" dirty="0"/>
              <a:t>שוב נשתמש בלולאה: </a:t>
            </a:r>
            <a:br>
              <a:rPr lang="en-US" dirty="0"/>
            </a:b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FE15CF-CE61-406D-B1B9-9E44D539E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29" y="2424946"/>
            <a:ext cx="7601404" cy="277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9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וזה הקוד השלם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71BCF-8342-433B-96C2-998373E6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154" y="719417"/>
            <a:ext cx="5762625" cy="2019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4AB027-44D1-4E53-AED6-116FAB79C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19417"/>
            <a:ext cx="6019800" cy="56959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EE8423-920D-4F70-865B-8D2C2E7D1240}"/>
              </a:ext>
            </a:extLst>
          </p:cNvPr>
          <p:cNvSpPr txBox="1"/>
          <p:nvPr/>
        </p:nvSpPr>
        <p:spPr>
          <a:xfrm>
            <a:off x="6355123" y="2631693"/>
            <a:ext cx="554215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נגדיר משתני מצב: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primeNotFound, canBePrime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canBePrime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יקבל ערך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כאשר נמצא מחלק.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he-IL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primeNotFound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יקבל ערך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he-IL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כאשר מספר ראשוני נמצא ויתבצע מעבר ללולאה חיצונית לחיפוש המספר הבא.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F7C54-B0AD-4273-99DF-093133B6B62B}"/>
              </a:ext>
            </a:extLst>
          </p:cNvPr>
          <p:cNvSpPr/>
          <p:nvPr/>
        </p:nvSpPr>
        <p:spPr>
          <a:xfrm>
            <a:off x="5670655" y="4650993"/>
            <a:ext cx="3455546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he-IL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13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he-IL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17</a:t>
            </a:r>
            <a:r>
              <a:rPr lang="he-I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</a:t>
            </a:r>
            <a:r>
              <a:rPr lang="he-IL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19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תרשים זרימה: מסיים 5">
            <a:extLst>
              <a:ext uri="{FF2B5EF4-FFF2-40B4-BE49-F238E27FC236}">
                <a16:creationId xmlns:a16="http://schemas.microsoft.com/office/drawing/2014/main" id="{4B394B35-8478-4C44-9A0B-EFA6C2046780}"/>
              </a:ext>
            </a:extLst>
          </p:cNvPr>
          <p:cNvSpPr/>
          <p:nvPr/>
        </p:nvSpPr>
        <p:spPr>
          <a:xfrm>
            <a:off x="3938156" y="1130600"/>
            <a:ext cx="1092480" cy="805366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4"/>
              </a:rPr>
              <a:t>נסו את הקוד ב-</a:t>
            </a:r>
            <a:r>
              <a:rPr lang="en-US" sz="1200" dirty="0" err="1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4"/>
              </a:rPr>
              <a:t>repl</a:t>
            </a:r>
            <a:endParaRPr lang="he-IL" sz="12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קצת על מערכים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מציין מיקום תוכן 8">
            <a:extLst>
              <a:ext uri="{FF2B5EF4-FFF2-40B4-BE49-F238E27FC236}">
                <a16:creationId xmlns:a16="http://schemas.microsoft.com/office/drawing/2014/main" id="{B2E3351C-50E6-44F5-AA36-E868237B9832}"/>
              </a:ext>
            </a:extLst>
          </p:cNvPr>
          <p:cNvSpPr txBox="1">
            <a:spLocks/>
          </p:cNvSpPr>
          <p:nvPr/>
        </p:nvSpPr>
        <p:spPr>
          <a:xfrm>
            <a:off x="401930" y="1032716"/>
            <a:ext cx="11161453" cy="2870212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איך נשמור את כל המספרים הראשוניים שמצאנו?</a:t>
            </a:r>
          </a:p>
          <a:p>
            <a:r>
              <a:rPr lang="he-IL" dirty="0"/>
              <a:t>מערך </a:t>
            </a:r>
            <a:r>
              <a:rPr lang="en-US" b="1" dirty="0">
                <a:solidFill>
                  <a:srgbClr val="FF0000"/>
                </a:solidFill>
              </a:rPr>
              <a:t>int[101]</a:t>
            </a:r>
            <a:r>
              <a:rPr lang="he-IL" dirty="0"/>
              <a:t> – האינדקס מתחיל תמיד מ-0.</a:t>
            </a:r>
          </a:p>
          <a:p>
            <a:r>
              <a:rPr lang="he-IL" dirty="0"/>
              <a:t>נגדיר את המערך כך:</a:t>
            </a:r>
            <a:br>
              <a:rPr lang="en-US" dirty="0"/>
            </a:br>
            <a:br>
              <a:rPr lang="en-US" dirty="0"/>
            </a:br>
            <a:endParaRPr lang="he-I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656ADC-7C03-4F9F-9B8E-DCF6036B6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650" y="2272706"/>
            <a:ext cx="4161843" cy="17192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F5F11D-D4B8-4957-AA88-0381822C4266}"/>
              </a:ext>
            </a:extLst>
          </p:cNvPr>
          <p:cNvSpPr txBox="1"/>
          <p:nvPr/>
        </p:nvSpPr>
        <p:spPr>
          <a:xfrm>
            <a:off x="2213026" y="4080983"/>
            <a:ext cx="450509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קיום האינדקס מזמין שימוש בלולאה.</a:t>
            </a:r>
            <a:br>
              <a:rPr lang="en-US" dirty="0"/>
            </a:b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שמירת הראשוניים במערך תחסוך חישובים</a:t>
            </a:r>
            <a:r>
              <a:rPr lang="en-US" dirty="0"/>
              <a:t> </a:t>
            </a:r>
            <a:r>
              <a:rPr lang="he-IL" dirty="0"/>
              <a:t>ותאפשר הדפסה בלולאה אחת בסוף.</a:t>
            </a:r>
          </a:p>
          <a:p>
            <a:endParaRPr lang="he-IL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2B5A808-AB62-422A-840D-60E3D230F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8510"/>
              </p:ext>
            </p:extLst>
          </p:nvPr>
        </p:nvGraphicFramePr>
        <p:xfrm>
          <a:off x="7323241" y="4132795"/>
          <a:ext cx="4364435" cy="736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2887">
                  <a:extLst>
                    <a:ext uri="{9D8B030D-6E8A-4147-A177-3AD203B41FA5}">
                      <a16:colId xmlns:a16="http://schemas.microsoft.com/office/drawing/2014/main" val="2587614370"/>
                    </a:ext>
                  </a:extLst>
                </a:gridCol>
                <a:gridCol w="872887">
                  <a:extLst>
                    <a:ext uri="{9D8B030D-6E8A-4147-A177-3AD203B41FA5}">
                      <a16:colId xmlns:a16="http://schemas.microsoft.com/office/drawing/2014/main" val="2116906487"/>
                    </a:ext>
                  </a:extLst>
                </a:gridCol>
                <a:gridCol w="872887">
                  <a:extLst>
                    <a:ext uri="{9D8B030D-6E8A-4147-A177-3AD203B41FA5}">
                      <a16:colId xmlns:a16="http://schemas.microsoft.com/office/drawing/2014/main" val="82408683"/>
                    </a:ext>
                  </a:extLst>
                </a:gridCol>
                <a:gridCol w="872887">
                  <a:extLst>
                    <a:ext uri="{9D8B030D-6E8A-4147-A177-3AD203B41FA5}">
                      <a16:colId xmlns:a16="http://schemas.microsoft.com/office/drawing/2014/main" val="1720157591"/>
                    </a:ext>
                  </a:extLst>
                </a:gridCol>
                <a:gridCol w="872887">
                  <a:extLst>
                    <a:ext uri="{9D8B030D-6E8A-4147-A177-3AD203B41FA5}">
                      <a16:colId xmlns:a16="http://schemas.microsoft.com/office/drawing/2014/main" val="3930548473"/>
                    </a:ext>
                  </a:extLst>
                </a:gridCol>
              </a:tblGrid>
              <a:tr h="299550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אינדקס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4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מספר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7762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E3F8A16-1507-4FFD-B16C-0C3B27CC35FD}"/>
              </a:ext>
            </a:extLst>
          </p:cNvPr>
          <p:cNvSpPr txBox="1"/>
          <p:nvPr/>
        </p:nvSpPr>
        <p:spPr>
          <a:xfrm>
            <a:off x="8943278" y="3579762"/>
            <a:ext cx="15165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primeList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algn="l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200670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7878</TotalTime>
  <Words>1204</Words>
  <Application>Microsoft Macintosh PowerPoint</Application>
  <PresentationFormat>Widescreen</PresentationFormat>
  <Paragraphs>132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Varela Round</vt:lpstr>
      <vt:lpstr>ערכת נושא Office</vt:lpstr>
      <vt:lpstr>מערכת שידורים לאומית</vt:lpstr>
      <vt:lpstr>לולאות מקוננות - 3</vt:lpstr>
      <vt:lpstr>מספרים ראשוניים</vt:lpstr>
      <vt:lpstr>מתחילים לחשב את הראשוניים</vt:lpstr>
      <vt:lpstr>101ראשוניים ראשונים</vt:lpstr>
      <vt:lpstr>איך נבדוק אם המספר ראשוני?</vt:lpstr>
      <vt:lpstr>ונדפיס...</vt:lpstr>
      <vt:lpstr>וזה הקוד השלם</vt:lpstr>
      <vt:lpstr>קצת על מערכים</vt:lpstr>
      <vt:lpstr>וזה הקוד עם המערך</vt:lpstr>
      <vt:lpstr>סיכום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149</cp:revision>
  <dcterms:created xsi:type="dcterms:W3CDTF">2020-03-15T19:13:03Z</dcterms:created>
  <dcterms:modified xsi:type="dcterms:W3CDTF">2020-08-09T15:09:32Z</dcterms:modified>
</cp:coreProperties>
</file>