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7" r:id="rId2"/>
    <p:sldId id="262" r:id="rId3"/>
    <p:sldId id="263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774" autoAdjust="0"/>
  </p:normalViewPr>
  <p:slideViewPr>
    <p:cSldViewPr snapToGrid="0" snapToObjects="1">
      <p:cViewPr varScale="1">
        <p:scale>
          <a:sx n="64" d="100"/>
          <a:sy n="64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כ"ז/ניסן/תש"פ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0030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2811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8170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258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כ"ז/ניסן/תש"פ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כ"ז/ניסן/תש"פ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38940" y="699248"/>
            <a:ext cx="10871177" cy="1143000"/>
          </a:xfrm>
        </p:spPr>
        <p:txBody>
          <a:bodyPr/>
          <a:lstStyle/>
          <a:p>
            <a:r>
              <a:rPr lang="he-IL" sz="3200" dirty="0"/>
              <a:t>אם הפועל רשום בצורה נטויה , לא נוכל לבדוק אותו ישירות.</a:t>
            </a:r>
            <a:br>
              <a:rPr lang="en-US" sz="3200" dirty="0"/>
            </a:br>
            <a:r>
              <a:rPr lang="he-IL" sz="3200" u="sng" dirty="0">
                <a:solidFill>
                  <a:srgbClr val="FF0000"/>
                </a:solidFill>
              </a:rPr>
              <a:t>כיצד נבדוק אם כן?</a:t>
            </a:r>
            <a:endParaRPr lang="ar-SA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38117" y="2057401"/>
            <a:ext cx="10714180" cy="2257917"/>
          </a:xfrm>
        </p:spPr>
        <p:txBody>
          <a:bodyPr/>
          <a:lstStyle/>
          <a:p>
            <a:pPr algn="r"/>
            <a:r>
              <a:rPr lang="he-IL" sz="3200" b="0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נ</a:t>
            </a:r>
            <a:r>
              <a:rPr lang="he-IL" sz="3200" b="0" dirty="0">
                <a:solidFill>
                  <a:schemeClr val="accent3">
                    <a:lumMod val="75000"/>
                  </a:schemeClr>
                </a:solidFill>
              </a:rPr>
              <a:t>עביר את הפועל לצורת זכר, גוף שלישי יחיד בעבר.</a:t>
            </a:r>
            <a:br>
              <a:rPr lang="en-US" sz="3200" b="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e-IL" sz="3200" b="0" dirty="0">
                <a:solidFill>
                  <a:schemeClr val="accent3">
                    <a:lumMod val="75000"/>
                  </a:schemeClr>
                </a:solidFill>
              </a:rPr>
              <a:t>    או בקיצור "נלביש" את הפועל לתוך המשפט:</a:t>
            </a:r>
            <a:br>
              <a:rPr lang="en-US" sz="3200" b="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e-IL" sz="3200" b="0" dirty="0">
                <a:solidFill>
                  <a:schemeClr val="accent3">
                    <a:lumMod val="75000"/>
                  </a:schemeClr>
                </a:solidFill>
              </a:rPr>
              <a:t>                          "הוא אתמול....."</a:t>
            </a:r>
          </a:p>
          <a:p>
            <a:pPr algn="r"/>
            <a:endParaRPr lang="ar-SA" b="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0"/>
          </p:nvPr>
        </p:nvSpPr>
        <p:spPr>
          <a:xfrm>
            <a:off x="738117" y="3655831"/>
            <a:ext cx="8915549" cy="2987015"/>
          </a:xfrm>
        </p:spPr>
        <p:txBody>
          <a:bodyPr/>
          <a:lstStyle/>
          <a:p>
            <a:pPr algn="r">
              <a:spcAft>
                <a:spcPts val="0"/>
              </a:spcAft>
              <a:defRPr/>
            </a:pPr>
            <a:r>
              <a:rPr lang="he-IL" b="0" dirty="0">
                <a:latin typeface="Guttman Yad-Brush" pitchFamily="2" charset="-79"/>
                <a:cs typeface="Guttman Yad-Brush" pitchFamily="2" charset="-79"/>
              </a:rPr>
              <a:t>דוגמה: </a:t>
            </a:r>
            <a:r>
              <a:rPr lang="he-IL" sz="3200" b="0" dirty="0"/>
              <a:t>הליצנים </a:t>
            </a:r>
            <a:r>
              <a:rPr lang="he-IL" sz="3200" b="0" dirty="0">
                <a:solidFill>
                  <a:srgbClr val="FF0000"/>
                </a:solidFill>
                <a:latin typeface="Guttman Yad-Brush" pitchFamily="2" charset="-79"/>
                <a:cs typeface="Guttman Yad-Brush" pitchFamily="2" charset="-79"/>
              </a:rPr>
              <a:t>הצחיקו</a:t>
            </a:r>
            <a:r>
              <a:rPr lang="he-IL" sz="3200" b="0" dirty="0"/>
              <a:t> את כל הקהל.  (צ.ח.ק)</a:t>
            </a:r>
            <a:br>
              <a:rPr lang="en-US" sz="3200" b="0" dirty="0"/>
            </a:br>
            <a:endParaRPr lang="he-IL" sz="3200" b="0" dirty="0"/>
          </a:p>
          <a:p>
            <a:pPr algn="r">
              <a:spcAft>
                <a:spcPts val="0"/>
              </a:spcAft>
              <a:defRPr/>
            </a:pPr>
            <a:r>
              <a:rPr lang="he-IL" b="0" dirty="0"/>
              <a:t>נעביר את צורת הפועל ל </a:t>
            </a:r>
            <a:r>
              <a:rPr lang="he-IL" b="0" dirty="0">
                <a:sym typeface="Wingdings" pitchFamily="2" charset="2"/>
              </a:rPr>
              <a:t>   </a:t>
            </a:r>
            <a:r>
              <a:rPr lang="he-IL" sz="3600" b="0" i="1" dirty="0"/>
              <a:t>הוא אתמול </a:t>
            </a:r>
            <a:r>
              <a:rPr lang="he-IL" sz="3600" b="0" i="1" dirty="0">
                <a:solidFill>
                  <a:srgbClr val="FF0000"/>
                </a:solidFill>
              </a:rPr>
              <a:t> הִצְחִיק </a:t>
            </a:r>
            <a:r>
              <a:rPr lang="he-IL" sz="3600" b="0" i="1" dirty="0"/>
              <a:t>. </a:t>
            </a:r>
            <a:br>
              <a:rPr lang="en-US" b="0" i="1" dirty="0"/>
            </a:br>
            <a:endParaRPr lang="he-IL" b="0" dirty="0"/>
          </a:p>
          <a:p>
            <a:pPr algn="r">
              <a:spcAft>
                <a:spcPts val="0"/>
              </a:spcAft>
              <a:defRPr/>
            </a:pPr>
            <a:r>
              <a:rPr lang="he-IL" b="0" dirty="0"/>
              <a:t>לכן הבניין של הפועל: הצחיקו</a:t>
            </a:r>
            <a:endParaRPr lang="ar-SA" b="0" dirty="0"/>
          </a:p>
        </p:txBody>
      </p:sp>
      <p:sp>
        <p:nvSpPr>
          <p:cNvPr id="5" name="תרשים זרימה: סרט מנוקב 10"/>
          <p:cNvSpPr/>
          <p:nvPr/>
        </p:nvSpPr>
        <p:spPr>
          <a:xfrm>
            <a:off x="2121160" y="5481948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ysClr val="windowText" lastClr="000000"/>
                </a:solidFill>
              </a:rPr>
              <a:t>הִפְעִיל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8644" y="118427"/>
            <a:ext cx="10871177" cy="726142"/>
          </a:xfrm>
        </p:spPr>
        <p:txBody>
          <a:bodyPr/>
          <a:lstStyle/>
          <a:p>
            <a:r>
              <a:rPr lang="he-IL" dirty="0"/>
              <a:t>תרגול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7821" y="844570"/>
            <a:ext cx="10872000" cy="699246"/>
          </a:xfrm>
        </p:spPr>
        <p:txBody>
          <a:bodyPr/>
          <a:lstStyle/>
          <a:p>
            <a:r>
              <a:rPr lang="he-IL" dirty="0"/>
              <a:t>התאימו את הפועל לבניין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0"/>
          </p:nvPr>
        </p:nvSpPr>
        <p:spPr>
          <a:xfrm>
            <a:off x="157821" y="1543816"/>
            <a:ext cx="10050481" cy="4652681"/>
          </a:xfrm>
        </p:spPr>
        <p:txBody>
          <a:bodyPr/>
          <a:lstStyle/>
          <a:p>
            <a:pPr algn="r"/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השוטר </a:t>
            </a:r>
            <a:r>
              <a:rPr lang="he-IL" dirty="0">
                <a:solidFill>
                  <a:srgbClr val="FF0000"/>
                </a:solidFill>
              </a:rPr>
              <a:t>רָשַם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 דוח</a:t>
            </a:r>
          </a:p>
          <a:p>
            <a:pPr algn="r">
              <a:lnSpc>
                <a:spcPct val="150000"/>
              </a:lnSpc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המלכה </a:t>
            </a:r>
            <a:r>
              <a:rPr lang="he-IL" dirty="0">
                <a:solidFill>
                  <a:srgbClr val="FF0000"/>
                </a:solidFill>
              </a:rPr>
              <a:t>הִתְלבשה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למסיבה.                            </a:t>
            </a:r>
          </a:p>
          <a:p>
            <a:pPr algn="r">
              <a:lnSpc>
                <a:spcPct val="150000"/>
              </a:lnSpc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אמא </a:t>
            </a:r>
            <a:r>
              <a:rPr lang="he-IL" dirty="0">
                <a:solidFill>
                  <a:srgbClr val="FF0000"/>
                </a:solidFill>
              </a:rPr>
              <a:t>הִזְמִינה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 מונית.                                       </a:t>
            </a:r>
          </a:p>
          <a:p>
            <a:pPr algn="r">
              <a:lnSpc>
                <a:spcPct val="150000"/>
              </a:lnSpc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החולה </a:t>
            </a:r>
            <a:r>
              <a:rPr lang="he-IL" dirty="0">
                <a:solidFill>
                  <a:srgbClr val="FF0000"/>
                </a:solidFill>
              </a:rPr>
              <a:t>נִשְלַח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 לביתו.                                       </a:t>
            </a:r>
          </a:p>
          <a:p>
            <a:pPr algn="r">
              <a:lnSpc>
                <a:spcPct val="150000"/>
              </a:lnSpc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הם </a:t>
            </a:r>
            <a:r>
              <a:rPr lang="he-IL" dirty="0">
                <a:solidFill>
                  <a:srgbClr val="FF0000"/>
                </a:solidFill>
              </a:rPr>
              <a:t>סִכְּנוּ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 את חייהם.                                      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  <a:defRPr/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הדגים </a:t>
            </a:r>
            <a:r>
              <a:rPr lang="he-IL" dirty="0">
                <a:solidFill>
                  <a:srgbClr val="FF0000"/>
                </a:solidFill>
              </a:rPr>
              <a:t>נִתְפסו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 ברשת</a:t>
            </a:r>
          </a:p>
          <a:p>
            <a:pPr algn="r"/>
            <a:endParaRPr lang="ar-SA" dirty="0"/>
          </a:p>
        </p:txBody>
      </p:sp>
      <p:sp>
        <p:nvSpPr>
          <p:cNvPr id="5" name="תרשים זרימה: סרט מנוקב 10"/>
          <p:cNvSpPr/>
          <p:nvPr/>
        </p:nvSpPr>
        <p:spPr>
          <a:xfrm>
            <a:off x="3711162" y="1841145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 </a:t>
            </a:r>
            <a:r>
              <a:rPr lang="he-IL" sz="2800" b="1" dirty="0">
                <a:solidFill>
                  <a:srgbClr val="FF0000"/>
                </a:solidFill>
                <a:cs typeface="Varela Round" panose="00000500000000000000" pitchFamily="2" charset="-79"/>
              </a:rPr>
              <a:t>הִ</a:t>
            </a: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פְע</a:t>
            </a:r>
            <a:r>
              <a:rPr lang="he-IL" sz="2800" b="1" dirty="0">
                <a:solidFill>
                  <a:srgbClr val="FF0000"/>
                </a:solidFill>
                <a:cs typeface="Varela Round" panose="00000500000000000000" pitchFamily="2" charset="-79"/>
              </a:rPr>
              <a:t>י</a:t>
            </a: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ל</a:t>
            </a:r>
            <a:endParaRPr lang="he-IL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תרשים זרימה: סרט מנוקב 10"/>
          <p:cNvSpPr/>
          <p:nvPr/>
        </p:nvSpPr>
        <p:spPr>
          <a:xfrm>
            <a:off x="1371675" y="4254143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FF0000"/>
                </a:solidFill>
                <a:cs typeface="Varela Round" panose="00000500000000000000" pitchFamily="2" charset="-79"/>
              </a:rPr>
              <a:t>הִתְ</a:t>
            </a: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פעל</a:t>
            </a:r>
            <a:endParaRPr lang="he-IL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תרשים זרימה: סרט מנוקב 10"/>
          <p:cNvSpPr/>
          <p:nvPr/>
        </p:nvSpPr>
        <p:spPr>
          <a:xfrm>
            <a:off x="4352066" y="4685943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פִּעֵל</a:t>
            </a:r>
            <a:endParaRPr lang="he-IL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תרשים זרימה: סרט מנוקב 10"/>
          <p:cNvSpPr/>
          <p:nvPr/>
        </p:nvSpPr>
        <p:spPr>
          <a:xfrm>
            <a:off x="3559904" y="3054368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פָעַל</a:t>
            </a:r>
            <a:endParaRPr lang="he-IL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תרשים זרימה: סרט מנוקב 10"/>
          <p:cNvSpPr/>
          <p:nvPr/>
        </p:nvSpPr>
        <p:spPr>
          <a:xfrm>
            <a:off x="579513" y="2622568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 </a:t>
            </a:r>
            <a:r>
              <a:rPr lang="he-IL" sz="2800" b="1" dirty="0">
                <a:solidFill>
                  <a:srgbClr val="FF0000"/>
                </a:solidFill>
                <a:cs typeface="Varela Round" panose="00000500000000000000" pitchFamily="2" charset="-79"/>
              </a:rPr>
              <a:t>נִ</a:t>
            </a:r>
            <a:r>
              <a:rPr lang="he-IL" sz="2800" b="1" dirty="0">
                <a:solidFill>
                  <a:schemeClr val="accent6">
                    <a:lumMod val="50000"/>
                  </a:schemeClr>
                </a:solidFill>
                <a:cs typeface="Varela Round" panose="00000500000000000000" pitchFamily="2" charset="-79"/>
              </a:rPr>
              <a:t>פְעל</a:t>
            </a:r>
            <a:endParaRPr lang="he-IL" sz="28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20746193">
            <a:off x="1515567" y="853306"/>
            <a:ext cx="3658698" cy="320353"/>
          </a:xfrm>
        </p:spPr>
        <p:txBody>
          <a:bodyPr/>
          <a:lstStyle/>
          <a:p>
            <a:br>
              <a:rPr lang="he-IL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1675206" cy="587575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5" name="مستطيل 4"/>
          <p:cNvSpPr/>
          <p:nvPr/>
        </p:nvSpPr>
        <p:spPr>
          <a:xfrm>
            <a:off x="5351215" y="3000189"/>
            <a:ext cx="2269170" cy="114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פִּעֵל</a:t>
            </a:r>
          </a:p>
          <a:p>
            <a:pPr algn="ctr"/>
            <a:r>
              <a:rPr lang="he-IL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מפעל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8070581" y="558359"/>
            <a:ext cx="2058153" cy="1060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פֻּעַל</a:t>
            </a:r>
          </a:p>
          <a:p>
            <a:pPr algn="ctr"/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מפועל</a:t>
            </a:r>
            <a:endParaRPr lang="ar-SA" sz="2800" dirty="0"/>
          </a:p>
        </p:txBody>
      </p:sp>
      <p:sp>
        <p:nvSpPr>
          <p:cNvPr id="7" name="مستطيل 6"/>
          <p:cNvSpPr/>
          <p:nvPr/>
        </p:nvSpPr>
        <p:spPr>
          <a:xfrm>
            <a:off x="6665918" y="4686908"/>
            <a:ext cx="2058154" cy="92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הִתְ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פַעֵל</a:t>
            </a:r>
          </a:p>
          <a:p>
            <a:pPr algn="ctr"/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מתפעל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5425825" y="408535"/>
            <a:ext cx="2194560" cy="924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פָעַל</a:t>
            </a:r>
            <a:r>
              <a:rPr lang="en-US" altLang="en-US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  <a:p>
            <a:pPr algn="ctr"/>
            <a:r>
              <a:rPr lang="he-IL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פועל- פעול</a:t>
            </a:r>
            <a:endParaRPr lang="ar-SA" dirty="0"/>
          </a:p>
        </p:txBody>
      </p:sp>
      <p:sp>
        <p:nvSpPr>
          <p:cNvPr id="10" name="مستطيل 9"/>
          <p:cNvSpPr/>
          <p:nvPr/>
        </p:nvSpPr>
        <p:spPr>
          <a:xfrm>
            <a:off x="8070581" y="3225272"/>
            <a:ext cx="2377440" cy="1060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הִ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פְעִ</a:t>
            </a:r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ל</a:t>
            </a:r>
          </a:p>
          <a:p>
            <a:pPr algn="ctr"/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מפעיל</a:t>
            </a:r>
            <a:endParaRPr lang="ar-SA" sz="2800" dirty="0"/>
          </a:p>
        </p:txBody>
      </p:sp>
      <p:sp>
        <p:nvSpPr>
          <p:cNvPr id="11" name="مستطيل 10"/>
          <p:cNvSpPr/>
          <p:nvPr/>
        </p:nvSpPr>
        <p:spPr>
          <a:xfrm>
            <a:off x="8070581" y="1912288"/>
            <a:ext cx="2377440" cy="1087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הֻ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פְעַל</a:t>
            </a:r>
          </a:p>
          <a:p>
            <a:pPr algn="ctr"/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מופעל</a:t>
            </a:r>
            <a:endParaRPr lang="ar-SA" sz="2800" dirty="0"/>
          </a:p>
        </p:txBody>
      </p:sp>
      <p:sp>
        <p:nvSpPr>
          <p:cNvPr id="12" name="مستطيل 11"/>
          <p:cNvSpPr/>
          <p:nvPr/>
        </p:nvSpPr>
        <p:spPr>
          <a:xfrm>
            <a:off x="5425825" y="1618430"/>
            <a:ext cx="2194560" cy="987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ל</a:t>
            </a:r>
          </a:p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נִ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פְעַל</a:t>
            </a:r>
          </a:p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נפעל</a:t>
            </a:r>
          </a:p>
          <a:p>
            <a:pPr algn="ctr"/>
            <a:endParaRPr lang="ar-SA" sz="2800" dirty="0"/>
          </a:p>
        </p:txBody>
      </p:sp>
      <p:sp>
        <p:nvSpPr>
          <p:cNvPr id="13" name="مستطيل 12"/>
          <p:cNvSpPr/>
          <p:nvPr/>
        </p:nvSpPr>
        <p:spPr>
          <a:xfrm rot="20363833">
            <a:off x="-212281" y="1094340"/>
            <a:ext cx="4955892" cy="34988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 לב</a:t>
            </a: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ההבדלים בין הבניינים הם דקים.</a:t>
            </a: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ההבדלים הם באותיות ש</a:t>
            </a:r>
            <a:r>
              <a:rPr lang="he-IL" sz="3200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נוספות</a:t>
            </a:r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על השורש (אותיות מוספיות) וב</a:t>
            </a:r>
            <a:r>
              <a:rPr lang="he-IL" sz="3200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ניקוד</a:t>
            </a:r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של המילה</a:t>
            </a:r>
          </a:p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قلب 13"/>
          <p:cNvSpPr/>
          <p:nvPr/>
        </p:nvSpPr>
        <p:spPr>
          <a:xfrm>
            <a:off x="2061684" y="851703"/>
            <a:ext cx="407962" cy="32355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7452" y="573094"/>
            <a:ext cx="10957754" cy="4680000"/>
          </a:xfrm>
        </p:spPr>
        <p:txBody>
          <a:bodyPr/>
          <a:lstStyle/>
          <a:p>
            <a:r>
              <a:rPr lang="he-IL" dirty="0"/>
              <a:t>1. </a:t>
            </a:r>
            <a:r>
              <a:rPr lang="he-IL" sz="2800" dirty="0"/>
              <a:t>הוא אתמול = הורגש, נלמד, הומלץ</a:t>
            </a:r>
          </a:p>
          <a:p>
            <a:r>
              <a:rPr lang="he-IL" sz="2800" dirty="0"/>
              <a:t>2. זיהוי בניין- הופעל, נפעל, הופעל</a:t>
            </a:r>
          </a:p>
          <a:p>
            <a:r>
              <a:rPr lang="he-IL" sz="2800" dirty="0"/>
              <a:t>3. לזיהוי השורש, נשמיט אותיות הבניין </a:t>
            </a:r>
          </a:p>
          <a:p>
            <a:r>
              <a:rPr lang="he-IL" dirty="0"/>
              <a:t>לזיהוי הזמן:</a:t>
            </a:r>
          </a:p>
          <a:p>
            <a:r>
              <a:rPr lang="he-IL" sz="2800" dirty="0"/>
              <a:t>אותיות איתן= עתיד</a:t>
            </a:r>
          </a:p>
          <a:p>
            <a:r>
              <a:rPr lang="he-IL" sz="2800" dirty="0"/>
              <a:t>אותיות נו"מ= הווה</a:t>
            </a:r>
          </a:p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 rot="20363833">
            <a:off x="546770" y="1593571"/>
            <a:ext cx="4955892" cy="4008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 לב</a:t>
            </a: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ההבדלים בין הבניינים הם דקים.</a:t>
            </a:r>
          </a:p>
          <a:p>
            <a:pPr marL="514350" indent="-514350"/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ההבדלים הם באותיות ש</a:t>
            </a:r>
            <a:r>
              <a:rPr lang="he-IL" sz="3200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נוספות</a:t>
            </a:r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על השורש (אותיות מוספיות) וב</a:t>
            </a:r>
            <a:r>
              <a:rPr lang="he-IL" sz="3200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ניקוד</a:t>
            </a:r>
            <a:r>
              <a:rPr lang="he-IL" sz="32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של המילה</a:t>
            </a:r>
          </a:p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14350" indent="-514350"/>
            <a:endParaRPr lang="he-IL" sz="32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قلب 5"/>
          <p:cNvSpPr/>
          <p:nvPr/>
        </p:nvSpPr>
        <p:spPr>
          <a:xfrm>
            <a:off x="2904978" y="1645921"/>
            <a:ext cx="633047" cy="43609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!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סיכום- תרגול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dirty="0"/>
              <a:t>שאלה-</a:t>
            </a:r>
          </a:p>
          <a:p>
            <a:r>
              <a:rPr lang="he-IL" sz="2400" b="1" u="sng" dirty="0"/>
              <a:t>ציינו שורש, בניין, זמן וגוף: </a:t>
            </a:r>
          </a:p>
          <a:p>
            <a:pPr marL="514350" indent="-514350">
              <a:buAutoNum type="arabicPeriod"/>
            </a:pPr>
            <a:r>
              <a:rPr lang="he-IL" sz="3200" b="1" dirty="0">
                <a:solidFill>
                  <a:schemeClr val="tx1"/>
                </a:solidFill>
              </a:rPr>
              <a:t>השינויים בשפה העברית </a:t>
            </a:r>
            <a:r>
              <a:rPr lang="he-IL" sz="3200" b="1" u="sng" dirty="0">
                <a:solidFill>
                  <a:schemeClr val="tx1"/>
                </a:solidFill>
              </a:rPr>
              <a:t>יורגשו</a:t>
            </a:r>
            <a:r>
              <a:rPr lang="he-IL" sz="3200" b="1" dirty="0">
                <a:solidFill>
                  <a:schemeClr val="tx1"/>
                </a:solidFill>
              </a:rPr>
              <a:t> בזמן הקרוב</a:t>
            </a:r>
          </a:p>
          <a:p>
            <a:pPr marL="514350" indent="-514350">
              <a:buAutoNum type="arabicPeriod"/>
            </a:pPr>
            <a:r>
              <a:rPr lang="he-IL" sz="3200" b="1" dirty="0">
                <a:solidFill>
                  <a:schemeClr val="tx1"/>
                </a:solidFill>
              </a:rPr>
              <a:t>השפה האנגלית </a:t>
            </a:r>
            <a:r>
              <a:rPr lang="he-IL" sz="3200" b="1" u="sng" dirty="0">
                <a:solidFill>
                  <a:schemeClr val="tx1"/>
                </a:solidFill>
              </a:rPr>
              <a:t>נלמדת</a:t>
            </a:r>
            <a:r>
              <a:rPr lang="he-IL" sz="3200" b="1" dirty="0">
                <a:solidFill>
                  <a:schemeClr val="tx1"/>
                </a:solidFill>
              </a:rPr>
              <a:t> בכיתה א' </a:t>
            </a:r>
          </a:p>
          <a:p>
            <a:pPr marL="514350" indent="-514350">
              <a:buAutoNum type="arabicPeriod"/>
            </a:pPr>
            <a:r>
              <a:rPr lang="he-IL" sz="3200" b="1" u="sng" dirty="0">
                <a:solidFill>
                  <a:schemeClr val="tx1"/>
                </a:solidFill>
              </a:rPr>
              <a:t>מומלץ</a:t>
            </a:r>
            <a:r>
              <a:rPr lang="he-IL" sz="3200" b="1" dirty="0">
                <a:solidFill>
                  <a:schemeClr val="tx1"/>
                </a:solidFill>
              </a:rPr>
              <a:t> לבחור שפה נוספת</a:t>
            </a:r>
          </a:p>
          <a:p>
            <a:pPr marL="514350" indent="-514350">
              <a:buAutoNum type="arabicPeriod"/>
            </a:pPr>
            <a:endParaRPr lang="he-IL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5785" y="357076"/>
            <a:ext cx="5294897" cy="560318"/>
          </a:xfrm>
        </p:spPr>
        <p:txBody>
          <a:bodyPr/>
          <a:lstStyle/>
          <a:p>
            <a:r>
              <a:rPr lang="he-IL" dirty="0"/>
              <a:t>שאלת בגרות לדוגמה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1111348"/>
            <a:ext cx="7869836" cy="5359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Autofit/>
          </a:bodyPr>
          <a:lstStyle/>
          <a:p>
            <a:r>
              <a:rPr lang="he-IL" sz="3200" b="1" dirty="0"/>
              <a:t>לפניכם מספר פעלים. קבעו את הבניין של כל אחד מהם:</a:t>
            </a:r>
          </a:p>
          <a:p>
            <a:r>
              <a:rPr lang="he-IL" sz="3200" b="1" dirty="0">
                <a:solidFill>
                  <a:srgbClr val="FF0000"/>
                </a:solidFill>
              </a:rPr>
              <a:t>יצטברו           </a:t>
            </a:r>
          </a:p>
          <a:p>
            <a:r>
              <a:rPr lang="he-IL" sz="3200" b="1" dirty="0">
                <a:solidFill>
                  <a:srgbClr val="FF0000"/>
                </a:solidFill>
              </a:rPr>
              <a:t>הכית</a:t>
            </a:r>
          </a:p>
          <a:p>
            <a:r>
              <a:rPr lang="he-IL" sz="3200" b="1" dirty="0">
                <a:solidFill>
                  <a:srgbClr val="FF0000"/>
                </a:solidFill>
              </a:rPr>
              <a:t>פנויה</a:t>
            </a:r>
          </a:p>
          <a:p>
            <a:r>
              <a:rPr lang="he-IL" sz="3200" b="1" dirty="0">
                <a:solidFill>
                  <a:srgbClr val="FF0000"/>
                </a:solidFill>
              </a:rPr>
              <a:t>מגושם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652824" y="1111348"/>
            <a:ext cx="39530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dirty="0">
                <a:latin typeface="Varela Round" panose="00000500000000000000" pitchFamily="2" charset="-79"/>
                <a:cs typeface="Varela Round" panose="00000500000000000000" pitchFamily="2" charset="-79"/>
              </a:rPr>
              <a:t>(הוא עכשיו)</a:t>
            </a:r>
          </a:p>
          <a:p>
            <a:endParaRPr lang="he-IL" sz="36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3600" dirty="0">
                <a:latin typeface="Varela Round" panose="00000500000000000000" pitchFamily="2" charset="-79"/>
                <a:cs typeface="Varela Round" panose="00000500000000000000" pitchFamily="2" charset="-79"/>
              </a:rPr>
              <a:t>יצטברו= מצטבר</a:t>
            </a:r>
          </a:p>
          <a:p>
            <a:r>
              <a:rPr lang="he-IL" sz="3600" dirty="0">
                <a:latin typeface="Varela Round" panose="00000500000000000000" pitchFamily="2" charset="-79"/>
                <a:cs typeface="Varela Round" panose="00000500000000000000" pitchFamily="2" charset="-79"/>
              </a:rPr>
              <a:t>הכית= מכה</a:t>
            </a:r>
          </a:p>
          <a:p>
            <a:r>
              <a:rPr lang="he-IL" sz="3600" dirty="0">
                <a:latin typeface="Varela Round" panose="00000500000000000000" pitchFamily="2" charset="-79"/>
                <a:cs typeface="Varela Round" panose="00000500000000000000" pitchFamily="2" charset="-79"/>
              </a:rPr>
              <a:t>פנויה= פנוי</a:t>
            </a:r>
          </a:p>
          <a:p>
            <a:r>
              <a:rPr lang="he-IL" sz="3600" dirty="0">
                <a:latin typeface="Varela Round" panose="00000500000000000000" pitchFamily="2" charset="-79"/>
                <a:cs typeface="Varela Round" panose="00000500000000000000" pitchFamily="2" charset="-79"/>
              </a:rPr>
              <a:t>מגושם= מגושם</a:t>
            </a:r>
            <a:endParaRPr lang="ar-SA" sz="3600" dirty="0">
              <a:latin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השיעור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בניינים בלשון – כיתה ח'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ג'יהאן שלבי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ln w="180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בניינים בלשון 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5" y="1725681"/>
            <a:ext cx="11430051" cy="41525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he-IL" sz="3200" b="1" dirty="0">
                <a:solidFill>
                  <a:schemeClr val="tx1"/>
                </a:solidFill>
              </a:rPr>
              <a:t>נזכר במאפייני השורש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he-IL" sz="3200" b="1" dirty="0">
                <a:solidFill>
                  <a:schemeClr val="tx1"/>
                </a:solidFill>
              </a:rPr>
              <a:t>נכיר את הפועל</a:t>
            </a:r>
            <a:r>
              <a:rPr lang="he-IL" sz="2800" b="1" dirty="0">
                <a:solidFill>
                  <a:schemeClr val="tx1"/>
                </a:solidFill>
              </a:rPr>
              <a:t> ואת הבניין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1"/>
                </a:solidFill>
              </a:rPr>
              <a:t>נלמד איך לקבוע את הבניין של הפועל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1"/>
                </a:solidFill>
              </a:rPr>
              <a:t>נלמד לנתח פעלים לפי שורש, בניין, זמן וגוף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1"/>
                </a:solidFill>
              </a:rPr>
              <a:t>  נתרגל את  כל הנלמד      </a:t>
            </a:r>
          </a:p>
          <a:p>
            <a:pPr>
              <a:lnSpc>
                <a:spcPct val="200000"/>
              </a:lnSpc>
              <a:buNone/>
            </a:pPr>
            <a:r>
              <a:rPr lang="he-IL" sz="2800" b="1" dirty="0">
                <a:solidFill>
                  <a:srgbClr val="FF0000"/>
                </a:solidFill>
              </a:rPr>
              <a:t>                                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940" y="351692"/>
            <a:ext cx="10871177" cy="104101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שורש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57821" y="1392702"/>
            <a:ext cx="11452296" cy="6843788"/>
          </a:xfrm>
        </p:spPr>
        <p:txBody>
          <a:bodyPr/>
          <a:lstStyle/>
          <a:p>
            <a:pPr algn="just"/>
            <a:r>
              <a:rPr lang="he-IL" dirty="0"/>
              <a:t>מורכב בדרך כלל משלוש אותיות החוזרות על עצמן במשפחת מילים (ישנם שורשים בני ארבע אותיות וחמש אותיות.</a:t>
            </a:r>
          </a:p>
          <a:p>
            <a:pPr algn="just"/>
            <a:endParaRPr lang="he-IL" dirty="0"/>
          </a:p>
          <a:p>
            <a:pPr algn="just"/>
            <a:endParaRPr lang="he-IL" dirty="0"/>
          </a:p>
          <a:p>
            <a:r>
              <a:rPr lang="he-IL" dirty="0">
                <a:solidFill>
                  <a:srgbClr val="FF0000"/>
                </a:solidFill>
              </a:rPr>
              <a:t>איך מזהים את אותיות השורש</a:t>
            </a:r>
            <a:endParaRPr lang="he-IL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dirty="0"/>
              <a:t>נחפש את האותיות החוזרות על עצמן במילים מאותה משפחה.</a:t>
            </a:r>
          </a:p>
          <a:p>
            <a:pPr marL="533400" indent="-533400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e-IL" dirty="0"/>
              <a:t>בפועל נחפש את הצורה של עבר נסתר – "הוא אתמול".</a:t>
            </a:r>
          </a:p>
          <a:p>
            <a:pPr marL="533400" indent="-533400">
              <a:spcAft>
                <a:spcPts val="0"/>
              </a:spcAft>
              <a:defRPr/>
            </a:pPr>
            <a:r>
              <a:rPr lang="he-IL" dirty="0"/>
              <a:t>	דוגמה: יָשַבְנוּ ---&gt; הוא אתמול: יָשַב ---&gt; שורש: </a:t>
            </a:r>
            <a:r>
              <a:rPr lang="he-IL" dirty="0">
                <a:solidFill>
                  <a:srgbClr val="006600"/>
                </a:solidFill>
              </a:rPr>
              <a:t>י-ש-ב</a:t>
            </a:r>
            <a:r>
              <a:rPr lang="he-IL" dirty="0"/>
              <a:t>.</a:t>
            </a:r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endParaRPr lang="he-IL" dirty="0">
              <a:solidFill>
                <a:srgbClr val="192A72"/>
              </a:solidFill>
              <a:sym typeface="Varela Round"/>
            </a:endParaRPr>
          </a:p>
        </p:txBody>
      </p:sp>
      <p:sp>
        <p:nvSpPr>
          <p:cNvPr id="6" name="نجمة ذات 5 نقاط 5"/>
          <p:cNvSpPr/>
          <p:nvPr/>
        </p:nvSpPr>
        <p:spPr>
          <a:xfrm>
            <a:off x="2954215" y="3545058"/>
            <a:ext cx="689317" cy="3657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نجمة ذات 5 نقاط 7"/>
          <p:cNvSpPr/>
          <p:nvPr/>
        </p:nvSpPr>
        <p:spPr>
          <a:xfrm>
            <a:off x="9537895" y="3545058"/>
            <a:ext cx="872197" cy="3657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576798"/>
            <a:ext cx="11160000" cy="547363"/>
          </a:xfrm>
        </p:spPr>
        <p:txBody>
          <a:bodyPr/>
          <a:lstStyle/>
          <a:p>
            <a:r>
              <a:rPr lang="he-IL" dirty="0"/>
              <a:t>השלם את הטבלה</a:t>
            </a: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30390104"/>
              </p:ext>
            </p:extLst>
          </p:nvPr>
        </p:nvGraphicFramePr>
        <p:xfrm>
          <a:off x="949076" y="1241084"/>
          <a:ext cx="9302070" cy="53775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88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7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80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המשפט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המילה השייכת לאותה משפחה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המשמעות בערבית</a:t>
                      </a:r>
                      <a:endParaRPr lang="ar-S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קניתי ספר חדש </a:t>
                      </a:r>
                      <a:endParaRPr lang="ar-SA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</a:rPr>
                        <a:t>ספר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הסופר</a:t>
                      </a:r>
                      <a:r>
                        <a:rPr lang="he-IL" sz="20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הודיע על פרסום חדש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</a:rPr>
                        <a:t>סופר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יש ספריה חדשה ברחוב שלנו</a:t>
                      </a:r>
                      <a:endParaRPr lang="ar-SA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</a:rPr>
                        <a:t>ספריה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קיבלתי מכתב חדש  מידידי</a:t>
                      </a:r>
                      <a:endParaRPr lang="ar-SA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513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קראתי</a:t>
                      </a:r>
                      <a:r>
                        <a:rPr lang="he-IL" sz="2000" b="1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כתבה בשם: "הבחירות בישראל</a:t>
                      </a:r>
                      <a:endParaRPr lang="ar-SA" sz="2000" b="1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arela Round" panose="00000500000000000000" pitchFamily="2" charset="-79"/>
                      </a:endParaRPr>
                    </a:p>
                    <a:p>
                      <a:pPr rtl="1"/>
                      <a:endParaRPr lang="ar-SA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הכתיבה</a:t>
                      </a:r>
                      <a:r>
                        <a:rPr lang="he-IL" sz="20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שלך מעניינת אותי </a:t>
                      </a:r>
                      <a:endParaRPr lang="ar-SA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לכביש הזה אין מדרכה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המדריך עשה</a:t>
                      </a:r>
                      <a:r>
                        <a:rPr lang="he-IL" sz="2000" b="1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לנו סיור ארוך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8129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דרך זו ארוכה</a:t>
                      </a:r>
                      <a:r>
                        <a:rPr lang="he-IL" sz="2000" b="1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מאוד</a:t>
                      </a:r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>
                        <a:latin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9A6F54-B3C4-4322-9999-0D404C0B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הפועל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006D59A-6889-4D4C-A5CA-6B2C8442C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138" y="663094"/>
            <a:ext cx="11159999" cy="540000"/>
          </a:xfrm>
        </p:spPr>
        <p:txBody>
          <a:bodyPr/>
          <a:lstStyle/>
          <a:p>
            <a:r>
              <a:rPr lang="he-IL" dirty="0"/>
              <a:t>לפועל יש: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0" y="1203094"/>
            <a:ext cx="10403174" cy="4152517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  <a:buNone/>
              <a:defRPr/>
            </a:pPr>
            <a:endParaRPr lang="en-US" dirty="0"/>
          </a:p>
          <a:p>
            <a:pPr>
              <a:spcAft>
                <a:spcPts val="0"/>
              </a:spcAft>
              <a:defRPr/>
            </a:pPr>
            <a:r>
              <a:rPr lang="he-IL" b="1" dirty="0"/>
              <a:t>1. </a:t>
            </a:r>
            <a:r>
              <a:rPr lang="he-IL" sz="3200" b="1" dirty="0"/>
              <a:t>רכיב של זמן: </a:t>
            </a:r>
            <a:r>
              <a:rPr lang="he-IL" sz="3200" dirty="0"/>
              <a:t>אתמול </a:t>
            </a:r>
            <a:r>
              <a:rPr lang="he-IL" sz="3200" dirty="0">
                <a:solidFill>
                  <a:schemeClr val="accent3">
                    <a:lumMod val="75000"/>
                  </a:schemeClr>
                </a:solidFill>
              </a:rPr>
              <a:t>(עבר</a:t>
            </a:r>
            <a:r>
              <a:rPr lang="he-IL" sz="3200" dirty="0"/>
              <a:t>), היום(</a:t>
            </a:r>
            <a:r>
              <a:rPr lang="he-IL" sz="3200" dirty="0">
                <a:solidFill>
                  <a:schemeClr val="accent3">
                    <a:lumMod val="75000"/>
                  </a:schemeClr>
                </a:solidFill>
              </a:rPr>
              <a:t>הווה</a:t>
            </a:r>
            <a:r>
              <a:rPr lang="he-IL" sz="3200" dirty="0"/>
              <a:t>), מחר(</a:t>
            </a:r>
            <a:r>
              <a:rPr lang="he-IL" sz="3200" dirty="0">
                <a:solidFill>
                  <a:schemeClr val="accent3">
                    <a:lumMod val="75000"/>
                  </a:schemeClr>
                </a:solidFill>
              </a:rPr>
              <a:t>עתיד</a:t>
            </a:r>
            <a:r>
              <a:rPr lang="he-IL" sz="3200" dirty="0"/>
              <a:t>).</a:t>
            </a: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dirty="0"/>
              <a:t>2. </a:t>
            </a:r>
            <a:r>
              <a:rPr lang="he-IL" sz="3200" b="1" dirty="0"/>
              <a:t>גופים:</a:t>
            </a:r>
            <a:r>
              <a:rPr lang="he-IL" sz="3200" dirty="0"/>
              <a:t> מדבר/ת , נוכח/ת , נסתר/ת , מדברים/ות, נוכחים/ות, נסתרים/ות.</a:t>
            </a:r>
          </a:p>
          <a:p>
            <a:pPr>
              <a:spcAft>
                <a:spcPts val="0"/>
              </a:spcAft>
              <a:buNone/>
              <a:defRPr/>
            </a:pPr>
            <a:endParaRPr lang="he-IL" sz="3200" dirty="0"/>
          </a:p>
          <a:p>
            <a:pPr>
              <a:spcAft>
                <a:spcPts val="0"/>
              </a:spcAft>
              <a:defRPr/>
            </a:pP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dirty="0"/>
              <a:t>ראינו שרכיב הזמן מצוי בפועל .</a:t>
            </a: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u="sng" dirty="0"/>
              <a:t>"טיפ"</a:t>
            </a:r>
            <a:r>
              <a:rPr lang="he-IL" sz="3200" dirty="0"/>
              <a:t>: כדי להחליט אם לפניכם פועל, ערכו את הבדיקה הבאה:</a:t>
            </a: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dirty="0"/>
              <a:t>שאלו שתי שאלות:</a:t>
            </a: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dirty="0"/>
              <a:t>א.	מי ביצע את הפעולה?  </a:t>
            </a:r>
            <a:endParaRPr lang="en-US" sz="3200" dirty="0"/>
          </a:p>
          <a:p>
            <a:pPr>
              <a:spcAft>
                <a:spcPts val="0"/>
              </a:spcAft>
              <a:defRPr/>
            </a:pPr>
            <a:r>
              <a:rPr lang="he-IL" sz="3200" dirty="0"/>
              <a:t>ב.	מתי בוצעה הפעולה?   </a:t>
            </a:r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38940" y="605118"/>
            <a:ext cx="10871177" cy="887506"/>
          </a:xfrm>
        </p:spPr>
        <p:txBody>
          <a:bodyPr/>
          <a:lstStyle/>
          <a:p>
            <a:r>
              <a:rPr lang="he-IL" dirty="0"/>
              <a:t>בניינים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1630329" y="1534055"/>
            <a:ext cx="11256659" cy="432002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he-IL" sz="3200" dirty="0">
                <a:solidFill>
                  <a:schemeClr val="accent6">
                    <a:lumMod val="50000"/>
                  </a:schemeClr>
                </a:solidFill>
              </a:rPr>
              <a:t>הבניין הוא "תבנית" של פועל .</a:t>
            </a:r>
            <a:br>
              <a:rPr lang="en-US" sz="3200" dirty="0">
                <a:solidFill>
                  <a:schemeClr val="accent6">
                    <a:lumMod val="50000"/>
                  </a:schemeClr>
                </a:solidFill>
              </a:rPr>
            </a:br>
            <a:endParaRPr lang="he-IL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he-IL" sz="3200" dirty="0">
                <a:solidFill>
                  <a:schemeClr val="accent6">
                    <a:lumMod val="50000"/>
                  </a:schemeClr>
                </a:solidFill>
              </a:rPr>
              <a:t>הבניין רשום בצורה קבועה ושומר על:</a:t>
            </a:r>
            <a:br>
              <a:rPr lang="en-US" sz="3200" dirty="0"/>
            </a:br>
            <a:endParaRPr lang="he-IL" sz="3200" dirty="0"/>
          </a:p>
          <a:p>
            <a:pPr marL="514350" indent="-514350" algn="r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he-IL" i="1" u="sng" dirty="0">
                <a:solidFill>
                  <a:srgbClr val="FF0000"/>
                </a:solidFill>
              </a:rPr>
              <a:t>ניקוד</a:t>
            </a:r>
            <a:r>
              <a:rPr lang="he-IL" dirty="0"/>
              <a:t> קבוע.</a:t>
            </a:r>
          </a:p>
          <a:p>
            <a:pPr marL="514350" indent="-514350" algn="r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he-IL" i="1" u="sng" dirty="0">
                <a:solidFill>
                  <a:srgbClr val="FF0000"/>
                </a:solidFill>
              </a:rPr>
              <a:t>מוספיות</a:t>
            </a:r>
            <a:r>
              <a:rPr lang="he-IL" dirty="0"/>
              <a:t> (אותיות שמוספות לשורש) קבועות.</a:t>
            </a:r>
          </a:p>
          <a:p>
            <a:pPr marL="514350" indent="-514350" algn="r">
              <a:spcAft>
                <a:spcPts val="0"/>
              </a:spcAft>
              <a:defRPr/>
            </a:pPr>
            <a:endParaRPr lang="he-IL" dirty="0"/>
          </a:p>
          <a:p>
            <a:pPr marL="514350" indent="-514350" algn="r">
              <a:spcAft>
                <a:spcPts val="0"/>
              </a:spcAft>
              <a:defRPr/>
            </a:pPr>
            <a:r>
              <a:rPr lang="he-IL" dirty="0"/>
              <a:t>השורש בבניין משתנה מפועל לפועל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38940" y="739588"/>
            <a:ext cx="10871177" cy="927847"/>
          </a:xfrm>
        </p:spPr>
        <p:txBody>
          <a:bodyPr/>
          <a:lstStyle/>
          <a:p>
            <a:r>
              <a:rPr lang="he-IL" dirty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בעברית יש שבעה בניינים:</a:t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9965" y="1492623"/>
            <a:ext cx="12398188" cy="4719917"/>
          </a:xfrm>
        </p:spPr>
        <p:txBody>
          <a:bodyPr/>
          <a:lstStyle/>
          <a:p>
            <a:r>
              <a:rPr lang="he-IL" u="sng" dirty="0"/>
              <a:t>אותיות השורש בבניינים הן: פ.ע.ל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0"/>
          </p:nvPr>
        </p:nvSpPr>
        <p:spPr>
          <a:xfrm>
            <a:off x="738117" y="2205319"/>
            <a:ext cx="10872000" cy="4921622"/>
          </a:xfrm>
        </p:spPr>
        <p:txBody>
          <a:bodyPr/>
          <a:lstStyle/>
          <a:p>
            <a:r>
              <a:rPr lang="he-IL" dirty="0"/>
              <a:t>  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738940" y="2413338"/>
            <a:ext cx="108711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defRPr/>
            </a:pPr>
            <a:r>
              <a:rPr lang="he-IL" altLang="en-US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he-IL" altLang="en-US" sz="28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אליפסה 3"/>
          <p:cNvSpPr/>
          <p:nvPr/>
        </p:nvSpPr>
        <p:spPr>
          <a:xfrm>
            <a:off x="3977341" y="2420938"/>
            <a:ext cx="1223963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5400" dirty="0">
                <a:latin typeface="Guttman Yad-Brush" pitchFamily="2" charset="-79"/>
                <a:cs typeface="Guttman Yad-Brush" pitchFamily="2" charset="-79"/>
              </a:rPr>
              <a:t>פ</a:t>
            </a:r>
          </a:p>
        </p:txBody>
      </p:sp>
      <p:sp>
        <p:nvSpPr>
          <p:cNvPr id="7" name="אליפסה 3"/>
          <p:cNvSpPr/>
          <p:nvPr/>
        </p:nvSpPr>
        <p:spPr>
          <a:xfrm>
            <a:off x="2484437" y="2420938"/>
            <a:ext cx="1223963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5400" dirty="0">
                <a:latin typeface="Guttman Yad-Brush" pitchFamily="2" charset="-79"/>
                <a:cs typeface="Guttman Yad-Brush" pitchFamily="2" charset="-79"/>
              </a:rPr>
              <a:t>ע</a:t>
            </a:r>
          </a:p>
        </p:txBody>
      </p:sp>
      <p:sp>
        <p:nvSpPr>
          <p:cNvPr id="8" name="אליפסה 3"/>
          <p:cNvSpPr/>
          <p:nvPr/>
        </p:nvSpPr>
        <p:spPr>
          <a:xfrm>
            <a:off x="1036918" y="2420938"/>
            <a:ext cx="1223963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5400" dirty="0">
                <a:latin typeface="Guttman Yad-Brush" pitchFamily="2" charset="-79"/>
                <a:cs typeface="Guttman Yad-Brush" pitchFamily="2" charset="-79"/>
              </a:rPr>
              <a:t>ל</a:t>
            </a:r>
          </a:p>
        </p:txBody>
      </p:sp>
      <p:sp>
        <p:nvSpPr>
          <p:cNvPr id="9" name="הסבר אליפטי 7"/>
          <p:cNvSpPr/>
          <p:nvPr/>
        </p:nvSpPr>
        <p:spPr>
          <a:xfrm>
            <a:off x="1416820" y="3789363"/>
            <a:ext cx="3529012" cy="2303462"/>
          </a:xfrm>
          <a:prstGeom prst="wedgeEllipseCallout">
            <a:avLst>
              <a:gd name="adj1" fmla="val -86567"/>
              <a:gd name="adj2" fmla="val 73082"/>
            </a:avLst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Varela Round" panose="00000500000000000000" pitchFamily="2" charset="-79"/>
              </a:rPr>
              <a:t>האותיות המסומנות בצהוב נקראות: </a:t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Varela Round" panose="00000500000000000000" pitchFamily="2" charset="-79"/>
              </a:rPr>
            </a:br>
            <a:r>
              <a:rPr lang="he-IL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arela Round" panose="00000500000000000000" pitchFamily="2" charset="-79"/>
              </a:rPr>
              <a:t>מוספיות.</a:t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Varela Round" panose="00000500000000000000" pitchFamily="2" charset="-79"/>
              </a:rPr>
            </a:br>
            <a:r>
              <a:rPr lang="he-IL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Varela Round" panose="00000500000000000000" pitchFamily="2" charset="-79"/>
              </a:rPr>
              <a:t>(הן נוספות לאותיות השורש. )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8060789" y="2575596"/>
            <a:ext cx="1172306" cy="92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הִתְ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פַעֵל</a:t>
            </a:r>
            <a:endParaRPr lang="ar-SA" sz="2800" dirty="0"/>
          </a:p>
        </p:txBody>
      </p:sp>
      <p:sp>
        <p:nvSpPr>
          <p:cNvPr id="11" name="مستطيل 10"/>
          <p:cNvSpPr/>
          <p:nvPr/>
        </p:nvSpPr>
        <p:spPr>
          <a:xfrm>
            <a:off x="8318695" y="5225835"/>
            <a:ext cx="1172307" cy="1087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הֻ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פְעַל</a:t>
            </a:r>
            <a:endParaRPr lang="ar-SA" sz="2800" dirty="0"/>
          </a:p>
        </p:txBody>
      </p:sp>
      <p:sp>
        <p:nvSpPr>
          <p:cNvPr id="12" name="مستطيل 11"/>
          <p:cNvSpPr/>
          <p:nvPr/>
        </p:nvSpPr>
        <p:spPr>
          <a:xfrm>
            <a:off x="6189787" y="5032753"/>
            <a:ext cx="1244989" cy="1060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הִ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פְעִ</a:t>
            </a:r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ל</a:t>
            </a:r>
            <a:endParaRPr lang="ar-SA" sz="2800" dirty="0"/>
          </a:p>
        </p:txBody>
      </p:sp>
      <p:sp>
        <p:nvSpPr>
          <p:cNvPr id="13" name="مستطيل 12"/>
          <p:cNvSpPr/>
          <p:nvPr/>
        </p:nvSpPr>
        <p:spPr>
          <a:xfrm>
            <a:off x="10077156" y="3896558"/>
            <a:ext cx="1185957" cy="840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פֻּעַל</a:t>
            </a:r>
            <a:endParaRPr lang="ar-SA" sz="2800" dirty="0"/>
          </a:p>
        </p:txBody>
      </p:sp>
      <p:sp>
        <p:nvSpPr>
          <p:cNvPr id="14" name="مستطيل 13"/>
          <p:cNvSpPr/>
          <p:nvPr/>
        </p:nvSpPr>
        <p:spPr>
          <a:xfrm>
            <a:off x="10424160" y="2575596"/>
            <a:ext cx="1185957" cy="92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פִּעֵל</a:t>
            </a:r>
            <a:endParaRPr lang="ar-SA" sz="3200" dirty="0"/>
          </a:p>
        </p:txBody>
      </p:sp>
      <p:sp>
        <p:nvSpPr>
          <p:cNvPr id="15" name="مستطيل 14"/>
          <p:cNvSpPr/>
          <p:nvPr/>
        </p:nvSpPr>
        <p:spPr>
          <a:xfrm>
            <a:off x="6189786" y="3500438"/>
            <a:ext cx="1244990" cy="987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נִ</a:t>
            </a:r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פְעַל</a:t>
            </a:r>
            <a:endParaRPr lang="ar-SA" sz="2800" dirty="0"/>
          </a:p>
        </p:txBody>
      </p:sp>
      <p:sp>
        <p:nvSpPr>
          <p:cNvPr id="16" name="مستطيل 15"/>
          <p:cNvSpPr/>
          <p:nvPr/>
        </p:nvSpPr>
        <p:spPr>
          <a:xfrm>
            <a:off x="8060789" y="3812298"/>
            <a:ext cx="1172306" cy="924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altLang="en-US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פָעַל</a:t>
            </a:r>
            <a:r>
              <a:rPr lang="en-US" altLang="en-US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38940" y="376518"/>
            <a:ext cx="10871177" cy="1358153"/>
          </a:xfrm>
        </p:spPr>
        <p:txBody>
          <a:bodyPr/>
          <a:lstStyle/>
          <a:p>
            <a:r>
              <a:rPr lang="he-IL" sz="3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כיצד בודקים מה הבניין המתאים לכל פועל?</a:t>
            </a:r>
            <a:endParaRPr lang="ar-SA" sz="3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04734" y="1465729"/>
            <a:ext cx="10329046" cy="4781685"/>
          </a:xfrm>
        </p:spPr>
        <p:txBody>
          <a:bodyPr/>
          <a:lstStyle/>
          <a:p>
            <a:pPr marL="514350" indent="-514350" algn="r">
              <a:lnSpc>
                <a:spcPct val="170000"/>
              </a:lnSpc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he-IL" b="0" dirty="0"/>
              <a:t>אם הפועל רשום בצורה המקורית שלו – </a:t>
            </a:r>
            <a:br>
              <a:rPr lang="en-US" b="0" dirty="0"/>
            </a:br>
            <a:r>
              <a:rPr lang="he-IL" b="0" dirty="0"/>
              <a:t>זכר יחיד, עבר וגוף שלישי : </a:t>
            </a:r>
            <a:br>
              <a:rPr lang="en-US" b="0" dirty="0"/>
            </a:br>
            <a:r>
              <a:rPr lang="he-IL" b="0" dirty="0"/>
              <a:t>בודקים </a:t>
            </a:r>
            <a:r>
              <a:rPr lang="he-IL" b="0" i="1" dirty="0"/>
              <a:t>ישירות</a:t>
            </a:r>
            <a:r>
              <a:rPr lang="he-IL" b="0" dirty="0"/>
              <a:t> מהו הבניין </a:t>
            </a:r>
            <a:r>
              <a:rPr lang="he-IL" b="0" i="1" dirty="0"/>
              <a:t>מבלי לשנות </a:t>
            </a:r>
            <a:r>
              <a:rPr lang="he-IL" b="0" dirty="0"/>
              <a:t>את הפועל הנתון.</a:t>
            </a:r>
            <a:br>
              <a:rPr lang="he-IL" sz="1800" b="0" dirty="0"/>
            </a:br>
            <a:r>
              <a:rPr lang="he-IL" sz="2800" b="0" dirty="0"/>
              <a:t>רון </a:t>
            </a:r>
            <a:r>
              <a:rPr lang="he-IL" sz="2800" b="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קפץ</a:t>
            </a:r>
            <a:r>
              <a:rPr lang="he-IL" sz="2800" b="0" dirty="0"/>
              <a:t> מעל החבל.   (מי קפץ? הוא )</a:t>
            </a:r>
            <a:br>
              <a:rPr lang="en-US" sz="2800" b="0" dirty="0"/>
            </a:br>
            <a:r>
              <a:rPr lang="he-IL" sz="2800" b="0" dirty="0"/>
              <a:t>הפועל </a:t>
            </a:r>
            <a:r>
              <a:rPr lang="he-IL" sz="2800" b="0" dirty="0">
                <a:solidFill>
                  <a:srgbClr val="FF0000"/>
                </a:solidFill>
              </a:rPr>
              <a:t>"קפץ" </a:t>
            </a:r>
            <a:r>
              <a:rPr lang="he-IL" sz="2800" b="0" dirty="0"/>
              <a:t>רשום בצורתו הבסיסית ולכן ניתן לבדוק לאיזה בניין הוא שייך</a:t>
            </a:r>
            <a:r>
              <a:rPr lang="en-US" sz="2800" b="0" dirty="0"/>
              <a:t>                             </a:t>
            </a:r>
            <a:r>
              <a:rPr lang="he-IL" sz="2800" b="0" dirty="0">
                <a:solidFill>
                  <a:srgbClr val="FF0000"/>
                </a:solidFill>
              </a:rPr>
              <a:t>קָפַץ</a:t>
            </a:r>
            <a:r>
              <a:rPr lang="en-US" sz="2800" b="0" dirty="0">
                <a:solidFill>
                  <a:srgbClr val="FF0000"/>
                </a:solidFill>
              </a:rPr>
              <a:t>  </a:t>
            </a:r>
            <a:r>
              <a:rPr lang="he-IL" sz="2800" b="0" dirty="0">
                <a:solidFill>
                  <a:srgbClr val="FF0000"/>
                </a:solidFill>
              </a:rPr>
              <a:t> </a:t>
            </a:r>
            <a:r>
              <a:rPr lang="he-IL" sz="2800" b="0" dirty="0">
                <a:solidFill>
                  <a:srgbClr val="FF0000"/>
                </a:solidFill>
                <a:sym typeface="Wingdings" pitchFamily="2" charset="2"/>
              </a:rPr>
              <a:t></a:t>
            </a:r>
            <a:endParaRPr lang="ar-SA" b="0" dirty="0"/>
          </a:p>
        </p:txBody>
      </p:sp>
      <p:sp>
        <p:nvSpPr>
          <p:cNvPr id="4" name="תרשים זרימה: סרט מנוקב 10"/>
          <p:cNvSpPr/>
          <p:nvPr/>
        </p:nvSpPr>
        <p:spPr>
          <a:xfrm>
            <a:off x="3138398" y="5555130"/>
            <a:ext cx="1584325" cy="86360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3200" b="1" dirty="0">
                <a:solidFill>
                  <a:srgbClr val="FF0000"/>
                </a:solidFill>
                <a:sym typeface="Wingdings" pitchFamily="2" charset="2"/>
              </a:rPr>
              <a:t>פָעַל</a:t>
            </a:r>
            <a:endParaRPr lang="he-IL" sz="32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570</Words>
  <Application>Microsoft Office PowerPoint</Application>
  <PresentationFormat>מותאם אישית</PresentationFormat>
  <Paragraphs>145</Paragraphs>
  <Slides>16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2" baseType="lpstr">
      <vt:lpstr>Arial</vt:lpstr>
      <vt:lpstr>Calibri</vt:lpstr>
      <vt:lpstr>Guttman Yad-Brush</vt:lpstr>
      <vt:lpstr>Varela Round</vt:lpstr>
      <vt:lpstr>Wingdings</vt:lpstr>
      <vt:lpstr>ערכת נושא Office</vt:lpstr>
      <vt:lpstr>מערכת שידורים לאומית</vt:lpstr>
      <vt:lpstr>שם השיעור</vt:lpstr>
      <vt:lpstr>מה נלמד היום </vt:lpstr>
      <vt:lpstr>שורש</vt:lpstr>
      <vt:lpstr>תרגול</vt:lpstr>
      <vt:lpstr>הפועל</vt:lpstr>
      <vt:lpstr>בניינים</vt:lpstr>
      <vt:lpstr>בעברית יש שבעה בניינים: </vt:lpstr>
      <vt:lpstr>כיצד בודקים מה הבניין המתאים לכל פועל?</vt:lpstr>
      <vt:lpstr>אם הפועל רשום בצורה נטויה , לא נוכל לבדוק אותו ישירות. כיצד נבדוק אם כן?</vt:lpstr>
      <vt:lpstr>תרגול</vt:lpstr>
      <vt:lpstr> </vt:lpstr>
      <vt:lpstr>מצגת של PowerPoint‏</vt:lpstr>
      <vt:lpstr>סיכום- תרגול</vt:lpstr>
      <vt:lpstr>שאלת בגרות לדוגמה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טלי מנו</cp:lastModifiedBy>
  <cp:revision>42</cp:revision>
  <dcterms:created xsi:type="dcterms:W3CDTF">2020-03-15T19:13:03Z</dcterms:created>
  <dcterms:modified xsi:type="dcterms:W3CDTF">2020-04-21T18:05:37Z</dcterms:modified>
</cp:coreProperties>
</file>