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62" r:id="rId3"/>
    <p:sldId id="375" r:id="rId4"/>
    <p:sldId id="263" r:id="rId5"/>
    <p:sldId id="288" r:id="rId6"/>
    <p:sldId id="348" r:id="rId7"/>
    <p:sldId id="346" r:id="rId8"/>
    <p:sldId id="350" r:id="rId9"/>
    <p:sldId id="353" r:id="rId10"/>
    <p:sldId id="349" r:id="rId11"/>
    <p:sldId id="351" r:id="rId12"/>
    <p:sldId id="354" r:id="rId13"/>
    <p:sldId id="303" r:id="rId14"/>
    <p:sldId id="301" r:id="rId15"/>
    <p:sldId id="355" r:id="rId16"/>
    <p:sldId id="361" r:id="rId17"/>
    <p:sldId id="364" r:id="rId18"/>
    <p:sldId id="365" r:id="rId19"/>
    <p:sldId id="363" r:id="rId20"/>
    <p:sldId id="356" r:id="rId21"/>
    <p:sldId id="366" r:id="rId22"/>
    <p:sldId id="367" r:id="rId23"/>
    <p:sldId id="369" r:id="rId24"/>
    <p:sldId id="370" r:id="rId25"/>
    <p:sldId id="371" r:id="rId26"/>
    <p:sldId id="372" r:id="rId27"/>
    <p:sldId id="373" r:id="rId28"/>
    <p:sldId id="374" r:id="rId29"/>
    <p:sldId id="291" r:id="rId3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92D050"/>
    <a:srgbClr val="6CF0FF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796" autoAdjust="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888" y="60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י"ג/אב/תש"ף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Varela Round" panose="00000500000000000000" pitchFamily="2" charset="-79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כתיבת תוכנית ב-</a:t>
            </a:r>
            <a:r>
              <a:rPr lang="en-US" dirty="0"/>
              <a:t>C##</a:t>
            </a:r>
            <a:r>
              <a:rPr lang="he-IL" dirty="0"/>
              <a:t> או </a:t>
            </a:r>
            <a:r>
              <a:rPr lang="en-US" dirty="0"/>
              <a:t>Java</a:t>
            </a:r>
            <a:endParaRPr lang="he-IL" dirty="0"/>
          </a:p>
          <a:p>
            <a:r>
              <a:rPr lang="he-IL" dirty="0"/>
              <a:t>הדוגמאות הן ב-</a:t>
            </a:r>
            <a:r>
              <a:rPr lang="en-US" dirty="0"/>
              <a:t>java</a:t>
            </a:r>
            <a:r>
              <a:rPr lang="he-IL" dirty="0"/>
              <a:t> אך ההבדלים הם בעיקר בפקודות הקלט והפלט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27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6F83B4-4527-4147-AD95-DA0687FA723C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0643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3945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129222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solidFill>
                  <a:srgbClr val="192A72"/>
                </a:solidFill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96000" y="191988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194D36-FE0A-4C9F-8946-7441BBD041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65A56D-9132-4626-874B-D91437478839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D0F400-87FD-46D3-B4A3-AC189F03B752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D9617-ADF9-485F-8AE6-FD3940CA7E4F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מציין מיקום של מספר שקופית 22">
            <a:extLst>
              <a:ext uri="{FF2B5EF4-FFF2-40B4-BE49-F238E27FC236}">
                <a16:creationId xmlns:a16="http://schemas.microsoft.com/office/drawing/2014/main" id="{1D40CDBA-CE8D-4E82-AAAC-CCBC39F3F87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101B9CB6-49B4-453D-B184-EBAC942B41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61052" y="3409122"/>
            <a:ext cx="9203635" cy="804863"/>
          </a:xfrm>
        </p:spPr>
        <p:txBody>
          <a:bodyPr/>
          <a:lstStyle>
            <a:lvl1pPr marL="0" indent="0" algn="ctr" rtl="0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74" r:id="rId4"/>
    <p:sldLayoutId id="2147483675" r:id="rId5"/>
    <p:sldLayoutId id="2147483650" r:id="rId6"/>
    <p:sldLayoutId id="2147483676" r:id="rId7"/>
    <p:sldLayoutId id="2147483653" r:id="rId8"/>
    <p:sldLayoutId id="2147483666" r:id="rId9"/>
    <p:sldLayoutId id="2147483677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he-qrcode-generator.com/" TargetMode="External"/><Relationship Id="rId5" Type="http://schemas.openxmlformats.org/officeDocument/2006/relationships/hyperlink" Target="https://youtu.be/xODFEFLQ8PQ" TargetMode="External"/><Relationship Id="rId4" Type="http://schemas.openxmlformats.org/officeDocument/2006/relationships/hyperlink" Target="https://youtu.be/NN9IgGTwbF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9300" y="940999"/>
            <a:ext cx="5847426" cy="939755"/>
          </a:xfrm>
        </p:spPr>
        <p:txBody>
          <a:bodyPr/>
          <a:lstStyle/>
          <a:p>
            <a:r>
              <a:rPr lang="he-IL" dirty="0"/>
              <a:t>בגרות  2006 - שאלה 7 סעיף א – </a:t>
            </a:r>
          </a:p>
          <a:p>
            <a:r>
              <a:rPr lang="he-IL" dirty="0"/>
              <a:t>גוף הפעולה –</a:t>
            </a:r>
            <a:r>
              <a:rPr lang="he-IL" dirty="0" err="1"/>
              <a:t> חי</a:t>
            </a:r>
            <a:r>
              <a:rPr lang="he-IL" dirty="0"/>
              <a:t>שוב הסכום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8146" y="2760991"/>
            <a:ext cx="334321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מחשבת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ו</a:t>
            </a:r>
            <a:r>
              <a:rPr lang="he-IL" sz="2000" b="1" dirty="0">
                <a:solidFill>
                  <a:srgbClr val="FF0000"/>
                </a:solidFill>
              </a:rPr>
              <a:t>מחזירה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2000" b="1" dirty="0">
                <a:solidFill>
                  <a:srgbClr val="FF0000"/>
                </a:solidFill>
              </a:rPr>
              <a:t>סכום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הספרות 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בין הספרה הקטנה במספר 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לבין הספרה הגדולה במספר</a:t>
            </a:r>
            <a:endParaRPr lang="he-IL" sz="2000" b="1" dirty="0">
              <a:solidFill>
                <a:srgbClr val="7030A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760" y="1371599"/>
            <a:ext cx="6227380" cy="492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2" name="קבוצה 21"/>
          <p:cNvGrpSpPr/>
          <p:nvPr/>
        </p:nvGrpSpPr>
        <p:grpSpPr>
          <a:xfrm rot="20655551">
            <a:off x="5654573" y="3333679"/>
            <a:ext cx="4160354" cy="520374"/>
            <a:chOff x="6764480" y="3399922"/>
            <a:chExt cx="2010314" cy="795756"/>
          </a:xfrm>
        </p:grpSpPr>
        <p:sp>
          <p:nvSpPr>
            <p:cNvPr id="14" name="חץ: למטה 14">
              <a:extLst>
                <a:ext uri="{FF2B5EF4-FFF2-40B4-BE49-F238E27FC236}">
                  <a16:creationId xmlns:a16="http://schemas.microsoft.com/office/drawing/2014/main" id="{D216083D-1F2C-4C7C-BA5A-E1C1277680DE}"/>
                </a:ext>
              </a:extLst>
            </p:cNvPr>
            <p:cNvSpPr/>
            <p:nvPr/>
          </p:nvSpPr>
          <p:spPr>
            <a:xfrm rot="5400000">
              <a:off x="7283435" y="2880967"/>
              <a:ext cx="795756" cy="1833665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16861" y="3608766"/>
              <a:ext cx="155793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he-IL" sz="1600" b="1" dirty="0"/>
                <a:t>חישוב סכום</a:t>
              </a:r>
            </a:p>
          </p:txBody>
        </p:sp>
      </p:grpSp>
      <p:grpSp>
        <p:nvGrpSpPr>
          <p:cNvPr id="23" name="קבוצה 22"/>
          <p:cNvGrpSpPr/>
          <p:nvPr/>
        </p:nvGrpSpPr>
        <p:grpSpPr>
          <a:xfrm rot="20497170">
            <a:off x="2964766" y="4632844"/>
            <a:ext cx="6197791" cy="482501"/>
            <a:chOff x="3200378" y="5434445"/>
            <a:chExt cx="2141189" cy="670274"/>
          </a:xfrm>
        </p:grpSpPr>
        <p:sp>
          <p:nvSpPr>
            <p:cNvPr id="19" name="חץ: למטה 14">
              <a:extLst>
                <a:ext uri="{FF2B5EF4-FFF2-40B4-BE49-F238E27FC236}">
                  <a16:creationId xmlns:a16="http://schemas.microsoft.com/office/drawing/2014/main" id="{D216083D-1F2C-4C7C-BA5A-E1C1277680DE}"/>
                </a:ext>
              </a:extLst>
            </p:cNvPr>
            <p:cNvSpPr/>
            <p:nvPr/>
          </p:nvSpPr>
          <p:spPr>
            <a:xfrm rot="5400000">
              <a:off x="3914722" y="4720101"/>
              <a:ext cx="670274" cy="2098962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77742" y="5573047"/>
              <a:ext cx="156382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he-IL" b="1" dirty="0"/>
                <a:t>ערך מוחזר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67538" y="2192994"/>
            <a:ext cx="12553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solidFill>
                  <a:srgbClr val="7030A0"/>
                </a:solidFill>
              </a:rPr>
              <a:t>num=25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d1=2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d2=5</a:t>
            </a:r>
            <a:endParaRPr lang="he-IL" sz="1600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3091" y="2192994"/>
            <a:ext cx="125530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600" dirty="0">
                <a:solidFill>
                  <a:srgbClr val="7030A0"/>
                </a:solidFill>
              </a:rPr>
              <a:t>num=52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d1=5</a:t>
            </a:r>
          </a:p>
          <a:p>
            <a:pPr algn="l" rtl="0"/>
            <a:r>
              <a:rPr lang="en-US" sz="1600" dirty="0">
                <a:solidFill>
                  <a:srgbClr val="7030A0"/>
                </a:solidFill>
              </a:rPr>
              <a:t>d2=2</a:t>
            </a:r>
            <a:endParaRPr lang="he-IL" sz="1600" dirty="0">
              <a:solidFill>
                <a:srgbClr val="7030A0"/>
              </a:solidFill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350818" y="3667990"/>
            <a:ext cx="4629716" cy="650085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1433946" y="4616854"/>
            <a:ext cx="4629716" cy="630553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5" grpId="0"/>
      <p:bldP spid="16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258" y="940999"/>
            <a:ext cx="5954242" cy="562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9300" y="940999"/>
            <a:ext cx="5847426" cy="939755"/>
          </a:xfrm>
        </p:spPr>
        <p:txBody>
          <a:bodyPr/>
          <a:lstStyle/>
          <a:p>
            <a:r>
              <a:rPr lang="he-IL" dirty="0"/>
              <a:t>בגרות  2006 - שאלה 7 סעיף א</a:t>
            </a:r>
          </a:p>
          <a:p>
            <a:r>
              <a:rPr lang="he-IL" dirty="0"/>
              <a:t>גוף הפעולה –</a:t>
            </a:r>
            <a:r>
              <a:rPr lang="he-IL" dirty="0" err="1"/>
              <a:t> כולל</a:t>
            </a:r>
            <a:r>
              <a:rPr lang="he-IL" dirty="0"/>
              <a:t> סוגריים לבלוק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4727" y="2296391"/>
            <a:ext cx="39128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מחשבת ו</a:t>
            </a:r>
            <a:r>
              <a:rPr lang="he-IL" sz="2200" b="1" dirty="0">
                <a:solidFill>
                  <a:srgbClr val="FF0000"/>
                </a:solidFill>
              </a:rPr>
              <a:t>מחזירה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</a:t>
            </a:r>
            <a:r>
              <a:rPr lang="he-IL" sz="2200" b="1" dirty="0">
                <a:solidFill>
                  <a:srgbClr val="FF0000"/>
                </a:solidFill>
              </a:rPr>
              <a:t>סכום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הספרות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בין הספרה הקטנה במספר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לבין הספרה הגדולה במספר</a:t>
            </a:r>
            <a:endParaRPr lang="he-IL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58" y="3062706"/>
            <a:ext cx="6296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9932" y="1881606"/>
            <a:ext cx="6248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23755" y="941000"/>
            <a:ext cx="8652971" cy="648810"/>
          </a:xfrm>
        </p:spPr>
        <p:txBody>
          <a:bodyPr/>
          <a:lstStyle/>
          <a:p>
            <a:r>
              <a:rPr lang="he-IL" dirty="0"/>
              <a:t>בגרות  2006 - שאלה 7 סעיף א –</a:t>
            </a:r>
            <a:r>
              <a:rPr lang="he-IL" dirty="0" err="1"/>
              <a:t> קל</a:t>
            </a:r>
            <a:r>
              <a:rPr lang="he-IL" dirty="0"/>
              <a:t>ט/פלט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3766" y="1358012"/>
            <a:ext cx="4510654" cy="356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קבוצה 11"/>
          <p:cNvGrpSpPr/>
          <p:nvPr/>
        </p:nvGrpSpPr>
        <p:grpSpPr>
          <a:xfrm rot="20176826">
            <a:off x="10383930" y="1529578"/>
            <a:ext cx="1621960" cy="712634"/>
            <a:chOff x="10233268" y="1816784"/>
            <a:chExt cx="1844060" cy="678554"/>
          </a:xfrm>
        </p:grpSpPr>
        <p:sp>
          <p:nvSpPr>
            <p:cNvPr id="14" name="חץ: למטה 14">
              <a:extLst>
                <a:ext uri="{FF2B5EF4-FFF2-40B4-BE49-F238E27FC236}">
                  <a16:creationId xmlns:a16="http://schemas.microsoft.com/office/drawing/2014/main" id="{D216083D-1F2C-4C7C-BA5A-E1C1277680DE}"/>
                </a:ext>
              </a:extLst>
            </p:cNvPr>
            <p:cNvSpPr/>
            <p:nvPr/>
          </p:nvSpPr>
          <p:spPr>
            <a:xfrm rot="5400000">
              <a:off x="10816021" y="1234031"/>
              <a:ext cx="678554" cy="1844060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536382" y="2024934"/>
              <a:ext cx="1540946" cy="3223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he-IL" sz="1600" b="1" dirty="0"/>
                <a:t>זימון הפעולה</a:t>
              </a:r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2132412" y="4273247"/>
            <a:ext cx="1803468" cy="519803"/>
            <a:chOff x="3023755" y="5607242"/>
            <a:chExt cx="1803468" cy="519803"/>
          </a:xfrm>
        </p:grpSpPr>
        <p:sp>
          <p:nvSpPr>
            <p:cNvPr id="19" name="חץ: למטה 14">
              <a:extLst>
                <a:ext uri="{FF2B5EF4-FFF2-40B4-BE49-F238E27FC236}">
                  <a16:creationId xmlns:a16="http://schemas.microsoft.com/office/drawing/2014/main" id="{D216083D-1F2C-4C7C-BA5A-E1C1277680DE}"/>
                </a:ext>
              </a:extLst>
            </p:cNvPr>
            <p:cNvSpPr/>
            <p:nvPr/>
          </p:nvSpPr>
          <p:spPr>
            <a:xfrm rot="5400000">
              <a:off x="3665587" y="4965410"/>
              <a:ext cx="519803" cy="1803468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60827" y="5705758"/>
              <a:ext cx="1163129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he-IL" sz="1600" b="1" dirty="0"/>
                <a:t>ערך מוחזר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59" y="2538338"/>
            <a:ext cx="2324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קבוצה 15"/>
          <p:cNvGrpSpPr/>
          <p:nvPr/>
        </p:nvGrpSpPr>
        <p:grpSpPr>
          <a:xfrm rot="19763865">
            <a:off x="10193060" y="2636603"/>
            <a:ext cx="1627250" cy="712634"/>
            <a:chOff x="10263338" y="1774204"/>
            <a:chExt cx="1850074" cy="678554"/>
          </a:xfrm>
        </p:grpSpPr>
        <p:sp>
          <p:nvSpPr>
            <p:cNvPr id="21" name="חץ: למטה 14">
              <a:extLst>
                <a:ext uri="{FF2B5EF4-FFF2-40B4-BE49-F238E27FC236}">
                  <a16:creationId xmlns:a16="http://schemas.microsoft.com/office/drawing/2014/main" id="{D216083D-1F2C-4C7C-BA5A-E1C1277680DE}"/>
                </a:ext>
              </a:extLst>
            </p:cNvPr>
            <p:cNvSpPr/>
            <p:nvPr/>
          </p:nvSpPr>
          <p:spPr>
            <a:xfrm rot="5400000">
              <a:off x="10846091" y="1191451"/>
              <a:ext cx="678554" cy="1844060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572466" y="1973838"/>
              <a:ext cx="1540946" cy="3223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he-IL" sz="1600" b="1" dirty="0"/>
                <a:t>זימון הפעולה</a:t>
              </a:r>
            </a:p>
          </p:txBody>
        </p:sp>
      </p:grp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5512" y="3765330"/>
            <a:ext cx="22479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2838" y="4262856"/>
            <a:ext cx="6219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0038" y="4987876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קבוצה 23"/>
          <p:cNvGrpSpPr/>
          <p:nvPr/>
        </p:nvGrpSpPr>
        <p:grpSpPr>
          <a:xfrm rot="19763865">
            <a:off x="9804522" y="3906538"/>
            <a:ext cx="1627250" cy="712634"/>
            <a:chOff x="10263338" y="1774204"/>
            <a:chExt cx="1850074" cy="678554"/>
          </a:xfrm>
        </p:grpSpPr>
        <p:sp>
          <p:nvSpPr>
            <p:cNvPr id="25" name="חץ: למטה 14">
              <a:extLst>
                <a:ext uri="{FF2B5EF4-FFF2-40B4-BE49-F238E27FC236}">
                  <a16:creationId xmlns:a16="http://schemas.microsoft.com/office/drawing/2014/main" id="{D216083D-1F2C-4C7C-BA5A-E1C1277680DE}"/>
                </a:ext>
              </a:extLst>
            </p:cNvPr>
            <p:cNvSpPr/>
            <p:nvPr/>
          </p:nvSpPr>
          <p:spPr>
            <a:xfrm rot="5400000">
              <a:off x="10846091" y="1191451"/>
              <a:ext cx="678554" cy="1844060"/>
            </a:xfrm>
            <a:prstGeom prst="downArrow">
              <a:avLst>
                <a:gd name="adj1" fmla="val 50000"/>
                <a:gd name="adj2" fmla="val 80000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572466" y="1973838"/>
              <a:ext cx="1540946" cy="3223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he-IL" sz="1600" b="1" dirty="0"/>
                <a:t>זימון הפעולה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הפסקה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24235" y="1070267"/>
            <a:ext cx="9641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u="sng" dirty="0"/>
              <a:t>נסו להתמודד בעצמכם!</a:t>
            </a:r>
            <a:endParaRPr lang="he-IL" sz="28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7955" y="2878282"/>
            <a:ext cx="8298876" cy="295465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800" b="1" dirty="0">
                <a:solidFill>
                  <a:srgbClr val="FF0000"/>
                </a:solidFill>
              </a:rPr>
              <a:t> </a:t>
            </a:r>
            <a:r>
              <a:rPr lang="he-IL" sz="2400" b="1" dirty="0">
                <a:solidFill>
                  <a:srgbClr val="0070C0"/>
                </a:solidFill>
              </a:rPr>
              <a:t>נתחו את המשימה ורשמו את שלבי העבודה הנדרשים.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400" b="1" dirty="0">
                <a:solidFill>
                  <a:srgbClr val="FF0000"/>
                </a:solidFill>
              </a:rPr>
              <a:t> </a:t>
            </a:r>
            <a:r>
              <a:rPr lang="he-IL" sz="2400" b="1" dirty="0">
                <a:solidFill>
                  <a:srgbClr val="0070C0"/>
                </a:solidFill>
              </a:rPr>
              <a:t>כתבו את כותרת הפעולה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400" b="1" dirty="0">
                <a:solidFill>
                  <a:srgbClr val="0070C0"/>
                </a:solidFill>
              </a:rPr>
              <a:t>כתבו את גוף הפעולה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400" b="1" dirty="0">
                <a:solidFill>
                  <a:srgbClr val="0070C0"/>
                </a:solidFill>
              </a:rPr>
              <a:t>זמנו את הפעולה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400" b="1" dirty="0">
                <a:solidFill>
                  <a:srgbClr val="0070C0"/>
                </a:solidFill>
              </a:rPr>
              <a:t>הריצו את התוכנית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1593487"/>
            <a:ext cx="11904521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מספר דו ספרתי  </a:t>
            </a:r>
            <a:r>
              <a:rPr lang="he-IL" sz="2200" b="1" dirty="0">
                <a:solidFill>
                  <a:srgbClr val="FF0000"/>
                </a:solidFill>
              </a:rPr>
              <a:t>שלם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וחיובי , שספרותיו שונות זו מזו.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מחזירה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2200" b="1" dirty="0">
                <a:solidFill>
                  <a:srgbClr val="FF0000"/>
                </a:solidFill>
              </a:rPr>
              <a:t>סכום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הספרות בין הספרה הקטנה לספרה הגדולה במספר (כולל).</a:t>
            </a:r>
            <a:endParaRPr lang="he-IL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2007 - 899222-  שאלה 8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/>
          <a:srcRect b="60105"/>
          <a:stretch>
            <a:fillRect/>
          </a:stretch>
        </p:blipFill>
        <p:spPr bwMode="auto">
          <a:xfrm>
            <a:off x="4551220" y="1633728"/>
            <a:ext cx="7586805" cy="24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6474" t="39623" r="4505"/>
          <a:stretch>
            <a:fillRect/>
          </a:stretch>
        </p:blipFill>
        <p:spPr bwMode="auto">
          <a:xfrm>
            <a:off x="509153" y="3397827"/>
            <a:ext cx="6334178" cy="343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מלבן 16"/>
          <p:cNvSpPr/>
          <p:nvPr/>
        </p:nvSpPr>
        <p:spPr>
          <a:xfrm>
            <a:off x="4987637" y="2441865"/>
            <a:ext cx="6720262" cy="93518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509153" y="3706094"/>
            <a:ext cx="5787738" cy="1271151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2007 - שאלה 8 סעיף א –</a:t>
            </a:r>
            <a:r>
              <a:rPr lang="he-IL" dirty="0" err="1"/>
              <a:t> טע</a:t>
            </a:r>
            <a:r>
              <a:rPr lang="he-IL" dirty="0"/>
              <a:t>נת כניסה וטענת יציאה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818" y="2348345"/>
            <a:ext cx="867640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ואת 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על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לקלוט את הקוטר של כל אחד מהפקקים שייצרה המכונה באותו יום, לחשב ו</a:t>
            </a:r>
            <a:r>
              <a:rPr lang="he-IL" sz="2200" b="1" dirty="0">
                <a:solidFill>
                  <a:srgbClr val="FF0000"/>
                </a:solidFill>
              </a:rPr>
              <a:t>להחזיר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2200" b="1" dirty="0">
                <a:solidFill>
                  <a:srgbClr val="FF0000"/>
                </a:solidFill>
              </a:rPr>
              <a:t>מספר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הפקקים התקינים.</a:t>
            </a:r>
            <a:endParaRPr lang="he-IL" sz="2200" b="1" dirty="0">
              <a:solidFill>
                <a:srgbClr val="7030A0"/>
              </a:solidFill>
            </a:endParaRPr>
          </a:p>
        </p:txBody>
      </p:sp>
      <p:sp>
        <p:nvSpPr>
          <p:cNvPr id="5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3771900" y="1652155"/>
            <a:ext cx="6785264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ניסוח טענת כניסה וטענת יציאה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2007 - שאלה 8 סעיף א –</a:t>
            </a:r>
            <a:r>
              <a:rPr lang="he-IL" dirty="0" err="1"/>
              <a:t> פע</a:t>
            </a:r>
            <a:r>
              <a:rPr lang="he-IL" dirty="0"/>
              <a:t>ולת עזר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3869901"/>
            <a:ext cx="867640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C0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וקוטר של פקק כלשהו.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ותחזיר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true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אם 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</a:rPr>
              <a:t>קוטר הפקק תקין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או </a:t>
            </a: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false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אם </a:t>
            </a:r>
            <a:r>
              <a:rPr lang="he-IL" sz="2200" b="1" dirty="0">
                <a:solidFill>
                  <a:srgbClr val="FF0000"/>
                </a:solidFill>
              </a:rPr>
              <a:t>קוטר הפקק לא תקין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he-IL" sz="2200" b="1" dirty="0">
              <a:solidFill>
                <a:srgbClr val="7030A0"/>
              </a:solidFill>
            </a:endParaRPr>
          </a:p>
        </p:txBody>
      </p:sp>
      <p:sp>
        <p:nvSpPr>
          <p:cNvPr id="14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2358736" y="1569027"/>
            <a:ext cx="8794981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פעולת עזר הבודקת האם קוטר הפקק תקין 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– ל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א חובה!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/>
          <a:srcRect t="13305" b="60105"/>
          <a:stretch>
            <a:fillRect/>
          </a:stretch>
        </p:blipFill>
        <p:spPr bwMode="auto">
          <a:xfrm>
            <a:off x="4675912" y="2254827"/>
            <a:ext cx="7586805" cy="161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מלבן 18"/>
          <p:cNvSpPr/>
          <p:nvPr/>
        </p:nvSpPr>
        <p:spPr>
          <a:xfrm>
            <a:off x="5133110" y="2254829"/>
            <a:ext cx="6720262" cy="93518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2007 - שאלה 8 סעיף א –</a:t>
            </a:r>
            <a:r>
              <a:rPr lang="he-IL" dirty="0" err="1"/>
              <a:t> פע</a:t>
            </a:r>
            <a:r>
              <a:rPr lang="he-IL" dirty="0"/>
              <a:t>ולת עזר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" y="4748645"/>
            <a:ext cx="843741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000" b="1" u="sng" dirty="0">
                <a:solidFill>
                  <a:srgbClr val="7030A0"/>
                </a:solidFill>
              </a:rPr>
              <a:t>טענת כניסה</a:t>
            </a:r>
            <a:r>
              <a:rPr lang="he-IL" sz="2000" b="1" dirty="0">
                <a:solidFill>
                  <a:srgbClr val="7030A0"/>
                </a:solidFill>
              </a:rPr>
              <a:t> :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000" b="1" dirty="0">
                <a:solidFill>
                  <a:srgbClr val="C00000"/>
                </a:solidFill>
              </a:rPr>
              <a:t>מקבלת כפרמטר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וקוטר 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של פקק כלשהו.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000" b="1" u="sng" dirty="0">
                <a:solidFill>
                  <a:srgbClr val="7030A0"/>
                </a:solidFill>
              </a:rPr>
              <a:t>טענת יציאה</a:t>
            </a:r>
            <a:r>
              <a:rPr lang="he-IL" sz="2000" b="1" dirty="0">
                <a:solidFill>
                  <a:srgbClr val="7030A0"/>
                </a:solidFill>
              </a:rPr>
              <a:t> :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תבדוק ותחזיר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true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אם </a:t>
            </a:r>
            <a:r>
              <a:rPr lang="he-IL" sz="2000" b="1" dirty="0">
                <a:solidFill>
                  <a:schemeClr val="accent6">
                    <a:lumMod val="50000"/>
                  </a:schemeClr>
                </a:solidFill>
              </a:rPr>
              <a:t>קוטר הפקק תקין </a:t>
            </a:r>
          </a:p>
          <a:p>
            <a:pPr>
              <a:lnSpc>
                <a:spcPct val="150000"/>
              </a:lnSpc>
            </a:pPr>
            <a:r>
              <a:rPr lang="he-IL" sz="2000" b="1" dirty="0">
                <a:solidFill>
                  <a:schemeClr val="accent6">
                    <a:lumMod val="50000"/>
                  </a:schemeClr>
                </a:solidFill>
              </a:rPr>
              <a:t>                         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או 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false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אם </a:t>
            </a:r>
            <a:r>
              <a:rPr lang="he-IL" sz="2000" b="1" dirty="0">
                <a:solidFill>
                  <a:srgbClr val="FF0000"/>
                </a:solidFill>
              </a:rPr>
              <a:t>קוטר הפקק לא תקין </a:t>
            </a:r>
            <a:r>
              <a:rPr lang="he-IL" sz="20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  <a:endParaRPr lang="he-IL" sz="2000" b="1" dirty="0">
              <a:solidFill>
                <a:srgbClr val="7030A0"/>
              </a:solidFill>
            </a:endParaRPr>
          </a:p>
        </p:txBody>
      </p:sp>
      <p:sp>
        <p:nvSpPr>
          <p:cNvPr id="14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218209" y="1444335"/>
            <a:ext cx="7193012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פעולת עזר הבודקת האם קוטר הפקק תקין</a:t>
            </a:r>
          </a:p>
        </p:txBody>
      </p:sp>
      <p:grpSp>
        <p:nvGrpSpPr>
          <p:cNvPr id="10" name="קבוצה 9"/>
          <p:cNvGrpSpPr/>
          <p:nvPr/>
        </p:nvGrpSpPr>
        <p:grpSpPr>
          <a:xfrm>
            <a:off x="6702136" y="1946853"/>
            <a:ext cx="5280415" cy="1392382"/>
            <a:chOff x="6188902" y="2254827"/>
            <a:chExt cx="5793649" cy="139238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/>
            <a:srcRect l="6026" t="13305" r="5395" b="60105"/>
            <a:stretch>
              <a:fillRect/>
            </a:stretch>
          </p:blipFill>
          <p:spPr bwMode="auto">
            <a:xfrm>
              <a:off x="6188902" y="2254827"/>
              <a:ext cx="5793649" cy="139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מלבן 18"/>
            <p:cNvSpPr/>
            <p:nvPr/>
          </p:nvSpPr>
          <p:spPr>
            <a:xfrm>
              <a:off x="6188902" y="2254829"/>
              <a:ext cx="5793649" cy="806234"/>
            </a:xfrm>
            <a:prstGeom prst="rect">
              <a:avLst/>
            </a:prstGeom>
            <a:solidFill>
              <a:schemeClr val="accent1">
                <a:alpha val="2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1220" y="3567837"/>
            <a:ext cx="3985370" cy="972991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8208" y="3044036"/>
            <a:ext cx="7068320" cy="141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2007 - 899222-  שאלה 8 –</a:t>
            </a:r>
            <a:r>
              <a:rPr lang="he-IL" dirty="0" err="1"/>
              <a:t> סעיף</a:t>
            </a:r>
            <a:r>
              <a:rPr lang="he-IL" dirty="0"/>
              <a:t> א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6474" t="39623" r="4505" b="32092"/>
          <a:stretch>
            <a:fillRect/>
          </a:stretch>
        </p:blipFill>
        <p:spPr bwMode="auto">
          <a:xfrm>
            <a:off x="6309849" y="2431472"/>
            <a:ext cx="5740949" cy="146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מלבן 17"/>
          <p:cNvSpPr/>
          <p:nvPr/>
        </p:nvSpPr>
        <p:spPr>
          <a:xfrm>
            <a:off x="6265821" y="2739738"/>
            <a:ext cx="5238538" cy="1152101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3633484" y="1672935"/>
            <a:ext cx="7193012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הפעולת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Check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–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ניסוח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טענת כניסה וטענת יציאה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8209" y="2431472"/>
            <a:ext cx="5548746" cy="36006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ואת 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על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לקלוט את הקוטר של כל אחד מהפקקים שייצרה המכונה באותו יום, לחשב ו</a:t>
            </a:r>
            <a:r>
              <a:rPr lang="he-IL" sz="2200" b="1" dirty="0">
                <a:solidFill>
                  <a:srgbClr val="FF0000"/>
                </a:solidFill>
              </a:rPr>
              <a:t>להחזיר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2200" b="1" dirty="0">
                <a:solidFill>
                  <a:srgbClr val="FF0000"/>
                </a:solidFill>
              </a:rPr>
              <a:t>מספר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הפקקים התקינים.</a:t>
            </a:r>
            <a:endParaRPr lang="he-IL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7511" y="2839452"/>
            <a:ext cx="9618384" cy="51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2007 - שאלה 8 סעיף א –</a:t>
            </a:r>
            <a:r>
              <a:rPr lang="he-IL" dirty="0" err="1"/>
              <a:t> הפ</a:t>
            </a:r>
            <a:r>
              <a:rPr lang="he-IL" dirty="0"/>
              <a:t>עולה </a:t>
            </a:r>
            <a:r>
              <a:rPr lang="en-US" dirty="0"/>
              <a:t>Check</a:t>
            </a:r>
            <a:endParaRPr lang="he-IL" dirty="0"/>
          </a:p>
        </p:txBody>
      </p:sp>
      <p:sp>
        <p:nvSpPr>
          <p:cNvPr id="7" name="סוגר מרובע ימני 6"/>
          <p:cNvSpPr/>
          <p:nvPr/>
        </p:nvSpPr>
        <p:spPr>
          <a:xfrm rot="5400000">
            <a:off x="6452752" y="2712026"/>
            <a:ext cx="124693" cy="1122219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5652655" y="3345873"/>
            <a:ext cx="17248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שם הפעולה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5255726" y="2411344"/>
            <a:ext cx="170412" cy="914404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4613564" y="2131566"/>
            <a:ext cx="14547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טיפוס</a:t>
            </a:r>
          </a:p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ערך מוחזר</a:t>
            </a:r>
          </a:p>
        </p:txBody>
      </p:sp>
      <p:sp>
        <p:nvSpPr>
          <p:cNvPr id="15" name="סוגר מרובע ימני 14"/>
          <p:cNvSpPr/>
          <p:nvPr/>
        </p:nvSpPr>
        <p:spPr>
          <a:xfrm rot="5400000">
            <a:off x="9193874" y="1450571"/>
            <a:ext cx="170413" cy="3803072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8458194" y="3500432"/>
            <a:ext cx="20357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רשימת פרמטרים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62346" y="4208318"/>
            <a:ext cx="867640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ואת 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על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לקלוט את הקוטר של כל אחד מהפקקים שייצרה המכונה באותו יום, לחשב ו</a:t>
            </a:r>
            <a:r>
              <a:rPr lang="he-IL" sz="2200" b="1" dirty="0">
                <a:solidFill>
                  <a:srgbClr val="FF0000"/>
                </a:solidFill>
              </a:rPr>
              <a:t>להחזיר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2200" b="1" dirty="0">
                <a:solidFill>
                  <a:srgbClr val="FF0000"/>
                </a:solidFill>
              </a:rPr>
              <a:t>מספר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הפקקים התקינים.</a:t>
            </a:r>
            <a:endParaRPr lang="he-IL" sz="2200" b="1" dirty="0">
              <a:solidFill>
                <a:srgbClr val="7030A0"/>
              </a:solidFill>
            </a:endParaRPr>
          </a:p>
        </p:txBody>
      </p:sp>
      <p:sp>
        <p:nvSpPr>
          <p:cNvPr id="14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6068292" y="1674366"/>
            <a:ext cx="5226626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הפעולת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Check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–</a:t>
            </a:r>
            <a:r>
              <a:rPr kumimoji="0" lang="he-IL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</a:t>
            </a:r>
            <a:r>
              <a:rPr kumimoji="0" 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כו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תרת הפעולה</a:t>
            </a: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291402" y="1400768"/>
            <a:ext cx="11900598" cy="1260000"/>
          </a:xfrm>
        </p:spPr>
        <p:txBody>
          <a:bodyPr/>
          <a:lstStyle/>
          <a:p>
            <a:r>
              <a:rPr lang="he-IL" dirty="0"/>
              <a:t>(פעולות –</a:t>
            </a:r>
            <a:r>
              <a:rPr lang="he-IL" dirty="0" err="1"/>
              <a:t> </a:t>
            </a:r>
            <a:r>
              <a:rPr lang="he-IL" sz="6000" dirty="0" err="1"/>
              <a:t>פת</a:t>
            </a:r>
            <a:r>
              <a:rPr lang="he-IL" sz="6000" dirty="0"/>
              <a:t>רון שאלות מבגרויות)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>
                <a:sym typeface="Varela Round"/>
              </a:rPr>
              <a:t>(מדעי המחשב י' –</a:t>
            </a:r>
            <a:r>
              <a:rPr lang="he-IL" dirty="0" err="1">
                <a:sym typeface="Varela Round"/>
              </a:rPr>
              <a:t> י"</a:t>
            </a:r>
            <a:r>
              <a:rPr lang="he-IL" dirty="0">
                <a:sym typeface="Varela Round"/>
              </a:rPr>
              <a:t>ב)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696000" y="3655831"/>
            <a:ext cx="10800000" cy="1107088"/>
          </a:xfrm>
        </p:spPr>
        <p:txBody>
          <a:bodyPr/>
          <a:lstStyle/>
          <a:p>
            <a:r>
              <a:rPr>
                <a:sym typeface="Varela Round"/>
              </a:rPr>
              <a:t>ויוי טרנר</a:t>
            </a:r>
          </a:p>
          <a:p>
            <a:r>
              <a:rPr sz="1600">
                <a:sym typeface="Varela Round"/>
              </a:rPr>
              <a:t>נבדק ע"י: דפנה קידרון </a:t>
            </a:r>
          </a:p>
          <a:p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755" y="1922457"/>
            <a:ext cx="8849592" cy="36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36719" y="940999"/>
            <a:ext cx="8840008" cy="794421"/>
          </a:xfrm>
        </p:spPr>
        <p:txBody>
          <a:bodyPr/>
          <a:lstStyle/>
          <a:p>
            <a:r>
              <a:rPr lang="he-IL" dirty="0"/>
              <a:t>בגרות  2007 - שאלה 8 סעיף א - שלד הפעולה </a:t>
            </a:r>
            <a:r>
              <a:rPr lang="en-US" dirty="0"/>
              <a:t>Check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7055427" y="2618509"/>
            <a:ext cx="482138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600" b="1" u="sng" dirty="0">
                <a:solidFill>
                  <a:srgbClr val="7030A0"/>
                </a:solidFill>
              </a:rPr>
              <a:t>טענת כניסה</a:t>
            </a:r>
            <a:r>
              <a:rPr lang="he-IL" sz="1600" b="1" dirty="0">
                <a:solidFill>
                  <a:srgbClr val="7030A0"/>
                </a:solidFill>
              </a:rPr>
              <a:t> : 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1600" b="1" dirty="0">
                <a:solidFill>
                  <a:srgbClr val="FF0000"/>
                </a:solidFill>
              </a:rPr>
              <a:t>מקבלת 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קוטר התקני של המכונה ומספר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600" b="1" u="sng" dirty="0">
                <a:solidFill>
                  <a:srgbClr val="7030A0"/>
                </a:solidFill>
              </a:rPr>
              <a:t>טענת יציאה</a:t>
            </a:r>
            <a:r>
              <a:rPr lang="he-IL" sz="1600" b="1" dirty="0">
                <a:solidFill>
                  <a:srgbClr val="7030A0"/>
                </a:solidFill>
              </a:rPr>
              <a:t> : על 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לקלוט את הקוטר של כל אחד מהפקקים שייצרה המכונה באותו יום, לחשב ו</a:t>
            </a:r>
            <a:r>
              <a:rPr lang="he-IL" sz="1600" b="1" dirty="0">
                <a:solidFill>
                  <a:srgbClr val="FF0000"/>
                </a:solidFill>
              </a:rPr>
              <a:t>להחזיר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1600" b="1" dirty="0">
                <a:solidFill>
                  <a:srgbClr val="FF0000"/>
                </a:solidFill>
              </a:rPr>
              <a:t>מספר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הפקקים התקינים.</a:t>
            </a:r>
            <a:endParaRPr lang="he-IL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935" y="1735420"/>
            <a:ext cx="7496319" cy="452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36719" y="940999"/>
            <a:ext cx="8840008" cy="794421"/>
          </a:xfrm>
        </p:spPr>
        <p:txBody>
          <a:bodyPr/>
          <a:lstStyle/>
          <a:p>
            <a:r>
              <a:rPr lang="he-IL" dirty="0"/>
              <a:t>בגרות  2007 - שאלה 8 סעיף א - גוף הפעולה </a:t>
            </a:r>
            <a:r>
              <a:rPr lang="en-US" dirty="0"/>
              <a:t>Check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7190509" y="2078182"/>
            <a:ext cx="482138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600" b="1" u="sng" dirty="0">
                <a:solidFill>
                  <a:srgbClr val="7030A0"/>
                </a:solidFill>
              </a:rPr>
              <a:t>טענת כניסה</a:t>
            </a:r>
            <a:r>
              <a:rPr lang="he-IL" sz="1600" b="1" dirty="0">
                <a:solidFill>
                  <a:srgbClr val="7030A0"/>
                </a:solidFill>
              </a:rPr>
              <a:t> : 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1600" b="1" dirty="0">
                <a:solidFill>
                  <a:srgbClr val="FF0000"/>
                </a:solidFill>
              </a:rPr>
              <a:t>מקבלת 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קוטר התקני של המכונה ומספר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1600" b="1" u="sng" dirty="0">
                <a:solidFill>
                  <a:srgbClr val="7030A0"/>
                </a:solidFill>
              </a:rPr>
              <a:t>טענת יציאה</a:t>
            </a:r>
            <a:r>
              <a:rPr lang="he-IL" sz="1600" b="1" dirty="0">
                <a:solidFill>
                  <a:srgbClr val="7030A0"/>
                </a:solidFill>
              </a:rPr>
              <a:t> : על 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לקלוט את הקוטר של כל אחד מהפקקים שייצרה המכונה באותו יום, לחשב ו</a:t>
            </a:r>
            <a:r>
              <a:rPr lang="he-IL" sz="1600" b="1" dirty="0">
                <a:solidFill>
                  <a:srgbClr val="FF0000"/>
                </a:solidFill>
              </a:rPr>
              <a:t>להחזיר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1600" b="1" dirty="0">
                <a:solidFill>
                  <a:srgbClr val="FF0000"/>
                </a:solidFill>
              </a:rPr>
              <a:t>מספר</a:t>
            </a:r>
            <a:r>
              <a:rPr lang="he-IL" sz="16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הפקקים התקינים.</a:t>
            </a:r>
            <a:endParaRPr lang="he-IL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2007 - 899222-  שאלה 8 –</a:t>
            </a:r>
            <a:r>
              <a:rPr lang="he-IL" dirty="0" err="1"/>
              <a:t> סעיף</a:t>
            </a:r>
            <a:r>
              <a:rPr lang="he-IL" dirty="0"/>
              <a:t> ב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 l="6474" t="66591" r="4505"/>
          <a:stretch>
            <a:fillRect/>
          </a:stretch>
        </p:blipFill>
        <p:spPr bwMode="auto">
          <a:xfrm>
            <a:off x="6309849" y="2410891"/>
            <a:ext cx="5740949" cy="172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מלבן 17"/>
          <p:cNvSpPr/>
          <p:nvPr/>
        </p:nvSpPr>
        <p:spPr>
          <a:xfrm>
            <a:off x="6309849" y="2717867"/>
            <a:ext cx="5238538" cy="1152101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515273" y="1672935"/>
            <a:ext cx="10000327" cy="457200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פעולה המזמנת את הפעולה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Check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 עבור 50 מכונות........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208" y="2608118"/>
            <a:ext cx="5725391" cy="26314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קולטת עבור 50 מכונות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ואת 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על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לחשב ו</a:t>
            </a:r>
            <a:r>
              <a:rPr lang="he-IL" sz="2200" b="1" dirty="0">
                <a:solidFill>
                  <a:srgbClr val="FF0000"/>
                </a:solidFill>
              </a:rPr>
              <a:t>להציג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2200" b="1" dirty="0">
                <a:solidFill>
                  <a:srgbClr val="FF0000"/>
                </a:solidFill>
              </a:rPr>
              <a:t>מספר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הפקקים התקינים שייצרה כל מכונה.</a:t>
            </a:r>
            <a:endParaRPr lang="he-IL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208" y="1995050"/>
            <a:ext cx="10622880" cy="334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61782"/>
            <a:ext cx="11161453" cy="457200"/>
          </a:xfrm>
        </p:spPr>
        <p:txBody>
          <a:bodyPr/>
          <a:lstStyle/>
          <a:p>
            <a:r>
              <a:rPr lang="he-IL" dirty="0"/>
              <a:t>בגרות  2007 - 899222-  שאלה 8 –</a:t>
            </a:r>
            <a:r>
              <a:rPr lang="he-IL" dirty="0" err="1"/>
              <a:t> סעיף</a:t>
            </a:r>
            <a:r>
              <a:rPr lang="he-IL" dirty="0"/>
              <a:t> ב</a:t>
            </a:r>
          </a:p>
        </p:txBody>
      </p:sp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62343" y="1439764"/>
            <a:ext cx="11201401" cy="644235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defTabSz="914491">
              <a:spcBef>
                <a:spcPct val="20000"/>
              </a:spcBef>
              <a:defRPr/>
            </a:pPr>
            <a:r>
              <a:rPr kumimoji="0" lang="he-IL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אפשרות א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: ה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פעולה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Main 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 מזמנת את הפעולה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Check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 עבור 50 מכונות........</a:t>
            </a:r>
            <a:endParaRPr kumimoji="0" lang="he-IL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536" y="5153890"/>
            <a:ext cx="7942926" cy="13388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b="1" u="sng" dirty="0">
                <a:solidFill>
                  <a:srgbClr val="7030A0"/>
                </a:solidFill>
              </a:rPr>
              <a:t>טענת כניסה</a:t>
            </a:r>
            <a:r>
              <a:rPr lang="he-IL" b="1" dirty="0">
                <a:solidFill>
                  <a:srgbClr val="7030A0"/>
                </a:solidFill>
              </a:rPr>
              <a:t> :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b="1" dirty="0">
                <a:solidFill>
                  <a:srgbClr val="FF0000"/>
                </a:solidFill>
              </a:rPr>
              <a:t>קולטת עבור 50 מכונות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ואת 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b="1" u="sng" dirty="0">
                <a:solidFill>
                  <a:srgbClr val="7030A0"/>
                </a:solidFill>
              </a:rPr>
              <a:t>טענת יציאה</a:t>
            </a:r>
            <a:r>
              <a:rPr lang="he-IL" b="1" dirty="0">
                <a:solidFill>
                  <a:srgbClr val="7030A0"/>
                </a:solidFill>
              </a:rPr>
              <a:t> :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תחשב ו</a:t>
            </a:r>
            <a:r>
              <a:rPr lang="he-IL" b="1" dirty="0">
                <a:solidFill>
                  <a:srgbClr val="FF0000"/>
                </a:solidFill>
              </a:rPr>
              <a:t>תציג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b="1" dirty="0">
                <a:solidFill>
                  <a:srgbClr val="FF0000"/>
                </a:solidFill>
              </a:rPr>
              <a:t>כמה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פקקים תקינים ייצרה כל מכונה.</a:t>
            </a:r>
            <a:endParaRPr lang="he-IL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536" y="2092036"/>
            <a:ext cx="101536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72173"/>
            <a:ext cx="11161453" cy="457200"/>
          </a:xfrm>
        </p:spPr>
        <p:txBody>
          <a:bodyPr/>
          <a:lstStyle/>
          <a:p>
            <a:r>
              <a:rPr lang="he-IL" dirty="0"/>
              <a:t>בגרות  2007 - 899222-  שאלה 8 –</a:t>
            </a:r>
            <a:r>
              <a:rPr lang="he-IL" dirty="0" err="1"/>
              <a:t> סעיף</a:t>
            </a:r>
            <a:r>
              <a:rPr lang="he-IL" dirty="0"/>
              <a:t> ב</a:t>
            </a:r>
          </a:p>
        </p:txBody>
      </p:sp>
      <p:sp>
        <p:nvSpPr>
          <p:cNvPr id="11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58069" y="1402773"/>
            <a:ext cx="11201401" cy="644235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defTabSz="914491">
              <a:spcBef>
                <a:spcPct val="20000"/>
              </a:spcBef>
              <a:defRPr/>
            </a:pPr>
            <a:r>
              <a:rPr kumimoji="0" lang="he-IL" sz="2200" b="1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אפשרות ב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Varela Round" pitchFamily="2" charset="-79"/>
                <a:ea typeface="+mn-ea"/>
                <a:cs typeface="Varela Round" panose="00000500000000000000" pitchFamily="2" charset="-79"/>
              </a:rPr>
              <a:t>: נכתוב 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פעולה </a:t>
            </a:r>
            <a:r>
              <a:rPr lang="en-US" sz="2200" b="1" dirty="0" err="1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CheckAll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 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 המזמנת את הפעולה </a:t>
            </a:r>
            <a:r>
              <a:rPr lang="en-US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Check</a:t>
            </a:r>
            <a:r>
              <a:rPr lang="he-IL" sz="22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 עבור 50 מכונות........</a:t>
            </a:r>
            <a:endParaRPr kumimoji="0" lang="he-IL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536" y="5153890"/>
            <a:ext cx="7942926" cy="1338828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b="1" u="sng" dirty="0">
                <a:solidFill>
                  <a:srgbClr val="7030A0"/>
                </a:solidFill>
              </a:rPr>
              <a:t>טענת כניסה</a:t>
            </a:r>
            <a:r>
              <a:rPr lang="he-IL" b="1" dirty="0">
                <a:solidFill>
                  <a:srgbClr val="7030A0"/>
                </a:solidFill>
              </a:rPr>
              <a:t> :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b="1" dirty="0">
                <a:solidFill>
                  <a:srgbClr val="FF0000"/>
                </a:solidFill>
              </a:rPr>
              <a:t>קולטת עבור 50 מכונות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הקוטר התקני של המכונה ואת מספר הפקקים שהמכונה ייצרה ביום מסוים.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b="1" u="sng" dirty="0">
                <a:solidFill>
                  <a:srgbClr val="7030A0"/>
                </a:solidFill>
              </a:rPr>
              <a:t>טענת יציאה</a:t>
            </a:r>
            <a:r>
              <a:rPr lang="he-IL" b="1" dirty="0">
                <a:solidFill>
                  <a:srgbClr val="7030A0"/>
                </a:solidFill>
              </a:rPr>
              <a:t> : 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תחשב ו</a:t>
            </a:r>
            <a:r>
              <a:rPr lang="he-IL" b="1" dirty="0">
                <a:solidFill>
                  <a:srgbClr val="FF0000"/>
                </a:solidFill>
              </a:rPr>
              <a:t>תציג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  <a:r>
              <a:rPr lang="he-IL" b="1" dirty="0">
                <a:solidFill>
                  <a:srgbClr val="FF0000"/>
                </a:solidFill>
              </a:rPr>
              <a:t>כמה</a:t>
            </a:r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פקקים תקינים ייצרה כל מכונה.</a:t>
            </a:r>
            <a:endParaRPr lang="he-IL" b="1" dirty="0">
              <a:solidFill>
                <a:srgbClr val="7030A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5462" y="2411257"/>
            <a:ext cx="2704291" cy="163080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344"/>
          <a:stretch>
            <a:fillRect/>
          </a:stretch>
        </p:blipFill>
        <p:spPr bwMode="auto">
          <a:xfrm>
            <a:off x="249380" y="2296388"/>
            <a:ext cx="9827203" cy="301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09827"/>
            <a:ext cx="11161453" cy="457200"/>
          </a:xfrm>
        </p:spPr>
        <p:txBody>
          <a:bodyPr/>
          <a:lstStyle/>
          <a:p>
            <a:r>
              <a:rPr lang="he-IL" dirty="0"/>
              <a:t>בגרות  2007 - 899222-  שאלה 8 </a:t>
            </a:r>
            <a:r>
              <a:rPr lang="he-IL" dirty="0" err="1"/>
              <a:t>– סעיף</a:t>
            </a:r>
            <a:r>
              <a:rPr lang="he-IL" dirty="0"/>
              <a:t> ב </a:t>
            </a:r>
            <a:r>
              <a:rPr lang="he-IL" dirty="0" err="1"/>
              <a:t>– קלט</a:t>
            </a:r>
            <a:r>
              <a:rPr lang="he-IL" dirty="0"/>
              <a:t>/פלט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9373" y="1387805"/>
            <a:ext cx="3187353" cy="293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62343" y="1439764"/>
            <a:ext cx="6182593" cy="644235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defTabSz="914491">
              <a:spcBef>
                <a:spcPct val="20000"/>
              </a:spcBef>
              <a:defRPr/>
            </a:pPr>
            <a:endParaRPr kumimoji="0" lang="he-IL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2961420" y="1564452"/>
            <a:ext cx="4748647" cy="1074837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algn="ctr" defTabSz="914491">
              <a:lnSpc>
                <a:spcPct val="150000"/>
              </a:lnSpc>
              <a:spcBef>
                <a:spcPct val="20000"/>
              </a:spcBef>
              <a:defRPr/>
            </a:pPr>
            <a:r>
              <a:rPr lang="he-IL" sz="2400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עבור 50 מכונות יבדקו מספר הפקקים שכל מכונה מייצרת...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50155" y="5309753"/>
            <a:ext cx="3954707" cy="11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0027" y="4676474"/>
            <a:ext cx="2704291" cy="163080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344"/>
          <a:stretch>
            <a:fillRect/>
          </a:stretch>
        </p:blipFill>
        <p:spPr bwMode="auto">
          <a:xfrm>
            <a:off x="249382" y="2296388"/>
            <a:ext cx="9827203" cy="301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09827"/>
            <a:ext cx="11161453" cy="457200"/>
          </a:xfrm>
        </p:spPr>
        <p:txBody>
          <a:bodyPr/>
          <a:lstStyle/>
          <a:p>
            <a:r>
              <a:rPr lang="he-IL" dirty="0"/>
              <a:t>בגרות  2007 - 899222-  שאלה 8 –</a:t>
            </a:r>
            <a:r>
              <a:rPr lang="he-IL" dirty="0" err="1"/>
              <a:t> סעיף</a:t>
            </a:r>
            <a:r>
              <a:rPr lang="he-IL" dirty="0"/>
              <a:t> ב –</a:t>
            </a:r>
            <a:r>
              <a:rPr lang="he-IL" dirty="0" err="1"/>
              <a:t> הת</a:t>
            </a:r>
            <a:r>
              <a:rPr lang="he-IL" dirty="0"/>
              <a:t>מונה המלאה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3728" y="4655791"/>
            <a:ext cx="2244436" cy="206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62343" y="1439764"/>
            <a:ext cx="6182593" cy="644235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defTabSz="914491">
              <a:spcBef>
                <a:spcPct val="20000"/>
              </a:spcBef>
              <a:defRPr/>
            </a:pPr>
            <a:endParaRPr kumimoji="0" lang="he-IL" sz="2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 txBox="1">
            <a:spLocks/>
          </p:cNvSpPr>
          <p:nvPr/>
        </p:nvSpPr>
        <p:spPr>
          <a:xfrm>
            <a:off x="249382" y="1439764"/>
            <a:ext cx="5995554" cy="513727"/>
          </a:xfrm>
          <a:prstGeom prst="rect">
            <a:avLst/>
          </a:prstGeom>
        </p:spPr>
        <p:txBody>
          <a:bodyPr vert="horz" lIns="0" tIns="0" rIns="0" bIns="0" rtlCol="1" anchor="ctr">
            <a:noAutofit/>
          </a:bodyPr>
          <a:lstStyle/>
          <a:p>
            <a:pPr algn="ctr" defTabSz="914491">
              <a:lnSpc>
                <a:spcPct val="150000"/>
              </a:lnSpc>
              <a:spcBef>
                <a:spcPct val="20000"/>
              </a:spcBef>
              <a:defRPr/>
            </a:pPr>
            <a:r>
              <a:rPr lang="he-IL" b="1" dirty="0">
                <a:solidFill>
                  <a:schemeClr val="accent6">
                    <a:lumMod val="50000"/>
                  </a:schemeClr>
                </a:solidFill>
                <a:latin typeface="Varela Round" pitchFamily="2" charset="-79"/>
                <a:cs typeface="Varela Round" panose="00000500000000000000" pitchFamily="2" charset="-79"/>
              </a:rPr>
              <a:t>עבור 50 מכונות יבדקו מספר הפקקים שכל מכונה מייצרת...</a:t>
            </a:r>
            <a:endParaRPr kumimoji="0" lang="he-IL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Varela Round" pitchFamily="2" charset="-79"/>
              <a:ea typeface="+mn-ea"/>
              <a:cs typeface="Varela Round" panose="00000500000000000000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701" y="5309753"/>
            <a:ext cx="3475135" cy="102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7009" y="1602393"/>
            <a:ext cx="3979717" cy="239994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סיכום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4363" y="974270"/>
            <a:ext cx="8370452" cy="7547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e-IL" dirty="0"/>
              <a:t>אחרי שתנסו לפתור בעצמכם תמצאו את הפתרונות כאן: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3835F1C-B5CB-4AC9-A596-95F0074BA572}"/>
              </a:ext>
            </a:extLst>
          </p:cNvPr>
          <p:cNvSpPr/>
          <p:nvPr/>
        </p:nvSpPr>
        <p:spPr>
          <a:xfrm>
            <a:off x="12192000" y="336106"/>
            <a:ext cx="3006322" cy="51863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לשלב במצגות  קישור לפעילות או לדפי מידע,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4"/>
              </a:rPr>
            </a:br>
            <a:r>
              <a:rPr lang="en-US" dirty="0">
                <a:solidFill>
                  <a:srgbClr val="002060"/>
                </a:solidFill>
                <a:hlinkClick r:id="rId5"/>
              </a:rPr>
              <a:t>https://youtu.be/xODFEFLQ8PQ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אתר מומלץ ליצירת </a:t>
            </a:r>
            <a:r>
              <a:rPr lang="en-US" dirty="0">
                <a:solidFill>
                  <a:srgbClr val="002060"/>
                </a:solidFill>
              </a:rPr>
              <a:t>QR</a:t>
            </a:r>
            <a:r>
              <a:rPr lang="he-IL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hlinkClick r:id="rId6"/>
              </a:rPr>
              <a:t>https://www.the-qrcode-generator.com/</a:t>
            </a:r>
            <a:endParaRPr lang="he-IL" dirty="0"/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  <a:highlight>
                  <a:srgbClr val="FFFF00"/>
                </a:highlight>
              </a:rPr>
              <a:t>החליפו את הקוד בשקופית לקוד החדש שקיבלתם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sz="1600" dirty="0">
                <a:solidFill>
                  <a:srgbClr val="002060"/>
                </a:solidFill>
              </a:rPr>
              <a:t>(אם אין לכם צורך בשקופית זו, מחקו אותה)</a:t>
            </a: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3" name="תמונה 12" descr="Targilim_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507" y="1599274"/>
            <a:ext cx="2058326" cy="2058326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 l="2082" r="3649" b="12369"/>
          <a:stretch>
            <a:fillRect/>
          </a:stretch>
        </p:blipFill>
        <p:spPr bwMode="auto">
          <a:xfrm>
            <a:off x="3638644" y="1788860"/>
            <a:ext cx="7668743" cy="25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6469D9-7AB5-4B51-A971-96A91FB99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סיכום</a:t>
            </a:r>
            <a:endParaRPr lang="en-US" dirty="0"/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AB8BD618-A489-477B-BCFF-DD00331D5E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34363" y="875448"/>
            <a:ext cx="8370452" cy="75477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e-IL" dirty="0"/>
              <a:t>אחרי שתנסו לפתור בעצמכם תמצאו את הפתרונות כאן:</a:t>
            </a:r>
          </a:p>
          <a:p>
            <a:pPr>
              <a:buNone/>
            </a:pPr>
            <a:endParaRPr lang="he-IL" dirty="0"/>
          </a:p>
        </p:txBody>
      </p:sp>
      <p:pic>
        <p:nvPicPr>
          <p:cNvPr id="7" name="תמונה 6" descr="תמונה שמכילה אובייקט, שעון&#10;&#10;התיאור נוצר באופן אוטומטי">
            <a:extLst>
              <a:ext uri="{FF2B5EF4-FFF2-40B4-BE49-F238E27FC236}">
                <a16:creationId xmlns:a16="http://schemas.microsoft.com/office/drawing/2014/main" id="{300B5EBA-5684-439B-82F6-2B288C3AC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3F2EE"/>
              </a:clrFrom>
              <a:clrTo>
                <a:srgbClr val="F3F2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1296" r="8702"/>
          <a:stretch/>
        </p:blipFill>
        <p:spPr>
          <a:xfrm flipH="1">
            <a:off x="-1" y="4314285"/>
            <a:ext cx="2277745" cy="2037982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D989127E-4432-4D24-8B7A-2550CB04B507}"/>
              </a:ext>
            </a:extLst>
          </p:cNvPr>
          <p:cNvSpPr/>
          <p:nvPr/>
        </p:nvSpPr>
        <p:spPr>
          <a:xfrm>
            <a:off x="635507" y="828252"/>
            <a:ext cx="2145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36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סרקו אותי</a:t>
            </a:r>
          </a:p>
        </p:txBody>
      </p:sp>
      <p:pic>
        <p:nvPicPr>
          <p:cNvPr id="13" name="תמונה 12" descr="Targilim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07" y="1599274"/>
            <a:ext cx="2058326" cy="2058326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/>
          <a:srcRect l="4657" r="6456" b="60105"/>
          <a:stretch>
            <a:fillRect/>
          </a:stretch>
        </p:blipFill>
        <p:spPr bwMode="auto">
          <a:xfrm>
            <a:off x="5488479" y="1474583"/>
            <a:ext cx="6016336" cy="216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/>
          <a:srcRect l="6474" t="39623" r="4505"/>
          <a:stretch>
            <a:fillRect/>
          </a:stretch>
        </p:blipFill>
        <p:spPr bwMode="auto">
          <a:xfrm>
            <a:off x="2693833" y="3657599"/>
            <a:ext cx="5894040" cy="32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20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ידע קודם נדרש</a:t>
            </a:r>
          </a:p>
        </p:txBody>
      </p:sp>
      <p:sp>
        <p:nvSpPr>
          <p:cNvPr id="9" name="מציין מיקום תוכן 8">
            <a:extLst>
              <a:ext uri="{FF2B5EF4-FFF2-40B4-BE49-F238E27FC236}">
                <a16:creationId xmlns:a16="http://schemas.microsoft.com/office/drawing/2014/main" id="{976EFD1C-2C83-406B-A4FA-8AEE22957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273" y="1288473"/>
            <a:ext cx="11161453" cy="4000500"/>
          </a:xfrm>
        </p:spPr>
        <p:txBody>
          <a:bodyPr>
            <a:normAutofit/>
          </a:bodyPr>
          <a:lstStyle/>
          <a:p>
            <a:r>
              <a:t>הוראות קלט/פלט</a:t>
            </a:r>
          </a:p>
          <a:p>
            <a:r>
              <a:rPr lang="he-IL" dirty="0"/>
              <a:t>משתנים מטיפוסים שונים</a:t>
            </a:r>
            <a:r>
              <a:t>.</a:t>
            </a:r>
            <a:endParaRPr lang="he-IL" dirty="0"/>
          </a:p>
          <a:p>
            <a:r>
              <a:rPr lang="he-IL" dirty="0"/>
              <a:t>פקודות השמה, חישובים, מנה (</a:t>
            </a:r>
            <a:r>
              <a:rPr lang="en-US" dirty="0"/>
              <a:t>/</a:t>
            </a:r>
            <a:r>
              <a:rPr lang="he-IL" dirty="0"/>
              <a:t>) ושארית (</a:t>
            </a:r>
            <a:r>
              <a:rPr lang="en-US" dirty="0"/>
              <a:t>(%</a:t>
            </a:r>
            <a:endParaRPr/>
          </a:p>
          <a:p>
            <a:r>
              <a:rPr lang="he-IL" dirty="0"/>
              <a:t>תנאים</a:t>
            </a:r>
            <a:endParaRPr/>
          </a:p>
          <a:p>
            <a:r>
              <a:rPr lang="he-IL" dirty="0"/>
              <a:t>ביטויים בוליאניים</a:t>
            </a:r>
            <a:endParaRPr/>
          </a:p>
          <a:p>
            <a:r>
              <a:t>ביצוע חוזר </a:t>
            </a:r>
            <a:r>
              <a:rPr lang="he-IL" dirty="0"/>
              <a:t>–</a:t>
            </a:r>
            <a:r>
              <a:t> לולאת </a:t>
            </a:r>
            <a:r>
              <a:rPr lang="en-US" dirty="0"/>
              <a:t>For</a:t>
            </a:r>
            <a:r>
              <a:t> ולולאת </a:t>
            </a:r>
            <a:r>
              <a:rPr lang="en-US" dirty="0"/>
              <a:t>While</a:t>
            </a:r>
            <a:endParaRPr/>
          </a:p>
          <a:p>
            <a:r>
              <a:t>מחלקת </a:t>
            </a:r>
            <a:r>
              <a:rPr lang="en-US" dirty="0"/>
              <a:t>Math</a:t>
            </a:r>
          </a:p>
          <a:p>
            <a:r>
              <a:t>הגדרת פעולות פשוטות </a:t>
            </a:r>
          </a:p>
          <a:p>
            <a:r>
              <a:t>הגדרת פעולות עם העברת פרמטרים והחזרת ערך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נתרגל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1771712" y="1376624"/>
            <a:ext cx="8031962" cy="2331218"/>
          </a:xfrm>
        </p:spPr>
        <p:txBody>
          <a:bodyPr>
            <a:normAutofit/>
          </a:bodyPr>
          <a:lstStyle/>
          <a:p>
            <a:r>
              <a:rPr lang="he-IL" sz="2800" dirty="0"/>
              <a:t>בגרות  2006 –</a:t>
            </a:r>
            <a:r>
              <a:rPr lang="he-IL" sz="2800" dirty="0" err="1"/>
              <a:t> 89</a:t>
            </a:r>
            <a:r>
              <a:rPr lang="he-IL" sz="2800" dirty="0"/>
              <a:t>9222 -  שאלה 7 סעיף א</a:t>
            </a:r>
          </a:p>
          <a:p>
            <a:r>
              <a:rPr lang="he-IL" sz="2800" dirty="0"/>
              <a:t>בגרות  2007 </a:t>
            </a:r>
            <a:r>
              <a:rPr lang="he-IL" sz="2800" dirty="0" err="1"/>
              <a:t>– 8</a:t>
            </a:r>
            <a:r>
              <a:rPr lang="he-IL" sz="2800" dirty="0"/>
              <a:t>99222 -  שאלה 8 סעיף א</a:t>
            </a:r>
          </a:p>
          <a:p>
            <a:r>
              <a:rPr lang="he-IL" sz="2800" dirty="0"/>
              <a:t>בגרות  2007 </a:t>
            </a:r>
            <a:r>
              <a:rPr lang="he-IL" sz="2800" dirty="0" err="1"/>
              <a:t>– 8</a:t>
            </a:r>
            <a:r>
              <a:rPr lang="he-IL" sz="2800" dirty="0"/>
              <a:t>99222 -  שאלה 8 סעיף ב</a:t>
            </a:r>
          </a:p>
          <a:p>
            <a:pPr>
              <a:buNone/>
            </a:pPr>
            <a:endParaRPr lang="he-IL" dirty="0">
              <a:sym typeface="Varela Round"/>
            </a:endParaRPr>
          </a:p>
          <a:p>
            <a:pPr>
              <a:buNone/>
            </a:pPr>
            <a:endParaRPr lang="he-I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(פעולות)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C9259-BD27-44CF-89D5-877243D9C8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e-IL" b="1" dirty="0"/>
              <a:t>(פתרון שאלות מבגרויות)</a:t>
            </a:r>
            <a:endParaRPr lang="en-US" b="1" dirty="0"/>
          </a:p>
          <a:p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</a:t>
            </a:r>
            <a:r>
              <a:rPr lang="he-IL" dirty="0"/>
              <a:t>–</a:t>
            </a:r>
            <a:r>
              <a:t>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e-IL" dirty="0"/>
              <a:t>בגרות  2006 - 899222-  שאלה 7 סעיף א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2082"/>
          <a:stretch>
            <a:fillRect/>
          </a:stretch>
        </p:blipFill>
        <p:spPr bwMode="auto">
          <a:xfrm>
            <a:off x="103909" y="1537420"/>
            <a:ext cx="9364097" cy="338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מלבן 16"/>
          <p:cNvSpPr/>
          <p:nvPr/>
        </p:nvSpPr>
        <p:spPr>
          <a:xfrm>
            <a:off x="0" y="2026227"/>
            <a:ext cx="8780318" cy="540327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926" y="2542312"/>
            <a:ext cx="8780318" cy="959425"/>
          </a:xfrm>
          <a:prstGeom prst="rect">
            <a:avLst/>
          </a:prstGeom>
          <a:solidFill>
            <a:schemeClr val="accent4">
              <a:lumMod val="60000"/>
              <a:lumOff val="40000"/>
              <a:alpha val="21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84711"/>
          <a:stretch>
            <a:fillRect/>
          </a:stretch>
        </p:blipFill>
        <p:spPr bwMode="auto">
          <a:xfrm>
            <a:off x="515273" y="2503343"/>
            <a:ext cx="10483863" cy="70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5273" y="941000"/>
            <a:ext cx="11161453" cy="457200"/>
          </a:xfrm>
        </p:spPr>
        <p:txBody>
          <a:bodyPr/>
          <a:lstStyle/>
          <a:p>
            <a:r>
              <a:rPr lang="he-IL" dirty="0"/>
              <a:t>בגרות  2006 - שאלה 7 סעיף א - כותרת הפעולה</a:t>
            </a:r>
          </a:p>
        </p:txBody>
      </p:sp>
      <p:sp>
        <p:nvSpPr>
          <p:cNvPr id="7" name="סוגר מרובע ימני 6"/>
          <p:cNvSpPr/>
          <p:nvPr/>
        </p:nvSpPr>
        <p:spPr>
          <a:xfrm rot="5400000">
            <a:off x="6993082" y="1963884"/>
            <a:ext cx="124693" cy="2244441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5933208" y="3200404"/>
            <a:ext cx="224444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chemeClr val="accent6">
                    <a:lumMod val="75000"/>
                  </a:schemeClr>
                </a:solidFill>
              </a:rPr>
              <a:t>שם הפעולה</a:t>
            </a:r>
          </a:p>
        </p:txBody>
      </p:sp>
      <p:sp>
        <p:nvSpPr>
          <p:cNvPr id="12" name="סוגר מרובע ימני 11"/>
          <p:cNvSpPr/>
          <p:nvPr/>
        </p:nvSpPr>
        <p:spPr>
          <a:xfrm rot="16200000" flipV="1">
            <a:off x="5255726" y="1953491"/>
            <a:ext cx="170412" cy="914404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TextBox 12"/>
          <p:cNvSpPr txBox="1"/>
          <p:nvPr/>
        </p:nvSpPr>
        <p:spPr>
          <a:xfrm>
            <a:off x="4665519" y="1532394"/>
            <a:ext cx="14547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טיפוס</a:t>
            </a:r>
          </a:p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ערך מוחזר</a:t>
            </a:r>
          </a:p>
        </p:txBody>
      </p:sp>
      <p:sp>
        <p:nvSpPr>
          <p:cNvPr id="15" name="סוגר מרובע ימני 14"/>
          <p:cNvSpPr/>
          <p:nvPr/>
        </p:nvSpPr>
        <p:spPr>
          <a:xfrm rot="5400000">
            <a:off x="9505604" y="1785162"/>
            <a:ext cx="170413" cy="2556161"/>
          </a:xfrm>
          <a:prstGeom prst="rightBracket">
            <a:avLst>
              <a:gd name="adj" fmla="val 0"/>
            </a:avLst>
          </a:prstGeom>
          <a:ln w="38100">
            <a:solidFill>
              <a:srgbClr val="C00000">
                <a:alpha val="9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8956962" y="3179621"/>
            <a:ext cx="145472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6">
                    <a:lumMod val="75000"/>
                  </a:schemeClr>
                </a:solidFill>
              </a:rPr>
              <a:t>רשימת פרמטרים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62346" y="3744448"/>
            <a:ext cx="8676409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כניסה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</a:t>
            </a:r>
            <a:r>
              <a:rPr lang="he-IL" sz="2200" b="1" dirty="0">
                <a:solidFill>
                  <a:srgbClr val="FF0000"/>
                </a:solidFill>
              </a:rPr>
              <a:t>מקבלת כפרמטר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מספר דו ספרתי  </a:t>
            </a:r>
            <a:r>
              <a:rPr lang="he-IL" sz="2200" b="1" dirty="0">
                <a:solidFill>
                  <a:srgbClr val="FF0000"/>
                </a:solidFill>
              </a:rPr>
              <a:t>שלם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וחיובי , 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  שספרותיו שונות זו מזו.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he-IL" sz="2200" b="1" u="sng" dirty="0">
                <a:solidFill>
                  <a:srgbClr val="7030A0"/>
                </a:solidFill>
              </a:rPr>
              <a:t>טענת יציאה</a:t>
            </a:r>
            <a:r>
              <a:rPr lang="he-IL" sz="2200" b="1" dirty="0">
                <a:solidFill>
                  <a:srgbClr val="7030A0"/>
                </a:solidFill>
              </a:rPr>
              <a:t> : 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מחשבת ו</a:t>
            </a:r>
            <a:r>
              <a:rPr lang="he-IL" sz="2200" b="1" dirty="0">
                <a:solidFill>
                  <a:srgbClr val="FF0000"/>
                </a:solidFill>
              </a:rPr>
              <a:t>מחזירה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את </a:t>
            </a:r>
            <a:r>
              <a:rPr lang="he-IL" sz="2200" b="1" dirty="0">
                <a:solidFill>
                  <a:srgbClr val="FF0000"/>
                </a:solidFill>
              </a:rPr>
              <a:t>סכום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הספרות בין הספרה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                         הקטנה במספר לבין הספרה הגדולה במספר (כולל).</a:t>
            </a:r>
            <a:endParaRPr lang="he-IL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b="-5730"/>
          <a:stretch>
            <a:fillRect/>
          </a:stretch>
        </p:blipFill>
        <p:spPr bwMode="auto">
          <a:xfrm>
            <a:off x="525667" y="1735420"/>
            <a:ext cx="8753416" cy="408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36719" y="940999"/>
            <a:ext cx="8840008" cy="794421"/>
          </a:xfrm>
        </p:spPr>
        <p:txBody>
          <a:bodyPr/>
          <a:lstStyle/>
          <a:p>
            <a:r>
              <a:rPr lang="he-IL" dirty="0"/>
              <a:t>בגרות  2006 - שאלה 7 סעיף א - שלד הפעולה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54727" y="2857500"/>
            <a:ext cx="39128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מחשבת ו</a:t>
            </a:r>
            <a:r>
              <a:rPr lang="he-IL" sz="2200" b="1" dirty="0">
                <a:solidFill>
                  <a:srgbClr val="FF0000"/>
                </a:solidFill>
              </a:rPr>
              <a:t>מחזירה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</a:t>
            </a:r>
            <a:r>
              <a:rPr lang="he-IL" sz="2200" b="1" dirty="0">
                <a:solidFill>
                  <a:srgbClr val="FF0000"/>
                </a:solidFill>
              </a:rPr>
              <a:t>סכום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הספרות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בין הספרה הקטנה במספר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לבין הספרה הגדולה במספר</a:t>
            </a:r>
            <a:endParaRPr lang="he-IL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013" y="1922318"/>
            <a:ext cx="7569220" cy="399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99228C1D-A17F-43C3-894B-39D305E9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פעולות – פתרון שאלות מבגרויות</a:t>
            </a:r>
            <a:endParaRPr lang="he-IL" dirty="0"/>
          </a:p>
        </p:txBody>
      </p:sp>
      <p:sp>
        <p:nvSpPr>
          <p:cNvPr id="8" name="מציין מיקום טקסט 13">
            <a:extLst>
              <a:ext uri="{FF2B5EF4-FFF2-40B4-BE49-F238E27FC236}">
                <a16:creationId xmlns:a16="http://schemas.microsoft.com/office/drawing/2014/main" id="{5F073F6F-B06E-4677-A445-F6E702C2E6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6890" y="940999"/>
            <a:ext cx="5379835" cy="939755"/>
          </a:xfrm>
        </p:spPr>
        <p:txBody>
          <a:bodyPr/>
          <a:lstStyle/>
          <a:p>
            <a:r>
              <a:rPr lang="he-IL" dirty="0"/>
              <a:t>בגרות  2006 - שאלה 7 סעיף א</a:t>
            </a:r>
          </a:p>
          <a:p>
            <a:r>
              <a:rPr lang="he-IL" dirty="0"/>
              <a:t>גוף הפעולה –</a:t>
            </a:r>
            <a:r>
              <a:rPr lang="he-IL" dirty="0" err="1"/>
              <a:t> הכנת</a:t>
            </a:r>
            <a:r>
              <a:rPr lang="he-IL" dirty="0"/>
              <a:t> המשתנים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13834" y="2223654"/>
            <a:ext cx="3912828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הפעולה מחשבת ו</a:t>
            </a:r>
            <a:r>
              <a:rPr lang="he-IL" sz="2200" b="1" dirty="0">
                <a:solidFill>
                  <a:srgbClr val="FF0000"/>
                </a:solidFill>
              </a:rPr>
              <a:t>מחזירה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את </a:t>
            </a:r>
            <a:r>
              <a:rPr lang="he-IL" sz="2200" b="1" dirty="0">
                <a:solidFill>
                  <a:srgbClr val="FF0000"/>
                </a:solidFill>
              </a:rPr>
              <a:t>סכום</a:t>
            </a: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 הספרות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בין הספרה הקטנה במספר </a:t>
            </a:r>
          </a:p>
          <a:p>
            <a:pPr>
              <a:lnSpc>
                <a:spcPct val="150000"/>
              </a:lnSpc>
            </a:pPr>
            <a:r>
              <a:rPr lang="he-IL" sz="22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לבין הספרה הגדולה במספר</a:t>
            </a:r>
            <a:endParaRPr lang="he-IL" sz="2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18644</TotalTime>
  <Words>1262</Words>
  <Application>Microsoft Office PowerPoint</Application>
  <PresentationFormat>מסך רחב</PresentationFormat>
  <Paragraphs>188</Paragraphs>
  <Slides>29</Slides>
  <Notes>27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29</vt:i4>
      </vt:variant>
    </vt:vector>
  </HeadingPairs>
  <TitlesOfParts>
    <vt:vector size="33" baseType="lpstr">
      <vt:lpstr>Arial</vt:lpstr>
      <vt:lpstr>Varela Round</vt:lpstr>
      <vt:lpstr>Wingdings</vt:lpstr>
      <vt:lpstr>ערכת נושא Office</vt:lpstr>
      <vt:lpstr>מערכת שידורים לאומית</vt:lpstr>
      <vt:lpstr>(פעולות – פתרון שאלות מבגרויות)</vt:lpstr>
      <vt:lpstr>ידע קודם נדרש</vt:lpstr>
      <vt:lpstr>מה נתרגל היום </vt:lpstr>
      <vt:lpstr>(פעולות)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הפסקה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פעולות – פתרון שאלות מבגרויות</vt:lpstr>
      <vt:lpstr>סיכום</vt:lpstr>
      <vt:lpstr>סיכום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בן שושן חגי</cp:lastModifiedBy>
  <cp:revision>168</cp:revision>
  <dcterms:created xsi:type="dcterms:W3CDTF">2020-03-15T19:13:03Z</dcterms:created>
  <dcterms:modified xsi:type="dcterms:W3CDTF">2020-08-03T08:08:41Z</dcterms:modified>
</cp:coreProperties>
</file>